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03" r:id="rId2"/>
    <p:sldId id="405" r:id="rId3"/>
    <p:sldId id="419" r:id="rId4"/>
    <p:sldId id="418" r:id="rId5"/>
    <p:sldId id="417" r:id="rId6"/>
    <p:sldId id="416" r:id="rId7"/>
    <p:sldId id="415" r:id="rId8"/>
    <p:sldId id="413" r:id="rId9"/>
    <p:sldId id="410" r:id="rId10"/>
    <p:sldId id="441" r:id="rId11"/>
    <p:sldId id="412" r:id="rId12"/>
    <p:sldId id="436" r:id="rId13"/>
    <p:sldId id="437" r:id="rId14"/>
    <p:sldId id="439" r:id="rId15"/>
    <p:sldId id="440" r:id="rId16"/>
    <p:sldId id="425" r:id="rId17"/>
    <p:sldId id="426" r:id="rId18"/>
    <p:sldId id="428" r:id="rId19"/>
    <p:sldId id="429" r:id="rId20"/>
    <p:sldId id="430" r:id="rId21"/>
    <p:sldId id="431" r:id="rId22"/>
    <p:sldId id="432" r:id="rId23"/>
    <p:sldId id="433" r:id="rId24"/>
    <p:sldId id="435" r:id="rId25"/>
    <p:sldId id="424" r:id="rId26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200"/>
    <a:srgbClr val="72B240"/>
    <a:srgbClr val="8DA460"/>
    <a:srgbClr val="CCCCCC"/>
    <a:srgbClr val="B6D37A"/>
    <a:srgbClr val="666666"/>
    <a:srgbClr val="6864A2"/>
    <a:srgbClr val="FBFCF6"/>
    <a:srgbClr val="7D7D7D"/>
    <a:srgbClr val="39B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80" autoAdjust="0"/>
    <p:restoredTop sz="94671" autoAdjust="0"/>
  </p:normalViewPr>
  <p:slideViewPr>
    <p:cSldViewPr snapToGrid="0">
      <p:cViewPr>
        <p:scale>
          <a:sx n="50" d="100"/>
          <a:sy n="50" d="100"/>
        </p:scale>
        <p:origin x="-1930" y="-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Garamond" panose="02020404030301010803" pitchFamily="18" charset="0"/>
              </a:rPr>
              <a:t>Number of participations by partner country</a:t>
            </a:r>
          </a:p>
        </c:rich>
      </c:tx>
      <c:layout>
        <c:manualLayout>
          <c:xMode val="edge"/>
          <c:yMode val="edge"/>
          <c:x val="0.3155165080615911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615164158645086E-2"/>
          <c:y val="1.4594804082522731E-2"/>
          <c:w val="0.89946186476427559"/>
          <c:h val="0.8920688420084493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HU!$C$1</c:f>
              <c:strCache>
                <c:ptCount val="1"/>
                <c:pt idx="0">
                  <c:v>Funded</c:v>
                </c:pt>
              </c:strCache>
            </c:strRef>
          </c:tx>
          <c:invertIfNegative val="0"/>
          <c:cat>
            <c:strRef>
              <c:f>HU!$A$2:$A$12</c:f>
              <c:strCache>
                <c:ptCount val="11"/>
                <c:pt idx="0">
                  <c:v>Germany</c:v>
                </c:pt>
                <c:pt idx="1">
                  <c:v>Spain</c:v>
                </c:pt>
                <c:pt idx="2">
                  <c:v>Austria</c:v>
                </c:pt>
                <c:pt idx="3">
                  <c:v>Italy</c:v>
                </c:pt>
                <c:pt idx="4">
                  <c:v>Romania</c:v>
                </c:pt>
                <c:pt idx="5">
                  <c:v>Turkey</c:v>
                </c:pt>
                <c:pt idx="6">
                  <c:v>Czech Republic</c:v>
                </c:pt>
                <c:pt idx="7">
                  <c:v>United Kingdom</c:v>
                </c:pt>
                <c:pt idx="8">
                  <c:v>France</c:v>
                </c:pt>
                <c:pt idx="9">
                  <c:v>Greece</c:v>
                </c:pt>
                <c:pt idx="10">
                  <c:v>Slovenia</c:v>
                </c:pt>
              </c:strCache>
            </c:strRef>
          </c:cat>
          <c:val>
            <c:numRef>
              <c:f>HU!$C$2:$C$12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ser>
          <c:idx val="2"/>
          <c:order val="1"/>
          <c:tx>
            <c:strRef>
              <c:f>HU!$D$1</c:f>
              <c:strCache>
                <c:ptCount val="1"/>
                <c:pt idx="0">
                  <c:v>Applied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HU!$A$2:$A$12</c:f>
              <c:strCache>
                <c:ptCount val="11"/>
                <c:pt idx="0">
                  <c:v>Germany</c:v>
                </c:pt>
                <c:pt idx="1">
                  <c:v>Spain</c:v>
                </c:pt>
                <c:pt idx="2">
                  <c:v>Austria</c:v>
                </c:pt>
                <c:pt idx="3">
                  <c:v>Italy</c:v>
                </c:pt>
                <c:pt idx="4">
                  <c:v>Romania</c:v>
                </c:pt>
                <c:pt idx="5">
                  <c:v>Turkey</c:v>
                </c:pt>
                <c:pt idx="6">
                  <c:v>Czech Republic</c:v>
                </c:pt>
                <c:pt idx="7">
                  <c:v>United Kingdom</c:v>
                </c:pt>
                <c:pt idx="8">
                  <c:v>France</c:v>
                </c:pt>
                <c:pt idx="9">
                  <c:v>Greece</c:v>
                </c:pt>
                <c:pt idx="10">
                  <c:v>Slovenia</c:v>
                </c:pt>
              </c:strCache>
            </c:strRef>
          </c:cat>
          <c:val>
            <c:numRef>
              <c:f>HU!$D$2:$D$12</c:f>
              <c:numCache>
                <c:formatCode>General</c:formatCode>
                <c:ptCount val="11"/>
                <c:pt idx="0">
                  <c:v>33</c:v>
                </c:pt>
                <c:pt idx="1">
                  <c:v>30</c:v>
                </c:pt>
                <c:pt idx="2">
                  <c:v>11</c:v>
                </c:pt>
                <c:pt idx="3">
                  <c:v>15</c:v>
                </c:pt>
                <c:pt idx="4">
                  <c:v>10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38080"/>
        <c:axId val="49464448"/>
      </c:barChart>
      <c:catAx>
        <c:axId val="4943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464448"/>
        <c:crosses val="autoZero"/>
        <c:auto val="1"/>
        <c:lblAlgn val="ctr"/>
        <c:lblOffset val="100"/>
        <c:noMultiLvlLbl val="0"/>
      </c:catAx>
      <c:valAx>
        <c:axId val="4946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438080"/>
        <c:crosses val="autoZero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0.57383</cdr:x>
      <cdr:y>0.43468</cdr:y>
    </cdr:from>
    <cdr:to>
      <cdr:x>0.58439</cdr:x>
      <cdr:y>0.69418</cdr:y>
    </cdr:to>
    <cdr:sp macro="" textlink="">
      <cdr:nvSpPr>
        <cdr:cNvPr id="4" name="Lefelé nyíl 3"/>
        <cdr:cNvSpPr/>
      </cdr:nvSpPr>
      <cdr:spPr>
        <a:xfrm xmlns:a="http://schemas.openxmlformats.org/drawingml/2006/main">
          <a:off x="6597420" y="2208152"/>
          <a:ext cx="121380" cy="13182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51A200"/>
        </a:solidFill>
        <a:ln xmlns:a="http://schemas.openxmlformats.org/drawingml/2006/main">
          <a:solidFill>
            <a:srgbClr val="51A2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>
            <a:solidFill>
              <a:srgbClr val="51A2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EUREKA PROGRAMME FOR RESEARCH AND DEVELOPMENT</a:t>
            </a:r>
            <a:r>
              <a:rPr lang="hu-HU" baseline="0" dirty="0" smtClean="0"/>
              <a:t> </a:t>
            </a:r>
            <a:r>
              <a:rPr lang="hu-HU" dirty="0" smtClean="0"/>
              <a:t>ESTABLISHED IN 1985</a:t>
            </a:r>
            <a:r>
              <a:rPr lang="hu-HU" baseline="0" dirty="0" smtClean="0"/>
              <a:t>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41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0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03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85C77-2155-B44A-9FDF-BB0DF168C9D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2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44617" y="1711354"/>
            <a:ext cx="11207691" cy="880844"/>
          </a:xfrm>
          <a:prstGeom prst="rect">
            <a:avLst/>
          </a:prstGeom>
        </p:spPr>
        <p:txBody>
          <a:bodyPr anchor="b"/>
          <a:lstStyle>
            <a:lvl1pPr algn="ctr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 smtClean="0"/>
              <a:t>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44617" y="2734812"/>
            <a:ext cx="11207691" cy="729842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rgbClr val="8DA4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417" y="3926296"/>
            <a:ext cx="11197869" cy="394034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</a:lstStyle>
          <a:p>
            <a:pPr lvl="0"/>
            <a:r>
              <a:rPr lang="hu-HU" dirty="0" smtClean="0"/>
              <a:t>Név szerkesztése</a:t>
            </a:r>
            <a:endParaRPr lang="hu-HU" dirty="0"/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6417" y="4287256"/>
            <a:ext cx="11197869" cy="39380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 smtClean="0"/>
              <a:t>Szervezet szerkesztése</a:t>
            </a:r>
            <a:endParaRPr lang="hu-HU" dirty="0"/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448220" y="5083044"/>
            <a:ext cx="11188045" cy="3444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 smtClean="0"/>
              <a:t>Helyszín – Dátum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46400" y="1476463"/>
            <a:ext cx="11206800" cy="1317071"/>
          </a:xfrm>
          <a:prstGeom prst="rect">
            <a:avLst/>
          </a:prstGeom>
        </p:spPr>
        <p:txBody>
          <a:bodyPr anchor="b"/>
          <a:lstStyle>
            <a:lvl1pPr algn="ctr">
              <a:defRPr sz="4500" cap="all" baseline="0">
                <a:latin typeface="Garamond" pitchFamily="18" charset="0"/>
              </a:defRPr>
            </a:lvl1pPr>
          </a:lstStyle>
          <a:p>
            <a:r>
              <a:rPr lang="hu-HU" dirty="0" smtClean="0"/>
              <a:t>cím szerkesztése</a:t>
            </a:r>
            <a:br>
              <a:rPr lang="hu-HU" dirty="0" smtClean="0"/>
            </a:br>
            <a:r>
              <a:rPr lang="hu-HU" dirty="0" smtClean="0"/>
              <a:t>Két soros elrendezés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446400" y="2927759"/>
            <a:ext cx="11206800" cy="436227"/>
          </a:xfrm>
        </p:spPr>
        <p:txBody>
          <a:bodyPr>
            <a:noAutofit/>
          </a:bodyPr>
          <a:lstStyle>
            <a:lvl1pPr marL="0" indent="0" algn="ctr">
              <a:buNone/>
              <a:defRPr sz="2800" b="0" cap="all" baseline="0">
                <a:solidFill>
                  <a:srgbClr val="72B2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400" y="3976630"/>
            <a:ext cx="11206800" cy="446400"/>
          </a:xfrm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</a:lstStyle>
          <a:p>
            <a:pPr lvl="0"/>
            <a:r>
              <a:rPr lang="hu-HU" dirty="0" smtClean="0"/>
              <a:t>Név szerkesztése</a:t>
            </a:r>
            <a:endParaRPr lang="hu-HU" dirty="0"/>
          </a:p>
        </p:txBody>
      </p:sp>
      <p:sp>
        <p:nvSpPr>
          <p:cNvPr id="23" name="Szöveg helye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6400" y="4337590"/>
            <a:ext cx="11206800" cy="4464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 smtClean="0"/>
              <a:t>Szervezet szerkesztése</a:t>
            </a:r>
            <a:endParaRPr lang="hu-HU" dirty="0"/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5" hasCustomPrompt="1"/>
          </p:nvPr>
        </p:nvSpPr>
        <p:spPr>
          <a:xfrm>
            <a:off x="446400" y="5116600"/>
            <a:ext cx="11206800" cy="344487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 smtClean="0"/>
              <a:t>Helyszín – Dátum szerkesztése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4172" y="365129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Garamond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9581"/>
            <a:ext cx="10515600" cy="4963158"/>
          </a:xfr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55173"/>
            <a:ext cx="5181600" cy="435133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55173"/>
            <a:ext cx="5181600" cy="435133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9" y="12197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9" y="2043680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3" y="12197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3" y="2043680"/>
            <a:ext cx="5183188" cy="368458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228"/>
            <a:ext cx="3932237" cy="4881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987428"/>
            <a:ext cx="3932237" cy="48655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213805"/>
            <a:ext cx="10515600" cy="4963158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569"/>
            <a:ext cx="12189600" cy="114266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213805"/>
            <a:ext cx="10515600" cy="4963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8B5B-0ACE-4E89-ACF8-07B62B87631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2017.12.06.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4B5D-B1B8-47E5-B2A8-A0BFEE10875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94"/>
            <a:ext cx="12186000" cy="759090"/>
          </a:xfrm>
          <a:prstGeom prst="rect">
            <a:avLst/>
          </a:prstGeom>
        </p:spPr>
      </p:pic>
      <p:sp>
        <p:nvSpPr>
          <p:cNvPr id="18" name="Cím 1"/>
          <p:cNvSpPr txBox="1">
            <a:spLocks/>
          </p:cNvSpPr>
          <p:nvPr userDrawn="1"/>
        </p:nvSpPr>
        <p:spPr>
          <a:xfrm>
            <a:off x="2594172" y="348945"/>
            <a:ext cx="8783230" cy="5088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stars-eureka.eu/content/text-mining-chemist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tars-eureka.eu/countries/hungary" TargetMode="External"/><Relationship Id="rId2" Type="http://schemas.openxmlformats.org/officeDocument/2006/relationships/hyperlink" Target="http://nkfih.gov.hu/international/international-cooperation/eurek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urekanetwork.org/countries/hungar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kfih.gov.hu/english" TargetMode="External"/><Relationship Id="rId2" Type="http://schemas.openxmlformats.org/officeDocument/2006/relationships/hyperlink" Target="mailto:gergely.meszaros@nkfih.gov.h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urekanetwork.org/content/danube-region-call-projects-2018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ekanetwork.org/content/new-resins-strengthen-pipe-repair-industr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9353" y="1124794"/>
            <a:ext cx="11207691" cy="1305564"/>
          </a:xfrm>
        </p:spPr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b="1" dirty="0"/>
              <a:t>EUREKA and Eurostars </a:t>
            </a:r>
            <a:r>
              <a:rPr lang="hu-HU" b="1" dirty="0" err="1"/>
              <a:t>in</a:t>
            </a:r>
            <a:r>
              <a:rPr lang="hu-HU" b="1" dirty="0"/>
              <a:t> Hungary 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en-US" dirty="0"/>
              <a:t> </a:t>
            </a:r>
            <a:r>
              <a:rPr lang="en-US" b="1" dirty="0"/>
              <a:t>support services and funding, successful projects 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Gergely Mészáros, EUREKA/Eurostars NPC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National Research, </a:t>
            </a:r>
            <a:r>
              <a:rPr lang="hu-HU" dirty="0" err="1"/>
              <a:t>D</a:t>
            </a:r>
            <a:r>
              <a:rPr lang="hu-HU" dirty="0" err="1" smtClean="0"/>
              <a:t>evelopment</a:t>
            </a:r>
            <a:r>
              <a:rPr lang="hu-HU" dirty="0" smtClean="0"/>
              <a:t> and </a:t>
            </a:r>
            <a:r>
              <a:rPr lang="hu-HU" dirty="0" err="1" smtClean="0"/>
              <a:t>Innovation</a:t>
            </a:r>
            <a:r>
              <a:rPr lang="hu-HU" dirty="0" smtClean="0"/>
              <a:t> (NRDI) Office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 smtClean="0"/>
              <a:t>Prague</a:t>
            </a:r>
            <a:r>
              <a:rPr lang="hu-HU" dirty="0" smtClean="0"/>
              <a:t>, EUREKA </a:t>
            </a:r>
            <a:r>
              <a:rPr lang="hu-HU" dirty="0"/>
              <a:t>and Eurostars </a:t>
            </a:r>
            <a:r>
              <a:rPr lang="hu-HU" dirty="0" err="1" smtClean="0"/>
              <a:t>Programme</a:t>
            </a:r>
            <a:r>
              <a:rPr lang="hu-HU" dirty="0" smtClean="0"/>
              <a:t> </a:t>
            </a:r>
            <a:r>
              <a:rPr lang="hu-HU" dirty="0" err="1" smtClean="0"/>
              <a:t>Conference</a:t>
            </a:r>
            <a:r>
              <a:rPr lang="hu-HU" dirty="0" smtClean="0"/>
              <a:t>, 07/12/2017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500" b="1" dirty="0" smtClean="0"/>
              <a:t>EUREKA </a:t>
            </a:r>
            <a:r>
              <a:rPr lang="hu-HU" sz="2500" b="1" dirty="0" err="1" smtClean="0"/>
              <a:t>in</a:t>
            </a:r>
            <a:r>
              <a:rPr lang="hu-HU" sz="2500" b="1" dirty="0" smtClean="0"/>
              <a:t> Hungary – </a:t>
            </a:r>
            <a:r>
              <a:rPr lang="hu-HU" sz="2500" b="1" dirty="0" err="1" smtClean="0"/>
              <a:t>Common</a:t>
            </a:r>
            <a:r>
              <a:rPr lang="hu-HU" sz="2500" b="1" dirty="0" smtClean="0"/>
              <a:t> </a:t>
            </a:r>
            <a:r>
              <a:rPr lang="hu-HU" sz="2500" b="1" dirty="0" err="1" smtClean="0"/>
              <a:t>projects</a:t>
            </a:r>
            <a:r>
              <a:rPr lang="hu-HU" sz="2500" b="1" dirty="0" smtClean="0"/>
              <a:t> </a:t>
            </a:r>
            <a:r>
              <a:rPr lang="hu-HU" sz="2500" b="1" dirty="0" err="1" smtClean="0"/>
              <a:t>with</a:t>
            </a:r>
            <a:r>
              <a:rPr lang="hu-HU" sz="2500" b="1" dirty="0"/>
              <a:t> </a:t>
            </a:r>
            <a:r>
              <a:rPr lang="hu-HU" sz="2500" b="1" dirty="0" smtClean="0"/>
              <a:t>CZ</a:t>
            </a:r>
            <a:endParaRPr lang="hu-HU" sz="25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smtClean="0"/>
              <a:t>16 </a:t>
            </a:r>
            <a:r>
              <a:rPr lang="hu-HU" b="1" dirty="0" err="1" smtClean="0"/>
              <a:t>projects</a:t>
            </a:r>
            <a:r>
              <a:rPr lang="hu-HU" b="1" dirty="0" smtClean="0"/>
              <a:t> </a:t>
            </a:r>
            <a:r>
              <a:rPr lang="hu-HU" b="1" dirty="0" err="1" smtClean="0"/>
              <a:t>finished</a:t>
            </a:r>
            <a:r>
              <a:rPr lang="hu-HU" b="1" dirty="0" smtClean="0"/>
              <a:t> (169,07 </a:t>
            </a:r>
            <a:r>
              <a:rPr lang="hu-HU" b="1" dirty="0" err="1" smtClean="0"/>
              <a:t>million</a:t>
            </a:r>
            <a:r>
              <a:rPr lang="hu-HU" b="1" dirty="0" smtClean="0"/>
              <a:t> </a:t>
            </a:r>
            <a:r>
              <a:rPr lang="hu-HU" b="1" dirty="0" err="1" smtClean="0"/>
              <a:t>euros</a:t>
            </a:r>
            <a:r>
              <a:rPr lang="hu-HU" b="1" dirty="0" smtClean="0"/>
              <a:t> </a:t>
            </a:r>
            <a:r>
              <a:rPr lang="hu-HU" b="1" dirty="0" err="1" smtClean="0"/>
              <a:t>total</a:t>
            </a:r>
            <a:r>
              <a:rPr lang="hu-HU" b="1" dirty="0" smtClean="0"/>
              <a:t> </a:t>
            </a:r>
            <a:r>
              <a:rPr lang="hu-HU" b="1" dirty="0" err="1" smtClean="0"/>
              <a:t>budget</a:t>
            </a:r>
            <a:r>
              <a:rPr lang="hu-HU" b="1" dirty="0" smtClean="0"/>
              <a:t> – </a:t>
            </a:r>
            <a:r>
              <a:rPr lang="hu-HU" b="1" dirty="0" err="1" smtClean="0"/>
              <a:t>Czech</a:t>
            </a:r>
            <a:r>
              <a:rPr lang="hu-HU" b="1" dirty="0" smtClean="0"/>
              <a:t> and </a:t>
            </a:r>
            <a:r>
              <a:rPr lang="hu-HU" b="1" dirty="0" err="1" smtClean="0"/>
              <a:t>other</a:t>
            </a:r>
            <a:r>
              <a:rPr lang="hu-HU" b="1" dirty="0" smtClean="0"/>
              <a:t> </a:t>
            </a:r>
            <a:r>
              <a:rPr lang="hu-HU" b="1" dirty="0" err="1" smtClean="0"/>
              <a:t>international</a:t>
            </a:r>
            <a:r>
              <a:rPr lang="hu-HU" b="1" dirty="0" smtClean="0"/>
              <a:t> </a:t>
            </a:r>
            <a:r>
              <a:rPr lang="hu-HU" b="1" dirty="0" err="1" smtClean="0"/>
              <a:t>partners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framework</a:t>
            </a:r>
            <a:r>
              <a:rPr lang="hu-HU" b="1" dirty="0" smtClean="0"/>
              <a:t> of </a:t>
            </a:r>
            <a:r>
              <a:rPr lang="hu-HU" b="1" dirty="0" err="1" smtClean="0"/>
              <a:t>cluster</a:t>
            </a:r>
            <a:r>
              <a:rPr lang="hu-HU" b="1" dirty="0" smtClean="0"/>
              <a:t>, </a:t>
            </a:r>
            <a:r>
              <a:rPr lang="hu-HU" b="1" dirty="0" err="1" smtClean="0"/>
              <a:t>umbrella</a:t>
            </a:r>
            <a:r>
              <a:rPr lang="hu-HU" b="1" dirty="0" smtClean="0"/>
              <a:t> and </a:t>
            </a:r>
            <a:r>
              <a:rPr lang="hu-HU" b="1" dirty="0" err="1" smtClean="0"/>
              <a:t>network</a:t>
            </a:r>
            <a:r>
              <a:rPr lang="hu-HU" b="1" dirty="0" smtClean="0"/>
              <a:t> </a:t>
            </a:r>
            <a:r>
              <a:rPr lang="hu-HU" b="1" dirty="0" err="1" smtClean="0"/>
              <a:t>applications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endParaRPr lang="hu-HU" b="1" dirty="0"/>
          </a:p>
          <a:p>
            <a:r>
              <a:rPr lang="en-US" b="1" dirty="0" smtClean="0"/>
              <a:t>E</a:t>
            </a:r>
            <a:r>
              <a:rPr lang="en-US" b="1" dirty="0"/>
              <a:t>! FORMTES project  </a:t>
            </a:r>
            <a:r>
              <a:rPr lang="hu-HU" b="1" dirty="0" smtClean="0"/>
              <a:t>(Czech Republic/Vodni </a:t>
            </a:r>
            <a:r>
              <a:rPr lang="hu-HU" b="1" dirty="0"/>
              <a:t>Zdroje, </a:t>
            </a:r>
            <a:r>
              <a:rPr lang="hu-HU" b="1" dirty="0" smtClean="0"/>
              <a:t>a.s.– </a:t>
            </a:r>
            <a:r>
              <a:rPr lang="hu-HU" b="1" dirty="0" smtClean="0"/>
              <a:t>Hungary/Golder Associates Zrt., 37 months, 540.000 euros, still running): </a:t>
            </a:r>
            <a:r>
              <a:rPr lang="en-US" dirty="0" smtClean="0"/>
              <a:t>-  </a:t>
            </a:r>
            <a:r>
              <a:rPr lang="en-US" dirty="0"/>
              <a:t>Flood Risk Management Governance Through A Systematic Approach From Technical, Organizational And Socio-Economic </a:t>
            </a:r>
            <a:r>
              <a:rPr lang="en-US" dirty="0" smtClean="0"/>
              <a:t>Aspects</a:t>
            </a:r>
            <a:r>
              <a:rPr lang="hu-HU" dirty="0"/>
              <a:t> </a:t>
            </a:r>
            <a:endParaRPr lang="en-US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729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Member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2007 </a:t>
            </a:r>
            <a:r>
              <a:rPr lang="hu-HU" dirty="0" smtClean="0"/>
              <a:t>(Eurostars-1 </a:t>
            </a:r>
            <a:r>
              <a:rPr lang="hu-HU" dirty="0" err="1" smtClean="0"/>
              <a:t>Programme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b="1" dirty="0" err="1" smtClean="0"/>
              <a:t>Renewal</a:t>
            </a:r>
            <a:r>
              <a:rPr lang="hu-HU" b="1" dirty="0" smtClean="0"/>
              <a:t>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membership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2014 </a:t>
            </a:r>
            <a:r>
              <a:rPr lang="hu-HU" dirty="0" smtClean="0"/>
              <a:t>(Eurostars-2 </a:t>
            </a:r>
            <a:r>
              <a:rPr lang="hu-HU" dirty="0" err="1" smtClean="0"/>
              <a:t>Programme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b="1" dirty="0" smtClean="0"/>
              <a:t>Total </a:t>
            </a:r>
            <a:r>
              <a:rPr lang="hu-HU" b="1" dirty="0" err="1" smtClean="0"/>
              <a:t>funding</a:t>
            </a:r>
            <a:r>
              <a:rPr lang="hu-HU" b="1" dirty="0" smtClean="0"/>
              <a:t> </a:t>
            </a:r>
            <a:r>
              <a:rPr lang="hu-HU" b="1" dirty="0" err="1" smtClean="0"/>
              <a:t>commitment</a:t>
            </a:r>
            <a:r>
              <a:rPr lang="hu-HU" dirty="0" smtClean="0"/>
              <a:t> /</a:t>
            </a:r>
            <a:r>
              <a:rPr lang="hu-HU" dirty="0" err="1" smtClean="0"/>
              <a:t>year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Eurostars-2: </a:t>
            </a:r>
            <a:r>
              <a:rPr lang="hu-HU" b="1" dirty="0" smtClean="0"/>
              <a:t>750.000€</a:t>
            </a:r>
            <a:r>
              <a:rPr lang="hu-HU" dirty="0" smtClean="0"/>
              <a:t> (</a:t>
            </a:r>
            <a:r>
              <a:rPr lang="hu-HU" dirty="0" err="1" smtClean="0"/>
              <a:t>divided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2 </a:t>
            </a:r>
            <a:r>
              <a:rPr lang="hu-HU" dirty="0" err="1" smtClean="0"/>
              <a:t>cut-offs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smtClean="0"/>
              <a:t>31 </a:t>
            </a:r>
            <a:r>
              <a:rPr lang="hu-HU" b="1" dirty="0" err="1" smtClean="0"/>
              <a:t>approved</a:t>
            </a:r>
            <a:r>
              <a:rPr lang="hu-HU" b="1" dirty="0" smtClean="0"/>
              <a:t> </a:t>
            </a:r>
            <a:r>
              <a:rPr lang="hu-HU" b="1" dirty="0" err="1" smtClean="0"/>
              <a:t>projects</a:t>
            </a:r>
            <a:r>
              <a:rPr lang="hu-HU" b="1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Eurostars 1&amp;2 (</a:t>
            </a:r>
            <a:r>
              <a:rPr lang="hu-HU" dirty="0" err="1" smtClean="0"/>
              <a:t>as</a:t>
            </a:r>
            <a:r>
              <a:rPr lang="hu-HU" dirty="0" smtClean="0"/>
              <a:t> of November 30 2017)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67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</a:t>
            </a:r>
            <a:r>
              <a:rPr lang="hu-HU" b="1" dirty="0" err="1" smtClean="0"/>
              <a:t>Step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Step</a:t>
            </a:r>
            <a:r>
              <a:rPr lang="hu-HU" b="1" dirty="0" smtClean="0"/>
              <a:t>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E*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Form</a:t>
            </a:r>
            <a:endParaRPr lang="hu-HU" b="1" dirty="0"/>
          </a:p>
          <a:p>
            <a:pPr marL="0" indent="0">
              <a:buNone/>
            </a:pP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 English) - - &gt; 2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cut-offs</a:t>
            </a:r>
            <a:r>
              <a:rPr lang="hu-HU" dirty="0" smtClean="0"/>
              <a:t>/</a:t>
            </a:r>
            <a:r>
              <a:rPr lang="hu-HU" dirty="0" err="1" smtClean="0"/>
              <a:t>year</a:t>
            </a:r>
            <a:endParaRPr lang="hu-HU" dirty="0" smtClean="0"/>
          </a:p>
          <a:p>
            <a:endParaRPr lang="hu-HU" b="1" dirty="0" smtClean="0"/>
          </a:p>
          <a:p>
            <a:r>
              <a:rPr lang="hu-HU" b="1" dirty="0" smtClean="0"/>
              <a:t>International </a:t>
            </a:r>
            <a:r>
              <a:rPr lang="hu-HU" b="1" dirty="0" err="1" smtClean="0"/>
              <a:t>evaluation</a:t>
            </a:r>
            <a:r>
              <a:rPr lang="hu-HU" b="1" dirty="0" smtClean="0"/>
              <a:t> </a:t>
            </a:r>
            <a:r>
              <a:rPr lang="hu-HU" b="1" dirty="0" err="1" smtClean="0"/>
              <a:t>period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and </a:t>
            </a:r>
            <a:r>
              <a:rPr lang="hu-HU" b="1" dirty="0" err="1" smtClean="0"/>
              <a:t>ranking</a:t>
            </a:r>
            <a:r>
              <a:rPr lang="hu-HU" b="1" dirty="0" smtClean="0"/>
              <a:t> </a:t>
            </a:r>
            <a:r>
              <a:rPr lang="hu-HU" b="1" dirty="0" err="1" smtClean="0"/>
              <a:t>list</a:t>
            </a:r>
            <a:r>
              <a:rPr lang="hu-HU" b="1" dirty="0" smtClean="0"/>
              <a:t> </a:t>
            </a:r>
            <a:r>
              <a:rPr lang="hu-HU" dirty="0" smtClean="0"/>
              <a:t>(14 </a:t>
            </a:r>
            <a:r>
              <a:rPr lang="hu-HU" dirty="0" err="1" smtClean="0"/>
              <a:t>weeks</a:t>
            </a:r>
            <a:r>
              <a:rPr lang="hu-HU" dirty="0" smtClean="0"/>
              <a:t>)</a:t>
            </a:r>
            <a:endParaRPr lang="hu-HU" dirty="0"/>
          </a:p>
          <a:p>
            <a:endParaRPr lang="hu-HU" b="1" dirty="0" smtClean="0"/>
          </a:p>
          <a:p>
            <a:r>
              <a:rPr lang="hu-HU" b="1" dirty="0" err="1" smtClean="0"/>
              <a:t>Commitment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HU NPC</a:t>
            </a:r>
          </a:p>
          <a:p>
            <a:pPr marL="0" indent="0">
              <a:buNone/>
            </a:pP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eligible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funding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above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r>
              <a:rPr lang="hu-HU" dirty="0" smtClean="0"/>
              <a:t> and </a:t>
            </a:r>
            <a:r>
              <a:rPr lang="hu-HU" dirty="0" err="1" smtClean="0"/>
              <a:t>until</a:t>
            </a:r>
            <a:r>
              <a:rPr lang="hu-HU" dirty="0" smtClean="0"/>
              <a:t> </a:t>
            </a:r>
            <a:r>
              <a:rPr lang="hu-HU" dirty="0" err="1" smtClean="0"/>
              <a:t>budget</a:t>
            </a:r>
            <a:r>
              <a:rPr lang="hu-HU" dirty="0" smtClean="0"/>
              <a:t> </a:t>
            </a:r>
            <a:r>
              <a:rPr lang="hu-HU" dirty="0" err="1" smtClean="0"/>
              <a:t>exhaustion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\\10.0.32.40\homes$\meszarosg\SABLONOK\EUROSTAR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82" y="1438275"/>
            <a:ext cx="3865467" cy="33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</a:t>
            </a:r>
            <a:r>
              <a:rPr lang="hu-HU" b="1" dirty="0" err="1" smtClean="0"/>
              <a:t>Step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Step</a:t>
            </a:r>
            <a:r>
              <a:rPr lang="hu-HU" b="1" dirty="0" smtClean="0"/>
              <a:t>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Apply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funding</a:t>
            </a:r>
            <a:r>
              <a:rPr lang="hu-HU" b="1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framework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Hungarian</a:t>
            </a:r>
            <a:r>
              <a:rPr lang="hu-HU" b="1" dirty="0" smtClean="0"/>
              <a:t> Eurostars </a:t>
            </a:r>
            <a:r>
              <a:rPr lang="hu-HU" b="1" dirty="0" err="1" smtClean="0"/>
              <a:t>call</a:t>
            </a:r>
            <a:r>
              <a:rPr lang="hu-HU" dirty="0" smtClean="0"/>
              <a:t>, NEMZ_18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commited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b="1" dirty="0" err="1" smtClean="0"/>
              <a:t>Single-stage</a:t>
            </a:r>
            <a:r>
              <a:rPr lang="hu-HU" b="1" dirty="0" smtClean="0"/>
              <a:t> </a:t>
            </a:r>
            <a:r>
              <a:rPr lang="hu-HU" b="1" dirty="0" err="1" smtClean="0"/>
              <a:t>formal</a:t>
            </a:r>
            <a:r>
              <a:rPr lang="hu-HU" b="1" dirty="0" smtClean="0"/>
              <a:t> </a:t>
            </a:r>
            <a:r>
              <a:rPr lang="hu-HU" b="1" dirty="0" err="1" smtClean="0"/>
              <a:t>evaluation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b="1" dirty="0" err="1" smtClean="0"/>
              <a:t>Official</a:t>
            </a:r>
            <a:r>
              <a:rPr lang="hu-HU" b="1" dirty="0" smtClean="0"/>
              <a:t> </a:t>
            </a:r>
            <a:r>
              <a:rPr lang="hu-HU" b="1" dirty="0" err="1" smtClean="0"/>
              <a:t>decision</a:t>
            </a:r>
            <a:r>
              <a:rPr lang="hu-HU" b="1" dirty="0" smtClean="0"/>
              <a:t> and </a:t>
            </a:r>
            <a:r>
              <a:rPr lang="hu-HU" b="1" dirty="0" err="1" smtClean="0"/>
              <a:t>contracting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app</a:t>
            </a:r>
            <a:r>
              <a:rPr lang="hu-HU" dirty="0" smtClean="0"/>
              <a:t>. 6 </a:t>
            </a:r>
            <a:r>
              <a:rPr lang="hu-HU" dirty="0" err="1" smtClean="0"/>
              <a:t>months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cut-off</a:t>
            </a:r>
            <a:r>
              <a:rPr lang="hu-HU" dirty="0" smtClean="0"/>
              <a:t> </a:t>
            </a:r>
            <a:r>
              <a:rPr lang="hu-HU" dirty="0" err="1" smtClean="0"/>
              <a:t>deadline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2" descr="\\10.0.32.40\homes$\meszarosg\SABLONOK\NKFIH_logo_EN_a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18" y="2324707"/>
            <a:ext cx="2907792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Basic </a:t>
            </a:r>
            <a:r>
              <a:rPr lang="hu-HU" b="1" dirty="0" err="1" smtClean="0"/>
              <a:t>Rules</a:t>
            </a:r>
            <a:r>
              <a:rPr lang="hu-HU" b="1" dirty="0" smtClean="0"/>
              <a:t>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 smtClean="0"/>
          </a:p>
          <a:p>
            <a:r>
              <a:rPr lang="en-US" b="1" dirty="0" smtClean="0"/>
              <a:t>Funding </a:t>
            </a:r>
            <a:r>
              <a:rPr lang="en-US" b="1" dirty="0"/>
              <a:t>Rate</a:t>
            </a:r>
            <a:r>
              <a:rPr lang="hu-HU" dirty="0"/>
              <a:t>:</a:t>
            </a:r>
            <a:r>
              <a:rPr lang="en-US" dirty="0"/>
              <a:t> Max. 80% for small enterprises, max. 75% for medium enterprises, max. 65% for large enterprises </a:t>
            </a:r>
            <a:endParaRPr lang="hu-HU" dirty="0"/>
          </a:p>
          <a:p>
            <a:endParaRPr lang="hu-HU" b="1" dirty="0" smtClean="0"/>
          </a:p>
          <a:p>
            <a:r>
              <a:rPr lang="en-US" b="1" dirty="0"/>
              <a:t>Maximum Funding per Project</a:t>
            </a:r>
            <a:r>
              <a:rPr lang="hu-HU" dirty="0"/>
              <a:t>:</a:t>
            </a:r>
            <a:r>
              <a:rPr lang="en-US" dirty="0"/>
              <a:t> </a:t>
            </a:r>
            <a:r>
              <a:rPr lang="hu-HU" dirty="0" smtClean="0"/>
              <a:t>no </a:t>
            </a:r>
            <a:r>
              <a:rPr lang="hu-HU" dirty="0" err="1" smtClean="0"/>
              <a:t>limitation</a:t>
            </a:r>
            <a:endParaRPr lang="hu-HU" dirty="0"/>
          </a:p>
          <a:p>
            <a:endParaRPr lang="hu-HU" b="1" dirty="0" smtClean="0"/>
          </a:p>
          <a:p>
            <a:r>
              <a:rPr lang="en-US" b="1" dirty="0"/>
              <a:t>Total budget available</a:t>
            </a:r>
            <a:r>
              <a:rPr lang="hu-HU" dirty="0"/>
              <a:t>:</a:t>
            </a:r>
            <a:r>
              <a:rPr lang="en-US" dirty="0"/>
              <a:t> </a:t>
            </a:r>
            <a:r>
              <a:rPr lang="hu-HU" dirty="0" smtClean="0"/>
              <a:t>750.000€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5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Basic </a:t>
            </a:r>
            <a:r>
              <a:rPr lang="hu-HU" b="1" dirty="0" err="1" smtClean="0"/>
              <a:t>rules</a:t>
            </a:r>
            <a:r>
              <a:rPr lang="hu-HU" b="1" dirty="0" smtClean="0"/>
              <a:t>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Co-operation</a:t>
            </a:r>
            <a:r>
              <a:rPr lang="hu-HU" b="1" dirty="0" smtClean="0"/>
              <a:t> </a:t>
            </a:r>
            <a:r>
              <a:rPr lang="hu-HU" b="1" dirty="0" err="1" smtClean="0"/>
              <a:t>mandatory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International </a:t>
            </a:r>
            <a:r>
              <a:rPr lang="hu-HU" dirty="0" err="1" smtClean="0"/>
              <a:t>corporation</a:t>
            </a:r>
            <a:endParaRPr lang="hu-HU" dirty="0" smtClean="0"/>
          </a:p>
          <a:p>
            <a:r>
              <a:rPr lang="hu-HU" b="1" dirty="0" err="1" smtClean="0"/>
              <a:t>Thematic</a:t>
            </a:r>
            <a:r>
              <a:rPr lang="hu-HU" b="1" dirty="0" smtClean="0"/>
              <a:t> </a:t>
            </a:r>
            <a:r>
              <a:rPr lang="hu-HU" b="1" dirty="0" err="1" smtClean="0"/>
              <a:t>restrictions</a:t>
            </a:r>
            <a:r>
              <a:rPr lang="hu-HU" dirty="0" smtClean="0"/>
              <a:t>: </a:t>
            </a:r>
            <a:r>
              <a:rPr lang="hu-HU" dirty="0" err="1" smtClean="0"/>
              <a:t>None</a:t>
            </a:r>
            <a:endParaRPr lang="hu-HU" dirty="0" smtClean="0"/>
          </a:p>
          <a:p>
            <a:r>
              <a:rPr lang="hu-HU" b="1" dirty="0" smtClean="0"/>
              <a:t>Term</a:t>
            </a:r>
            <a:r>
              <a:rPr lang="hu-HU" dirty="0" smtClean="0"/>
              <a:t>: </a:t>
            </a:r>
            <a:r>
              <a:rPr lang="hu-HU" dirty="0" err="1" smtClean="0"/>
              <a:t>max</a:t>
            </a:r>
            <a:r>
              <a:rPr lang="hu-HU" dirty="0" smtClean="0"/>
              <a:t>. 36 </a:t>
            </a:r>
            <a:r>
              <a:rPr lang="hu-HU" dirty="0" err="1" smtClean="0"/>
              <a:t>months</a:t>
            </a:r>
            <a:endParaRPr lang="hu-HU" dirty="0" smtClean="0"/>
          </a:p>
          <a:p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language</a:t>
            </a:r>
            <a:r>
              <a:rPr lang="hu-HU" dirty="0" smtClean="0"/>
              <a:t>: English</a:t>
            </a:r>
          </a:p>
          <a:p>
            <a:pPr marL="0" indent="0">
              <a:buNone/>
            </a:pPr>
            <a:r>
              <a:rPr lang="hu-HU" dirty="0" smtClean="0"/>
              <a:t>(HU Eurostars 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)</a:t>
            </a:r>
          </a:p>
          <a:p>
            <a:r>
              <a:rPr lang="en-US" b="1" dirty="0"/>
              <a:t>Duration until funding decision</a:t>
            </a:r>
            <a:r>
              <a:rPr lang="en-US" dirty="0"/>
              <a:t>: </a:t>
            </a:r>
            <a:r>
              <a:rPr lang="hu-HU" dirty="0" smtClean="0"/>
              <a:t>cca. 6 </a:t>
            </a:r>
            <a:r>
              <a:rPr lang="hu-HU" dirty="0" err="1" smtClean="0"/>
              <a:t>months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cut-off</a:t>
            </a:r>
            <a:r>
              <a:rPr lang="hu-HU" dirty="0" smtClean="0"/>
              <a:t> </a:t>
            </a:r>
            <a:r>
              <a:rPr lang="hu-HU" dirty="0" err="1" smtClean="0"/>
              <a:t>deadline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Please </a:t>
            </a:r>
            <a:r>
              <a:rPr lang="en-US" b="1" dirty="0"/>
              <a:t>note that the relevant Documents and Guidelines for the Hungarian </a:t>
            </a:r>
            <a:r>
              <a:rPr lang="en-US" b="1" dirty="0" smtClean="0"/>
              <a:t>E</a:t>
            </a:r>
            <a:r>
              <a:rPr lang="hu-HU" b="1" dirty="0" err="1" smtClean="0"/>
              <a:t>urostars</a:t>
            </a:r>
            <a:r>
              <a:rPr lang="hu-HU" b="1" dirty="0" smtClean="0"/>
              <a:t> s</a:t>
            </a:r>
            <a:r>
              <a:rPr lang="en-US" b="1" dirty="0" err="1" smtClean="0"/>
              <a:t>upport</a:t>
            </a:r>
            <a:r>
              <a:rPr lang="en-US" b="1" dirty="0" smtClean="0"/>
              <a:t> </a:t>
            </a:r>
            <a:r>
              <a:rPr lang="en-US" b="1" dirty="0" err="1"/>
              <a:t>programme</a:t>
            </a:r>
            <a:r>
              <a:rPr lang="en-US" b="1" dirty="0"/>
              <a:t> expected to be available in </a:t>
            </a:r>
            <a:r>
              <a:rPr lang="hu-HU" b="1" dirty="0" err="1" smtClean="0"/>
              <a:t>January</a:t>
            </a:r>
            <a:r>
              <a:rPr lang="hu-HU" b="1" dirty="0" smtClean="0"/>
              <a:t> </a:t>
            </a:r>
            <a:r>
              <a:rPr lang="en-US" b="1" dirty="0" smtClean="0"/>
              <a:t>201</a:t>
            </a:r>
            <a:r>
              <a:rPr lang="hu-HU" b="1" dirty="0" smtClean="0"/>
              <a:t>8.</a:t>
            </a:r>
            <a:endParaRPr lang="en-US" b="1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5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238126"/>
            <a:ext cx="10515600" cy="65668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Eurostars</a:t>
            </a:r>
            <a:r>
              <a:rPr 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-1 </a:t>
            </a:r>
            <a:r>
              <a:rPr lang="hu-HU" b="1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in</a:t>
            </a:r>
            <a:r>
              <a:rPr 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 Hungary</a:t>
            </a:r>
            <a:r>
              <a:rPr lang="en-GB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 in numbers</a:t>
            </a:r>
            <a:r>
              <a:rPr 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en-GB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008"/>
            <a:ext cx="12190717" cy="5585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190" y="6577058"/>
            <a:ext cx="2401457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92" dirty="0">
                <a:solidFill>
                  <a:srgbClr val="595959"/>
                </a:solidFill>
                <a:latin typeface="Arial"/>
                <a:cs typeface="Arial"/>
              </a:rPr>
              <a:t>© EUREKA </a:t>
            </a:r>
            <a:r>
              <a:rPr lang="nl-NL" sz="992" dirty="0" err="1">
                <a:solidFill>
                  <a:srgbClr val="595959"/>
                </a:solidFill>
                <a:latin typeface="Arial"/>
                <a:cs typeface="Arial"/>
              </a:rPr>
              <a:t>Secretariat</a:t>
            </a:r>
            <a:r>
              <a:rPr lang="nl-NL" sz="992" dirty="0">
                <a:solidFill>
                  <a:srgbClr val="595959"/>
                </a:solidFill>
                <a:latin typeface="Arial"/>
                <a:cs typeface="Arial"/>
              </a:rPr>
              <a:t> 2014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1043288" y="2212687"/>
            <a:ext cx="3691607" cy="139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141</a:t>
            </a:r>
          </a:p>
          <a:p>
            <a:pPr algn="r"/>
            <a:r>
              <a:rPr lang="en-GB" sz="1433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NUMBER OF APPLICATIONS</a:t>
            </a:r>
          </a:p>
          <a:p>
            <a:pPr algn="r"/>
            <a:endParaRPr lang="en-GB" sz="3527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1264254" y="3247889"/>
            <a:ext cx="3443402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182</a:t>
            </a:r>
          </a:p>
          <a:p>
            <a:pPr algn="r"/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</a:p>
        </p:txBody>
      </p:sp>
      <p:sp>
        <p:nvSpPr>
          <p:cNvPr id="9" name="Tekstvak 5"/>
          <p:cNvSpPr txBox="1"/>
          <p:nvPr/>
        </p:nvSpPr>
        <p:spPr>
          <a:xfrm>
            <a:off x="7572686" y="2193014"/>
            <a:ext cx="4735559" cy="10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</a:p>
          <a:p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NUMBER OF APPROVED PROJECTS</a:t>
            </a:r>
          </a:p>
          <a:p>
            <a:endParaRPr lang="en-GB" sz="1543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7610595" y="3247888"/>
            <a:ext cx="4204840" cy="139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</a:p>
          <a:p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NUMBER OF APPLICANTS</a:t>
            </a:r>
          </a:p>
          <a:p>
            <a:endParaRPr lang="en-GB" sz="3527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5"/>
          <p:cNvSpPr txBox="1"/>
          <p:nvPr/>
        </p:nvSpPr>
        <p:spPr>
          <a:xfrm>
            <a:off x="7610594" y="4389215"/>
            <a:ext cx="3475429" cy="14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5.6 </a:t>
            </a:r>
            <a:r>
              <a:rPr lang="en-GB" sz="2205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MILLION €</a:t>
            </a:r>
          </a:p>
          <a:p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TOTAL COSTS OF APPLICATIONS FUNDED</a:t>
            </a:r>
            <a:endParaRPr lang="en-GB" sz="1433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2205" dirty="0">
              <a:solidFill>
                <a:srgbClr val="0C266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5"/>
          <p:cNvSpPr txBox="1"/>
          <p:nvPr/>
        </p:nvSpPr>
        <p:spPr>
          <a:xfrm>
            <a:off x="7610594" y="5704435"/>
            <a:ext cx="325713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2.7 </a:t>
            </a:r>
            <a:r>
              <a:rPr lang="en-GB" sz="2205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MILLION €</a:t>
            </a:r>
          </a:p>
          <a:p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ESTIMATED PUBLIC FUNDING</a:t>
            </a:r>
            <a:endParaRPr lang="en-GB" sz="3527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5"/>
          <p:cNvSpPr txBox="1"/>
          <p:nvPr/>
        </p:nvSpPr>
        <p:spPr>
          <a:xfrm>
            <a:off x="1043287" y="4386064"/>
            <a:ext cx="365219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55.7 </a:t>
            </a:r>
            <a:r>
              <a:rPr lang="en-GB" sz="2205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MILLION €</a:t>
            </a:r>
          </a:p>
          <a:p>
            <a:pPr algn="r"/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TOTAL COSTS OF APPLICATIONS</a:t>
            </a:r>
            <a:endParaRPr lang="en-GB" sz="1433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5"/>
          <p:cNvSpPr txBox="1"/>
          <p:nvPr/>
        </p:nvSpPr>
        <p:spPr>
          <a:xfrm>
            <a:off x="1933970" y="5685884"/>
            <a:ext cx="2734090" cy="107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28</a:t>
            </a:r>
          </a:p>
          <a:p>
            <a:pPr algn="r"/>
            <a:r>
              <a:rPr lang="en-GB" sz="1433" dirty="0">
                <a:solidFill>
                  <a:srgbClr val="A6A6A6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COUNTRIES INVOLVED</a:t>
            </a:r>
            <a:endParaRPr lang="en-GB" sz="1433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en-GB" sz="1433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5"/>
          <p:cNvSpPr txBox="1"/>
          <p:nvPr/>
        </p:nvSpPr>
        <p:spPr>
          <a:xfrm>
            <a:off x="5159913" y="847663"/>
            <a:ext cx="212858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27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13,5 %</a:t>
            </a:r>
          </a:p>
          <a:p>
            <a:pPr algn="ctr"/>
            <a:r>
              <a:rPr lang="en-GB" sz="1323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SUCCESS RATE</a:t>
            </a:r>
          </a:p>
        </p:txBody>
      </p:sp>
      <p:sp>
        <p:nvSpPr>
          <p:cNvPr id="17" name="Tekstvak 5"/>
          <p:cNvSpPr txBox="1"/>
          <p:nvPr/>
        </p:nvSpPr>
        <p:spPr>
          <a:xfrm>
            <a:off x="409540" y="805995"/>
            <a:ext cx="4126214" cy="7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5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PROJECTS SUBMITTED</a:t>
            </a:r>
          </a:p>
          <a:p>
            <a:pPr algn="r"/>
            <a:r>
              <a:rPr lang="en-GB" sz="1764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</a:p>
        </p:txBody>
      </p:sp>
      <p:sp>
        <p:nvSpPr>
          <p:cNvPr id="18" name="Tekstvak 5"/>
          <p:cNvSpPr txBox="1"/>
          <p:nvPr/>
        </p:nvSpPr>
        <p:spPr>
          <a:xfrm>
            <a:off x="7726956" y="847663"/>
            <a:ext cx="4088478" cy="7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5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PROJECTS FUNDED</a:t>
            </a:r>
          </a:p>
          <a:p>
            <a:r>
              <a:rPr lang="en-GB" sz="1764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CUT-OFF 1-10</a:t>
            </a:r>
          </a:p>
        </p:txBody>
      </p:sp>
    </p:spTree>
    <p:extLst>
      <p:ext uri="{BB962C8B-B14F-4D97-AF65-F5344CB8AC3E}">
        <p14:creationId xmlns:p14="http://schemas.microsoft.com/office/powerpoint/2010/main" val="11748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842846"/>
          </a:xfrm>
        </p:spPr>
        <p:txBody>
          <a:bodyPr/>
          <a:lstStyle/>
          <a:p>
            <a:pPr algn="ctr"/>
            <a:r>
              <a:rPr lang="en-GB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 typical </a:t>
            </a:r>
            <a:r>
              <a:rPr lang="en-GB" b="1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Eurostars</a:t>
            </a:r>
            <a:r>
              <a:rPr lang="en-GB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 project in Hungary...</a:t>
            </a:r>
            <a:endParaRPr lang="en-GB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132"/>
            <a:ext cx="12190723" cy="58623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190" y="6577058"/>
            <a:ext cx="2401457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92" dirty="0">
                <a:solidFill>
                  <a:srgbClr val="F2F2F2"/>
                </a:solidFill>
                <a:latin typeface="Arial"/>
                <a:cs typeface="Arial"/>
              </a:rPr>
              <a:t>© EUREKA </a:t>
            </a:r>
            <a:r>
              <a:rPr lang="nl-NL" sz="992" dirty="0" err="1">
                <a:solidFill>
                  <a:srgbClr val="F2F2F2"/>
                </a:solidFill>
                <a:latin typeface="Arial"/>
                <a:cs typeface="Arial"/>
              </a:rPr>
              <a:t>Secretariat</a:t>
            </a:r>
            <a:r>
              <a:rPr lang="nl-NL" sz="992" dirty="0">
                <a:solidFill>
                  <a:srgbClr val="F2F2F2"/>
                </a:solidFill>
                <a:latin typeface="Arial"/>
                <a:cs typeface="Arial"/>
              </a:rPr>
              <a:t> 2014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5224826" y="1116956"/>
            <a:ext cx="4026336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14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GB" sz="2205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7" name="Tekstvak 5"/>
          <p:cNvSpPr txBox="1"/>
          <p:nvPr/>
        </p:nvSpPr>
        <p:spPr>
          <a:xfrm>
            <a:off x="5208996" y="2411855"/>
            <a:ext cx="4026336" cy="111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14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2-3 </a:t>
            </a:r>
            <a:r>
              <a:rPr lang="en-GB" sz="2205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countries</a:t>
            </a:r>
            <a:endParaRPr lang="en-GB" sz="2205" dirty="0"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5"/>
          <p:cNvSpPr txBox="1"/>
          <p:nvPr/>
        </p:nvSpPr>
        <p:spPr>
          <a:xfrm>
            <a:off x="5208997" y="3640156"/>
            <a:ext cx="4748924" cy="144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14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29 </a:t>
            </a:r>
            <a:r>
              <a:rPr lang="en-GB" sz="2205" dirty="0">
                <a:solidFill>
                  <a:srgbClr val="0C2665"/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months</a:t>
            </a:r>
          </a:p>
          <a:p>
            <a:r>
              <a:rPr lang="en-GB" sz="2205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average duration</a:t>
            </a:r>
            <a:endParaRPr lang="en-GB" sz="2205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5"/>
          <p:cNvSpPr txBox="1"/>
          <p:nvPr/>
        </p:nvSpPr>
        <p:spPr>
          <a:xfrm>
            <a:off x="5208996" y="5221391"/>
            <a:ext cx="3497946" cy="24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14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1.1 </a:t>
            </a:r>
            <a:r>
              <a:rPr lang="en-GB" sz="2205" dirty="0"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M€</a:t>
            </a:r>
          </a:p>
          <a:p>
            <a:r>
              <a:rPr lang="en-GB" sz="2205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Arial" panose="020B0604020202020204" pitchFamily="34" charset="0"/>
              </a:rPr>
              <a:t>average project cost</a:t>
            </a:r>
            <a:endParaRPr lang="en-GB" sz="2205" dirty="0">
              <a:solidFill>
                <a:srgbClr val="0C2665"/>
              </a:solidFill>
              <a:latin typeface="Garamond" panose="020204040303010108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GB" sz="6614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0"/>
            <a:ext cx="10515600" cy="777522"/>
          </a:xfrm>
        </p:spPr>
        <p:txBody>
          <a:bodyPr/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Participants profile</a:t>
            </a:r>
            <a:r>
              <a:rPr lang="hu-HU" b="1" dirty="0" smtClean="0"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latin typeface="Garamond" panose="02020404030301010803" pitchFamily="18" charset="0"/>
              </a:rPr>
              <a:t>in</a:t>
            </a:r>
            <a:r>
              <a:rPr lang="hu-HU" b="1" dirty="0" smtClean="0">
                <a:latin typeface="Garamond" panose="02020404030301010803" pitchFamily="18" charset="0"/>
              </a:rPr>
              <a:t> Hungary</a:t>
            </a:r>
            <a:endParaRPr lang="fr-BE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" y="617640"/>
            <a:ext cx="12130972" cy="48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908171"/>
          </a:xfrm>
        </p:spPr>
        <p:txBody>
          <a:bodyPr/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Technological and market area</a:t>
            </a:r>
            <a:r>
              <a:rPr lang="hu-HU" b="1" dirty="0" smtClean="0">
                <a:latin typeface="Garamond" panose="02020404030301010803" pitchFamily="18" charset="0"/>
              </a:rPr>
              <a:t> </a:t>
            </a:r>
            <a:r>
              <a:rPr lang="hu-HU" b="1" dirty="0" err="1" smtClean="0">
                <a:latin typeface="Garamond" panose="02020404030301010803" pitchFamily="18" charset="0"/>
              </a:rPr>
              <a:t>in</a:t>
            </a:r>
            <a:r>
              <a:rPr lang="hu-HU" b="1" dirty="0" smtClean="0">
                <a:latin typeface="Garamond" panose="02020404030301010803" pitchFamily="18" charset="0"/>
              </a:rPr>
              <a:t> Hungary</a:t>
            </a:r>
            <a:endParaRPr lang="fr-BE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2" y="674572"/>
            <a:ext cx="8155169" cy="27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72" y="1608668"/>
            <a:ext cx="8137437" cy="38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Programme for Research </a:t>
            </a:r>
            <a:r>
              <a:rPr lang="hu-HU" b="1" dirty="0" smtClean="0"/>
              <a:t>and </a:t>
            </a:r>
            <a:r>
              <a:rPr lang="hu-HU" b="1" dirty="0" smtClean="0"/>
              <a:t>Innovation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Established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1985</a:t>
            </a:r>
          </a:p>
          <a:p>
            <a:r>
              <a:rPr lang="hu-HU" dirty="0" err="1" smtClean="0"/>
              <a:t>Intergovernmental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endParaRPr lang="hu-HU" dirty="0" smtClean="0"/>
          </a:p>
          <a:p>
            <a:r>
              <a:rPr lang="hu-HU" dirty="0" err="1"/>
              <a:t>F</a:t>
            </a:r>
            <a:r>
              <a:rPr lang="hu-HU" dirty="0" err="1" smtClean="0"/>
              <a:t>acilitator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RDI </a:t>
            </a:r>
            <a:r>
              <a:rPr lang="hu-HU" dirty="0" err="1" smtClean="0"/>
              <a:t>innovation</a:t>
            </a:r>
            <a:endParaRPr lang="hu-HU" dirty="0" smtClean="0"/>
          </a:p>
          <a:p>
            <a:r>
              <a:rPr lang="hu-HU" dirty="0" err="1" smtClean="0"/>
              <a:t>Facilitator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finance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for</a:t>
            </a:r>
            <a:r>
              <a:rPr lang="hu-HU" dirty="0" smtClean="0"/>
              <a:t> E! </a:t>
            </a:r>
            <a:r>
              <a:rPr lang="hu-HU" dirty="0" err="1" smtClean="0"/>
              <a:t>projects</a:t>
            </a:r>
            <a:endParaRPr lang="hu-HU" dirty="0" smtClean="0"/>
          </a:p>
          <a:p>
            <a:r>
              <a:rPr lang="hu-HU" dirty="0" err="1" smtClean="0"/>
              <a:t>Aim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raise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competitiveness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Of Europe </a:t>
            </a:r>
            <a:r>
              <a:rPr lang="hu-HU" dirty="0" err="1" smtClean="0"/>
              <a:t>globally</a:t>
            </a:r>
            <a:endParaRPr lang="hu-HU" dirty="0" smtClean="0"/>
          </a:p>
          <a:p>
            <a:endParaRPr lang="hu-HU" dirty="0" smtClean="0"/>
          </a:p>
          <a:p>
            <a:endParaRPr lang="hu-HU" sz="2400" dirty="0" smtClean="0"/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47" y="1145009"/>
            <a:ext cx="6132512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4" y="0"/>
            <a:ext cx="10515600" cy="908171"/>
          </a:xfrm>
        </p:spPr>
        <p:txBody>
          <a:bodyPr/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Project partners with Hungary </a:t>
            </a:r>
            <a:endParaRPr lang="fr-BE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644656"/>
              </p:ext>
            </p:extLst>
          </p:nvPr>
        </p:nvGraphicFramePr>
        <p:xfrm>
          <a:off x="159430" y="753533"/>
          <a:ext cx="1149711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5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A </a:t>
            </a:r>
            <a:r>
              <a:rPr lang="hu-HU" b="1" dirty="0" err="1" smtClean="0"/>
              <a:t>success</a:t>
            </a:r>
            <a:r>
              <a:rPr lang="hu-HU" b="1" dirty="0" smtClean="0"/>
              <a:t> story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r>
              <a:rPr lang="hu-HU" b="1" dirty="0" err="1" smtClean="0"/>
              <a:t>ChiKEL</a:t>
            </a:r>
            <a:r>
              <a:rPr lang="hu-HU" b="1" dirty="0" smtClean="0"/>
              <a:t> </a:t>
            </a:r>
            <a:r>
              <a:rPr lang="hu-HU" b="1" dirty="0"/>
              <a:t>project (UK – Hungary, 24 </a:t>
            </a:r>
            <a:r>
              <a:rPr lang="hu-HU" b="1" dirty="0" err="1"/>
              <a:t>months</a:t>
            </a:r>
            <a:r>
              <a:rPr lang="hu-HU" b="1" dirty="0"/>
              <a:t>, 671.131 </a:t>
            </a:r>
            <a:r>
              <a:rPr lang="hu-HU" b="1" dirty="0" err="1"/>
              <a:t>euros</a:t>
            </a:r>
            <a:r>
              <a:rPr lang="hu-HU" b="1" dirty="0"/>
              <a:t>)</a:t>
            </a:r>
            <a:r>
              <a:rPr lang="hu-HU" dirty="0"/>
              <a:t>: I</a:t>
            </a:r>
            <a:r>
              <a:rPr lang="en-US" dirty="0" err="1"/>
              <a:t>nteractive</a:t>
            </a:r>
            <a:r>
              <a:rPr lang="en-US" dirty="0"/>
              <a:t> text mining platform for chemists, overcoming difficulties with extracting information about chemicals from scientific literature</a:t>
            </a:r>
            <a:r>
              <a:rPr lang="hu-HU" dirty="0"/>
              <a:t> (</a:t>
            </a:r>
            <a:r>
              <a:rPr lang="hu-HU" dirty="0">
                <a:hlinkClick r:id="rId2"/>
              </a:rPr>
              <a:t>https://www.eurostars-eureka.eu/content/text-mining-chemists</a:t>
            </a:r>
            <a:r>
              <a:rPr lang="hu-HU" dirty="0"/>
              <a:t>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0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CZ-HU: </a:t>
            </a:r>
            <a:r>
              <a:rPr lang="hu-HU" b="1" dirty="0" err="1" smtClean="0"/>
              <a:t>common</a:t>
            </a:r>
            <a:r>
              <a:rPr lang="hu-HU" b="1" dirty="0" smtClean="0"/>
              <a:t> </a:t>
            </a:r>
            <a:r>
              <a:rPr lang="hu-HU" b="1" dirty="0" err="1" smtClean="0"/>
              <a:t>success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Eurostars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E! 10316 </a:t>
            </a:r>
            <a:r>
              <a:rPr lang="hu-HU" b="1" dirty="0" smtClean="0"/>
              <a:t>– FIBRELAB project</a:t>
            </a:r>
            <a:r>
              <a:rPr lang="hu-HU" b="1" dirty="0"/>
              <a:t> </a:t>
            </a:r>
            <a:r>
              <a:rPr lang="hu-HU" b="1" dirty="0" smtClean="0"/>
              <a:t>(</a:t>
            </a:r>
            <a:r>
              <a:rPr lang="en-US" dirty="0" smtClean="0"/>
              <a:t>Virtual </a:t>
            </a:r>
            <a:r>
              <a:rPr lang="en-US" dirty="0"/>
              <a:t>Lab for </a:t>
            </a:r>
            <a:r>
              <a:rPr lang="en-US" dirty="0" err="1"/>
              <a:t>Fibre</a:t>
            </a:r>
            <a:r>
              <a:rPr lang="en-US" dirty="0"/>
              <a:t> Reinforced Concrete Design by Simulation </a:t>
            </a:r>
            <a:r>
              <a:rPr lang="en-US" dirty="0" smtClean="0"/>
              <a:t>Prototyping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err="1" smtClean="0"/>
              <a:t>Cervenka</a:t>
            </a:r>
            <a:r>
              <a:rPr lang="hu-HU" dirty="0" smtClean="0"/>
              <a:t> </a:t>
            </a:r>
            <a:r>
              <a:rPr lang="hu-HU" dirty="0"/>
              <a:t>Consulting </a:t>
            </a:r>
            <a:r>
              <a:rPr lang="hu-HU" dirty="0" err="1" smtClean="0"/>
              <a:t>s.r.o</a:t>
            </a:r>
            <a:r>
              <a:rPr lang="hu-HU" dirty="0"/>
              <a:t>	74.1%	326 000€</a:t>
            </a:r>
            <a:endParaRPr lang="hu-HU" dirty="0" smtClean="0"/>
          </a:p>
          <a:p>
            <a:r>
              <a:rPr lang="hu-HU" dirty="0"/>
              <a:t>JKP </a:t>
            </a:r>
            <a:r>
              <a:rPr lang="hu-HU" dirty="0" err="1" smtClean="0"/>
              <a:t>Static</a:t>
            </a:r>
            <a:r>
              <a:rPr lang="hu-HU" dirty="0"/>
              <a:t>				25.9%	113 800€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Start </a:t>
            </a:r>
            <a:r>
              <a:rPr lang="en-US" dirty="0"/>
              <a:t>Date : 2016-06-30	Duration : 36 months	Total : 439 800</a:t>
            </a:r>
            <a:r>
              <a:rPr lang="en-US" dirty="0" smtClean="0"/>
              <a:t>€</a:t>
            </a:r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3 CZ – HU project </a:t>
            </a:r>
            <a:r>
              <a:rPr lang="hu-HU" b="1" dirty="0" err="1" smtClean="0"/>
              <a:t>partnerships</a:t>
            </a:r>
            <a:r>
              <a:rPr lang="hu-HU" b="1" dirty="0" smtClean="0"/>
              <a:t> overall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97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EUROSTARS-2 </a:t>
            </a:r>
            <a:r>
              <a:rPr lang="hu-HU" b="1" dirty="0" err="1" smtClean="0"/>
              <a:t>in</a:t>
            </a:r>
            <a:r>
              <a:rPr lang="hu-HU" b="1" dirty="0" smtClean="0"/>
              <a:t> Hungary (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rise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77 </a:t>
            </a:r>
            <a:r>
              <a:rPr lang="hu-HU" dirty="0" err="1" smtClean="0"/>
              <a:t>Hungarian-related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r>
              <a:rPr lang="hu-HU" dirty="0" smtClean="0"/>
              <a:t> (12 </a:t>
            </a:r>
            <a:r>
              <a:rPr lang="hu-HU" dirty="0" err="1" smtClean="0"/>
              <a:t>funded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244 </a:t>
            </a:r>
            <a:r>
              <a:rPr lang="hu-HU" dirty="0" err="1" smtClean="0"/>
              <a:t>applicants</a:t>
            </a:r>
            <a:r>
              <a:rPr lang="hu-HU" dirty="0" smtClean="0"/>
              <a:t> (27 </a:t>
            </a:r>
            <a:r>
              <a:rPr lang="hu-HU" dirty="0" err="1" smtClean="0"/>
              <a:t>funded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err="1"/>
              <a:t>R</a:t>
            </a:r>
            <a:r>
              <a:rPr lang="hu-HU" dirty="0" err="1" smtClean="0"/>
              <a:t>equested</a:t>
            </a:r>
            <a:r>
              <a:rPr lang="hu-HU" dirty="0" smtClean="0"/>
              <a:t>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costs</a:t>
            </a:r>
            <a:r>
              <a:rPr lang="hu-HU" dirty="0" smtClean="0"/>
              <a:t>: 70,5 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euros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(2,</a:t>
            </a:r>
            <a:r>
              <a:rPr lang="hu-HU" dirty="0" err="1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committed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b="1" dirty="0" smtClean="0"/>
              <a:t>579 640 497 HUF (cca. 1,88 </a:t>
            </a:r>
            <a:r>
              <a:rPr lang="hu-HU" b="1" dirty="0" err="1" smtClean="0"/>
              <a:t>million</a:t>
            </a:r>
            <a:r>
              <a:rPr lang="hu-HU" b="1" dirty="0" smtClean="0"/>
              <a:t> </a:t>
            </a:r>
            <a:r>
              <a:rPr lang="hu-HU" b="1" dirty="0" err="1" smtClean="0"/>
              <a:t>euros</a:t>
            </a:r>
            <a:r>
              <a:rPr lang="hu-HU" b="1" dirty="0" smtClean="0"/>
              <a:t>) </a:t>
            </a:r>
            <a:r>
              <a:rPr lang="hu-HU" b="1" dirty="0" err="1" smtClean="0"/>
              <a:t>public</a:t>
            </a:r>
            <a:r>
              <a:rPr lang="hu-HU" b="1" dirty="0" smtClean="0"/>
              <a:t> </a:t>
            </a:r>
            <a:r>
              <a:rPr lang="hu-HU" b="1" dirty="0" err="1" smtClean="0"/>
              <a:t>funding</a:t>
            </a:r>
            <a:r>
              <a:rPr lang="hu-HU" b="1" dirty="0" smtClean="0"/>
              <a:t> </a:t>
            </a:r>
          </a:p>
          <a:p>
            <a:pPr marL="0" indent="0">
              <a:buNone/>
            </a:pPr>
            <a:r>
              <a:rPr lang="hu-HU" b="1" dirty="0" smtClean="0"/>
              <a:t>(</a:t>
            </a:r>
            <a:r>
              <a:rPr lang="hu-HU" b="1" dirty="0" err="1" smtClean="0"/>
              <a:t>Cut-offs</a:t>
            </a:r>
            <a:r>
              <a:rPr lang="hu-HU" b="1" dirty="0" smtClean="0"/>
              <a:t> 11-17)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867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EUREKA/Eurostars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</a:t>
            </a:r>
            <a:r>
              <a:rPr lang="hu-HU" b="1" dirty="0" err="1" smtClean="0"/>
              <a:t>Support</a:t>
            </a:r>
            <a:r>
              <a:rPr lang="hu-HU" b="1" dirty="0" smtClean="0"/>
              <a:t> </a:t>
            </a:r>
            <a:r>
              <a:rPr lang="hu-HU" b="1" dirty="0" err="1" smtClean="0"/>
              <a:t>services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National Project </a:t>
            </a:r>
            <a:r>
              <a:rPr lang="hu-HU" b="1" dirty="0" err="1" smtClean="0"/>
              <a:t>Coordinator</a:t>
            </a:r>
            <a:r>
              <a:rPr lang="hu-HU" b="1" dirty="0" smtClean="0"/>
              <a:t> (NPC)</a:t>
            </a:r>
          </a:p>
          <a:p>
            <a:r>
              <a:rPr lang="hu-HU" dirty="0" err="1" smtClean="0"/>
              <a:t>facilitates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setting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and </a:t>
            </a:r>
            <a:r>
              <a:rPr lang="hu-HU" dirty="0" err="1" smtClean="0"/>
              <a:t>running</a:t>
            </a:r>
            <a:r>
              <a:rPr lang="hu-HU" dirty="0" smtClean="0"/>
              <a:t> of a project</a:t>
            </a:r>
          </a:p>
          <a:p>
            <a:r>
              <a:rPr lang="hu-HU" dirty="0" smtClean="0"/>
              <a:t>has </a:t>
            </a:r>
            <a:r>
              <a:rPr lang="hu-HU" dirty="0" err="1"/>
              <a:t>r</a:t>
            </a:r>
            <a:r>
              <a:rPr lang="hu-HU" dirty="0" err="1" smtClean="0"/>
              <a:t>esponsible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project </a:t>
            </a:r>
            <a:r>
              <a:rPr lang="hu-HU" dirty="0" err="1" smtClean="0"/>
              <a:t>generator</a:t>
            </a:r>
            <a:endParaRPr lang="hu-HU" dirty="0" smtClean="0"/>
          </a:p>
          <a:p>
            <a:r>
              <a:rPr lang="hu-HU" dirty="0" err="1"/>
              <a:t>s</a:t>
            </a:r>
            <a:r>
              <a:rPr lang="hu-HU" dirty="0" err="1" smtClean="0"/>
              <a:t>upports</a:t>
            </a:r>
            <a:r>
              <a:rPr lang="hu-HU" dirty="0" smtClean="0"/>
              <a:t>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collaboration</a:t>
            </a:r>
            <a:r>
              <a:rPr lang="hu-HU" dirty="0"/>
              <a:t> </a:t>
            </a:r>
            <a:r>
              <a:rPr lang="hu-HU" dirty="0" smtClean="0"/>
              <a:t>and project </a:t>
            </a:r>
            <a:r>
              <a:rPr lang="hu-HU" dirty="0" err="1" smtClean="0"/>
              <a:t>follow-up</a:t>
            </a:r>
            <a:endParaRPr lang="hu-HU" dirty="0" smtClean="0"/>
          </a:p>
          <a:p>
            <a:r>
              <a:rPr lang="hu-HU" dirty="0" err="1" smtClean="0"/>
              <a:t>promotes</a:t>
            </a:r>
            <a:r>
              <a:rPr lang="hu-HU" dirty="0" smtClean="0"/>
              <a:t> EUREKA and Eurostars </a:t>
            </a:r>
            <a:r>
              <a:rPr lang="hu-HU" dirty="0" err="1" smtClean="0"/>
              <a:t>nationally</a:t>
            </a:r>
            <a:r>
              <a:rPr lang="hu-HU" dirty="0" smtClean="0"/>
              <a:t> and </a:t>
            </a:r>
            <a:r>
              <a:rPr lang="hu-HU" dirty="0" err="1" smtClean="0"/>
              <a:t>transnationally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nkfih.gov.hu/international/international-cooperation/eureka</a:t>
            </a: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www.eurostars-eureka.eu/countries/hungary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4"/>
              </a:rPr>
              <a:t>http://www.eurekanetwork.org/countries/hungary</a:t>
            </a:r>
            <a:endParaRPr lang="hu-HU" dirty="0"/>
          </a:p>
          <a:p>
            <a:r>
              <a:rPr lang="hu-HU" dirty="0" err="1" smtClean="0"/>
              <a:t>provides</a:t>
            </a:r>
            <a:r>
              <a:rPr lang="hu-HU" dirty="0" smtClean="0"/>
              <a:t> </a:t>
            </a:r>
            <a:r>
              <a:rPr lang="hu-HU" dirty="0" err="1" smtClean="0"/>
              <a:t>advice</a:t>
            </a:r>
            <a:r>
              <a:rPr lang="hu-HU" dirty="0" smtClean="0"/>
              <a:t>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lifecycle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of </a:t>
            </a:r>
            <a:r>
              <a:rPr lang="hu-HU" dirty="0" err="1" smtClean="0"/>
              <a:t>the</a:t>
            </a:r>
            <a:r>
              <a:rPr lang="hu-HU" dirty="0" smtClean="0"/>
              <a:t> project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7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 smtClean="0"/>
              <a:t>THANK YOU FOR YOUR ATTENTION!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 algn="ctr">
              <a:buNone/>
            </a:pPr>
            <a:r>
              <a:rPr lang="hu-HU" dirty="0" err="1" smtClean="0">
                <a:hlinkClick r:id="rId2"/>
              </a:rPr>
              <a:t>gergely.meszaros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nkfih.gov.hu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nkfih.gov.hu/english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12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500" b="1" dirty="0" smtClean="0"/>
              <a:t>EUREKA </a:t>
            </a:r>
            <a:r>
              <a:rPr lang="hu-HU" sz="2500" b="1" dirty="0" err="1" smtClean="0"/>
              <a:t>in</a:t>
            </a:r>
            <a:r>
              <a:rPr lang="hu-HU" sz="2500" b="1" dirty="0" smtClean="0"/>
              <a:t> Hungary – 25 </a:t>
            </a:r>
            <a:r>
              <a:rPr lang="hu-HU" sz="2500" b="1" dirty="0" err="1" smtClean="0"/>
              <a:t>years</a:t>
            </a:r>
            <a:r>
              <a:rPr lang="hu-HU" sz="2500" b="1" dirty="0" smtClean="0"/>
              <a:t> </a:t>
            </a:r>
            <a:r>
              <a:rPr lang="hu-HU" sz="2500" b="1" dirty="0" err="1" smtClean="0"/>
              <a:t>from</a:t>
            </a:r>
            <a:r>
              <a:rPr lang="hu-HU" sz="2500" b="1" dirty="0" smtClean="0"/>
              <a:t> Tampere </a:t>
            </a:r>
            <a:r>
              <a:rPr lang="hu-HU" sz="2500" b="1" dirty="0" err="1" smtClean="0"/>
              <a:t>to</a:t>
            </a:r>
            <a:r>
              <a:rPr lang="hu-HU" sz="2500" b="1" dirty="0" smtClean="0"/>
              <a:t> </a:t>
            </a:r>
            <a:r>
              <a:rPr lang="hu-HU" sz="2500" b="1" dirty="0" err="1" smtClean="0"/>
              <a:t>Tampere</a:t>
            </a:r>
            <a:endParaRPr lang="hu-HU" sz="2500" b="1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76954" y="1071489"/>
            <a:ext cx="11105644" cy="4963158"/>
          </a:xfrm>
        </p:spPr>
        <p:txBody>
          <a:bodyPr>
            <a:normAutofit/>
          </a:bodyPr>
          <a:lstStyle/>
          <a:p>
            <a:r>
              <a:rPr lang="hu-HU" dirty="0" err="1" smtClean="0"/>
              <a:t>Joined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1992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Pioneer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/</a:t>
            </a:r>
            <a:r>
              <a:rPr lang="hu-HU" dirty="0" err="1" smtClean="0"/>
              <a:t>Eastern</a:t>
            </a:r>
            <a:r>
              <a:rPr lang="hu-HU" dirty="0" smtClean="0"/>
              <a:t> Europe</a:t>
            </a:r>
          </a:p>
          <a:p>
            <a:endParaRPr lang="hu-HU" dirty="0" smtClean="0"/>
          </a:p>
          <a:p>
            <a:r>
              <a:rPr lang="hu-HU" dirty="0" err="1" smtClean="0"/>
              <a:t>Aim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enhance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collaboration</a:t>
            </a:r>
            <a:endParaRPr lang="hu-HU" dirty="0" smtClean="0"/>
          </a:p>
          <a:p>
            <a:pPr marL="0" indent="0">
              <a:buNone/>
            </a:pPr>
            <a:r>
              <a:rPr lang="hu-HU" dirty="0" err="1"/>
              <a:t>b</a:t>
            </a:r>
            <a:r>
              <a:rPr lang="hu-HU" dirty="0" err="1" smtClean="0"/>
              <a:t>etween</a:t>
            </a:r>
            <a:r>
              <a:rPr lang="hu-HU" dirty="0" smtClean="0"/>
              <a:t> </a:t>
            </a:r>
            <a:r>
              <a:rPr lang="hu-HU" dirty="0" err="1" smtClean="0"/>
              <a:t>companies</a:t>
            </a:r>
            <a:r>
              <a:rPr lang="hu-HU" dirty="0" smtClean="0"/>
              <a:t> and </a:t>
            </a:r>
            <a:r>
              <a:rPr lang="hu-HU" dirty="0" err="1" smtClean="0"/>
              <a:t>universities</a:t>
            </a:r>
            <a:r>
              <a:rPr lang="hu-HU" dirty="0" smtClean="0"/>
              <a:t>/</a:t>
            </a:r>
            <a:r>
              <a:rPr lang="hu-HU" dirty="0" err="1" smtClean="0"/>
              <a:t>RTOs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Leading</a:t>
            </a:r>
            <a:r>
              <a:rPr lang="hu-HU" dirty="0" smtClean="0"/>
              <a:t> platform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market-oriented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/>
              <a:t>RDI </a:t>
            </a:r>
            <a:r>
              <a:rPr lang="hu-HU" dirty="0" err="1"/>
              <a:t>collaboration</a:t>
            </a:r>
            <a:endParaRPr lang="hu-HU" dirty="0"/>
          </a:p>
          <a:p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20" y="1901628"/>
            <a:ext cx="4833643" cy="27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5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</a:t>
            </a:r>
            <a:r>
              <a:rPr lang="hu-HU" b="1" dirty="0" err="1" smtClean="0"/>
              <a:t>Step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Step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E!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Form</a:t>
            </a:r>
            <a:endParaRPr lang="hu-HU" b="1" dirty="0"/>
          </a:p>
          <a:p>
            <a:pPr marL="0" indent="0">
              <a:buNone/>
            </a:pP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 English) - - &gt; E!</a:t>
            </a:r>
            <a:r>
              <a:rPr lang="hu-HU" dirty="0" err="1" smtClean="0"/>
              <a:t>No.Acr</a:t>
            </a:r>
            <a:r>
              <a:rPr lang="hu-HU" dirty="0" smtClean="0"/>
              <a:t>.</a:t>
            </a:r>
          </a:p>
          <a:p>
            <a:r>
              <a:rPr lang="hu-HU" b="1" dirty="0" err="1" smtClean="0"/>
              <a:t>Confirmation</a:t>
            </a:r>
            <a:r>
              <a:rPr lang="hu-HU" b="1" dirty="0" smtClean="0"/>
              <a:t> </a:t>
            </a:r>
            <a:r>
              <a:rPr lang="hu-HU" b="1" dirty="0" err="1" smtClean="0"/>
              <a:t>from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HU NPC</a:t>
            </a:r>
          </a:p>
          <a:p>
            <a:pPr marL="0" indent="0">
              <a:buNone/>
            </a:pP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eligible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funding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E! Hungary 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by</a:t>
            </a:r>
            <a:r>
              <a:rPr lang="hu-HU" dirty="0" smtClean="0"/>
              <a:t> email)</a:t>
            </a:r>
          </a:p>
          <a:p>
            <a:r>
              <a:rPr lang="hu-HU" b="1" dirty="0" err="1" smtClean="0"/>
              <a:t>Apply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funding</a:t>
            </a:r>
            <a:r>
              <a:rPr lang="hu-HU" b="1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framework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E! </a:t>
            </a:r>
            <a:r>
              <a:rPr lang="hu-HU" dirty="0" err="1" smtClean="0"/>
              <a:t>call</a:t>
            </a:r>
            <a:r>
              <a:rPr lang="hu-HU" dirty="0" smtClean="0"/>
              <a:t> (EUREKA_18)</a:t>
            </a:r>
          </a:p>
          <a:p>
            <a:r>
              <a:rPr lang="hu-HU" b="1" dirty="0" smtClean="0"/>
              <a:t>2-3 </a:t>
            </a:r>
            <a:r>
              <a:rPr lang="hu-HU" b="1" dirty="0" err="1" smtClean="0"/>
              <a:t>months</a:t>
            </a:r>
            <a:r>
              <a:rPr lang="hu-HU" b="1" dirty="0" smtClean="0"/>
              <a:t> </a:t>
            </a:r>
            <a:r>
              <a:rPr lang="hu-HU" b="1" dirty="0" err="1" smtClean="0"/>
              <a:t>evaluation</a:t>
            </a:r>
            <a:r>
              <a:rPr lang="hu-HU" b="1" dirty="0" smtClean="0"/>
              <a:t> </a:t>
            </a:r>
            <a:r>
              <a:rPr lang="hu-HU" b="1" dirty="0" err="1" smtClean="0"/>
              <a:t>period</a:t>
            </a:r>
            <a:r>
              <a:rPr lang="hu-HU" b="1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decision</a:t>
            </a: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71" y="1877942"/>
            <a:ext cx="2115718" cy="25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</a:t>
            </a:r>
            <a:r>
              <a:rPr lang="hu-HU" b="1" dirty="0" err="1" smtClean="0"/>
              <a:t>in</a:t>
            </a:r>
            <a:r>
              <a:rPr lang="hu-HU" b="1" dirty="0" smtClean="0"/>
              <a:t> Hungary - </a:t>
            </a:r>
            <a:r>
              <a:rPr lang="hu-HU" b="1" dirty="0" err="1" smtClean="0"/>
              <a:t>Timeline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EUREKA_18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published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January</a:t>
            </a:r>
            <a:r>
              <a:rPr lang="hu-HU" b="1" dirty="0" smtClean="0"/>
              <a:t> 2018</a:t>
            </a:r>
          </a:p>
          <a:p>
            <a:r>
              <a:rPr lang="hu-HU" b="1" dirty="0" err="1" smtClean="0"/>
              <a:t>First</a:t>
            </a:r>
            <a:r>
              <a:rPr lang="hu-HU" b="1" dirty="0" smtClean="0"/>
              <a:t> </a:t>
            </a:r>
            <a:r>
              <a:rPr lang="hu-HU" b="1" dirty="0" err="1" smtClean="0"/>
              <a:t>deadline</a:t>
            </a:r>
            <a:r>
              <a:rPr lang="hu-HU" dirty="0" smtClean="0"/>
              <a:t>: 28 </a:t>
            </a:r>
            <a:r>
              <a:rPr lang="hu-HU" dirty="0" err="1"/>
              <a:t>M</a:t>
            </a:r>
            <a:r>
              <a:rPr lang="hu-HU" dirty="0" err="1" smtClean="0"/>
              <a:t>arch</a:t>
            </a:r>
            <a:r>
              <a:rPr lang="hu-HU" dirty="0" smtClean="0"/>
              <a:t> 2018</a:t>
            </a:r>
          </a:p>
          <a:p>
            <a:r>
              <a:rPr lang="hu-HU" b="1" dirty="0" err="1" smtClean="0"/>
              <a:t>Evaluation</a:t>
            </a:r>
            <a:r>
              <a:rPr lang="hu-HU" b="1" dirty="0" smtClean="0"/>
              <a:t> </a:t>
            </a:r>
            <a:r>
              <a:rPr lang="hu-HU" b="1" dirty="0" err="1" smtClean="0"/>
              <a:t>period</a:t>
            </a:r>
            <a:r>
              <a:rPr lang="hu-HU" dirty="0" smtClean="0"/>
              <a:t>: </a:t>
            </a:r>
            <a:r>
              <a:rPr lang="hu-HU" dirty="0" err="1" smtClean="0"/>
              <a:t>April-June</a:t>
            </a:r>
            <a:r>
              <a:rPr lang="hu-HU" dirty="0" smtClean="0"/>
              <a:t> 2018</a:t>
            </a:r>
          </a:p>
          <a:p>
            <a:r>
              <a:rPr lang="hu-HU" b="1" dirty="0" err="1" smtClean="0"/>
              <a:t>Labelling</a:t>
            </a:r>
            <a:r>
              <a:rPr lang="hu-HU" dirty="0" smtClean="0"/>
              <a:t>: </a:t>
            </a:r>
            <a:r>
              <a:rPr lang="hu-HU" dirty="0" err="1" smtClean="0"/>
              <a:t>July</a:t>
            </a:r>
            <a:r>
              <a:rPr lang="hu-HU" dirty="0" smtClean="0"/>
              <a:t> 2018</a:t>
            </a:r>
          </a:p>
          <a:p>
            <a:r>
              <a:rPr lang="hu-HU" b="1" dirty="0" err="1" smtClean="0"/>
              <a:t>Expected</a:t>
            </a:r>
            <a:r>
              <a:rPr lang="hu-HU" b="1" dirty="0" smtClean="0"/>
              <a:t> start of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projects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err="1"/>
              <a:t>A</a:t>
            </a:r>
            <a:r>
              <a:rPr lang="hu-HU" dirty="0" err="1" smtClean="0"/>
              <a:t>utumn</a:t>
            </a:r>
            <a:r>
              <a:rPr lang="hu-HU" dirty="0" smtClean="0"/>
              <a:t> 2018</a:t>
            </a:r>
          </a:p>
          <a:p>
            <a:r>
              <a:rPr lang="hu-HU" b="1" dirty="0" err="1" smtClean="0"/>
              <a:t>Second</a:t>
            </a:r>
            <a:r>
              <a:rPr lang="hu-HU" b="1" dirty="0" smtClean="0"/>
              <a:t> </a:t>
            </a:r>
            <a:r>
              <a:rPr lang="hu-HU" b="1" dirty="0" err="1" smtClean="0"/>
              <a:t>deadline</a:t>
            </a:r>
            <a:r>
              <a:rPr lang="hu-HU" dirty="0" smtClean="0"/>
              <a:t>: 28 </a:t>
            </a:r>
            <a:r>
              <a:rPr lang="hu-HU" dirty="0" err="1" smtClean="0"/>
              <a:t>September</a:t>
            </a:r>
            <a:r>
              <a:rPr lang="hu-HU" dirty="0" smtClean="0"/>
              <a:t> 2018</a:t>
            </a:r>
            <a:endParaRPr lang="hu-HU" dirty="0"/>
          </a:p>
        </p:txBody>
      </p:sp>
      <p:pic>
        <p:nvPicPr>
          <p:cNvPr id="5122" name="Picture 2" descr="\\10.0.32.40\homes$\meszarosg\SABLONOK\NKFIH_logo_EN_a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18" y="2324707"/>
            <a:ext cx="2907792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Basic </a:t>
            </a:r>
            <a:r>
              <a:rPr lang="hu-HU" b="1" dirty="0" err="1" smtClean="0"/>
              <a:t>Rules</a:t>
            </a:r>
            <a:r>
              <a:rPr lang="hu-HU" b="1" dirty="0" smtClean="0"/>
              <a:t>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 smtClean="0"/>
          </a:p>
          <a:p>
            <a:r>
              <a:rPr lang="en-US" b="1" dirty="0" smtClean="0"/>
              <a:t>Funding </a:t>
            </a:r>
            <a:r>
              <a:rPr lang="en-US" b="1" dirty="0"/>
              <a:t>Rate</a:t>
            </a:r>
            <a:r>
              <a:rPr lang="hu-HU" dirty="0"/>
              <a:t>:</a:t>
            </a:r>
            <a:r>
              <a:rPr lang="en-US" dirty="0"/>
              <a:t> Max. 80% for small enterprises, max. 75% for medium enterprises, max. 65% for large enterprises </a:t>
            </a:r>
            <a:endParaRPr lang="hu-HU" dirty="0"/>
          </a:p>
          <a:p>
            <a:endParaRPr lang="hu-HU" b="1" dirty="0" smtClean="0"/>
          </a:p>
          <a:p>
            <a:r>
              <a:rPr lang="en-US" b="1" dirty="0"/>
              <a:t>Maximum Funding per Project</a:t>
            </a:r>
            <a:r>
              <a:rPr lang="hu-HU" dirty="0"/>
              <a:t>:</a:t>
            </a:r>
            <a:r>
              <a:rPr lang="en-US" dirty="0"/>
              <a:t> Max. </a:t>
            </a:r>
            <a:r>
              <a:rPr lang="hu-HU" dirty="0" smtClean="0"/>
              <a:t>cca. </a:t>
            </a:r>
            <a:r>
              <a:rPr lang="en-US" dirty="0" smtClean="0"/>
              <a:t>225.000 </a:t>
            </a:r>
            <a:r>
              <a:rPr lang="en-US" dirty="0"/>
              <a:t>€ </a:t>
            </a:r>
            <a:endParaRPr lang="hu-HU" dirty="0"/>
          </a:p>
          <a:p>
            <a:endParaRPr lang="hu-HU" b="1" dirty="0" smtClean="0"/>
          </a:p>
          <a:p>
            <a:r>
              <a:rPr lang="en-US" b="1" dirty="0"/>
              <a:t>Total budget available</a:t>
            </a:r>
            <a:r>
              <a:rPr lang="hu-HU" dirty="0"/>
              <a:t>: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. </a:t>
            </a:r>
            <a:r>
              <a:rPr lang="en-US" dirty="0" smtClean="0"/>
              <a:t>1.</a:t>
            </a:r>
            <a:r>
              <a:rPr lang="hu-HU" dirty="0" smtClean="0"/>
              <a:t>9</a:t>
            </a:r>
            <a:r>
              <a:rPr lang="en-US" dirty="0" smtClean="0"/>
              <a:t>00.000 €</a:t>
            </a:r>
            <a:r>
              <a:rPr lang="hu-HU" dirty="0" smtClean="0"/>
              <a:t> (</a:t>
            </a:r>
            <a:r>
              <a:rPr lang="hu-HU" dirty="0" err="1" smtClean="0"/>
              <a:t>Preliminary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76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Basic </a:t>
            </a:r>
            <a:r>
              <a:rPr lang="hu-HU" b="1" dirty="0" err="1" smtClean="0"/>
              <a:t>rules</a:t>
            </a:r>
            <a:r>
              <a:rPr lang="hu-HU" b="1" dirty="0" smtClean="0"/>
              <a:t> II.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Co-operation</a:t>
            </a:r>
            <a:r>
              <a:rPr lang="hu-HU" b="1" dirty="0" smtClean="0"/>
              <a:t> </a:t>
            </a:r>
            <a:r>
              <a:rPr lang="hu-HU" b="1" dirty="0" err="1" smtClean="0"/>
              <a:t>mandatory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International </a:t>
            </a:r>
            <a:r>
              <a:rPr lang="hu-HU" dirty="0" err="1" smtClean="0"/>
              <a:t>corporation</a:t>
            </a:r>
            <a:endParaRPr lang="hu-HU" dirty="0" smtClean="0"/>
          </a:p>
          <a:p>
            <a:r>
              <a:rPr lang="hu-HU" b="1" dirty="0" err="1" smtClean="0"/>
              <a:t>Thematic</a:t>
            </a:r>
            <a:r>
              <a:rPr lang="hu-HU" b="1" dirty="0" smtClean="0"/>
              <a:t> </a:t>
            </a:r>
            <a:r>
              <a:rPr lang="hu-HU" b="1" dirty="0" err="1" smtClean="0"/>
              <a:t>restrictions</a:t>
            </a:r>
            <a:r>
              <a:rPr lang="hu-HU" dirty="0" smtClean="0"/>
              <a:t>: </a:t>
            </a:r>
            <a:r>
              <a:rPr lang="hu-HU" dirty="0" err="1" smtClean="0"/>
              <a:t>None</a:t>
            </a:r>
            <a:endParaRPr lang="hu-HU" dirty="0" smtClean="0"/>
          </a:p>
          <a:p>
            <a:r>
              <a:rPr lang="hu-HU" b="1" dirty="0" smtClean="0"/>
              <a:t>Term</a:t>
            </a:r>
            <a:r>
              <a:rPr lang="hu-HU" dirty="0" smtClean="0"/>
              <a:t>: </a:t>
            </a:r>
            <a:r>
              <a:rPr lang="hu-HU" dirty="0" err="1" smtClean="0"/>
              <a:t>max</a:t>
            </a:r>
            <a:r>
              <a:rPr lang="hu-HU" dirty="0" smtClean="0"/>
              <a:t>. 36 </a:t>
            </a:r>
            <a:r>
              <a:rPr lang="hu-HU" dirty="0" err="1" smtClean="0"/>
              <a:t>months</a:t>
            </a:r>
            <a:endParaRPr lang="hu-HU" dirty="0" smtClean="0"/>
          </a:p>
          <a:p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language</a:t>
            </a:r>
            <a:r>
              <a:rPr lang="hu-HU" dirty="0" smtClean="0"/>
              <a:t>: </a:t>
            </a:r>
            <a:r>
              <a:rPr lang="hu-HU" dirty="0" err="1" smtClean="0"/>
              <a:t>Hungarian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(EAF </a:t>
            </a:r>
            <a:r>
              <a:rPr lang="hu-HU" dirty="0" err="1" smtClean="0"/>
              <a:t>in</a:t>
            </a:r>
            <a:r>
              <a:rPr lang="hu-HU" dirty="0" smtClean="0"/>
              <a:t> English)</a:t>
            </a:r>
          </a:p>
          <a:p>
            <a:r>
              <a:rPr lang="en-US" b="1" dirty="0"/>
              <a:t>Duration until funding decision</a:t>
            </a:r>
            <a:r>
              <a:rPr lang="en-US" dirty="0"/>
              <a:t>: From 8 to 12 weeks </a:t>
            </a:r>
          </a:p>
          <a:p>
            <a:pPr marL="0" indent="0">
              <a:buNone/>
            </a:pPr>
            <a:r>
              <a:rPr lang="en-US" b="1" dirty="0" smtClean="0"/>
              <a:t>Please </a:t>
            </a:r>
            <a:r>
              <a:rPr lang="en-US" b="1" dirty="0"/>
              <a:t>note that the relevant Documents and Guidelines for the Hungarian EUREKA support </a:t>
            </a:r>
            <a:r>
              <a:rPr lang="en-US" b="1" dirty="0" err="1"/>
              <a:t>programme</a:t>
            </a:r>
            <a:r>
              <a:rPr lang="en-US" b="1" dirty="0"/>
              <a:t> expected to be available in </a:t>
            </a:r>
            <a:r>
              <a:rPr lang="hu-HU" b="1" dirty="0" err="1" smtClean="0"/>
              <a:t>January</a:t>
            </a:r>
            <a:r>
              <a:rPr lang="hu-HU" b="1" dirty="0" smtClean="0"/>
              <a:t> </a:t>
            </a:r>
            <a:r>
              <a:rPr lang="en-US" b="1" dirty="0" smtClean="0"/>
              <a:t>201</a:t>
            </a:r>
            <a:r>
              <a:rPr lang="hu-HU" b="1" dirty="0" smtClean="0"/>
              <a:t>8.</a:t>
            </a:r>
            <a:endParaRPr lang="en-US" b="1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88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EUREKA </a:t>
            </a:r>
            <a:r>
              <a:rPr lang="hu-HU" b="1" dirty="0" err="1" smtClean="0"/>
              <a:t>in</a:t>
            </a:r>
            <a:r>
              <a:rPr lang="hu-HU" b="1" dirty="0" smtClean="0"/>
              <a:t> Hungary – </a:t>
            </a:r>
            <a:r>
              <a:rPr lang="hu-HU" b="1" dirty="0" err="1" smtClean="0"/>
              <a:t>Additional</a:t>
            </a:r>
            <a:r>
              <a:rPr lang="hu-HU" b="1" dirty="0" smtClean="0"/>
              <a:t> </a:t>
            </a:r>
            <a:r>
              <a:rPr lang="hu-HU" b="1" dirty="0" err="1" smtClean="0"/>
              <a:t>information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Common</a:t>
            </a:r>
            <a:r>
              <a:rPr lang="hu-HU" b="1" dirty="0" smtClean="0"/>
              <a:t> </a:t>
            </a:r>
            <a:r>
              <a:rPr lang="hu-HU" b="1" dirty="0" err="1" smtClean="0"/>
              <a:t>budgetarian</a:t>
            </a:r>
            <a:r>
              <a:rPr lang="hu-HU" b="1" dirty="0" smtClean="0"/>
              <a:t> </a:t>
            </a:r>
            <a:r>
              <a:rPr lang="hu-HU" b="1" dirty="0" err="1" smtClean="0"/>
              <a:t>pot</a:t>
            </a:r>
            <a:r>
              <a:rPr lang="hu-HU" b="1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Network and </a:t>
            </a:r>
            <a:r>
              <a:rPr lang="hu-HU" dirty="0" err="1" smtClean="0"/>
              <a:t>Cluster</a:t>
            </a:r>
            <a:r>
              <a:rPr lang="hu-HU" dirty="0" smtClean="0"/>
              <a:t> Projects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b="1" dirty="0" smtClean="0"/>
              <a:t>EUREKA_18 is </a:t>
            </a:r>
            <a:r>
              <a:rPr lang="hu-HU" b="1" dirty="0" err="1" smtClean="0"/>
              <a:t>open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all</a:t>
            </a:r>
            <a:r>
              <a:rPr lang="hu-HU" b="1" dirty="0" smtClean="0"/>
              <a:t> E! </a:t>
            </a:r>
            <a:r>
              <a:rPr lang="hu-HU" b="1" dirty="0" err="1" smtClean="0"/>
              <a:t>Cluster</a:t>
            </a:r>
            <a:r>
              <a:rPr lang="hu-HU" b="1" dirty="0" smtClean="0"/>
              <a:t> </a:t>
            </a:r>
            <a:r>
              <a:rPr lang="hu-HU" b="1" dirty="0" err="1" smtClean="0"/>
              <a:t>activities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b="1" dirty="0" smtClean="0"/>
              <a:t>Danube </a:t>
            </a:r>
            <a:r>
              <a:rPr lang="hu-HU" b="1" dirty="0" err="1" smtClean="0"/>
              <a:t>Region</a:t>
            </a:r>
            <a:r>
              <a:rPr lang="hu-HU" b="1" dirty="0" smtClean="0"/>
              <a:t> E! </a:t>
            </a:r>
            <a:r>
              <a:rPr lang="hu-HU" b="1" dirty="0" err="1" smtClean="0"/>
              <a:t>Call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/>
              <a:t>c</a:t>
            </a:r>
            <a:r>
              <a:rPr lang="hu-HU" dirty="0" err="1" smtClean="0"/>
              <a:t>ommon</a:t>
            </a:r>
            <a:r>
              <a:rPr lang="hu-HU" dirty="0" smtClean="0"/>
              <a:t> 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Austria</a:t>
            </a:r>
            <a:r>
              <a:rPr lang="hu-HU" dirty="0" smtClean="0"/>
              <a:t>, </a:t>
            </a:r>
            <a:r>
              <a:rPr lang="hu-HU" dirty="0" err="1" smtClean="0"/>
              <a:t>Croatia</a:t>
            </a:r>
            <a:r>
              <a:rPr lang="hu-HU" dirty="0" smtClean="0"/>
              <a:t>, </a:t>
            </a:r>
            <a:r>
              <a:rPr lang="hu-HU" b="1" dirty="0" err="1" smtClean="0"/>
              <a:t>Czech</a:t>
            </a:r>
            <a:r>
              <a:rPr lang="hu-HU" b="1" dirty="0" smtClean="0"/>
              <a:t> </a:t>
            </a:r>
            <a:r>
              <a:rPr lang="hu-HU" b="1" dirty="0" err="1" smtClean="0"/>
              <a:t>Republic</a:t>
            </a:r>
            <a:r>
              <a:rPr lang="hu-HU" b="1" dirty="0" smtClean="0"/>
              <a:t>, Hungary </a:t>
            </a:r>
            <a:r>
              <a:rPr lang="hu-HU" dirty="0" smtClean="0"/>
              <a:t>and </a:t>
            </a:r>
            <a:r>
              <a:rPr lang="hu-HU" dirty="0" err="1" smtClean="0"/>
              <a:t>Romania</a:t>
            </a:r>
            <a:r>
              <a:rPr lang="hu-HU" dirty="0" smtClean="0"/>
              <a:t>):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www.eurekanetwork.org/content/danube-region-call-projects-2018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err="1" smtClean="0"/>
              <a:t>Bilateral</a:t>
            </a:r>
            <a:r>
              <a:rPr lang="hu-HU" b="1" dirty="0" smtClean="0"/>
              <a:t> </a:t>
            </a:r>
            <a:r>
              <a:rPr lang="hu-HU" b="1" dirty="0" err="1" smtClean="0"/>
              <a:t>call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Germany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35" y="2076112"/>
            <a:ext cx="123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57" y="2098365"/>
            <a:ext cx="12382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13" y="2136802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64" y="2136802"/>
            <a:ext cx="1238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29" y="2118595"/>
            <a:ext cx="1238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36" y="2060601"/>
            <a:ext cx="1238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11" y="2262903"/>
            <a:ext cx="1238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500" b="1" dirty="0" smtClean="0"/>
              <a:t>EUREKA </a:t>
            </a:r>
            <a:r>
              <a:rPr lang="hu-HU" sz="2500" b="1" dirty="0" err="1" smtClean="0"/>
              <a:t>in</a:t>
            </a:r>
            <a:r>
              <a:rPr lang="hu-HU" sz="2500" b="1" dirty="0" smtClean="0"/>
              <a:t> Hungary – </a:t>
            </a:r>
            <a:r>
              <a:rPr lang="hu-HU" sz="2500" b="1" dirty="0" err="1" smtClean="0"/>
              <a:t>Success</a:t>
            </a:r>
            <a:r>
              <a:rPr lang="hu-HU" sz="2500" b="1" dirty="0" smtClean="0"/>
              <a:t> story</a:t>
            </a:r>
            <a:endParaRPr lang="hu-HU" sz="25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b="1" dirty="0" smtClean="0"/>
          </a:p>
          <a:p>
            <a:endParaRPr lang="hu-HU" b="1" dirty="0"/>
          </a:p>
          <a:p>
            <a:r>
              <a:rPr lang="hu-HU" b="1" dirty="0" smtClean="0"/>
              <a:t>E! COMPONAT project (</a:t>
            </a:r>
            <a:r>
              <a:rPr lang="hu-HU" b="1" dirty="0" err="1" smtClean="0"/>
              <a:t>Germany</a:t>
            </a:r>
            <a:r>
              <a:rPr lang="hu-HU" b="1" dirty="0" smtClean="0"/>
              <a:t> – Hungary, 27 </a:t>
            </a:r>
            <a:r>
              <a:rPr lang="hu-HU" b="1" dirty="0" err="1" smtClean="0"/>
              <a:t>months</a:t>
            </a:r>
            <a:r>
              <a:rPr lang="hu-HU" b="1" dirty="0" smtClean="0"/>
              <a:t>, 620.000  </a:t>
            </a:r>
            <a:r>
              <a:rPr lang="hu-HU" b="1" dirty="0" err="1" smtClean="0"/>
              <a:t>euros</a:t>
            </a:r>
            <a:r>
              <a:rPr lang="hu-HU" b="1" dirty="0" smtClean="0"/>
              <a:t>)</a:t>
            </a:r>
            <a:r>
              <a:rPr lang="hu-HU" dirty="0" smtClean="0"/>
              <a:t>: </a:t>
            </a:r>
            <a:r>
              <a:rPr lang="en-US" dirty="0"/>
              <a:t>Development of high-performance </a:t>
            </a:r>
            <a:r>
              <a:rPr lang="en-US" dirty="0" err="1"/>
              <a:t>polyurea</a:t>
            </a:r>
            <a:r>
              <a:rPr lang="en-US" dirty="0"/>
              <a:t> composites for the construction sector, containing renewable natural </a:t>
            </a:r>
            <a:r>
              <a:rPr lang="en-US" dirty="0" smtClean="0"/>
              <a:t>components</a:t>
            </a:r>
            <a:r>
              <a:rPr lang="hu-HU" dirty="0"/>
              <a:t> (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www.eurekanetwork.org/content/new-resins-strengthen-pipe-repair-industry</a:t>
            </a:r>
            <a:r>
              <a:rPr lang="hu-HU" dirty="0" smtClean="0"/>
              <a:t>)</a:t>
            </a:r>
          </a:p>
          <a:p>
            <a:endParaRPr lang="hu-HU" b="1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586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5367</TotalTime>
  <Words>1083</Words>
  <Application>Microsoft Office PowerPoint</Application>
  <PresentationFormat>Vlastní</PresentationFormat>
  <Paragraphs>217</Paragraphs>
  <Slides>25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1_Office-téma</vt:lpstr>
      <vt:lpstr>  EUREKA and Eurostars in Hungary  </vt:lpstr>
      <vt:lpstr>EUREKA Programme for Research and Innovation</vt:lpstr>
      <vt:lpstr>EUREKA in Hungary – 25 years from Tampere to Tampere</vt:lpstr>
      <vt:lpstr>EUREKA in Hungary – Step by Step</vt:lpstr>
      <vt:lpstr>EUREKA in Hungary - Timeline</vt:lpstr>
      <vt:lpstr>EUREKA in Hungary – Basic Rules I.</vt:lpstr>
      <vt:lpstr>EUREKA in Hungary – Basic rules II.</vt:lpstr>
      <vt:lpstr>EUREKA in Hungary – Additional information</vt:lpstr>
      <vt:lpstr>EUREKA in Hungary – Success story</vt:lpstr>
      <vt:lpstr>EUREKA in Hungary – Common projects with CZ</vt:lpstr>
      <vt:lpstr>Eurostars in Hungary</vt:lpstr>
      <vt:lpstr>Eurostars in Hungary – Step by Step I.</vt:lpstr>
      <vt:lpstr>Eurostars in Hungary – Step by Step II.</vt:lpstr>
      <vt:lpstr>Eurostars in Hungary – Basic Rules I.</vt:lpstr>
      <vt:lpstr>Eurostars in Hungary – Basic rules II.</vt:lpstr>
      <vt:lpstr>Eurostars-1 in Hungary in numbers </vt:lpstr>
      <vt:lpstr>A typical Eurostars project in Hungary...</vt:lpstr>
      <vt:lpstr>Participants profile in Hungary</vt:lpstr>
      <vt:lpstr>Technological and market area in Hungary</vt:lpstr>
      <vt:lpstr>Project partners with Hungary </vt:lpstr>
      <vt:lpstr>Eurostars in Hungary – A success story</vt:lpstr>
      <vt:lpstr>CZ-HU: common success in Eurostars</vt:lpstr>
      <vt:lpstr>EUROSTARS-2 in Hungary (on the rise)</vt:lpstr>
      <vt:lpstr>EUREKA/Eurostars in Hungary – Support services</vt:lpstr>
      <vt:lpstr>Prezentace aplikace PowerPoint</vt:lpstr>
    </vt:vector>
  </TitlesOfParts>
  <Company>NKFIH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Kindert Judit;Tóth Eszter</dc:creator>
  <cp:lastModifiedBy>halada</cp:lastModifiedBy>
  <cp:revision>404</cp:revision>
  <cp:lastPrinted>2016-03-02T08:26:44Z</cp:lastPrinted>
  <dcterms:created xsi:type="dcterms:W3CDTF">2015-04-13T10:08:26Z</dcterms:created>
  <dcterms:modified xsi:type="dcterms:W3CDTF">2017-12-06T22:22:54Z</dcterms:modified>
</cp:coreProperties>
</file>