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4" r:id="rId4"/>
    <p:sldId id="265" r:id="rId5"/>
    <p:sldId id="266" r:id="rId6"/>
    <p:sldId id="274" r:id="rId7"/>
    <p:sldId id="267" r:id="rId8"/>
    <p:sldId id="271" r:id="rId9"/>
    <p:sldId id="273" r:id="rId10"/>
    <p:sldId id="275" r:id="rId11"/>
    <p:sldId id="276" r:id="rId12"/>
    <p:sldId id="268" r:id="rId13"/>
    <p:sldId id="277" r:id="rId14"/>
    <p:sldId id="270" r:id="rId15"/>
    <p:sldId id="261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75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D39E-601F-4456-9705-FC22C9A76792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17794-9A60-4DF6-8F18-D5D98D9B32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608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543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178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894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59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405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41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380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15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247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2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0097-1435-43FA-AB29-A654ED12EAC8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BAD0-DB71-44BD-B4B8-B1EE1B6AF0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0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yzkum.cz/FrontClanek.aspx?idsekce=85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168474"/>
            <a:ext cx="7128792" cy="42128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4400" b="1" kern="1400" spc="25" dirty="0" smtClean="0">
                <a:solidFill>
                  <a:srgbClr val="0070C0"/>
                </a:solidFill>
                <a:latin typeface="Cambria"/>
                <a:cs typeface="Times New Roman"/>
              </a:rPr>
              <a:t>Inovační potenciál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4400" b="1" kern="1400" spc="25" dirty="0" smtClean="0">
                <a:solidFill>
                  <a:srgbClr val="0070C0"/>
                </a:solidFill>
                <a:latin typeface="Cambria"/>
                <a:cs typeface="Times New Roman"/>
              </a:rPr>
              <a:t>České republiky</a:t>
            </a:r>
          </a:p>
          <a:p>
            <a:endParaRPr lang="cs-CZ" sz="2000" b="1" kern="1400" spc="25" dirty="0" smtClean="0">
              <a:solidFill>
                <a:srgbClr val="C00000"/>
              </a:solidFill>
              <a:latin typeface="Cambria"/>
              <a:cs typeface="Times New Roman"/>
            </a:endParaRPr>
          </a:p>
          <a:p>
            <a:endParaRPr lang="cs-CZ" sz="2000" b="1" kern="1400" spc="25" dirty="0">
              <a:solidFill>
                <a:srgbClr val="C00000"/>
              </a:solidFill>
              <a:latin typeface="Cambria"/>
              <a:cs typeface="Times New Roman"/>
            </a:endParaRPr>
          </a:p>
          <a:p>
            <a:r>
              <a:rPr lang="cs-CZ" sz="2000" b="1" kern="1400" spc="25" dirty="0" smtClean="0">
                <a:solidFill>
                  <a:srgbClr val="C00000"/>
                </a:solidFill>
                <a:latin typeface="Cambria"/>
                <a:cs typeface="Times New Roman"/>
              </a:rPr>
              <a:t>Ing. Martin Štícha</a:t>
            </a:r>
          </a:p>
          <a:p>
            <a:r>
              <a:rPr lang="cs-CZ" sz="2000" b="1" kern="1400" spc="25" dirty="0" smtClean="0">
                <a:solidFill>
                  <a:srgbClr val="C00000"/>
                </a:solidFill>
                <a:latin typeface="Cambria"/>
                <a:cs typeface="Times New Roman"/>
              </a:rPr>
              <a:t>Sekce </a:t>
            </a:r>
            <a:r>
              <a:rPr lang="cs-CZ" sz="2000" b="1" kern="1400" spc="25" dirty="0" err="1" smtClean="0">
                <a:solidFill>
                  <a:srgbClr val="C00000"/>
                </a:solidFill>
                <a:latin typeface="Cambria"/>
                <a:cs typeface="Times New Roman"/>
              </a:rPr>
              <a:t>VaVaI</a:t>
            </a:r>
            <a:endParaRPr lang="cs-CZ" sz="2000" b="1" kern="1400" spc="25" dirty="0" smtClean="0">
              <a:solidFill>
                <a:srgbClr val="C00000"/>
              </a:solidFill>
              <a:latin typeface="Cambria"/>
              <a:cs typeface="Times New Roman"/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114" y="4394"/>
            <a:ext cx="6120384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0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METODIKA HODNOCENÍ VO</a:t>
            </a:r>
            <a:endParaRPr lang="cs-CZ" sz="4000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u="sng" dirty="0" smtClean="0">
                <a:solidFill>
                  <a:srgbClr val="FF0000"/>
                </a:solidFill>
              </a:rPr>
              <a:t>Metodika 17+</a:t>
            </a:r>
            <a:r>
              <a:rPr lang="cs-CZ" sz="4000" dirty="0" smtClean="0">
                <a:solidFill>
                  <a:srgbClr val="FF0000"/>
                </a:solidFill>
              </a:rPr>
              <a:t>  </a:t>
            </a:r>
            <a:r>
              <a:rPr lang="cs-CZ" sz="2800" i="1" dirty="0" smtClean="0">
                <a:solidFill>
                  <a:schemeClr val="accent6">
                    <a:lumMod val="75000"/>
                  </a:schemeClr>
                </a:solidFill>
              </a:rPr>
              <a:t>(UV 107/17 z 8.2.17)</a:t>
            </a:r>
          </a:p>
          <a:p>
            <a:r>
              <a:rPr lang="cs-CZ" sz="3600" dirty="0" smtClean="0">
                <a:solidFill>
                  <a:srgbClr val="00B050"/>
                </a:solidFill>
              </a:rPr>
              <a:t>3 úrovně hodnocení </a:t>
            </a:r>
            <a:r>
              <a:rPr lang="cs-CZ" sz="2400" dirty="0" smtClean="0"/>
              <a:t>(RVVI, poskytovatelé, VO)</a:t>
            </a:r>
            <a:endParaRPr lang="cs-CZ" sz="3600" dirty="0" smtClean="0"/>
          </a:p>
          <a:p>
            <a:r>
              <a:rPr lang="cs-CZ" sz="3600" dirty="0" smtClean="0">
                <a:solidFill>
                  <a:srgbClr val="00B050"/>
                </a:solidFill>
              </a:rPr>
              <a:t>3 segmenty VO </a:t>
            </a:r>
            <a:r>
              <a:rPr lang="cs-CZ" sz="2400" dirty="0" smtClean="0"/>
              <a:t>(VŠ, AV ČR, resortní VO)</a:t>
            </a:r>
            <a:endParaRPr lang="cs-CZ" sz="3600" dirty="0" smtClean="0"/>
          </a:p>
          <a:p>
            <a:r>
              <a:rPr lang="cs-CZ" sz="3600" dirty="0" smtClean="0">
                <a:solidFill>
                  <a:srgbClr val="00B050"/>
                </a:solidFill>
              </a:rPr>
              <a:t>5 hodnotících modulů </a:t>
            </a:r>
            <a:r>
              <a:rPr lang="cs-CZ" sz="2400" dirty="0" smtClean="0"/>
              <a:t>(kvalita, výkonnost, relevance, </a:t>
            </a:r>
            <a:r>
              <a:rPr lang="cs-CZ" sz="2400" dirty="0" err="1" smtClean="0"/>
              <a:t>viabilita</a:t>
            </a:r>
            <a:r>
              <a:rPr lang="cs-CZ" sz="2400" dirty="0" smtClean="0"/>
              <a:t>, strategie)</a:t>
            </a:r>
            <a:endParaRPr lang="cs-CZ" sz="3600" dirty="0" smtClean="0"/>
          </a:p>
          <a:p>
            <a:r>
              <a:rPr lang="cs-CZ" sz="3600" dirty="0" smtClean="0">
                <a:solidFill>
                  <a:srgbClr val="00B050"/>
                </a:solidFill>
              </a:rPr>
              <a:t>3 nástroje hodnocení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bibliometrická</a:t>
            </a:r>
            <a:r>
              <a:rPr lang="cs-CZ" sz="2400" dirty="0" smtClean="0"/>
              <a:t> analýza, vzdálená recenze, odborné panely) </a:t>
            </a:r>
            <a:endParaRPr lang="cs-CZ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06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PRÁVNÍ PROSTŘEDÍ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EU:</a:t>
            </a:r>
          </a:p>
          <a:p>
            <a:pPr>
              <a:spcBef>
                <a:spcPts val="0"/>
              </a:spcBef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Bloková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výjimka </a:t>
            </a:r>
            <a:r>
              <a:rPr lang="cs-CZ" sz="2400" dirty="0" smtClean="0"/>
              <a:t>(Nařízení </a:t>
            </a:r>
            <a:r>
              <a:rPr lang="cs-CZ" sz="2400" dirty="0"/>
              <a:t>Komise (EU) č. </a:t>
            </a:r>
            <a:r>
              <a:rPr lang="cs-CZ" sz="2400" dirty="0" smtClean="0"/>
              <a:t>651/2014)  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Rámec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pro státní podporu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VaVaI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(Sdělení Komise) 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ČR:</a:t>
            </a:r>
            <a:endParaRPr lang="cs-CZ" sz="36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pl-PL" dirty="0">
                <a:hlinkClick r:id="rId2"/>
              </a:rPr>
              <a:t>Zákon č. 130/2002 Sb., o </a:t>
            </a:r>
            <a:r>
              <a:rPr lang="pl-PL" dirty="0" smtClean="0">
                <a:hlinkClick r:id="rId2"/>
              </a:rPr>
              <a:t>podpoře VaVaI </a:t>
            </a:r>
            <a:endParaRPr lang="pl-PL" dirty="0" smtClean="0"/>
          </a:p>
          <a:p>
            <a:pPr marL="36000">
              <a:spcBef>
                <a:spcPts val="0"/>
              </a:spcBef>
            </a:pPr>
            <a:r>
              <a:rPr lang="cs-CZ" dirty="0" smtClean="0">
                <a:solidFill>
                  <a:srgbClr val="0070C0"/>
                </a:solidFill>
              </a:rPr>
              <a:t>Zákon </a:t>
            </a:r>
            <a:r>
              <a:rPr lang="cs-CZ" dirty="0">
                <a:solidFill>
                  <a:srgbClr val="0070C0"/>
                </a:solidFill>
              </a:rPr>
              <a:t>č. 110/2009 Sb</a:t>
            </a:r>
            <a:r>
              <a:rPr lang="cs-CZ" dirty="0" smtClean="0">
                <a:solidFill>
                  <a:srgbClr val="0070C0"/>
                </a:solidFill>
              </a:rPr>
              <a:t>. </a:t>
            </a:r>
            <a:r>
              <a:rPr lang="cs-CZ" sz="3000" dirty="0" smtClean="0"/>
              <a:t>– Reforma systému </a:t>
            </a:r>
            <a:r>
              <a:rPr lang="cs-CZ" sz="3000" dirty="0" err="1" smtClean="0"/>
              <a:t>VaV</a:t>
            </a:r>
            <a:endParaRPr lang="cs-CZ" sz="3000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    </a:t>
            </a:r>
            <a:r>
              <a:rPr lang="cs-CZ" sz="2400" i="1" dirty="0" smtClean="0">
                <a:solidFill>
                  <a:srgbClr val="00B050"/>
                </a:solidFill>
              </a:rPr>
              <a:t>(rozšíření o inovace, založení TA ČR)</a:t>
            </a:r>
          </a:p>
          <a:p>
            <a:pPr marL="36000" indent="0">
              <a:spcBef>
                <a:spcPts val="0"/>
              </a:spcBef>
              <a:buNone/>
            </a:pPr>
            <a:endParaRPr lang="cs-CZ" sz="2400" i="1" dirty="0" smtClean="0"/>
          </a:p>
          <a:p>
            <a:pPr marL="378900">
              <a:spcBef>
                <a:spcPts val="0"/>
              </a:spcBef>
            </a:pPr>
            <a:r>
              <a:rPr lang="cs-CZ" sz="3600" i="1" u="sng" dirty="0" smtClean="0">
                <a:solidFill>
                  <a:srgbClr val="C00000"/>
                </a:solidFill>
              </a:rPr>
              <a:t>Nový zákon?</a:t>
            </a:r>
            <a:r>
              <a:rPr lang="cs-CZ" sz="2400" u="sng" dirty="0">
                <a:solidFill>
                  <a:srgbClr val="C00000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474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B050"/>
                </a:solidFill>
                <a:latin typeface="Arial Black" panose="020B0A04020102020204" pitchFamily="34" charset="0"/>
              </a:rPr>
              <a:t>PRÁVNÍ </a:t>
            </a:r>
            <a:r>
              <a:rPr lang="cs-CZ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PROSTŘEDÍ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cs-CZ" sz="4000" u="sng" dirty="0" smtClean="0">
                <a:solidFill>
                  <a:schemeClr val="accent6">
                    <a:lumMod val="75000"/>
                  </a:schemeClr>
                </a:solidFill>
              </a:rPr>
              <a:t>Návrh nového zákona o </a:t>
            </a:r>
            <a:r>
              <a:rPr lang="cs-CZ" sz="4000" u="sng" dirty="0" err="1" smtClean="0">
                <a:solidFill>
                  <a:schemeClr val="accent6">
                    <a:lumMod val="75000"/>
                  </a:schemeClr>
                </a:solidFill>
              </a:rPr>
              <a:t>VaVaI</a:t>
            </a:r>
            <a:endParaRPr lang="cs-CZ" sz="40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457200"/>
            <a:r>
              <a:rPr lang="cs-CZ" sz="2800" dirty="0" smtClean="0">
                <a:solidFill>
                  <a:srgbClr val="00B0F0"/>
                </a:solidFill>
              </a:rPr>
              <a:t>Zřízení Ministerstva pro výzkum a vývoj </a:t>
            </a:r>
            <a:r>
              <a:rPr lang="cs-CZ" sz="2800" dirty="0" smtClean="0"/>
              <a:t>(MVV)</a:t>
            </a:r>
          </a:p>
          <a:p>
            <a:pPr marL="514350" indent="-457200"/>
            <a:r>
              <a:rPr lang="cs-CZ" sz="2800" dirty="0" smtClean="0">
                <a:solidFill>
                  <a:srgbClr val="00B0F0"/>
                </a:solidFill>
              </a:rPr>
              <a:t>GA ČR a TA ČR pod MVV </a:t>
            </a:r>
            <a:r>
              <a:rPr lang="cs-CZ" sz="2400" i="1" dirty="0" smtClean="0"/>
              <a:t>(ale mimo zákon o st. službě)</a:t>
            </a:r>
            <a:endParaRPr lang="cs-CZ" sz="2800" dirty="0" smtClean="0"/>
          </a:p>
          <a:p>
            <a:pPr marL="514350" indent="-457200"/>
            <a:r>
              <a:rPr lang="cs-CZ" sz="2800" dirty="0" smtClean="0">
                <a:solidFill>
                  <a:srgbClr val="00B0F0"/>
                </a:solidFill>
              </a:rPr>
              <a:t>Zřízení Vědecké rady ČR </a:t>
            </a:r>
            <a:r>
              <a:rPr lang="cs-CZ" sz="2400" i="1" dirty="0" smtClean="0"/>
              <a:t>(místo RVVI)</a:t>
            </a:r>
          </a:p>
          <a:p>
            <a:pPr marL="514350" indent="-457200"/>
            <a:r>
              <a:rPr lang="cs-CZ" sz="2800" dirty="0" smtClean="0">
                <a:solidFill>
                  <a:srgbClr val="00B0F0"/>
                </a:solidFill>
              </a:rPr>
              <a:t>Seznam VO - vede MVV </a:t>
            </a:r>
            <a:r>
              <a:rPr lang="cs-CZ" sz="2400" i="1" dirty="0" smtClean="0"/>
              <a:t>(v původní verzi)</a:t>
            </a:r>
            <a:endParaRPr lang="cs-CZ" sz="2400" dirty="0" smtClean="0"/>
          </a:p>
          <a:p>
            <a:pPr marL="514350" indent="-457200"/>
            <a:r>
              <a:rPr lang="cs-CZ" sz="2800" dirty="0" smtClean="0">
                <a:solidFill>
                  <a:srgbClr val="00B0F0"/>
                </a:solidFill>
              </a:rPr>
              <a:t>Metodika hodnocení VO </a:t>
            </a:r>
            <a:r>
              <a:rPr lang="cs-CZ" sz="2200" i="1" dirty="0" smtClean="0"/>
              <a:t>(přímo v zákoně)</a:t>
            </a:r>
            <a:endParaRPr lang="cs-CZ" sz="2200" dirty="0" smtClean="0"/>
          </a:p>
          <a:p>
            <a:pPr marL="514350" indent="-457200"/>
            <a:r>
              <a:rPr lang="cs-CZ" sz="2800" dirty="0" smtClean="0">
                <a:solidFill>
                  <a:srgbClr val="00B0F0"/>
                </a:solidFill>
              </a:rPr>
              <a:t>Výkonnostní smlouvy s VO</a:t>
            </a:r>
            <a:r>
              <a:rPr lang="cs-CZ" sz="2800" dirty="0" smtClean="0"/>
              <a:t> </a:t>
            </a:r>
            <a:r>
              <a:rPr lang="cs-CZ" sz="2400" i="1" dirty="0" smtClean="0"/>
              <a:t>(na 5 let)</a:t>
            </a:r>
          </a:p>
          <a:p>
            <a:pPr marL="514350" indent="-457200"/>
            <a:r>
              <a:rPr lang="cs-CZ" sz="2400" i="1" dirty="0" smtClean="0">
                <a:solidFill>
                  <a:srgbClr val="7030A0"/>
                </a:solidFill>
              </a:rPr>
              <a:t>a další</a:t>
            </a:r>
          </a:p>
          <a:p>
            <a:pPr marL="514350" indent="-457200"/>
            <a:endParaRPr lang="cs-CZ" sz="2800" dirty="0"/>
          </a:p>
          <a:p>
            <a:pPr marL="514350" indent="-457200"/>
            <a:endParaRPr lang="cs-CZ" dirty="0"/>
          </a:p>
          <a:p>
            <a:pPr marL="57150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25097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Politiky, strategie</a:t>
            </a:r>
            <a:endParaRPr lang="cs-CZ" sz="4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</a:rPr>
              <a:t>EU: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00B050"/>
                </a:solidFill>
              </a:rPr>
              <a:t>Unie </a:t>
            </a:r>
            <a:r>
              <a:rPr lang="cs-CZ" sz="2800" dirty="0">
                <a:solidFill>
                  <a:srgbClr val="00B050"/>
                </a:solidFill>
              </a:rPr>
              <a:t>inovací </a:t>
            </a:r>
            <a:r>
              <a:rPr lang="cs-CZ" sz="2200" i="1" dirty="0"/>
              <a:t>(rozpracovává cíle Strategie Evropa 2020 pro </a:t>
            </a:r>
            <a:r>
              <a:rPr lang="cs-CZ" sz="2200" i="1" dirty="0" err="1"/>
              <a:t>VaVaI</a:t>
            </a:r>
            <a:r>
              <a:rPr lang="cs-CZ" sz="2200" i="1" dirty="0"/>
              <a:t>) </a:t>
            </a:r>
            <a:endParaRPr lang="cs-CZ" sz="2200" i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00B050"/>
                </a:solidFill>
              </a:rPr>
              <a:t>Horizont 2020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rgbClr val="00B050"/>
                </a:solidFill>
              </a:rPr>
              <a:t>ERA </a:t>
            </a:r>
            <a:r>
              <a:rPr lang="cs-CZ" sz="2800" dirty="0" err="1" smtClean="0">
                <a:solidFill>
                  <a:srgbClr val="00B050"/>
                </a:solidFill>
              </a:rPr>
              <a:t>Road</a:t>
            </a:r>
            <a:r>
              <a:rPr lang="cs-CZ" sz="2800" dirty="0" smtClean="0">
                <a:solidFill>
                  <a:srgbClr val="00B050"/>
                </a:solidFill>
              </a:rPr>
              <a:t> Map</a:t>
            </a:r>
          </a:p>
          <a:p>
            <a:pPr>
              <a:spcBef>
                <a:spcPts val="0"/>
              </a:spcBef>
            </a:pPr>
            <a:r>
              <a:rPr lang="cs-CZ" sz="2800" dirty="0" err="1" smtClean="0">
                <a:solidFill>
                  <a:srgbClr val="00B050"/>
                </a:solidFill>
              </a:rPr>
              <a:t>Key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Enable</a:t>
            </a:r>
            <a:r>
              <a:rPr lang="cs-CZ" sz="2800" dirty="0" smtClean="0">
                <a:solidFill>
                  <a:srgbClr val="00B050"/>
                </a:solidFill>
              </a:rPr>
              <a:t> Technologies – </a:t>
            </a:r>
            <a:r>
              <a:rPr lang="cs-CZ" sz="2800" dirty="0" err="1" smtClean="0">
                <a:solidFill>
                  <a:srgbClr val="00B050"/>
                </a:solidFill>
              </a:rPr>
              <a:t>KETs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200" i="1" dirty="0" smtClean="0"/>
              <a:t> ad.</a:t>
            </a:r>
            <a:endParaRPr lang="cs-CZ" sz="2200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600" b="1" dirty="0">
                <a:solidFill>
                  <a:srgbClr val="FF0000"/>
                </a:solidFill>
              </a:rPr>
              <a:t>ČR:</a:t>
            </a:r>
          </a:p>
          <a:p>
            <a:pPr lvl="0"/>
            <a:r>
              <a:rPr lang="cs-CZ" sz="2800" b="1" dirty="0">
                <a:solidFill>
                  <a:srgbClr val="0070C0"/>
                </a:solidFill>
              </a:rPr>
              <a:t>Národní priority </a:t>
            </a:r>
            <a:r>
              <a:rPr lang="cs-CZ" sz="2800" dirty="0"/>
              <a:t>orientovaného výzkumu, experimentálního vývoje a inovací </a:t>
            </a:r>
            <a:r>
              <a:rPr lang="cs-CZ" sz="2200" i="1" dirty="0">
                <a:solidFill>
                  <a:srgbClr val="7030A0"/>
                </a:solidFill>
              </a:rPr>
              <a:t>(UV 552/12</a:t>
            </a:r>
            <a:r>
              <a:rPr lang="cs-CZ" sz="2200" i="1" dirty="0" smtClean="0">
                <a:solidFill>
                  <a:srgbClr val="7030A0"/>
                </a:solidFill>
              </a:rPr>
              <a:t>)</a:t>
            </a:r>
            <a:endParaRPr lang="cs-CZ" sz="2200" i="1" dirty="0">
              <a:solidFill>
                <a:srgbClr val="7030A0"/>
              </a:solidFill>
            </a:endParaRPr>
          </a:p>
          <a:p>
            <a:pPr lvl="0"/>
            <a:r>
              <a:rPr lang="cs-CZ" sz="2800" b="1" dirty="0">
                <a:solidFill>
                  <a:srgbClr val="0070C0"/>
                </a:solidFill>
              </a:rPr>
              <a:t>Národní politika </a:t>
            </a:r>
            <a:r>
              <a:rPr lang="cs-CZ" sz="2800" b="1" dirty="0" err="1" smtClean="0">
                <a:solidFill>
                  <a:srgbClr val="0070C0"/>
                </a:solidFill>
              </a:rPr>
              <a:t>VaVaI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dirty="0" smtClean="0"/>
              <a:t>na </a:t>
            </a:r>
            <a:r>
              <a:rPr lang="cs-CZ" sz="2800" dirty="0"/>
              <a:t>léta </a:t>
            </a:r>
            <a:r>
              <a:rPr lang="cs-CZ" sz="2800" dirty="0" smtClean="0"/>
              <a:t>2016 - 2020 </a:t>
            </a:r>
            <a:r>
              <a:rPr lang="cs-CZ" sz="2200" i="1" dirty="0" smtClean="0">
                <a:solidFill>
                  <a:srgbClr val="7030A0"/>
                </a:solidFill>
              </a:rPr>
              <a:t>(</a:t>
            </a:r>
            <a:r>
              <a:rPr lang="cs-CZ" sz="2200" i="1" dirty="0">
                <a:solidFill>
                  <a:srgbClr val="7030A0"/>
                </a:solidFill>
              </a:rPr>
              <a:t>UV 135/16</a:t>
            </a:r>
            <a:r>
              <a:rPr lang="cs-CZ" sz="2200" i="1" dirty="0" smtClean="0">
                <a:solidFill>
                  <a:srgbClr val="7030A0"/>
                </a:solidFill>
              </a:rPr>
              <a:t>)</a:t>
            </a:r>
            <a:endParaRPr lang="cs-CZ" sz="2200" i="1" dirty="0">
              <a:solidFill>
                <a:srgbClr val="7030A0"/>
              </a:solidFill>
            </a:endParaRPr>
          </a:p>
          <a:p>
            <a:pPr lvl="0"/>
            <a:r>
              <a:rPr lang="cs-CZ" sz="2800" b="1" dirty="0">
                <a:solidFill>
                  <a:srgbClr val="0070C0"/>
                </a:solidFill>
              </a:rPr>
              <a:t>RIS3 strategie </a:t>
            </a:r>
            <a:r>
              <a:rPr lang="cs-CZ" sz="2800" b="1" dirty="0" smtClean="0">
                <a:solidFill>
                  <a:srgbClr val="0070C0"/>
                </a:solidFill>
              </a:rPr>
              <a:t>ČR</a:t>
            </a:r>
            <a:r>
              <a:rPr lang="cs-CZ" sz="2800" dirty="0" smtClean="0"/>
              <a:t> </a:t>
            </a:r>
            <a:r>
              <a:rPr lang="cs-CZ" sz="2200" i="1" dirty="0" smtClean="0">
                <a:solidFill>
                  <a:srgbClr val="7030A0"/>
                </a:solidFill>
              </a:rPr>
              <a:t>(</a:t>
            </a:r>
            <a:r>
              <a:rPr lang="cs-CZ" sz="2200" i="1" dirty="0">
                <a:solidFill>
                  <a:srgbClr val="7030A0"/>
                </a:solidFill>
              </a:rPr>
              <a:t>UV 634/16</a:t>
            </a:r>
            <a:r>
              <a:rPr lang="cs-CZ" sz="2200" i="1" dirty="0" smtClean="0">
                <a:solidFill>
                  <a:srgbClr val="7030A0"/>
                </a:solidFill>
              </a:rPr>
              <a:t>) </a:t>
            </a:r>
            <a:endParaRPr lang="cs-CZ" sz="2200" i="1" dirty="0">
              <a:solidFill>
                <a:srgbClr val="7030A0"/>
              </a:solidFill>
            </a:endParaRPr>
          </a:p>
          <a:p>
            <a:pPr lvl="0"/>
            <a:r>
              <a:rPr lang="cs-CZ" sz="2800" b="1" dirty="0">
                <a:solidFill>
                  <a:srgbClr val="0070C0"/>
                </a:solidFill>
              </a:rPr>
              <a:t>Akční plán mezinárodní spolupráce ČR</a:t>
            </a:r>
            <a:r>
              <a:rPr lang="cs-CZ" sz="2800" dirty="0"/>
              <a:t> ve </a:t>
            </a:r>
            <a:r>
              <a:rPr lang="cs-CZ" sz="2800" dirty="0" err="1"/>
              <a:t>VaV</a:t>
            </a:r>
            <a:r>
              <a:rPr lang="cs-CZ" sz="2800" dirty="0"/>
              <a:t> </a:t>
            </a:r>
            <a:r>
              <a:rPr lang="cs-CZ" sz="2800" dirty="0" smtClean="0"/>
              <a:t>… na </a:t>
            </a:r>
            <a:r>
              <a:rPr lang="cs-CZ" sz="2800" dirty="0"/>
              <a:t>léta 2017-2020 </a:t>
            </a:r>
            <a:r>
              <a:rPr lang="cs-CZ" sz="2200" i="1" dirty="0" smtClean="0">
                <a:solidFill>
                  <a:srgbClr val="7030A0"/>
                </a:solidFill>
              </a:rPr>
              <a:t>(</a:t>
            </a:r>
            <a:r>
              <a:rPr lang="cs-CZ" sz="2200" i="1" dirty="0">
                <a:solidFill>
                  <a:srgbClr val="7030A0"/>
                </a:solidFill>
              </a:rPr>
              <a:t>UV 1179/16</a:t>
            </a:r>
            <a:r>
              <a:rPr lang="cs-CZ" sz="2200" i="1" dirty="0" smtClean="0">
                <a:solidFill>
                  <a:srgbClr val="7030A0"/>
                </a:solidFill>
              </a:rPr>
              <a:t>)</a:t>
            </a:r>
            <a:endParaRPr lang="cs-CZ" sz="2200" i="1" dirty="0">
              <a:solidFill>
                <a:srgbClr val="7030A0"/>
              </a:solidFill>
            </a:endParaRPr>
          </a:p>
          <a:p>
            <a:pPr marL="378900">
              <a:spcBef>
                <a:spcPts val="0"/>
              </a:spcBef>
            </a:pP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3080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Inovační potenciál ČR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5252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cs-CZ" sz="5100" b="1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cs-CZ" sz="5100" b="1" i="1" u="sng" dirty="0" smtClean="0">
                <a:solidFill>
                  <a:srgbClr val="00B0F0"/>
                </a:solidFill>
              </a:rPr>
              <a:t>Jaký je tedy inovační potenciál České republiky?</a:t>
            </a:r>
          </a:p>
          <a:p>
            <a:pPr marL="0" indent="0">
              <a:buNone/>
            </a:pPr>
            <a:r>
              <a:rPr lang="cs-CZ" sz="5800" dirty="0" smtClean="0">
                <a:solidFill>
                  <a:srgbClr val="00B050"/>
                </a:solidFill>
              </a:rPr>
              <a:t>+</a:t>
            </a:r>
          </a:p>
          <a:p>
            <a:pPr>
              <a:buFontTx/>
              <a:buChar char="-"/>
            </a:pPr>
            <a:r>
              <a:rPr lang="cs-CZ" sz="4200" dirty="0" smtClean="0"/>
              <a:t>Systém vzdělávání generuje kvalitní odborníky v širokém spektru oborů</a:t>
            </a:r>
          </a:p>
          <a:p>
            <a:pPr>
              <a:buFontTx/>
              <a:buChar char="-"/>
            </a:pPr>
            <a:r>
              <a:rPr lang="cs-CZ" sz="4200" dirty="0" smtClean="0"/>
              <a:t>K dispozici rozsáhlá síť špičkových výzkumných infrastruktur</a:t>
            </a:r>
          </a:p>
          <a:p>
            <a:pPr>
              <a:buFontTx/>
              <a:buChar char="-"/>
            </a:pPr>
            <a:r>
              <a:rPr lang="cs-CZ" sz="4200" dirty="0" smtClean="0"/>
              <a:t>Nastartován trend růstu výdajů na </a:t>
            </a:r>
            <a:r>
              <a:rPr lang="cs-CZ" sz="4200" dirty="0" err="1" smtClean="0"/>
              <a:t>VaVaI</a:t>
            </a:r>
            <a:r>
              <a:rPr lang="cs-CZ" sz="4200" dirty="0" smtClean="0"/>
              <a:t> ve státním i soukromém sektoru</a:t>
            </a:r>
            <a:r>
              <a:rPr lang="cs-CZ" sz="4000" dirty="0" smtClean="0"/>
              <a:t> </a:t>
            </a:r>
          </a:p>
          <a:p>
            <a:pPr marL="0" indent="0">
              <a:buNone/>
            </a:pPr>
            <a:r>
              <a:rPr lang="cs-CZ" sz="5800" dirty="0" smtClean="0">
                <a:solidFill>
                  <a:srgbClr val="FF0000"/>
                </a:solidFill>
              </a:rPr>
              <a:t>– </a:t>
            </a:r>
          </a:p>
          <a:p>
            <a:pPr>
              <a:buFontTx/>
              <a:buChar char="-"/>
            </a:pPr>
            <a:r>
              <a:rPr lang="cs-CZ" sz="4200" dirty="0" smtClean="0"/>
              <a:t>Stálý růst administrativní </a:t>
            </a:r>
            <a:r>
              <a:rPr lang="cs-CZ" sz="4200" dirty="0"/>
              <a:t>zátěže pro </a:t>
            </a:r>
            <a:r>
              <a:rPr lang="cs-CZ" sz="4200" dirty="0" smtClean="0"/>
              <a:t>příjemce i poskytovatele </a:t>
            </a:r>
          </a:p>
          <a:p>
            <a:pPr>
              <a:buFontTx/>
              <a:buChar char="-"/>
            </a:pPr>
            <a:r>
              <a:rPr lang="cs-CZ" sz="4200" dirty="0" smtClean="0"/>
              <a:t>Složitost a časté změny legislativy</a:t>
            </a:r>
            <a:endParaRPr lang="cs-CZ" sz="4200" dirty="0"/>
          </a:p>
          <a:p>
            <a:pPr>
              <a:buFontTx/>
              <a:buChar char="-"/>
            </a:pPr>
            <a:r>
              <a:rPr lang="cs-CZ" sz="4200" dirty="0"/>
              <a:t>Přetrvávající nízká motivace ke spolupráci výzkumné a průmyslové sféry</a:t>
            </a:r>
          </a:p>
          <a:p>
            <a:pPr>
              <a:buFontTx/>
              <a:buChar char="-"/>
            </a:pPr>
            <a:r>
              <a:rPr lang="cs-CZ" sz="4200" dirty="0" smtClean="0"/>
              <a:t>Nízká účast českých řešitelů v mezinárodních programech </a:t>
            </a:r>
          </a:p>
          <a:p>
            <a:pPr marL="0" indent="0" algn="ctr">
              <a:buNone/>
            </a:pPr>
            <a:endParaRPr lang="cs-CZ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5100" b="1" i="1" u="sng" dirty="0" smtClean="0">
                <a:solidFill>
                  <a:srgbClr val="00B050"/>
                </a:solidFill>
              </a:rPr>
              <a:t>Může být lépe, ale rozhodně není zle</a:t>
            </a:r>
            <a:endParaRPr lang="cs-CZ" sz="5100" b="1" i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3100" dirty="0" smtClean="0"/>
          </a:p>
          <a:p>
            <a:pPr>
              <a:buFontTx/>
              <a:buChar char="-"/>
            </a:pPr>
            <a:endParaRPr lang="cs-CZ" sz="31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831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5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cs-CZ" sz="5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cs-CZ" sz="5400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cs-CZ" sz="5400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cs-CZ" sz="5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cs-CZ" sz="5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cs-CZ" sz="5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cs-CZ" sz="5400" b="1" kern="0" dirty="0" smtClean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cs-CZ" sz="5400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cs-CZ" sz="5400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r>
              <a:rPr lang="cs-CZ" sz="5400" b="1" kern="0" dirty="0" smtClean="0">
                <a:solidFill>
                  <a:srgbClr val="00B050"/>
                </a:solidFill>
                <a:latin typeface="Cambria"/>
                <a:ea typeface="Times New Roman"/>
                <a:cs typeface="Times New Roman"/>
              </a:rPr>
              <a:t>Děkuji za pozornost</a:t>
            </a:r>
            <a:endParaRPr lang="cs-CZ" sz="5400" b="1" kern="0" dirty="0">
              <a:solidFill>
                <a:srgbClr val="00B050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cs-CZ" sz="2000" dirty="0" smtClean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cs-CZ" sz="20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cs-CZ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cs-CZ" sz="2000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cs-CZ" sz="20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endParaRPr lang="cs-CZ" sz="20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cs-CZ" sz="2000" dirty="0" smtClean="0">
                <a:solidFill>
                  <a:srgbClr val="0070C0"/>
                </a:solidFill>
              </a:rPr>
              <a:t>Ing. Martin Štícha</a:t>
            </a:r>
            <a:endParaRPr lang="cs-CZ" sz="2000" dirty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cs-CZ" sz="2000" dirty="0" smtClean="0">
                <a:solidFill>
                  <a:srgbClr val="0070C0"/>
                </a:solidFill>
              </a:rPr>
              <a:t>sticha.martin@vlada.cz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95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SYSTÉM INOVAČNÍHO PODNIKÁNÍ</a:t>
            </a:r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484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9572" y="1916832"/>
            <a:ext cx="53266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Podnikatelské subjekty</a:t>
            </a:r>
            <a:endParaRPr lang="cs-CZ" sz="3200" dirty="0"/>
          </a:p>
        </p:txBody>
      </p:sp>
      <p:sp>
        <p:nvSpPr>
          <p:cNvPr id="5" name="Zaoblený obdélník 4"/>
          <p:cNvSpPr/>
          <p:nvPr/>
        </p:nvSpPr>
        <p:spPr>
          <a:xfrm>
            <a:off x="827584" y="3284984"/>
            <a:ext cx="532859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Výzkumné organizace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827584" y="4699992"/>
            <a:ext cx="5328592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Státní správa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19685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PODNIKATELSKÉ SUBJEKTY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dirty="0" smtClean="0">
              <a:solidFill>
                <a:srgbClr val="FF0000"/>
              </a:solidFill>
            </a:endParaRPr>
          </a:p>
          <a:p>
            <a:r>
              <a:rPr lang="cs-CZ" sz="3600" dirty="0" smtClean="0">
                <a:solidFill>
                  <a:srgbClr val="FF0000"/>
                </a:solidFill>
              </a:rPr>
              <a:t>Malé a střední podniky</a:t>
            </a:r>
          </a:p>
          <a:p>
            <a:r>
              <a:rPr lang="cs-CZ" sz="3600" dirty="0" smtClean="0">
                <a:solidFill>
                  <a:srgbClr val="FFC000"/>
                </a:solidFill>
              </a:rPr>
              <a:t>Velké podniky</a:t>
            </a:r>
          </a:p>
          <a:p>
            <a:r>
              <a:rPr lang="cs-CZ" sz="3600" dirty="0" smtClean="0">
                <a:solidFill>
                  <a:srgbClr val="00B050"/>
                </a:solidFill>
              </a:rPr>
              <a:t>Svazy a asociace </a:t>
            </a:r>
            <a:r>
              <a:rPr lang="cs-CZ" sz="2400" dirty="0" smtClean="0"/>
              <a:t>(AIP, AVO, ČSVTS, IA, ČSVTP ad.)</a:t>
            </a:r>
          </a:p>
          <a:p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</a:rPr>
              <a:t>ostatní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– VTP, BIC, klastry apod.  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1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cs-CZ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cs-CZ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VÝZKUMNÉ ORGANIZACE</a:t>
            </a:r>
            <a:r>
              <a:rPr lang="cs-CZ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cs-CZ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endParaRPr lang="cs-CZ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400" dirty="0" smtClean="0"/>
          </a:p>
          <a:p>
            <a:r>
              <a:rPr lang="cs-CZ" sz="4400" dirty="0" smtClean="0">
                <a:solidFill>
                  <a:srgbClr val="FF0000"/>
                </a:solidFill>
              </a:rPr>
              <a:t>Univerzity, vysoké školy</a:t>
            </a:r>
          </a:p>
          <a:p>
            <a:r>
              <a:rPr lang="cs-CZ" sz="4400" dirty="0" smtClean="0">
                <a:solidFill>
                  <a:srgbClr val="0070C0"/>
                </a:solidFill>
              </a:rPr>
              <a:t>Ústavy </a:t>
            </a:r>
            <a:r>
              <a:rPr lang="cs-CZ" sz="4400" dirty="0" err="1" smtClean="0">
                <a:solidFill>
                  <a:srgbClr val="0070C0"/>
                </a:solidFill>
              </a:rPr>
              <a:t>akadamie</a:t>
            </a:r>
            <a:r>
              <a:rPr lang="cs-CZ" sz="4400" dirty="0" smtClean="0">
                <a:solidFill>
                  <a:srgbClr val="0070C0"/>
                </a:solidFill>
              </a:rPr>
              <a:t> věd</a:t>
            </a:r>
            <a:endParaRPr lang="cs-CZ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</a:rPr>
              <a:t>Soukromé VO</a:t>
            </a:r>
            <a:endParaRPr lang="cs-CZ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68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STÁTNÍ SPRÁVA</a:t>
            </a:r>
            <a:endParaRPr lang="cs-CZ" sz="4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RVVI</a:t>
            </a:r>
          </a:p>
          <a:p>
            <a:r>
              <a:rPr lang="cs-CZ" sz="4400" dirty="0" smtClean="0">
                <a:solidFill>
                  <a:srgbClr val="0070C0"/>
                </a:solidFill>
              </a:rPr>
              <a:t>MŠMT 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sz="4400" dirty="0" smtClean="0">
                <a:solidFill>
                  <a:srgbClr val="00B050"/>
                </a:solidFill>
              </a:rPr>
              <a:t>další poskytovatelé</a:t>
            </a:r>
          </a:p>
          <a:p>
            <a:r>
              <a:rPr lang="cs-CZ" sz="4400" dirty="0" smtClean="0"/>
              <a:t>agentury - </a:t>
            </a:r>
            <a:r>
              <a:rPr lang="cs-CZ" sz="4400" dirty="0" smtClean="0">
                <a:solidFill>
                  <a:srgbClr val="C00000"/>
                </a:solidFill>
              </a:rPr>
              <a:t>TA ČR a GA ČR</a:t>
            </a:r>
          </a:p>
          <a:p>
            <a:r>
              <a:rPr lang="cs-CZ" sz="3600" dirty="0" smtClean="0"/>
              <a:t>ostatní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64403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STÁTNÍ </a:t>
            </a:r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SPRÁVA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 smtClean="0">
                <a:solidFill>
                  <a:srgbClr val="0070C0"/>
                </a:solidFill>
              </a:rPr>
              <a:t>Finanční podpora </a:t>
            </a:r>
            <a:r>
              <a:rPr lang="cs-CZ" sz="4400" dirty="0" err="1" smtClean="0">
                <a:solidFill>
                  <a:srgbClr val="0070C0"/>
                </a:solidFill>
              </a:rPr>
              <a:t>VaVaI</a:t>
            </a:r>
            <a:endParaRPr lang="cs-CZ" sz="4400" dirty="0" smtClean="0">
              <a:solidFill>
                <a:srgbClr val="0070C0"/>
              </a:solidFill>
            </a:endParaRPr>
          </a:p>
          <a:p>
            <a:r>
              <a:rPr lang="cs-CZ" sz="4400" dirty="0" smtClean="0">
                <a:solidFill>
                  <a:srgbClr val="00B050"/>
                </a:solidFill>
              </a:rPr>
              <a:t>Metodická podpora </a:t>
            </a:r>
            <a:r>
              <a:rPr lang="cs-CZ" sz="4400" dirty="0" err="1" smtClean="0">
                <a:solidFill>
                  <a:srgbClr val="00B050"/>
                </a:solidFill>
              </a:rPr>
              <a:t>VaVaI</a:t>
            </a:r>
            <a:endParaRPr lang="cs-CZ" sz="4400" dirty="0" smtClean="0">
              <a:solidFill>
                <a:srgbClr val="00B050"/>
              </a:solidFill>
            </a:endParaRPr>
          </a:p>
          <a:p>
            <a:r>
              <a:rPr lang="cs-CZ" sz="4400" dirty="0" smtClean="0">
                <a:solidFill>
                  <a:srgbClr val="FFC000"/>
                </a:solidFill>
              </a:rPr>
              <a:t>Právní prostředí</a:t>
            </a:r>
          </a:p>
          <a:p>
            <a:r>
              <a:rPr lang="cs-CZ" sz="4400" dirty="0" smtClean="0">
                <a:solidFill>
                  <a:srgbClr val="FF0000"/>
                </a:solidFill>
              </a:rPr>
              <a:t>Politiky, strategie 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FINANCOVÁNÍ </a:t>
            </a:r>
            <a:r>
              <a:rPr lang="cs-CZ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VaVaI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https://www.czso.cz/documents/10180/28532303/947941468.png/c87170bd-ad48-49ea-ab5c-bd501d893296?version=1.0&amp;t=15094404048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84775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862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FINANCOVÁNÍ </a:t>
            </a:r>
            <a:r>
              <a:rPr lang="cs-CZ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VaVaI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176465"/>
          </a:xfrm>
        </p:spPr>
        <p:txBody>
          <a:bodyPr/>
          <a:lstStyle/>
          <a:p>
            <a:pPr marL="3200400" lvl="7" indent="0">
              <a:buNone/>
            </a:pPr>
            <a:r>
              <a:rPr lang="cs-CZ" sz="2800" dirty="0" smtClean="0"/>
              <a:t>  </a:t>
            </a:r>
            <a:r>
              <a:rPr lang="cs-CZ" sz="2800" dirty="0" smtClean="0">
                <a:solidFill>
                  <a:srgbClr val="00B050"/>
                </a:solidFill>
              </a:rPr>
              <a:t>R. 2015		r. 2016</a:t>
            </a:r>
            <a:r>
              <a:rPr lang="cs-CZ" dirty="0" smtClean="0"/>
              <a:t>         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mld.Kč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/>
              <a:t>ČR celkem		</a:t>
            </a:r>
            <a:r>
              <a:rPr lang="cs-CZ" sz="2800" dirty="0" smtClean="0"/>
              <a:t>88,7		   80,1</a:t>
            </a:r>
          </a:p>
          <a:p>
            <a:r>
              <a:rPr lang="cs-CZ" dirty="0" smtClean="0"/>
              <a:t>Podnikatelé		</a:t>
            </a:r>
            <a:r>
              <a:rPr lang="cs-CZ" sz="2800" dirty="0" smtClean="0"/>
              <a:t>45,6		   48,2</a:t>
            </a:r>
          </a:p>
          <a:p>
            <a:r>
              <a:rPr lang="cs-CZ" dirty="0" smtClean="0"/>
              <a:t>veřejné ČR		</a:t>
            </a:r>
            <a:r>
              <a:rPr lang="cs-CZ" sz="2800" dirty="0" smtClean="0"/>
              <a:t>28,6		   28,6</a:t>
            </a:r>
          </a:p>
          <a:p>
            <a:r>
              <a:rPr lang="cs-CZ" dirty="0" smtClean="0"/>
              <a:t>SF EU			</a:t>
            </a:r>
            <a:r>
              <a:rPr lang="cs-CZ" sz="2800" dirty="0" smtClean="0"/>
              <a:t>13,8		     2,6</a:t>
            </a:r>
          </a:p>
          <a:p>
            <a:r>
              <a:rPr lang="cs-CZ" dirty="0" smtClean="0"/>
              <a:t>Ostatní			</a:t>
            </a:r>
            <a:r>
              <a:rPr lang="cs-CZ" sz="2800" dirty="0" smtClean="0"/>
              <a:t>  0,7		     0,7	</a:t>
            </a:r>
          </a:p>
          <a:p>
            <a:r>
              <a:rPr lang="cs-CZ" sz="2000" b="1" i="1" dirty="0" smtClean="0">
                <a:solidFill>
                  <a:srgbClr val="FF0000"/>
                </a:solidFill>
              </a:rPr>
              <a:t>MPO </a:t>
            </a:r>
            <a:r>
              <a:rPr lang="cs-CZ" sz="2000" b="1" i="1" dirty="0">
                <a:solidFill>
                  <a:srgbClr val="FF0000"/>
                </a:solidFill>
              </a:rPr>
              <a:t>+ TA </a:t>
            </a:r>
            <a:r>
              <a:rPr lang="cs-CZ" sz="2000" b="1" i="1" dirty="0" smtClean="0">
                <a:solidFill>
                  <a:srgbClr val="FF0000"/>
                </a:solidFill>
              </a:rPr>
              <a:t>ČR / SR</a:t>
            </a:r>
            <a:r>
              <a:rPr lang="cs-CZ" sz="2000" b="1" i="1" dirty="0">
                <a:solidFill>
                  <a:srgbClr val="FF0000"/>
                </a:solidFill>
              </a:rPr>
              <a:t>		</a:t>
            </a:r>
            <a:r>
              <a:rPr lang="cs-CZ" sz="2000" b="1" i="1" dirty="0" smtClean="0">
                <a:solidFill>
                  <a:srgbClr val="FF0000"/>
                </a:solidFill>
              </a:rPr>
              <a:t>   </a:t>
            </a:r>
            <a:r>
              <a:rPr lang="cs-CZ" sz="2000" b="1" i="1" dirty="0">
                <a:solidFill>
                  <a:srgbClr val="FF0000"/>
                </a:solidFill>
              </a:rPr>
              <a:t>5,7  (20 %)	   </a:t>
            </a:r>
            <a:r>
              <a:rPr lang="cs-CZ" sz="2000" b="1" i="1" dirty="0" smtClean="0">
                <a:solidFill>
                  <a:srgbClr val="FF0000"/>
                </a:solidFill>
              </a:rPr>
              <a:t>     </a:t>
            </a:r>
            <a:r>
              <a:rPr lang="cs-CZ" sz="2000" b="1" i="1" dirty="0">
                <a:solidFill>
                  <a:srgbClr val="FF0000"/>
                </a:solidFill>
              </a:rPr>
              <a:t>6,2	(22 %) </a:t>
            </a:r>
            <a:endParaRPr lang="cs-CZ" sz="2000" b="1" i="1" dirty="0" smtClean="0">
              <a:solidFill>
                <a:srgbClr val="FF0000"/>
              </a:solidFill>
            </a:endParaRPr>
          </a:p>
          <a:p>
            <a:r>
              <a:rPr lang="cs-CZ" sz="2000" b="1" i="1" dirty="0" err="1" smtClean="0">
                <a:solidFill>
                  <a:srgbClr val="00B050"/>
                </a:solidFill>
              </a:rPr>
              <a:t>MPO+TAČR+podniky</a:t>
            </a:r>
            <a:r>
              <a:rPr lang="cs-CZ" sz="2000" b="1" i="1" dirty="0" smtClean="0">
                <a:solidFill>
                  <a:srgbClr val="00B050"/>
                </a:solidFill>
              </a:rPr>
              <a:t> / ČR </a:t>
            </a:r>
            <a:r>
              <a:rPr lang="cs-CZ" sz="2000" b="1" i="1" dirty="0" err="1" smtClean="0">
                <a:solidFill>
                  <a:srgbClr val="00B050"/>
                </a:solidFill>
              </a:rPr>
              <a:t>celk</a:t>
            </a:r>
            <a:r>
              <a:rPr lang="cs-CZ" sz="2000" b="1" i="1" dirty="0" smtClean="0">
                <a:solidFill>
                  <a:srgbClr val="00B050"/>
                </a:solidFill>
              </a:rPr>
              <a:t>.   51,3   (58 %)               54,4   (68 %)	</a:t>
            </a:r>
          </a:p>
          <a:p>
            <a:endParaRPr lang="cs-CZ" sz="2000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264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FINANCOVÁNÍ </a:t>
            </a:r>
            <a:r>
              <a:rPr lang="cs-CZ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VaVaI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rgbClr val="00B050"/>
                </a:solidFill>
              </a:rPr>
              <a:t>Dlouhodobá strategie financování systému </a:t>
            </a:r>
            <a:r>
              <a:rPr lang="cs-CZ" sz="2400" b="1" u="sng" dirty="0" err="1" smtClean="0">
                <a:solidFill>
                  <a:srgbClr val="00B050"/>
                </a:solidFill>
              </a:rPr>
              <a:t>VaVaI</a:t>
            </a:r>
            <a:r>
              <a:rPr lang="cs-CZ" sz="2400" b="1" u="sng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>– říjen 2017</a:t>
            </a:r>
          </a:p>
          <a:p>
            <a:endParaRPr lang="cs-CZ" sz="2000" dirty="0"/>
          </a:p>
        </p:txBody>
      </p:sp>
      <p:pic>
        <p:nvPicPr>
          <p:cNvPr id="4" name="Obrázek 3" descr="http://vyzkum.cz/UserFiles/Image/web/V%C3%9DVOJ%20V%C3%9DDAJ%C5%AE%20VAVAI%20DO%202024_v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00800" cy="3923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14938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409</Words>
  <Application>Microsoft Office PowerPoint</Application>
  <PresentationFormat>Předvádění na obrazovce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Snímek 1</vt:lpstr>
      <vt:lpstr> SYSTÉM INOVAČNÍHO PODNIKÁNÍ </vt:lpstr>
      <vt:lpstr> PODNIKATELSKÉ SUBJEKTY </vt:lpstr>
      <vt:lpstr> VÝZKUMNÉ ORGANIZACE </vt:lpstr>
      <vt:lpstr>STÁTNÍ SPRÁVA</vt:lpstr>
      <vt:lpstr>STÁTNÍ SPRÁVA</vt:lpstr>
      <vt:lpstr>FINANCOVÁNÍ VaVaI</vt:lpstr>
      <vt:lpstr>FINANCOVÁNÍ VaVaI</vt:lpstr>
      <vt:lpstr>FINANCOVÁNÍ VaVaI</vt:lpstr>
      <vt:lpstr>METODIKA HODNOCENÍ VO</vt:lpstr>
      <vt:lpstr>PRÁVNÍ PROSTŘEDÍ</vt:lpstr>
      <vt:lpstr>PRÁVNÍ PROSTŘEDÍ</vt:lpstr>
      <vt:lpstr>Politiky, strategie</vt:lpstr>
      <vt:lpstr> Inovační potenciál ČR  </vt:lpstr>
      <vt:lpstr>     Děkuji za pozornost</vt:lpstr>
    </vt:vector>
  </TitlesOfParts>
  <Company>Úřad vlády ČR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Velčovský Václav</dc:creator>
  <cp:lastModifiedBy>pc</cp:lastModifiedBy>
  <cp:revision>206</cp:revision>
  <cp:lastPrinted>2014-10-14T07:27:28Z</cp:lastPrinted>
  <dcterms:created xsi:type="dcterms:W3CDTF">2014-10-07T11:07:07Z</dcterms:created>
  <dcterms:modified xsi:type="dcterms:W3CDTF">2017-11-29T11:40:27Z</dcterms:modified>
</cp:coreProperties>
</file>