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3" r:id="rId2"/>
    <p:sldId id="274" r:id="rId3"/>
    <p:sldId id="275" r:id="rId4"/>
    <p:sldId id="281" r:id="rId5"/>
    <p:sldId id="283" r:id="rId6"/>
    <p:sldId id="279" r:id="rId7"/>
    <p:sldId id="284" r:id="rId8"/>
    <p:sldId id="268" r:id="rId9"/>
    <p:sldId id="286" r:id="rId10"/>
    <p:sldId id="276" r:id="rId11"/>
    <p:sldId id="277" r:id="rId12"/>
    <p:sldId id="285" r:id="rId13"/>
    <p:sldId id="280" r:id="rId14"/>
    <p:sldId id="282" r:id="rId15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Měsícová" initials="GM" lastIdx="0" clrIdx="0">
    <p:extLst/>
  </p:cmAuthor>
  <p:cmAuthor id="2" name="Markéta Šulcová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3741"/>
    <a:srgbClr val="E5E5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80" autoAdjust="0"/>
    <p:restoredTop sz="93891" autoAdjust="0"/>
  </p:normalViewPr>
  <p:slideViewPr>
    <p:cSldViewPr>
      <p:cViewPr>
        <p:scale>
          <a:sx n="70" d="100"/>
          <a:sy n="70" d="100"/>
        </p:scale>
        <p:origin x="-720" y="-84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96D0C-444C-4BA2-B302-D9435A84D7D7}" type="doc">
      <dgm:prSet loTypeId="urn:microsoft.com/office/officeart/2005/8/layout/chevron1" loCatId="process" qsTypeId="urn:microsoft.com/office/officeart/2005/8/quickstyle/3d1" qsCatId="3D" csTypeId="urn:microsoft.com/office/officeart/2005/8/colors/accent3_1" csCatId="accent3" phldr="1"/>
      <dgm:spPr/>
    </dgm:pt>
    <dgm:pt modelId="{19897A67-96B6-47C8-8C4A-7998E423B750}">
      <dgm:prSet phldrT="[Text]" custT="1"/>
      <dgm:spPr/>
      <dgm:t>
        <a:bodyPr/>
        <a:lstStyle/>
        <a:p>
          <a:r>
            <a:rPr lang="cs-CZ" sz="1300" b="1" kern="1200" dirty="0">
              <a:solidFill>
                <a:srgbClr val="F03741"/>
              </a:solidFill>
              <a:latin typeface="Cambria"/>
              <a:ea typeface="+mn-ea"/>
              <a:cs typeface="+mn-cs"/>
            </a:rPr>
            <a:t>efektivní spolupráce </a:t>
          </a:r>
          <a:r>
            <a:rPr lang="cs-CZ" sz="1300" b="1" kern="1200" dirty="0">
              <a:latin typeface="Cambria"/>
              <a:ea typeface="+mn-ea"/>
              <a:cs typeface="+mn-cs"/>
            </a:rPr>
            <a:t>v oblasti VaV, podnikání a státní správy </a:t>
          </a:r>
        </a:p>
      </dgm:t>
    </dgm:pt>
    <dgm:pt modelId="{87B26AE7-27BC-4671-B9C9-61C99FA06797}" type="parTrans" cxnId="{F02C6711-A99A-42F9-A9F5-7564F88FFC54}">
      <dgm:prSet/>
      <dgm:spPr/>
      <dgm:t>
        <a:bodyPr/>
        <a:lstStyle/>
        <a:p>
          <a:endParaRPr lang="cs-CZ"/>
        </a:p>
      </dgm:t>
    </dgm:pt>
    <dgm:pt modelId="{C255C4A6-5C75-4B32-B12E-D3AB12B46B8B}" type="sibTrans" cxnId="{F02C6711-A99A-42F9-A9F5-7564F88FFC54}">
      <dgm:prSet/>
      <dgm:spPr/>
      <dgm:t>
        <a:bodyPr/>
        <a:lstStyle/>
        <a:p>
          <a:endParaRPr lang="cs-CZ"/>
        </a:p>
      </dgm:t>
    </dgm:pt>
    <dgm:pt modelId="{497A9FFE-45F4-4354-A878-F1217343A933}">
      <dgm:prSet phldrT="[Text]" custT="1"/>
      <dgm:spPr/>
      <dgm:t>
        <a:bodyPr/>
        <a:lstStyle/>
        <a:p>
          <a:r>
            <a:rPr lang="cs-CZ" sz="1300" b="1" dirty="0">
              <a:solidFill>
                <a:srgbClr val="F03741"/>
              </a:solidFill>
            </a:rPr>
            <a:t>konkurenceschopné</a:t>
          </a:r>
          <a:r>
            <a:rPr lang="cs-CZ" sz="1300" b="1" dirty="0"/>
            <a:t> hospodářské </a:t>
          </a:r>
          <a:r>
            <a:rPr lang="cs-CZ" sz="1300" b="1" dirty="0">
              <a:solidFill>
                <a:srgbClr val="F03741"/>
              </a:solidFill>
            </a:rPr>
            <a:t>prostředí </a:t>
          </a:r>
          <a:r>
            <a:rPr lang="cs-CZ" sz="1300" b="1" dirty="0"/>
            <a:t>založené na znalostech a inovacích</a:t>
          </a:r>
        </a:p>
      </dgm:t>
    </dgm:pt>
    <dgm:pt modelId="{46DE4D3C-CE67-4DC3-9E5D-DE09093A70D4}" type="parTrans" cxnId="{9BE9C809-38D7-4D3D-960C-85E122DCE43A}">
      <dgm:prSet/>
      <dgm:spPr/>
      <dgm:t>
        <a:bodyPr/>
        <a:lstStyle/>
        <a:p>
          <a:endParaRPr lang="cs-CZ"/>
        </a:p>
      </dgm:t>
    </dgm:pt>
    <dgm:pt modelId="{D66B86B4-F25D-496F-A051-AC10B53D42C7}" type="sibTrans" cxnId="{9BE9C809-38D7-4D3D-960C-85E122DCE43A}">
      <dgm:prSet/>
      <dgm:spPr/>
      <dgm:t>
        <a:bodyPr/>
        <a:lstStyle/>
        <a:p>
          <a:endParaRPr lang="cs-CZ"/>
        </a:p>
      </dgm:t>
    </dgm:pt>
    <dgm:pt modelId="{CAA31820-9B67-4FEA-A592-ED40E7F80F41}">
      <dgm:prSet phldrT="[Text]" custT="1"/>
      <dgm:spPr/>
      <dgm:t>
        <a:bodyPr/>
        <a:lstStyle/>
        <a:p>
          <a:r>
            <a:rPr lang="cs-CZ" sz="1300" b="1" dirty="0">
              <a:solidFill>
                <a:srgbClr val="F03741"/>
              </a:solidFill>
            </a:rPr>
            <a:t>rozvoj české ekonomiky a společnosti</a:t>
          </a:r>
        </a:p>
      </dgm:t>
    </dgm:pt>
    <dgm:pt modelId="{1A3217FC-7F99-4A0D-9628-E2F87785B044}" type="parTrans" cxnId="{3F4694F7-A1E9-41E1-83BA-45FB554C3765}">
      <dgm:prSet/>
      <dgm:spPr/>
      <dgm:t>
        <a:bodyPr/>
        <a:lstStyle/>
        <a:p>
          <a:endParaRPr lang="cs-CZ"/>
        </a:p>
      </dgm:t>
    </dgm:pt>
    <dgm:pt modelId="{C0F4A287-B813-4038-A644-B71225120F9D}" type="sibTrans" cxnId="{3F4694F7-A1E9-41E1-83BA-45FB554C3765}">
      <dgm:prSet/>
      <dgm:spPr/>
      <dgm:t>
        <a:bodyPr/>
        <a:lstStyle/>
        <a:p>
          <a:endParaRPr lang="cs-CZ"/>
        </a:p>
      </dgm:t>
    </dgm:pt>
    <dgm:pt modelId="{28B2BDA2-AA47-42C6-8444-5D3E546ACE72}" type="pres">
      <dgm:prSet presAssocID="{B2596D0C-444C-4BA2-B302-D9435A84D7D7}" presName="Name0" presStyleCnt="0">
        <dgm:presLayoutVars>
          <dgm:dir/>
          <dgm:animLvl val="lvl"/>
          <dgm:resizeHandles val="exact"/>
        </dgm:presLayoutVars>
      </dgm:prSet>
      <dgm:spPr/>
    </dgm:pt>
    <dgm:pt modelId="{4DCC7F36-F15C-44EA-BF96-7696631E8702}" type="pres">
      <dgm:prSet presAssocID="{19897A67-96B6-47C8-8C4A-7998E423B75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E6E844-04A7-4704-838C-564935746F47}" type="pres">
      <dgm:prSet presAssocID="{C255C4A6-5C75-4B32-B12E-D3AB12B46B8B}" presName="parTxOnlySpace" presStyleCnt="0"/>
      <dgm:spPr/>
    </dgm:pt>
    <dgm:pt modelId="{5EC28F1F-9A8C-4B93-A2AC-5CC3A2DE0C98}" type="pres">
      <dgm:prSet presAssocID="{497A9FFE-45F4-4354-A878-F1217343A93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0C5AB0-14AF-40E3-9D0D-5950374197B2}" type="pres">
      <dgm:prSet presAssocID="{D66B86B4-F25D-496F-A051-AC10B53D42C7}" presName="parTxOnlySpace" presStyleCnt="0"/>
      <dgm:spPr/>
    </dgm:pt>
    <dgm:pt modelId="{82C7220B-FAF3-4B90-B990-2D9613900F19}" type="pres">
      <dgm:prSet presAssocID="{CAA31820-9B67-4FEA-A592-ED40E7F80F4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02C6711-A99A-42F9-A9F5-7564F88FFC54}" srcId="{B2596D0C-444C-4BA2-B302-D9435A84D7D7}" destId="{19897A67-96B6-47C8-8C4A-7998E423B750}" srcOrd="0" destOrd="0" parTransId="{87B26AE7-27BC-4671-B9C9-61C99FA06797}" sibTransId="{C255C4A6-5C75-4B32-B12E-D3AB12B46B8B}"/>
    <dgm:cxn modelId="{861680C8-00B4-46F5-A7BB-7092EAD9519F}" type="presOf" srcId="{CAA31820-9B67-4FEA-A592-ED40E7F80F41}" destId="{82C7220B-FAF3-4B90-B990-2D9613900F19}" srcOrd="0" destOrd="0" presId="urn:microsoft.com/office/officeart/2005/8/layout/chevron1"/>
    <dgm:cxn modelId="{3F4694F7-A1E9-41E1-83BA-45FB554C3765}" srcId="{B2596D0C-444C-4BA2-B302-D9435A84D7D7}" destId="{CAA31820-9B67-4FEA-A592-ED40E7F80F41}" srcOrd="2" destOrd="0" parTransId="{1A3217FC-7F99-4A0D-9628-E2F87785B044}" sibTransId="{C0F4A287-B813-4038-A644-B71225120F9D}"/>
    <dgm:cxn modelId="{0AC76977-C5A8-48DE-9908-CC19BCA9A662}" type="presOf" srcId="{B2596D0C-444C-4BA2-B302-D9435A84D7D7}" destId="{28B2BDA2-AA47-42C6-8444-5D3E546ACE72}" srcOrd="0" destOrd="0" presId="urn:microsoft.com/office/officeart/2005/8/layout/chevron1"/>
    <dgm:cxn modelId="{DB8B1073-11F1-4B69-85C4-02A4F82E9FE3}" type="presOf" srcId="{497A9FFE-45F4-4354-A878-F1217343A933}" destId="{5EC28F1F-9A8C-4B93-A2AC-5CC3A2DE0C98}" srcOrd="0" destOrd="0" presId="urn:microsoft.com/office/officeart/2005/8/layout/chevron1"/>
    <dgm:cxn modelId="{9BE9C809-38D7-4D3D-960C-85E122DCE43A}" srcId="{B2596D0C-444C-4BA2-B302-D9435A84D7D7}" destId="{497A9FFE-45F4-4354-A878-F1217343A933}" srcOrd="1" destOrd="0" parTransId="{46DE4D3C-CE67-4DC3-9E5D-DE09093A70D4}" sibTransId="{D66B86B4-F25D-496F-A051-AC10B53D42C7}"/>
    <dgm:cxn modelId="{0F11A461-73AA-4285-9A0C-C4F28636D45F}" type="presOf" srcId="{19897A67-96B6-47C8-8C4A-7998E423B750}" destId="{4DCC7F36-F15C-44EA-BF96-7696631E8702}" srcOrd="0" destOrd="0" presId="urn:microsoft.com/office/officeart/2005/8/layout/chevron1"/>
    <dgm:cxn modelId="{0924C5A1-907E-4A0F-873E-EE1AAACB39B0}" type="presParOf" srcId="{28B2BDA2-AA47-42C6-8444-5D3E546ACE72}" destId="{4DCC7F36-F15C-44EA-BF96-7696631E8702}" srcOrd="0" destOrd="0" presId="urn:microsoft.com/office/officeart/2005/8/layout/chevron1"/>
    <dgm:cxn modelId="{275A0BA1-1F96-4355-9D81-D77D05EFFC09}" type="presParOf" srcId="{28B2BDA2-AA47-42C6-8444-5D3E546ACE72}" destId="{4FE6E844-04A7-4704-838C-564935746F47}" srcOrd="1" destOrd="0" presId="urn:microsoft.com/office/officeart/2005/8/layout/chevron1"/>
    <dgm:cxn modelId="{D468F84F-D87C-402A-AD1E-4DE005B96E09}" type="presParOf" srcId="{28B2BDA2-AA47-42C6-8444-5D3E546ACE72}" destId="{5EC28F1F-9A8C-4B93-A2AC-5CC3A2DE0C98}" srcOrd="2" destOrd="0" presId="urn:microsoft.com/office/officeart/2005/8/layout/chevron1"/>
    <dgm:cxn modelId="{4210216B-4337-450C-8E4D-736915B0B2FC}" type="presParOf" srcId="{28B2BDA2-AA47-42C6-8444-5D3E546ACE72}" destId="{370C5AB0-14AF-40E3-9D0D-5950374197B2}" srcOrd="3" destOrd="0" presId="urn:microsoft.com/office/officeart/2005/8/layout/chevron1"/>
    <dgm:cxn modelId="{3BE49B58-DF73-4844-A690-585D63D2D9CE}" type="presParOf" srcId="{28B2BDA2-AA47-42C6-8444-5D3E546ACE72}" destId="{82C7220B-FAF3-4B90-B990-2D9613900F1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DEBE3B-4722-4BAB-8FA9-C79FBA9F96F9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DC35FE8-AACC-4B47-BBE4-982F75FFAE40}">
      <dgm:prSet phldrT="[Text]"/>
      <dgm:spPr/>
      <dgm:t>
        <a:bodyPr/>
        <a:lstStyle/>
        <a:p>
          <a:r>
            <a:rPr lang="cs-CZ" b="1" dirty="0" smtClean="0">
              <a:solidFill>
                <a:schemeClr val="tx2"/>
              </a:solidFill>
            </a:rPr>
            <a:t>HORIZONT 2020</a:t>
          </a:r>
          <a:endParaRPr lang="cs-CZ" dirty="0"/>
        </a:p>
      </dgm:t>
    </dgm:pt>
    <dgm:pt modelId="{ADE2E7A8-885D-441C-A95C-C566B2679602}" type="parTrans" cxnId="{326C2B82-9A49-4FB3-88F6-AE632016E8D5}">
      <dgm:prSet/>
      <dgm:spPr/>
      <dgm:t>
        <a:bodyPr/>
        <a:lstStyle/>
        <a:p>
          <a:endParaRPr lang="cs-CZ"/>
        </a:p>
      </dgm:t>
    </dgm:pt>
    <dgm:pt modelId="{7D15888A-3F73-4A62-B6B1-EBB31C317C9B}" type="sibTrans" cxnId="{326C2B82-9A49-4FB3-88F6-AE632016E8D5}">
      <dgm:prSet/>
      <dgm:spPr/>
      <dgm:t>
        <a:bodyPr/>
        <a:lstStyle/>
        <a:p>
          <a:endParaRPr lang="cs-CZ"/>
        </a:p>
      </dgm:t>
    </dgm:pt>
    <dgm:pt modelId="{4044024D-0F9F-40A9-8FC1-6CAF3951965C}">
      <dgm:prSet phldrT="[Text]"/>
      <dgm:spPr/>
      <dgm:t>
        <a:bodyPr/>
        <a:lstStyle/>
        <a:p>
          <a:r>
            <a:rPr lang="cs-CZ" b="1" dirty="0" smtClean="0">
              <a:solidFill>
                <a:srgbClr val="F03741"/>
              </a:solidFill>
            </a:rPr>
            <a:t>CHIST-ERA III                            </a:t>
          </a:r>
          <a:endParaRPr lang="cs-CZ" dirty="0"/>
        </a:p>
      </dgm:t>
    </dgm:pt>
    <dgm:pt modelId="{185E3916-0110-4DC9-AD60-1526982501C2}" type="parTrans" cxnId="{BE5B73BF-EEC0-4FC8-B09A-D57DD8FAC317}">
      <dgm:prSet/>
      <dgm:spPr/>
      <dgm:t>
        <a:bodyPr/>
        <a:lstStyle/>
        <a:p>
          <a:endParaRPr lang="cs-CZ"/>
        </a:p>
      </dgm:t>
    </dgm:pt>
    <dgm:pt modelId="{C659AD45-BECE-4E2F-B723-5217E4B1E9CA}" type="sibTrans" cxnId="{BE5B73BF-EEC0-4FC8-B09A-D57DD8FAC317}">
      <dgm:prSet/>
      <dgm:spPr/>
      <dgm:t>
        <a:bodyPr/>
        <a:lstStyle/>
        <a:p>
          <a:endParaRPr lang="cs-CZ"/>
        </a:p>
      </dgm:t>
    </dgm:pt>
    <dgm:pt modelId="{189ED7C2-AC79-4A79-8C6F-5C0408AD2207}">
      <dgm:prSet phldrT="[Text]"/>
      <dgm:spPr/>
      <dgm:t>
        <a:bodyPr/>
        <a:lstStyle/>
        <a:p>
          <a:r>
            <a:rPr lang="cs-CZ" b="1" dirty="0" smtClean="0">
              <a:solidFill>
                <a:srgbClr val="F03741"/>
              </a:solidFill>
            </a:rPr>
            <a:t>M-ERA.NET 2                       </a:t>
          </a:r>
          <a:endParaRPr lang="cs-CZ" dirty="0"/>
        </a:p>
      </dgm:t>
    </dgm:pt>
    <dgm:pt modelId="{AEB10ABB-ED68-4D08-AF0E-600FC83D20CD}" type="parTrans" cxnId="{690AE472-DAED-4399-BF4A-F2A4D9F1CEB0}">
      <dgm:prSet/>
      <dgm:spPr/>
      <dgm:t>
        <a:bodyPr/>
        <a:lstStyle/>
        <a:p>
          <a:endParaRPr lang="cs-CZ"/>
        </a:p>
      </dgm:t>
    </dgm:pt>
    <dgm:pt modelId="{680E2C37-5C9E-4483-ABD5-14CD125D176A}" type="sibTrans" cxnId="{690AE472-DAED-4399-BF4A-F2A4D9F1CEB0}">
      <dgm:prSet/>
      <dgm:spPr/>
      <dgm:t>
        <a:bodyPr/>
        <a:lstStyle/>
        <a:p>
          <a:endParaRPr lang="cs-CZ"/>
        </a:p>
      </dgm:t>
    </dgm:pt>
    <dgm:pt modelId="{51155318-9D09-4691-9A7E-A382CD13E27F}">
      <dgm:prSet phldrT="[Text]"/>
      <dgm:spPr/>
      <dgm:t>
        <a:bodyPr/>
        <a:lstStyle/>
        <a:p>
          <a:r>
            <a:rPr lang="cs-CZ" b="1" dirty="0" smtClean="0">
              <a:solidFill>
                <a:srgbClr val="F03741"/>
              </a:solidFill>
            </a:rPr>
            <a:t>GENDER NET Plus</a:t>
          </a:r>
          <a:endParaRPr lang="cs-CZ" dirty="0"/>
        </a:p>
      </dgm:t>
    </dgm:pt>
    <dgm:pt modelId="{D07A2069-FC32-4CDB-9C6E-EF025569639D}" type="parTrans" cxnId="{730E507E-2D21-4BD6-9AAB-A0932B2F8F2C}">
      <dgm:prSet/>
      <dgm:spPr/>
      <dgm:t>
        <a:bodyPr/>
        <a:lstStyle/>
        <a:p>
          <a:endParaRPr lang="cs-CZ"/>
        </a:p>
      </dgm:t>
    </dgm:pt>
    <dgm:pt modelId="{C78BE9C1-1EB5-461D-BA16-61D12818D13B}" type="sibTrans" cxnId="{730E507E-2D21-4BD6-9AAB-A0932B2F8F2C}">
      <dgm:prSet/>
      <dgm:spPr/>
      <dgm:t>
        <a:bodyPr/>
        <a:lstStyle/>
        <a:p>
          <a:endParaRPr lang="cs-CZ"/>
        </a:p>
      </dgm:t>
    </dgm:pt>
    <dgm:pt modelId="{4837814E-F8D9-4AEF-8B77-99E7645A50B8}" type="pres">
      <dgm:prSet presAssocID="{38DEBE3B-4722-4BAB-8FA9-C79FBA9F96F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944AEF06-7613-4903-84DB-C99EB1556DF2}" type="pres">
      <dgm:prSet presAssocID="{DDC35FE8-AACC-4B47-BBE4-982F75FFAE40}" presName="hierRoot1" presStyleCnt="0">
        <dgm:presLayoutVars>
          <dgm:hierBranch val="init"/>
        </dgm:presLayoutVars>
      </dgm:prSet>
      <dgm:spPr/>
    </dgm:pt>
    <dgm:pt modelId="{C24BA295-AB97-4AFF-9BFE-7583F8B1455A}" type="pres">
      <dgm:prSet presAssocID="{DDC35FE8-AACC-4B47-BBE4-982F75FFAE40}" presName="rootComposite1" presStyleCnt="0"/>
      <dgm:spPr/>
    </dgm:pt>
    <dgm:pt modelId="{B7EC6F03-F0FF-4288-AC26-8FF3D4145597}" type="pres">
      <dgm:prSet presAssocID="{DDC35FE8-AACC-4B47-BBE4-982F75FFAE4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2EF0093-8252-49FA-9F62-5CA74005FC1C}" type="pres">
      <dgm:prSet presAssocID="{DDC35FE8-AACC-4B47-BBE4-982F75FFAE40}" presName="topArc1" presStyleLbl="parChTrans1D1" presStyleIdx="0" presStyleCnt="8"/>
      <dgm:spPr/>
    </dgm:pt>
    <dgm:pt modelId="{4C1C40DC-51C7-42CC-9B93-6173B072667C}" type="pres">
      <dgm:prSet presAssocID="{DDC35FE8-AACC-4B47-BBE4-982F75FFAE40}" presName="bottomArc1" presStyleLbl="parChTrans1D1" presStyleIdx="1" presStyleCnt="8"/>
      <dgm:spPr/>
    </dgm:pt>
    <dgm:pt modelId="{B86DD165-DA2E-45F4-A7F6-43EEF0E6526D}" type="pres">
      <dgm:prSet presAssocID="{DDC35FE8-AACC-4B47-BBE4-982F75FFAE40}" presName="topConnNode1" presStyleLbl="node1" presStyleIdx="0" presStyleCnt="0"/>
      <dgm:spPr/>
      <dgm:t>
        <a:bodyPr/>
        <a:lstStyle/>
        <a:p>
          <a:endParaRPr lang="cs-CZ"/>
        </a:p>
      </dgm:t>
    </dgm:pt>
    <dgm:pt modelId="{316FEE6A-6A26-4AA0-AB93-EDE4494027F5}" type="pres">
      <dgm:prSet presAssocID="{DDC35FE8-AACC-4B47-BBE4-982F75FFAE40}" presName="hierChild2" presStyleCnt="0"/>
      <dgm:spPr/>
    </dgm:pt>
    <dgm:pt modelId="{B2F15C8A-7EF6-42DF-ADFE-0BF86976E2D9}" type="pres">
      <dgm:prSet presAssocID="{185E3916-0110-4DC9-AD60-1526982501C2}" presName="Name28" presStyleLbl="parChTrans1D2" presStyleIdx="0" presStyleCnt="3"/>
      <dgm:spPr/>
      <dgm:t>
        <a:bodyPr/>
        <a:lstStyle/>
        <a:p>
          <a:endParaRPr lang="cs-CZ"/>
        </a:p>
      </dgm:t>
    </dgm:pt>
    <dgm:pt modelId="{7F2DA21F-E7BC-48E4-8235-E4A7F0FAFD41}" type="pres">
      <dgm:prSet presAssocID="{4044024D-0F9F-40A9-8FC1-6CAF3951965C}" presName="hierRoot2" presStyleCnt="0">
        <dgm:presLayoutVars>
          <dgm:hierBranch val="init"/>
        </dgm:presLayoutVars>
      </dgm:prSet>
      <dgm:spPr/>
    </dgm:pt>
    <dgm:pt modelId="{5FBB6738-21DA-4F4D-8C52-3A5720B6C8D0}" type="pres">
      <dgm:prSet presAssocID="{4044024D-0F9F-40A9-8FC1-6CAF3951965C}" presName="rootComposite2" presStyleCnt="0"/>
      <dgm:spPr/>
    </dgm:pt>
    <dgm:pt modelId="{C40D3061-752F-4914-8C59-53C63CFAD4E2}" type="pres">
      <dgm:prSet presAssocID="{4044024D-0F9F-40A9-8FC1-6CAF3951965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8B1CDB4-E2B3-44A1-BD1C-DE450DC908E3}" type="pres">
      <dgm:prSet presAssocID="{4044024D-0F9F-40A9-8FC1-6CAF3951965C}" presName="topArc2" presStyleLbl="parChTrans1D1" presStyleIdx="2" presStyleCnt="8"/>
      <dgm:spPr/>
    </dgm:pt>
    <dgm:pt modelId="{A099C926-E26A-460D-97DA-EB23D54ECE60}" type="pres">
      <dgm:prSet presAssocID="{4044024D-0F9F-40A9-8FC1-6CAF3951965C}" presName="bottomArc2" presStyleLbl="parChTrans1D1" presStyleIdx="3" presStyleCnt="8"/>
      <dgm:spPr/>
    </dgm:pt>
    <dgm:pt modelId="{49017D7E-1451-4466-909A-3C7EE195D9B4}" type="pres">
      <dgm:prSet presAssocID="{4044024D-0F9F-40A9-8FC1-6CAF3951965C}" presName="topConnNode2" presStyleLbl="node2" presStyleIdx="0" presStyleCnt="0"/>
      <dgm:spPr/>
      <dgm:t>
        <a:bodyPr/>
        <a:lstStyle/>
        <a:p>
          <a:endParaRPr lang="cs-CZ"/>
        </a:p>
      </dgm:t>
    </dgm:pt>
    <dgm:pt modelId="{4851AA03-466D-451A-AB7B-38DC4D0E443B}" type="pres">
      <dgm:prSet presAssocID="{4044024D-0F9F-40A9-8FC1-6CAF3951965C}" presName="hierChild4" presStyleCnt="0"/>
      <dgm:spPr/>
    </dgm:pt>
    <dgm:pt modelId="{0C64433C-C663-40E6-9BA2-4033CD1FD099}" type="pres">
      <dgm:prSet presAssocID="{4044024D-0F9F-40A9-8FC1-6CAF3951965C}" presName="hierChild5" presStyleCnt="0"/>
      <dgm:spPr/>
    </dgm:pt>
    <dgm:pt modelId="{C6C4F02C-B58C-45DA-ACDD-2334D5C49716}" type="pres">
      <dgm:prSet presAssocID="{AEB10ABB-ED68-4D08-AF0E-600FC83D20CD}" presName="Name28" presStyleLbl="parChTrans1D2" presStyleIdx="1" presStyleCnt="3"/>
      <dgm:spPr/>
      <dgm:t>
        <a:bodyPr/>
        <a:lstStyle/>
        <a:p>
          <a:endParaRPr lang="cs-CZ"/>
        </a:p>
      </dgm:t>
    </dgm:pt>
    <dgm:pt modelId="{8E05A67F-6FE9-4711-ABF6-7D6E6DABC7ED}" type="pres">
      <dgm:prSet presAssocID="{189ED7C2-AC79-4A79-8C6F-5C0408AD2207}" presName="hierRoot2" presStyleCnt="0">
        <dgm:presLayoutVars>
          <dgm:hierBranch val="init"/>
        </dgm:presLayoutVars>
      </dgm:prSet>
      <dgm:spPr/>
    </dgm:pt>
    <dgm:pt modelId="{0358C8EF-8F3A-4415-823C-95D2FE1F9110}" type="pres">
      <dgm:prSet presAssocID="{189ED7C2-AC79-4A79-8C6F-5C0408AD2207}" presName="rootComposite2" presStyleCnt="0"/>
      <dgm:spPr/>
    </dgm:pt>
    <dgm:pt modelId="{76FA98D9-8B92-464F-9EA6-748A864242C3}" type="pres">
      <dgm:prSet presAssocID="{189ED7C2-AC79-4A79-8C6F-5C0408AD220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304E6EE-894D-4570-AEB8-A2203F9F2B08}" type="pres">
      <dgm:prSet presAssocID="{189ED7C2-AC79-4A79-8C6F-5C0408AD2207}" presName="topArc2" presStyleLbl="parChTrans1D1" presStyleIdx="4" presStyleCnt="8"/>
      <dgm:spPr/>
    </dgm:pt>
    <dgm:pt modelId="{D5B4C20C-A294-444D-9DF6-26B4CBE20DCF}" type="pres">
      <dgm:prSet presAssocID="{189ED7C2-AC79-4A79-8C6F-5C0408AD2207}" presName="bottomArc2" presStyleLbl="parChTrans1D1" presStyleIdx="5" presStyleCnt="8"/>
      <dgm:spPr/>
    </dgm:pt>
    <dgm:pt modelId="{8F3EFC0E-1482-4C23-AA7D-1C17C6D48F26}" type="pres">
      <dgm:prSet presAssocID="{189ED7C2-AC79-4A79-8C6F-5C0408AD2207}" presName="topConnNode2" presStyleLbl="node2" presStyleIdx="0" presStyleCnt="0"/>
      <dgm:spPr/>
      <dgm:t>
        <a:bodyPr/>
        <a:lstStyle/>
        <a:p>
          <a:endParaRPr lang="cs-CZ"/>
        </a:p>
      </dgm:t>
    </dgm:pt>
    <dgm:pt modelId="{7B90A28A-9733-46BF-B0E3-31D3C99D7FA7}" type="pres">
      <dgm:prSet presAssocID="{189ED7C2-AC79-4A79-8C6F-5C0408AD2207}" presName="hierChild4" presStyleCnt="0"/>
      <dgm:spPr/>
    </dgm:pt>
    <dgm:pt modelId="{33389B59-CB55-425A-8B8A-AB98F3FF1A60}" type="pres">
      <dgm:prSet presAssocID="{189ED7C2-AC79-4A79-8C6F-5C0408AD2207}" presName="hierChild5" presStyleCnt="0"/>
      <dgm:spPr/>
    </dgm:pt>
    <dgm:pt modelId="{382E1543-0913-40D2-BB2C-30A80FDB3224}" type="pres">
      <dgm:prSet presAssocID="{D07A2069-FC32-4CDB-9C6E-EF025569639D}" presName="Name28" presStyleLbl="parChTrans1D2" presStyleIdx="2" presStyleCnt="3"/>
      <dgm:spPr/>
      <dgm:t>
        <a:bodyPr/>
        <a:lstStyle/>
        <a:p>
          <a:endParaRPr lang="cs-CZ"/>
        </a:p>
      </dgm:t>
    </dgm:pt>
    <dgm:pt modelId="{E0863A35-5557-46C2-8133-66AE32E48F07}" type="pres">
      <dgm:prSet presAssocID="{51155318-9D09-4691-9A7E-A382CD13E27F}" presName="hierRoot2" presStyleCnt="0">
        <dgm:presLayoutVars>
          <dgm:hierBranch val="init"/>
        </dgm:presLayoutVars>
      </dgm:prSet>
      <dgm:spPr/>
    </dgm:pt>
    <dgm:pt modelId="{6C26A8FC-4014-4F02-80A4-814E8AF23870}" type="pres">
      <dgm:prSet presAssocID="{51155318-9D09-4691-9A7E-A382CD13E27F}" presName="rootComposite2" presStyleCnt="0"/>
      <dgm:spPr/>
    </dgm:pt>
    <dgm:pt modelId="{C7A9B067-D8D4-4E1A-894B-34DD835BBCE1}" type="pres">
      <dgm:prSet presAssocID="{51155318-9D09-4691-9A7E-A382CD13E27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4A449B6-59F8-4181-8D3D-DB7F3A174CDA}" type="pres">
      <dgm:prSet presAssocID="{51155318-9D09-4691-9A7E-A382CD13E27F}" presName="topArc2" presStyleLbl="parChTrans1D1" presStyleIdx="6" presStyleCnt="8"/>
      <dgm:spPr/>
    </dgm:pt>
    <dgm:pt modelId="{A561B78E-6DFE-4509-BE7D-8EB433C6B11B}" type="pres">
      <dgm:prSet presAssocID="{51155318-9D09-4691-9A7E-A382CD13E27F}" presName="bottomArc2" presStyleLbl="parChTrans1D1" presStyleIdx="7" presStyleCnt="8"/>
      <dgm:spPr/>
    </dgm:pt>
    <dgm:pt modelId="{2D923C21-7C6D-445D-B0D5-49F576EE2A35}" type="pres">
      <dgm:prSet presAssocID="{51155318-9D09-4691-9A7E-A382CD13E27F}" presName="topConnNode2" presStyleLbl="node2" presStyleIdx="0" presStyleCnt="0"/>
      <dgm:spPr/>
      <dgm:t>
        <a:bodyPr/>
        <a:lstStyle/>
        <a:p>
          <a:endParaRPr lang="cs-CZ"/>
        </a:p>
      </dgm:t>
    </dgm:pt>
    <dgm:pt modelId="{912B699D-6CE5-49AE-8BAE-F5D224B3C776}" type="pres">
      <dgm:prSet presAssocID="{51155318-9D09-4691-9A7E-A382CD13E27F}" presName="hierChild4" presStyleCnt="0"/>
      <dgm:spPr/>
    </dgm:pt>
    <dgm:pt modelId="{658F1B78-DC03-4F8D-A9E5-A9FBD80A3877}" type="pres">
      <dgm:prSet presAssocID="{51155318-9D09-4691-9A7E-A382CD13E27F}" presName="hierChild5" presStyleCnt="0"/>
      <dgm:spPr/>
    </dgm:pt>
    <dgm:pt modelId="{BECA698A-D76C-437B-B5D0-BA3F7A10C132}" type="pres">
      <dgm:prSet presAssocID="{DDC35FE8-AACC-4B47-BBE4-982F75FFAE40}" presName="hierChild3" presStyleCnt="0"/>
      <dgm:spPr/>
    </dgm:pt>
  </dgm:ptLst>
  <dgm:cxnLst>
    <dgm:cxn modelId="{89DFDDBA-F622-4E35-981A-742BB7603190}" type="presOf" srcId="{D07A2069-FC32-4CDB-9C6E-EF025569639D}" destId="{382E1543-0913-40D2-BB2C-30A80FDB3224}" srcOrd="0" destOrd="0" presId="urn:microsoft.com/office/officeart/2008/layout/HalfCircleOrganizationChart"/>
    <dgm:cxn modelId="{78307D13-9F26-4D0B-A8F6-BA36F2FE32CD}" type="presOf" srcId="{189ED7C2-AC79-4A79-8C6F-5C0408AD2207}" destId="{76FA98D9-8B92-464F-9EA6-748A864242C3}" srcOrd="0" destOrd="0" presId="urn:microsoft.com/office/officeart/2008/layout/HalfCircleOrganizationChart"/>
    <dgm:cxn modelId="{690AE472-DAED-4399-BF4A-F2A4D9F1CEB0}" srcId="{DDC35FE8-AACC-4B47-BBE4-982F75FFAE40}" destId="{189ED7C2-AC79-4A79-8C6F-5C0408AD2207}" srcOrd="1" destOrd="0" parTransId="{AEB10ABB-ED68-4D08-AF0E-600FC83D20CD}" sibTransId="{680E2C37-5C9E-4483-ABD5-14CD125D176A}"/>
    <dgm:cxn modelId="{3225D64B-2D3C-4AF7-A73E-E102E69121C0}" type="presOf" srcId="{51155318-9D09-4691-9A7E-A382CD13E27F}" destId="{C7A9B067-D8D4-4E1A-894B-34DD835BBCE1}" srcOrd="0" destOrd="0" presId="urn:microsoft.com/office/officeart/2008/layout/HalfCircleOrganizationChart"/>
    <dgm:cxn modelId="{F0260828-7AEA-4FC6-8284-4D6EF04A9EE9}" type="presOf" srcId="{4044024D-0F9F-40A9-8FC1-6CAF3951965C}" destId="{C40D3061-752F-4914-8C59-53C63CFAD4E2}" srcOrd="0" destOrd="0" presId="urn:microsoft.com/office/officeart/2008/layout/HalfCircleOrganizationChart"/>
    <dgm:cxn modelId="{730E507E-2D21-4BD6-9AAB-A0932B2F8F2C}" srcId="{DDC35FE8-AACC-4B47-BBE4-982F75FFAE40}" destId="{51155318-9D09-4691-9A7E-A382CD13E27F}" srcOrd="2" destOrd="0" parTransId="{D07A2069-FC32-4CDB-9C6E-EF025569639D}" sibTransId="{C78BE9C1-1EB5-461D-BA16-61D12818D13B}"/>
    <dgm:cxn modelId="{73E9E8AB-520F-4FD3-BDA4-270583D8671F}" type="presOf" srcId="{4044024D-0F9F-40A9-8FC1-6CAF3951965C}" destId="{49017D7E-1451-4466-909A-3C7EE195D9B4}" srcOrd="1" destOrd="0" presId="urn:microsoft.com/office/officeart/2008/layout/HalfCircleOrganizationChart"/>
    <dgm:cxn modelId="{6702249A-5432-4F90-917C-31EC5AA44750}" type="presOf" srcId="{51155318-9D09-4691-9A7E-A382CD13E27F}" destId="{2D923C21-7C6D-445D-B0D5-49F576EE2A35}" srcOrd="1" destOrd="0" presId="urn:microsoft.com/office/officeart/2008/layout/HalfCircleOrganizationChart"/>
    <dgm:cxn modelId="{94D84927-2556-4A38-96FB-74AA5DB8D273}" type="presOf" srcId="{DDC35FE8-AACC-4B47-BBE4-982F75FFAE40}" destId="{B7EC6F03-F0FF-4288-AC26-8FF3D4145597}" srcOrd="0" destOrd="0" presId="urn:microsoft.com/office/officeart/2008/layout/HalfCircleOrganizationChart"/>
    <dgm:cxn modelId="{326C2B82-9A49-4FB3-88F6-AE632016E8D5}" srcId="{38DEBE3B-4722-4BAB-8FA9-C79FBA9F96F9}" destId="{DDC35FE8-AACC-4B47-BBE4-982F75FFAE40}" srcOrd="0" destOrd="0" parTransId="{ADE2E7A8-885D-441C-A95C-C566B2679602}" sibTransId="{7D15888A-3F73-4A62-B6B1-EBB31C317C9B}"/>
    <dgm:cxn modelId="{0ECECE70-CEED-4C34-8915-1F1C23B664C0}" type="presOf" srcId="{189ED7C2-AC79-4A79-8C6F-5C0408AD2207}" destId="{8F3EFC0E-1482-4C23-AA7D-1C17C6D48F26}" srcOrd="1" destOrd="0" presId="urn:microsoft.com/office/officeart/2008/layout/HalfCircleOrganizationChart"/>
    <dgm:cxn modelId="{5CD03114-EB3D-4270-AC66-83FB0BCC3E28}" type="presOf" srcId="{38DEBE3B-4722-4BAB-8FA9-C79FBA9F96F9}" destId="{4837814E-F8D9-4AEF-8B77-99E7645A50B8}" srcOrd="0" destOrd="0" presId="urn:microsoft.com/office/officeart/2008/layout/HalfCircleOrganizationChart"/>
    <dgm:cxn modelId="{1683EC5B-11B7-4206-8E7E-98F002771CC5}" type="presOf" srcId="{AEB10ABB-ED68-4D08-AF0E-600FC83D20CD}" destId="{C6C4F02C-B58C-45DA-ACDD-2334D5C49716}" srcOrd="0" destOrd="0" presId="urn:microsoft.com/office/officeart/2008/layout/HalfCircleOrganizationChart"/>
    <dgm:cxn modelId="{D2681F23-BCD1-4809-BB8B-AEB540A5262B}" type="presOf" srcId="{185E3916-0110-4DC9-AD60-1526982501C2}" destId="{B2F15C8A-7EF6-42DF-ADFE-0BF86976E2D9}" srcOrd="0" destOrd="0" presId="urn:microsoft.com/office/officeart/2008/layout/HalfCircleOrganizationChart"/>
    <dgm:cxn modelId="{BE5B73BF-EEC0-4FC8-B09A-D57DD8FAC317}" srcId="{DDC35FE8-AACC-4B47-BBE4-982F75FFAE40}" destId="{4044024D-0F9F-40A9-8FC1-6CAF3951965C}" srcOrd="0" destOrd="0" parTransId="{185E3916-0110-4DC9-AD60-1526982501C2}" sibTransId="{C659AD45-BECE-4E2F-B723-5217E4B1E9CA}"/>
    <dgm:cxn modelId="{F72469DD-EC53-4E04-B9B3-3087FE4C5CE0}" type="presOf" srcId="{DDC35FE8-AACC-4B47-BBE4-982F75FFAE40}" destId="{B86DD165-DA2E-45F4-A7F6-43EEF0E6526D}" srcOrd="1" destOrd="0" presId="urn:microsoft.com/office/officeart/2008/layout/HalfCircleOrganizationChart"/>
    <dgm:cxn modelId="{B71B1B3F-4748-44DF-BD0F-7A682FF7D64C}" type="presParOf" srcId="{4837814E-F8D9-4AEF-8B77-99E7645A50B8}" destId="{944AEF06-7613-4903-84DB-C99EB1556DF2}" srcOrd="0" destOrd="0" presId="urn:microsoft.com/office/officeart/2008/layout/HalfCircleOrganizationChart"/>
    <dgm:cxn modelId="{8CE18752-C7CD-45C1-AFD7-ADA5F068002C}" type="presParOf" srcId="{944AEF06-7613-4903-84DB-C99EB1556DF2}" destId="{C24BA295-AB97-4AFF-9BFE-7583F8B1455A}" srcOrd="0" destOrd="0" presId="urn:microsoft.com/office/officeart/2008/layout/HalfCircleOrganizationChart"/>
    <dgm:cxn modelId="{DD7FE76E-6022-4A36-9226-385B8A3AC42D}" type="presParOf" srcId="{C24BA295-AB97-4AFF-9BFE-7583F8B1455A}" destId="{B7EC6F03-F0FF-4288-AC26-8FF3D4145597}" srcOrd="0" destOrd="0" presId="urn:microsoft.com/office/officeart/2008/layout/HalfCircleOrganizationChart"/>
    <dgm:cxn modelId="{FBE261DF-3B3B-4EE0-A0CC-26474A04E8D0}" type="presParOf" srcId="{C24BA295-AB97-4AFF-9BFE-7583F8B1455A}" destId="{22EF0093-8252-49FA-9F62-5CA74005FC1C}" srcOrd="1" destOrd="0" presId="urn:microsoft.com/office/officeart/2008/layout/HalfCircleOrganizationChart"/>
    <dgm:cxn modelId="{E04014E2-DB25-49CB-AC4A-73837F333A36}" type="presParOf" srcId="{C24BA295-AB97-4AFF-9BFE-7583F8B1455A}" destId="{4C1C40DC-51C7-42CC-9B93-6173B072667C}" srcOrd="2" destOrd="0" presId="urn:microsoft.com/office/officeart/2008/layout/HalfCircleOrganizationChart"/>
    <dgm:cxn modelId="{422A8FB2-1DBF-440E-A2F6-AEBFEA2610D8}" type="presParOf" srcId="{C24BA295-AB97-4AFF-9BFE-7583F8B1455A}" destId="{B86DD165-DA2E-45F4-A7F6-43EEF0E6526D}" srcOrd="3" destOrd="0" presId="urn:microsoft.com/office/officeart/2008/layout/HalfCircleOrganizationChart"/>
    <dgm:cxn modelId="{48A86575-75EA-41FF-B41C-0C29B7EE041C}" type="presParOf" srcId="{944AEF06-7613-4903-84DB-C99EB1556DF2}" destId="{316FEE6A-6A26-4AA0-AB93-EDE4494027F5}" srcOrd="1" destOrd="0" presId="urn:microsoft.com/office/officeart/2008/layout/HalfCircleOrganizationChart"/>
    <dgm:cxn modelId="{A57690BC-FBAE-442F-B61A-75A629577C25}" type="presParOf" srcId="{316FEE6A-6A26-4AA0-AB93-EDE4494027F5}" destId="{B2F15C8A-7EF6-42DF-ADFE-0BF86976E2D9}" srcOrd="0" destOrd="0" presId="urn:microsoft.com/office/officeart/2008/layout/HalfCircleOrganizationChart"/>
    <dgm:cxn modelId="{7D50F0BE-0D1D-4322-9514-16595B4E1611}" type="presParOf" srcId="{316FEE6A-6A26-4AA0-AB93-EDE4494027F5}" destId="{7F2DA21F-E7BC-48E4-8235-E4A7F0FAFD41}" srcOrd="1" destOrd="0" presId="urn:microsoft.com/office/officeart/2008/layout/HalfCircleOrganizationChart"/>
    <dgm:cxn modelId="{3B58E281-A5F9-466E-9B41-56A0ECCE7D3B}" type="presParOf" srcId="{7F2DA21F-E7BC-48E4-8235-E4A7F0FAFD41}" destId="{5FBB6738-21DA-4F4D-8C52-3A5720B6C8D0}" srcOrd="0" destOrd="0" presId="urn:microsoft.com/office/officeart/2008/layout/HalfCircleOrganizationChart"/>
    <dgm:cxn modelId="{3DDD8565-9C4F-4BEE-9033-AF81E1D981D2}" type="presParOf" srcId="{5FBB6738-21DA-4F4D-8C52-3A5720B6C8D0}" destId="{C40D3061-752F-4914-8C59-53C63CFAD4E2}" srcOrd="0" destOrd="0" presId="urn:microsoft.com/office/officeart/2008/layout/HalfCircleOrganizationChart"/>
    <dgm:cxn modelId="{9ADECE77-9F86-40AD-93A6-DEA88AF3F5CD}" type="presParOf" srcId="{5FBB6738-21DA-4F4D-8C52-3A5720B6C8D0}" destId="{28B1CDB4-E2B3-44A1-BD1C-DE450DC908E3}" srcOrd="1" destOrd="0" presId="urn:microsoft.com/office/officeart/2008/layout/HalfCircleOrganizationChart"/>
    <dgm:cxn modelId="{FFEDA9E2-C741-40D4-833D-AC483070EE2F}" type="presParOf" srcId="{5FBB6738-21DA-4F4D-8C52-3A5720B6C8D0}" destId="{A099C926-E26A-460D-97DA-EB23D54ECE60}" srcOrd="2" destOrd="0" presId="urn:microsoft.com/office/officeart/2008/layout/HalfCircleOrganizationChart"/>
    <dgm:cxn modelId="{6EC6E5A3-BBCF-4679-8B10-F7A957B65D13}" type="presParOf" srcId="{5FBB6738-21DA-4F4D-8C52-3A5720B6C8D0}" destId="{49017D7E-1451-4466-909A-3C7EE195D9B4}" srcOrd="3" destOrd="0" presId="urn:microsoft.com/office/officeart/2008/layout/HalfCircleOrganizationChart"/>
    <dgm:cxn modelId="{663E0D0A-77B0-4EC7-A6B1-51D349A18DF4}" type="presParOf" srcId="{7F2DA21F-E7BC-48E4-8235-E4A7F0FAFD41}" destId="{4851AA03-466D-451A-AB7B-38DC4D0E443B}" srcOrd="1" destOrd="0" presId="urn:microsoft.com/office/officeart/2008/layout/HalfCircleOrganizationChart"/>
    <dgm:cxn modelId="{95171CA6-2927-43D9-967A-B01CE4B82167}" type="presParOf" srcId="{7F2DA21F-E7BC-48E4-8235-E4A7F0FAFD41}" destId="{0C64433C-C663-40E6-9BA2-4033CD1FD099}" srcOrd="2" destOrd="0" presId="urn:microsoft.com/office/officeart/2008/layout/HalfCircleOrganizationChart"/>
    <dgm:cxn modelId="{B8ABCAC4-B975-4517-B3EF-09817689EED0}" type="presParOf" srcId="{316FEE6A-6A26-4AA0-AB93-EDE4494027F5}" destId="{C6C4F02C-B58C-45DA-ACDD-2334D5C49716}" srcOrd="2" destOrd="0" presId="urn:microsoft.com/office/officeart/2008/layout/HalfCircleOrganizationChart"/>
    <dgm:cxn modelId="{B4441FD1-0547-4446-B0A1-8F468C642DFA}" type="presParOf" srcId="{316FEE6A-6A26-4AA0-AB93-EDE4494027F5}" destId="{8E05A67F-6FE9-4711-ABF6-7D6E6DABC7ED}" srcOrd="3" destOrd="0" presId="urn:microsoft.com/office/officeart/2008/layout/HalfCircleOrganizationChart"/>
    <dgm:cxn modelId="{071A5886-28A7-4E5D-8CD1-085209AC5EA0}" type="presParOf" srcId="{8E05A67F-6FE9-4711-ABF6-7D6E6DABC7ED}" destId="{0358C8EF-8F3A-4415-823C-95D2FE1F9110}" srcOrd="0" destOrd="0" presId="urn:microsoft.com/office/officeart/2008/layout/HalfCircleOrganizationChart"/>
    <dgm:cxn modelId="{2FBC7797-0B76-4EBD-951F-CB5B719161FA}" type="presParOf" srcId="{0358C8EF-8F3A-4415-823C-95D2FE1F9110}" destId="{76FA98D9-8B92-464F-9EA6-748A864242C3}" srcOrd="0" destOrd="0" presId="urn:microsoft.com/office/officeart/2008/layout/HalfCircleOrganizationChart"/>
    <dgm:cxn modelId="{F47E8ADC-AFC0-45A3-8D95-78739948AAA6}" type="presParOf" srcId="{0358C8EF-8F3A-4415-823C-95D2FE1F9110}" destId="{0304E6EE-894D-4570-AEB8-A2203F9F2B08}" srcOrd="1" destOrd="0" presId="urn:microsoft.com/office/officeart/2008/layout/HalfCircleOrganizationChart"/>
    <dgm:cxn modelId="{B410156F-0979-4696-9750-80F6C1B6C3B7}" type="presParOf" srcId="{0358C8EF-8F3A-4415-823C-95D2FE1F9110}" destId="{D5B4C20C-A294-444D-9DF6-26B4CBE20DCF}" srcOrd="2" destOrd="0" presId="urn:microsoft.com/office/officeart/2008/layout/HalfCircleOrganizationChart"/>
    <dgm:cxn modelId="{6FA30265-7FC5-47ED-B928-E4AA95A342D3}" type="presParOf" srcId="{0358C8EF-8F3A-4415-823C-95D2FE1F9110}" destId="{8F3EFC0E-1482-4C23-AA7D-1C17C6D48F26}" srcOrd="3" destOrd="0" presId="urn:microsoft.com/office/officeart/2008/layout/HalfCircleOrganizationChart"/>
    <dgm:cxn modelId="{4367395C-8C48-4BDE-9501-D0343D7DD8F8}" type="presParOf" srcId="{8E05A67F-6FE9-4711-ABF6-7D6E6DABC7ED}" destId="{7B90A28A-9733-46BF-B0E3-31D3C99D7FA7}" srcOrd="1" destOrd="0" presId="urn:microsoft.com/office/officeart/2008/layout/HalfCircleOrganizationChart"/>
    <dgm:cxn modelId="{5E50852B-CFA5-47D8-AA1C-83DAC878269A}" type="presParOf" srcId="{8E05A67F-6FE9-4711-ABF6-7D6E6DABC7ED}" destId="{33389B59-CB55-425A-8B8A-AB98F3FF1A60}" srcOrd="2" destOrd="0" presId="urn:microsoft.com/office/officeart/2008/layout/HalfCircleOrganizationChart"/>
    <dgm:cxn modelId="{289FA009-D189-4C14-819E-A24D4773B053}" type="presParOf" srcId="{316FEE6A-6A26-4AA0-AB93-EDE4494027F5}" destId="{382E1543-0913-40D2-BB2C-30A80FDB3224}" srcOrd="4" destOrd="0" presId="urn:microsoft.com/office/officeart/2008/layout/HalfCircleOrganizationChart"/>
    <dgm:cxn modelId="{9CA78160-9DC6-484C-AF9D-B7EF021CF364}" type="presParOf" srcId="{316FEE6A-6A26-4AA0-AB93-EDE4494027F5}" destId="{E0863A35-5557-46C2-8133-66AE32E48F07}" srcOrd="5" destOrd="0" presId="urn:microsoft.com/office/officeart/2008/layout/HalfCircleOrganizationChart"/>
    <dgm:cxn modelId="{032A3409-F2DD-4E0B-BC3A-82E8E6E53249}" type="presParOf" srcId="{E0863A35-5557-46C2-8133-66AE32E48F07}" destId="{6C26A8FC-4014-4F02-80A4-814E8AF23870}" srcOrd="0" destOrd="0" presId="urn:microsoft.com/office/officeart/2008/layout/HalfCircleOrganizationChart"/>
    <dgm:cxn modelId="{9C3CA35A-6A7B-438E-9A71-B193068EAFD7}" type="presParOf" srcId="{6C26A8FC-4014-4F02-80A4-814E8AF23870}" destId="{C7A9B067-D8D4-4E1A-894B-34DD835BBCE1}" srcOrd="0" destOrd="0" presId="urn:microsoft.com/office/officeart/2008/layout/HalfCircleOrganizationChart"/>
    <dgm:cxn modelId="{CA128ED9-7BDB-49C9-9A52-A27EF07828DE}" type="presParOf" srcId="{6C26A8FC-4014-4F02-80A4-814E8AF23870}" destId="{54A449B6-59F8-4181-8D3D-DB7F3A174CDA}" srcOrd="1" destOrd="0" presId="urn:microsoft.com/office/officeart/2008/layout/HalfCircleOrganizationChart"/>
    <dgm:cxn modelId="{E312D215-AFDB-4E05-84CA-2705E830F4D2}" type="presParOf" srcId="{6C26A8FC-4014-4F02-80A4-814E8AF23870}" destId="{A561B78E-6DFE-4509-BE7D-8EB433C6B11B}" srcOrd="2" destOrd="0" presId="urn:microsoft.com/office/officeart/2008/layout/HalfCircleOrganizationChart"/>
    <dgm:cxn modelId="{A01B1C2F-E96F-4DA6-BA9F-F9B01DEEF02A}" type="presParOf" srcId="{6C26A8FC-4014-4F02-80A4-814E8AF23870}" destId="{2D923C21-7C6D-445D-B0D5-49F576EE2A35}" srcOrd="3" destOrd="0" presId="urn:microsoft.com/office/officeart/2008/layout/HalfCircleOrganizationChart"/>
    <dgm:cxn modelId="{C8EDF3F2-5C1A-40B5-A6E4-EA23C89FDE89}" type="presParOf" srcId="{E0863A35-5557-46C2-8133-66AE32E48F07}" destId="{912B699D-6CE5-49AE-8BAE-F5D224B3C776}" srcOrd="1" destOrd="0" presId="urn:microsoft.com/office/officeart/2008/layout/HalfCircleOrganizationChart"/>
    <dgm:cxn modelId="{19EE5ED7-EDC5-4C92-9DA3-803E049A66C3}" type="presParOf" srcId="{E0863A35-5557-46C2-8133-66AE32E48F07}" destId="{658F1B78-DC03-4F8D-A9E5-A9FBD80A3877}" srcOrd="2" destOrd="0" presId="urn:microsoft.com/office/officeart/2008/layout/HalfCircleOrganizationChart"/>
    <dgm:cxn modelId="{22F84021-1A62-4F28-99BA-F7DBFA9ADBB9}" type="presParOf" srcId="{944AEF06-7613-4903-84DB-C99EB1556DF2}" destId="{BECA698A-D76C-437B-B5D0-BA3F7A10C13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CC7F36-F15C-44EA-BF96-7696631E8702}">
      <dsp:nvSpPr>
        <dsp:cNvPr id="0" name=""/>
        <dsp:cNvSpPr/>
      </dsp:nvSpPr>
      <dsp:spPr>
        <a:xfrm>
          <a:off x="2365" y="0"/>
          <a:ext cx="2882324" cy="9361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>
              <a:solidFill>
                <a:srgbClr val="F03741"/>
              </a:solidFill>
              <a:latin typeface="Cambria"/>
              <a:ea typeface="+mn-ea"/>
              <a:cs typeface="+mn-cs"/>
            </a:rPr>
            <a:t>efektivní spolupráce </a:t>
          </a:r>
          <a:r>
            <a:rPr lang="cs-CZ" sz="1300" b="1" kern="1200" dirty="0">
              <a:latin typeface="Cambria"/>
              <a:ea typeface="+mn-ea"/>
              <a:cs typeface="+mn-cs"/>
            </a:rPr>
            <a:t>v oblasti VaV, podnikání a státní správy </a:t>
          </a:r>
        </a:p>
      </dsp:txBody>
      <dsp:txXfrm>
        <a:off x="470417" y="0"/>
        <a:ext cx="1946220" cy="936104"/>
      </dsp:txXfrm>
    </dsp:sp>
    <dsp:sp modelId="{5EC28F1F-9A8C-4B93-A2AC-5CC3A2DE0C98}">
      <dsp:nvSpPr>
        <dsp:cNvPr id="0" name=""/>
        <dsp:cNvSpPr/>
      </dsp:nvSpPr>
      <dsp:spPr>
        <a:xfrm>
          <a:off x="2596457" y="0"/>
          <a:ext cx="2882324" cy="9361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>
              <a:solidFill>
                <a:srgbClr val="F03741"/>
              </a:solidFill>
            </a:rPr>
            <a:t>konkurenceschopné</a:t>
          </a:r>
          <a:r>
            <a:rPr lang="cs-CZ" sz="1300" b="1" kern="1200" dirty="0"/>
            <a:t> hospodářské </a:t>
          </a:r>
          <a:r>
            <a:rPr lang="cs-CZ" sz="1300" b="1" kern="1200" dirty="0">
              <a:solidFill>
                <a:srgbClr val="F03741"/>
              </a:solidFill>
            </a:rPr>
            <a:t>prostředí </a:t>
          </a:r>
          <a:r>
            <a:rPr lang="cs-CZ" sz="1300" b="1" kern="1200" dirty="0"/>
            <a:t>založené na znalostech a inovacích</a:t>
          </a:r>
        </a:p>
      </dsp:txBody>
      <dsp:txXfrm>
        <a:off x="3064509" y="0"/>
        <a:ext cx="1946220" cy="936104"/>
      </dsp:txXfrm>
    </dsp:sp>
    <dsp:sp modelId="{82C7220B-FAF3-4B90-B990-2D9613900F19}">
      <dsp:nvSpPr>
        <dsp:cNvPr id="0" name=""/>
        <dsp:cNvSpPr/>
      </dsp:nvSpPr>
      <dsp:spPr>
        <a:xfrm>
          <a:off x="5190549" y="0"/>
          <a:ext cx="2882324" cy="936104"/>
        </a:xfrm>
        <a:prstGeom prst="chevron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>
              <a:solidFill>
                <a:srgbClr val="F03741"/>
              </a:solidFill>
            </a:rPr>
            <a:t>rozvoj české ekonomiky a společnosti</a:t>
          </a:r>
        </a:p>
      </dsp:txBody>
      <dsp:txXfrm>
        <a:off x="5658601" y="0"/>
        <a:ext cx="1946220" cy="936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E1543-0913-40D2-BB2C-30A80FDB3224}">
      <dsp:nvSpPr>
        <dsp:cNvPr id="0" name=""/>
        <dsp:cNvSpPr/>
      </dsp:nvSpPr>
      <dsp:spPr>
        <a:xfrm>
          <a:off x="3047999" y="1649071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4F02C-B58C-45DA-ACDD-2334D5C49716}">
      <dsp:nvSpPr>
        <dsp:cNvPr id="0" name=""/>
        <dsp:cNvSpPr/>
      </dsp:nvSpPr>
      <dsp:spPr>
        <a:xfrm>
          <a:off x="3002279" y="1649071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15C8A-7EF6-42DF-ADFE-0BF86976E2D9}">
      <dsp:nvSpPr>
        <dsp:cNvPr id="0" name=""/>
        <dsp:cNvSpPr/>
      </dsp:nvSpPr>
      <dsp:spPr>
        <a:xfrm>
          <a:off x="891517" y="1649071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F0093-8252-49FA-9F62-5CA74005FC1C}">
      <dsp:nvSpPr>
        <dsp:cNvPr id="0" name=""/>
        <dsp:cNvSpPr/>
      </dsp:nvSpPr>
      <dsp:spPr>
        <a:xfrm>
          <a:off x="2602445" y="757962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C40DC-51C7-42CC-9B93-6173B072667C}">
      <dsp:nvSpPr>
        <dsp:cNvPr id="0" name=""/>
        <dsp:cNvSpPr/>
      </dsp:nvSpPr>
      <dsp:spPr>
        <a:xfrm>
          <a:off x="2602445" y="757962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C6F03-F0FF-4288-AC26-8FF3D4145597}">
      <dsp:nvSpPr>
        <dsp:cNvPr id="0" name=""/>
        <dsp:cNvSpPr/>
      </dsp:nvSpPr>
      <dsp:spPr>
        <a:xfrm>
          <a:off x="2156891" y="918362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2"/>
              </a:solidFill>
            </a:rPr>
            <a:t>HORIZONT 2020</a:t>
          </a:r>
          <a:endParaRPr lang="cs-CZ" sz="2000" kern="1200" dirty="0"/>
        </a:p>
      </dsp:txBody>
      <dsp:txXfrm>
        <a:off x="2156891" y="918362"/>
        <a:ext cx="1782216" cy="570309"/>
      </dsp:txXfrm>
    </dsp:sp>
    <dsp:sp modelId="{28B1CDB4-E2B3-44A1-BD1C-DE450DC908E3}">
      <dsp:nvSpPr>
        <dsp:cNvPr id="0" name=""/>
        <dsp:cNvSpPr/>
      </dsp:nvSpPr>
      <dsp:spPr>
        <a:xfrm>
          <a:off x="445963" y="2023336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99C926-E26A-460D-97DA-EB23D54ECE60}">
      <dsp:nvSpPr>
        <dsp:cNvPr id="0" name=""/>
        <dsp:cNvSpPr/>
      </dsp:nvSpPr>
      <dsp:spPr>
        <a:xfrm>
          <a:off x="445963" y="2023336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D3061-752F-4914-8C59-53C63CFAD4E2}">
      <dsp:nvSpPr>
        <dsp:cNvPr id="0" name=""/>
        <dsp:cNvSpPr/>
      </dsp:nvSpPr>
      <dsp:spPr>
        <a:xfrm>
          <a:off x="409" y="2183736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03741"/>
              </a:solidFill>
            </a:rPr>
            <a:t>CHIST-ERA III                            </a:t>
          </a:r>
          <a:endParaRPr lang="cs-CZ" sz="2000" kern="1200" dirty="0"/>
        </a:p>
      </dsp:txBody>
      <dsp:txXfrm>
        <a:off x="409" y="2183736"/>
        <a:ext cx="1782216" cy="570309"/>
      </dsp:txXfrm>
    </dsp:sp>
    <dsp:sp modelId="{0304E6EE-894D-4570-AEB8-A2203F9F2B08}">
      <dsp:nvSpPr>
        <dsp:cNvPr id="0" name=""/>
        <dsp:cNvSpPr/>
      </dsp:nvSpPr>
      <dsp:spPr>
        <a:xfrm>
          <a:off x="2602445" y="2023336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C20C-A294-444D-9DF6-26B4CBE20DCF}">
      <dsp:nvSpPr>
        <dsp:cNvPr id="0" name=""/>
        <dsp:cNvSpPr/>
      </dsp:nvSpPr>
      <dsp:spPr>
        <a:xfrm>
          <a:off x="2602445" y="2023336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A98D9-8B92-464F-9EA6-748A864242C3}">
      <dsp:nvSpPr>
        <dsp:cNvPr id="0" name=""/>
        <dsp:cNvSpPr/>
      </dsp:nvSpPr>
      <dsp:spPr>
        <a:xfrm>
          <a:off x="2156891" y="2183736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03741"/>
              </a:solidFill>
            </a:rPr>
            <a:t>M-ERA.NET 2                       </a:t>
          </a:r>
          <a:endParaRPr lang="cs-CZ" sz="2000" kern="1200" dirty="0"/>
        </a:p>
      </dsp:txBody>
      <dsp:txXfrm>
        <a:off x="2156891" y="2183736"/>
        <a:ext cx="1782216" cy="570309"/>
      </dsp:txXfrm>
    </dsp:sp>
    <dsp:sp modelId="{54A449B6-59F8-4181-8D3D-DB7F3A174CDA}">
      <dsp:nvSpPr>
        <dsp:cNvPr id="0" name=""/>
        <dsp:cNvSpPr/>
      </dsp:nvSpPr>
      <dsp:spPr>
        <a:xfrm>
          <a:off x="4758928" y="2023336"/>
          <a:ext cx="891108" cy="89110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1B78E-6DFE-4509-BE7D-8EB433C6B11B}">
      <dsp:nvSpPr>
        <dsp:cNvPr id="0" name=""/>
        <dsp:cNvSpPr/>
      </dsp:nvSpPr>
      <dsp:spPr>
        <a:xfrm>
          <a:off x="4758928" y="2023336"/>
          <a:ext cx="891108" cy="89110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9B067-D8D4-4E1A-894B-34DD835BBCE1}">
      <dsp:nvSpPr>
        <dsp:cNvPr id="0" name=""/>
        <dsp:cNvSpPr/>
      </dsp:nvSpPr>
      <dsp:spPr>
        <a:xfrm>
          <a:off x="4313373" y="2183736"/>
          <a:ext cx="1782216" cy="57030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03741"/>
              </a:solidFill>
            </a:rPr>
            <a:t>GENDER NET Plus</a:t>
          </a:r>
          <a:endParaRPr lang="cs-CZ" sz="2000" kern="1200" dirty="0"/>
        </a:p>
      </dsp:txBody>
      <dsp:txXfrm>
        <a:off x="4313373" y="2183736"/>
        <a:ext cx="1782216" cy="570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CE86A-B754-40D2-AD54-347824F896AE}" type="datetimeFigureOut">
              <a:rPr lang="cs-CZ" smtClean="0"/>
              <a:pPr/>
              <a:t>4.12.2017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1E3A5-D349-455B-8A18-D9DF8186DFB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4626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2FE3-DC78-4ED0-8E60-15BDEC73F7D1}" type="datetimeFigureOut">
              <a:rPr lang="cs-CZ" smtClean="0"/>
              <a:pPr/>
              <a:t>4.12.2017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F018-F138-4E8B-87F4-8274E124F78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558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7973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– právnické i fyzické osoby (vykonávající hospodářskou činnost)</a:t>
            </a:r>
          </a:p>
          <a:p>
            <a:pPr fontAlgn="base"/>
            <a:r>
              <a:rPr lang="cs-CZ" dirty="0"/>
              <a:t>VO – VVŠ,</a:t>
            </a:r>
            <a:r>
              <a:rPr lang="cs-CZ" baseline="0" dirty="0"/>
              <a:t> AV, VVI, soukromé výzkumné organizace </a:t>
            </a:r>
            <a:r>
              <a:rPr lang="cs-CZ" dirty="0"/>
              <a:t>(organizace pro výzkum a šíření znalostí - 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Rámec pro státní podporu výzkumu, vývoje a inovací</a:t>
            </a:r>
            <a:r>
              <a:rPr lang="cs-CZ" dirty="0"/>
              <a:t>)</a:t>
            </a:r>
          </a:p>
          <a:p>
            <a:pPr fontAlgn="base"/>
            <a:endParaRPr lang="cs-CZ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Malé a střední podniky budou v budoucnu akcentové.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Velké podniky chceme motivovat ke spolupráci spíše daň odpočty</a:t>
            </a:r>
          </a:p>
          <a:p>
            <a:pPr fontAlgn="base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F018-F138-4E8B-87F4-8274E124F788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31654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1893898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xmlns="" val="2404330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5800" y="1383618"/>
            <a:ext cx="7772400" cy="1102519"/>
          </a:xfrm>
        </p:spPr>
        <p:txBody>
          <a:bodyPr>
            <a:normAutofit/>
          </a:bodyPr>
          <a:lstStyle>
            <a:lvl1pPr algn="ctr">
              <a:defRPr sz="3200" b="1" i="0" baseline="0">
                <a:solidFill>
                  <a:srgbClr val="F03741"/>
                </a:solidFill>
                <a:latin typeface="Cambria" panose="02040503050406030204" pitchFamily="18" charset="0"/>
              </a:defRPr>
            </a:lvl1pPr>
          </a:lstStyle>
          <a:p>
            <a:r>
              <a:rPr lang="cs-CZ" dirty="0"/>
              <a:t>Klepnutím vložte nadpis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14650"/>
            <a:ext cx="6400800" cy="359178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vložte jméno přednášejícího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1358900" y="3274219"/>
            <a:ext cx="6400800" cy="288131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cs-CZ" dirty="0"/>
              <a:t>Klepnutím vložte pozici přednášejícího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3921900"/>
            <a:ext cx="7776864" cy="324036"/>
          </a:xfrm>
        </p:spPr>
        <p:txBody>
          <a:bodyPr>
            <a:noAutofit/>
          </a:bodyPr>
          <a:lstStyle>
            <a:lvl1pPr marL="0" indent="0" algn="ctr">
              <a:buNone/>
              <a:defRPr sz="18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místo/akci </a:t>
            </a:r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83568" y="4245936"/>
            <a:ext cx="7776864" cy="29280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cs-CZ" dirty="0"/>
              <a:t>Klepnutím vložte datum</a:t>
            </a:r>
          </a:p>
        </p:txBody>
      </p:sp>
    </p:spTree>
    <p:extLst>
      <p:ext uri="{BB962C8B-B14F-4D97-AF65-F5344CB8AC3E}">
        <p14:creationId xmlns:p14="http://schemas.microsoft.com/office/powerpoint/2010/main" xmlns="" val="123377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solidFill>
                  <a:srgbClr val="F0374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944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61450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99592" y="1200151"/>
            <a:ext cx="3596208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0592" y="1200151"/>
            <a:ext cx="3596208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366990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xmlns="" val="317310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xmlns="" val="28790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C6FF649B-195D-4A17-9F86-52F406806B0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4.12.2017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9063E-6802-4696-9C74-7CFB5774F15F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499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331640" y="249492"/>
            <a:ext cx="7344816" cy="486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576" y="1200151"/>
            <a:ext cx="7931224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AB9063E-6802-4696-9C74-7CFB5774F15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400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b="1" i="0" kern="1200" baseline="0">
          <a:solidFill>
            <a:srgbClr val="F037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714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4294967295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AB9063E-6802-4696-9C74-7CFB5774F15F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27"/>
            <a:ext cx="9152000" cy="514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36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av, Lidské, Siluety, Osobní, Skupina Lidí, Skupina">
            <a:extLst>
              <a:ext uri="{FF2B5EF4-FFF2-40B4-BE49-F238E27FC236}">
                <a16:creationId xmlns:a16="http://schemas.microsoft.com/office/drawing/2014/main" xmlns="" id="{35CD2DA5-177A-4027-BCC5-928FA039B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400"/>
          <a:stretch/>
        </p:blipFill>
        <p:spPr bwMode="auto">
          <a:xfrm>
            <a:off x="0" y="1275606"/>
            <a:ext cx="9144000" cy="38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87724" y="411510"/>
            <a:ext cx="5508612" cy="486054"/>
          </a:xfrm>
        </p:spPr>
        <p:txBody>
          <a:bodyPr>
            <a:normAutofit fontScale="90000"/>
          </a:bodyPr>
          <a:lstStyle/>
          <a:p>
            <a:r>
              <a:rPr lang="cs-CZ" dirty="0"/>
              <a:t>PRO KOHO JE PODPORA URČENA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09682" y="1349629"/>
            <a:ext cx="5948418" cy="3394472"/>
          </a:xfrm>
        </p:spPr>
        <p:txBody>
          <a:bodyPr>
            <a:normAutofit/>
          </a:bodyPr>
          <a:lstStyle/>
          <a:p>
            <a:r>
              <a:rPr lang="cs-CZ" sz="1500" b="1" dirty="0"/>
              <a:t>podniky </a:t>
            </a:r>
            <a:r>
              <a:rPr lang="cs-CZ" sz="1500" dirty="0"/>
              <a:t>(malé, střední i velké podniky)</a:t>
            </a:r>
            <a:endParaRPr lang="cs-CZ" sz="1500" b="1" dirty="0"/>
          </a:p>
          <a:p>
            <a:pPr marL="0" indent="0">
              <a:buNone/>
            </a:pPr>
            <a:endParaRPr lang="cs-CZ" sz="1500" dirty="0"/>
          </a:p>
          <a:p>
            <a:r>
              <a:rPr lang="cs-CZ" sz="1500" b="1" dirty="0"/>
              <a:t>výzkumné organizace</a:t>
            </a:r>
          </a:p>
          <a:p>
            <a:pPr marL="0" indent="0">
              <a:buNone/>
            </a:pPr>
            <a:endParaRPr lang="cs-CZ" sz="1500" dirty="0"/>
          </a:p>
          <a:p>
            <a:r>
              <a:rPr lang="cs-CZ" sz="1500" b="1" dirty="0"/>
              <a:t>spolupráce</a:t>
            </a:r>
            <a:r>
              <a:rPr lang="cs-CZ" sz="1500" dirty="0"/>
              <a:t> </a:t>
            </a:r>
            <a:r>
              <a:rPr lang="cs-CZ" sz="1500" b="1" dirty="0"/>
              <a:t>podniků a výzkumných organizací </a:t>
            </a:r>
          </a:p>
          <a:p>
            <a:pPr marL="300038" lvl="1" indent="0">
              <a:buNone/>
            </a:pPr>
            <a:r>
              <a:rPr lang="cs-CZ" sz="1200" dirty="0"/>
              <a:t>(</a:t>
            </a:r>
            <a:r>
              <a:rPr lang="cs-CZ" sz="1050" dirty="0"/>
              <a:t>98% projektů TA ČR</a:t>
            </a:r>
            <a:r>
              <a:rPr lang="cs-CZ" sz="1200" dirty="0"/>
              <a:t>)</a:t>
            </a:r>
          </a:p>
          <a:p>
            <a:pPr marL="0" indent="0">
              <a:buNone/>
            </a:pP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xmlns="" val="87939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2249743" y="844089"/>
            <a:ext cx="632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Staronový důraz na podporu činností aplikovaného výzkumu </a:t>
            </a:r>
          </a:p>
          <a:p>
            <a:pPr algn="ctr"/>
            <a:r>
              <a:rPr lang="cs-CZ" sz="1200" b="1" dirty="0"/>
              <a:t>a experimentálního vývoje</a:t>
            </a:r>
            <a:endParaRPr lang="en-GB" sz="12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4385500" y="1588524"/>
            <a:ext cx="3905206" cy="161583"/>
          </a:xfrm>
          <a:prstGeom prst="rect">
            <a:avLst/>
          </a:prstGeom>
          <a:noFill/>
        </p:spPr>
        <p:txBody>
          <a:bodyPr wrap="square" lIns="54000" tIns="0" rIns="54000" bIns="0" rtlCol="0">
            <a:spAutoFit/>
          </a:bodyPr>
          <a:lstStyle/>
          <a:p>
            <a:r>
              <a:rPr lang="cs-CZ" sz="1050" b="1" dirty="0">
                <a:solidFill>
                  <a:sysClr val="windowText" lastClr="000000"/>
                </a:solidFill>
              </a:rPr>
              <a:t>Zaměření na získání nových poznatků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378026" y="2339402"/>
            <a:ext cx="3905207" cy="161583"/>
          </a:xfrm>
          <a:prstGeom prst="rect">
            <a:avLst/>
          </a:prstGeom>
          <a:noFill/>
        </p:spPr>
        <p:txBody>
          <a:bodyPr wrap="square" lIns="54000" tIns="0" rIns="54000" bIns="0" rtlCol="0">
            <a:spAutoFit/>
          </a:bodyPr>
          <a:lstStyle/>
          <a:p>
            <a:r>
              <a:rPr lang="cs-CZ" sz="1050" b="1" dirty="0">
                <a:solidFill>
                  <a:sysClr val="windowText" lastClr="000000"/>
                </a:solidFill>
              </a:rPr>
              <a:t>Původní, ne obecné známé koncepty a hypotézy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385500" y="3057307"/>
            <a:ext cx="3905207" cy="161583"/>
          </a:xfrm>
          <a:prstGeom prst="rect">
            <a:avLst/>
          </a:prstGeom>
          <a:noFill/>
        </p:spPr>
        <p:txBody>
          <a:bodyPr wrap="square" lIns="54000" tIns="0" rIns="54000" bIns="0" rtlCol="0">
            <a:spAutoFit/>
          </a:bodyPr>
          <a:lstStyle/>
          <a:p>
            <a:r>
              <a:rPr lang="cs-CZ" sz="1050" b="1" dirty="0">
                <a:solidFill>
                  <a:sysClr val="windowText" lastClr="000000"/>
                </a:solidFill>
              </a:rPr>
              <a:t>Nejistota ohledně konečného výsledku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118918" y="1455952"/>
            <a:ext cx="2079231" cy="48474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sz="1350" b="1" dirty="0">
                <a:solidFill>
                  <a:prstClr val="white"/>
                </a:solidFill>
              </a:rPr>
              <a:t>1</a:t>
            </a:r>
          </a:p>
          <a:p>
            <a:pPr algn="ctr"/>
            <a:r>
              <a:rPr lang="cs-CZ" sz="1200" b="1" dirty="0">
                <a:solidFill>
                  <a:prstClr val="white"/>
                </a:solidFill>
              </a:rPr>
              <a:t>NOVOST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118918" y="2178296"/>
            <a:ext cx="2079231" cy="48474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sz="1350" b="1" dirty="0">
                <a:solidFill>
                  <a:prstClr val="white"/>
                </a:solidFill>
              </a:rPr>
              <a:t>2</a:t>
            </a:r>
          </a:p>
          <a:p>
            <a:pPr algn="ctr"/>
            <a:r>
              <a:rPr lang="cs-CZ" sz="1200" b="1" dirty="0">
                <a:solidFill>
                  <a:prstClr val="white"/>
                </a:solidFill>
              </a:rPr>
              <a:t>KREATIVITA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18918" y="2900640"/>
            <a:ext cx="2079231" cy="48474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sz="1350" b="1" dirty="0">
                <a:solidFill>
                  <a:prstClr val="white"/>
                </a:solidFill>
              </a:rPr>
              <a:t>3</a:t>
            </a:r>
          </a:p>
          <a:p>
            <a:pPr algn="ctr"/>
            <a:r>
              <a:rPr lang="cs-CZ" sz="1200" b="1" dirty="0">
                <a:solidFill>
                  <a:prstClr val="white"/>
                </a:solidFill>
              </a:rPr>
              <a:t>NEJISTOTA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18918" y="3622983"/>
            <a:ext cx="2079231" cy="48474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sz="1350" b="1" dirty="0">
                <a:solidFill>
                  <a:prstClr val="white"/>
                </a:solidFill>
              </a:rPr>
              <a:t>4</a:t>
            </a:r>
          </a:p>
          <a:p>
            <a:pPr algn="ctr"/>
            <a:r>
              <a:rPr lang="cs-CZ" sz="1200" b="1" dirty="0">
                <a:solidFill>
                  <a:prstClr val="white"/>
                </a:solidFill>
              </a:rPr>
              <a:t>SYSTEMATIČNOST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118918" y="4345327"/>
            <a:ext cx="2079231" cy="48474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r>
              <a:rPr lang="cs-CZ" sz="1350" b="1" dirty="0">
                <a:solidFill>
                  <a:prstClr val="white"/>
                </a:solidFill>
              </a:rPr>
              <a:t>5</a:t>
            </a:r>
          </a:p>
          <a:p>
            <a:pPr algn="ctr"/>
            <a:r>
              <a:rPr lang="cs-CZ" sz="1200" b="1" dirty="0">
                <a:solidFill>
                  <a:prstClr val="white"/>
                </a:solidFill>
              </a:rPr>
              <a:t>REPRODUKOVATELNOST</a:t>
            </a:r>
            <a:endParaRPr lang="en-GB" sz="1200" b="1" dirty="0">
              <a:solidFill>
                <a:prstClr val="white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4386523" y="3797999"/>
            <a:ext cx="3931458" cy="161583"/>
          </a:xfrm>
          <a:prstGeom prst="rect">
            <a:avLst/>
          </a:prstGeom>
          <a:noFill/>
        </p:spPr>
        <p:txBody>
          <a:bodyPr wrap="square" lIns="54000" tIns="0" rIns="54000" bIns="0" rtlCol="0">
            <a:spAutoFit/>
          </a:bodyPr>
          <a:lstStyle/>
          <a:p>
            <a:r>
              <a:rPr lang="cs-CZ" sz="1050" b="1" dirty="0">
                <a:solidFill>
                  <a:sysClr val="windowText" lastClr="000000"/>
                </a:solidFill>
              </a:rPr>
              <a:t>Systematické plánování a rozpočtování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4401590" y="4516211"/>
            <a:ext cx="3931458" cy="161583"/>
          </a:xfrm>
          <a:prstGeom prst="rect">
            <a:avLst/>
          </a:prstGeom>
          <a:noFill/>
        </p:spPr>
        <p:txBody>
          <a:bodyPr wrap="square" lIns="54000" tIns="0" rIns="54000" bIns="0" rtlCol="0">
            <a:spAutoFit/>
          </a:bodyPr>
          <a:lstStyle/>
          <a:p>
            <a:r>
              <a:rPr lang="cs-CZ" sz="1050" b="1" dirty="0">
                <a:solidFill>
                  <a:sysClr val="windowText" lastClr="000000"/>
                </a:solidFill>
              </a:rPr>
              <a:t>Výsledky reprodukovatelné, příp. převoditelné</a:t>
            </a:r>
            <a:endParaRPr lang="en-GB" sz="1050" dirty="0">
              <a:solidFill>
                <a:prstClr val="black"/>
              </a:solidFill>
            </a:endParaRPr>
          </a:p>
        </p:txBody>
      </p:sp>
      <p:sp>
        <p:nvSpPr>
          <p:cNvPr id="31" name="Nadpis 1"/>
          <p:cNvSpPr txBox="1">
            <a:spLocks/>
          </p:cNvSpPr>
          <p:nvPr/>
        </p:nvSpPr>
        <p:spPr>
          <a:xfrm>
            <a:off x="1075902" y="377169"/>
            <a:ext cx="6604248" cy="64807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1800" b="1" dirty="0">
                <a:solidFill>
                  <a:srgbClr val="F03741"/>
                </a:solidFill>
              </a:rPr>
              <a:t>Podporované aktivity = </a:t>
            </a:r>
            <a:r>
              <a:rPr lang="cs-CZ" sz="1800" b="1" dirty="0" err="1">
                <a:solidFill>
                  <a:srgbClr val="F03741"/>
                </a:solidFill>
              </a:rPr>
              <a:t>VaV</a:t>
            </a:r>
            <a:endParaRPr lang="cs-CZ" sz="1800" b="1" dirty="0">
              <a:solidFill>
                <a:srgbClr val="F0374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404"/>
          <a:stretch/>
        </p:blipFill>
        <p:spPr>
          <a:xfrm>
            <a:off x="1197313" y="2828305"/>
            <a:ext cx="718165" cy="60754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670"/>
          <a:stretch/>
        </p:blipFill>
        <p:spPr>
          <a:xfrm>
            <a:off x="1185560" y="3597864"/>
            <a:ext cx="729081" cy="5710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401"/>
          <a:stretch/>
        </p:blipFill>
        <p:spPr>
          <a:xfrm>
            <a:off x="1188738" y="4354002"/>
            <a:ext cx="651490" cy="486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4290" y="2093031"/>
            <a:ext cx="549197" cy="5867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398" y="1383618"/>
            <a:ext cx="643406" cy="61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558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4" grpId="0" animBg="1"/>
      <p:bldP spid="5" grpId="0" animBg="1"/>
      <p:bldP spid="6" grpId="0" animBg="1"/>
      <p:bldP spid="7" grpId="0" animBg="1"/>
      <p:bldP spid="13" grpId="0" animBg="1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288"/>
          <p:cNvSpPr txBox="1"/>
          <p:nvPr/>
        </p:nvSpPr>
        <p:spPr>
          <a:xfrm>
            <a:off x="252008" y="267495"/>
            <a:ext cx="8747997" cy="4550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accent5"/>
                </a:solidFill>
                <a:latin typeface="Cambria"/>
                <a:ea typeface="Cambria"/>
                <a:cs typeface="Cambria"/>
                <a:sym typeface="Cambria"/>
              </a:rPr>
              <a:t>NÁVRH PROJEKTU</a:t>
            </a:r>
            <a:endParaRPr lang="cs-CZ" sz="1600" b="1" dirty="0">
              <a:solidFill>
                <a:schemeClr val="accent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252008" y="718495"/>
            <a:ext cx="4392000" cy="36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UCHAZEČI</a:t>
            </a:r>
            <a:endParaRPr lang="cs-CZ" sz="1600" b="1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" name="Shape 288"/>
          <p:cNvSpPr txBox="1"/>
          <p:nvPr/>
        </p:nvSpPr>
        <p:spPr>
          <a:xfrm>
            <a:off x="4608004" y="718495"/>
            <a:ext cx="4392000" cy="36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b="1" cap="all" dirty="0" smtClean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APLIKAČNÍ GARANT</a:t>
            </a:r>
            <a:endParaRPr lang="cs-CZ" sz="1600" b="1" cap="all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" name="Ovál 34"/>
          <p:cNvSpPr/>
          <p:nvPr/>
        </p:nvSpPr>
        <p:spPr>
          <a:xfrm>
            <a:off x="2797192" y="1347761"/>
            <a:ext cx="3420380" cy="3699881"/>
          </a:xfrm>
          <a:prstGeom prst="ellipse">
            <a:avLst/>
          </a:prstGeom>
          <a:solidFill>
            <a:srgbClr val="E5E5E5">
              <a:alpha val="89020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 smtClean="0"/>
          </a:p>
        </p:txBody>
      </p:sp>
      <p:pic>
        <p:nvPicPr>
          <p:cNvPr id="37" name="Picture 33" descr="Výsledek obrázku pro agreement icon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0733" y="4093466"/>
            <a:ext cx="907935" cy="84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agreement icon 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721" y="1835764"/>
            <a:ext cx="930569" cy="8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Shape 296"/>
          <p:cNvSpPr txBox="1"/>
          <p:nvPr/>
        </p:nvSpPr>
        <p:spPr>
          <a:xfrm>
            <a:off x="3000140" y="2810751"/>
            <a:ext cx="2999701" cy="409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GB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Smlouva</a:t>
            </a:r>
            <a:r>
              <a:rPr lang="en-GB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o </a:t>
            </a:r>
            <a:r>
              <a:rPr lang="en-GB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smlouvě</a:t>
            </a:r>
            <a:r>
              <a:rPr lang="en-GB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en-GB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budoucí</a:t>
            </a:r>
            <a:r>
              <a:rPr lang="en-GB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,</a:t>
            </a:r>
            <a:endParaRPr lang="en-GB" sz="16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cs-CZ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M</a:t>
            </a:r>
            <a:r>
              <a:rPr lang="en-GB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emorandum</a:t>
            </a:r>
            <a:r>
              <a:rPr lang="en-GB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,</a:t>
            </a:r>
            <a:endParaRPr lang="cs-CZ" sz="1600" dirty="0" smtClean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cs-CZ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Letter</a:t>
            </a:r>
            <a:r>
              <a:rPr lang="cs-CZ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cs-CZ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of</a:t>
            </a:r>
            <a:r>
              <a:rPr lang="cs-CZ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cs-CZ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intent</a:t>
            </a:r>
            <a:r>
              <a:rPr lang="cs-CZ" sz="1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,</a:t>
            </a:r>
            <a:endParaRPr lang="en-GB" sz="1600" dirty="0">
              <a:solidFill>
                <a:schemeClr val="dk1"/>
              </a:solidFill>
              <a:ea typeface="Cambria"/>
              <a:cs typeface="Cambria"/>
              <a:sym typeface="Cambria"/>
            </a:endParaRPr>
          </a:p>
          <a:p>
            <a:pPr lvl="0" algn="ctr">
              <a:buClr>
                <a:schemeClr val="dk1"/>
              </a:buClr>
              <a:buSzPct val="25000"/>
            </a:pPr>
            <a:r>
              <a:rPr lang="cs-CZ" sz="1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L</a:t>
            </a:r>
            <a:r>
              <a:rPr lang="en-GB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etter</a:t>
            </a:r>
            <a:r>
              <a:rPr lang="en-GB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en-GB" sz="1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of engagement,</a:t>
            </a:r>
          </a:p>
          <a:p>
            <a:pPr lvl="0" algn="ctr">
              <a:buClr>
                <a:schemeClr val="dk1"/>
              </a:buClr>
              <a:buSzPct val="25000"/>
            </a:pPr>
            <a:r>
              <a:rPr lang="en-GB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Smlouva</a:t>
            </a:r>
            <a:r>
              <a:rPr lang="en-GB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o </a:t>
            </a:r>
            <a:r>
              <a:rPr lang="en-GB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partnerství</a:t>
            </a:r>
            <a:r>
              <a:rPr lang="en-GB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,</a:t>
            </a:r>
            <a:r>
              <a:rPr lang="cs-CZ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</a:t>
            </a:r>
            <a:r>
              <a:rPr lang="cs-CZ" sz="1600" dirty="0" err="1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atp</a:t>
            </a:r>
            <a:r>
              <a:rPr lang="mr-IN" sz="1600" dirty="0" smtClean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…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" name="Picture 6" descr="Výsledek obrázku pro hospital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9363" y="3385385"/>
            <a:ext cx="587987" cy="4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9" descr="Výsledek obrázku pro school icon 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797" y="1808517"/>
            <a:ext cx="595002" cy="4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5" descr="Výsledek obrázku pro church icon 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154" y="2984654"/>
            <a:ext cx="622157" cy="34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7" descr="Výsledek obrázku pro town icon png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80" r="16070"/>
          <a:stretch/>
        </p:blipFill>
        <p:spPr bwMode="auto">
          <a:xfrm>
            <a:off x="6855651" y="2301083"/>
            <a:ext cx="749485" cy="56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5" descr="Výsledek obrázku pro oper icon 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702" y="4424678"/>
            <a:ext cx="738285" cy="37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1" descr="Výsledek obrázku pro industry icon 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481" y="3908958"/>
            <a:ext cx="840349" cy="40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Výsledek obrázku pro university icon 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964" y="2396108"/>
            <a:ext cx="805647" cy="68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Výsledek obrázku pro dollar business pn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037" y="3126910"/>
            <a:ext cx="589620" cy="5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1691680" y="2841781"/>
            <a:ext cx="2088232" cy="1484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>
            <a:off x="1691680" y="3469866"/>
            <a:ext cx="2088232" cy="954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/>
          <p:cNvCxnSpPr/>
          <p:nvPr/>
        </p:nvCxnSpPr>
        <p:spPr>
          <a:xfrm flipH="1">
            <a:off x="5040052" y="1793545"/>
            <a:ext cx="1867572" cy="2425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se šipkou 61"/>
          <p:cNvCxnSpPr/>
          <p:nvPr/>
        </p:nvCxnSpPr>
        <p:spPr>
          <a:xfrm flipH="1">
            <a:off x="5076056" y="2333509"/>
            <a:ext cx="1766130" cy="1912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H="1">
            <a:off x="5112060" y="2841780"/>
            <a:ext cx="1730126" cy="1404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Přímá spojnice se šipkou 64"/>
          <p:cNvCxnSpPr/>
          <p:nvPr/>
        </p:nvCxnSpPr>
        <p:spPr>
          <a:xfrm flipH="1">
            <a:off x="5112060" y="3339081"/>
            <a:ext cx="1730129" cy="976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nice se šipkou 67"/>
          <p:cNvCxnSpPr/>
          <p:nvPr/>
        </p:nvCxnSpPr>
        <p:spPr>
          <a:xfrm flipH="1">
            <a:off x="5091290" y="4245936"/>
            <a:ext cx="1685667" cy="178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se šipkou 70"/>
          <p:cNvCxnSpPr/>
          <p:nvPr/>
        </p:nvCxnSpPr>
        <p:spPr>
          <a:xfrm flipH="1" flipV="1">
            <a:off x="5112061" y="4515965"/>
            <a:ext cx="1548175" cy="94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ýsledek obrázku pro ministry icon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3804" y="1326268"/>
            <a:ext cx="630861" cy="47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Shape 296"/>
          <p:cNvSpPr txBox="1"/>
          <p:nvPr/>
        </p:nvSpPr>
        <p:spPr>
          <a:xfrm>
            <a:off x="7740353" y="1465318"/>
            <a:ext cx="143028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Ministrstva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4" name="Shape 296"/>
          <p:cNvSpPr txBox="1"/>
          <p:nvPr/>
        </p:nvSpPr>
        <p:spPr>
          <a:xfrm>
            <a:off x="7740353" y="1950681"/>
            <a:ext cx="143028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Školy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5" name="Shape 296"/>
          <p:cNvSpPr txBox="1"/>
          <p:nvPr/>
        </p:nvSpPr>
        <p:spPr>
          <a:xfrm>
            <a:off x="7740353" y="2490741"/>
            <a:ext cx="143028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Radnice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Shape 296"/>
          <p:cNvSpPr txBox="1"/>
          <p:nvPr/>
        </p:nvSpPr>
        <p:spPr>
          <a:xfrm>
            <a:off x="7740353" y="3032407"/>
            <a:ext cx="143028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Církevní </a:t>
            </a:r>
            <a:r>
              <a:rPr lang="cs-CZ" sz="16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</a:t>
            </a: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7" name="Shape 296"/>
          <p:cNvSpPr txBox="1"/>
          <p:nvPr/>
        </p:nvSpPr>
        <p:spPr>
          <a:xfrm>
            <a:off x="7740353" y="3489852"/>
            <a:ext cx="143028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Nemocnice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8" name="Shape 296"/>
          <p:cNvSpPr txBox="1"/>
          <p:nvPr/>
        </p:nvSpPr>
        <p:spPr>
          <a:xfrm>
            <a:off x="7740353" y="4002909"/>
            <a:ext cx="151584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Podniky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296"/>
          <p:cNvSpPr txBox="1"/>
          <p:nvPr/>
        </p:nvSpPr>
        <p:spPr>
          <a:xfrm>
            <a:off x="7740353" y="4515966"/>
            <a:ext cx="151584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Kulturní </a:t>
            </a:r>
            <a:r>
              <a:rPr lang="cs-CZ" sz="16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org</a:t>
            </a:r>
            <a:r>
              <a:rPr lang="cs-CZ" sz="16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lang="cs-CZ" sz="1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0" name="Shape 296"/>
          <p:cNvSpPr txBox="1"/>
          <p:nvPr/>
        </p:nvSpPr>
        <p:spPr>
          <a:xfrm>
            <a:off x="7607156" y="4766381"/>
            <a:ext cx="1515849" cy="32334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mbria"/>
              <a:buNone/>
            </a:pPr>
            <a:r>
              <a:rPr lang="cs-CZ" sz="1600" dirty="0" err="1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atd</a:t>
            </a:r>
            <a:r>
              <a:rPr lang="cs-CZ" sz="16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…</a:t>
            </a:r>
            <a:endParaRPr lang="cs-CZ" sz="160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1" name="Přímá spojnice se šipkou 90"/>
          <p:cNvCxnSpPr/>
          <p:nvPr/>
        </p:nvCxnSpPr>
        <p:spPr>
          <a:xfrm flipH="1">
            <a:off x="5112061" y="3705876"/>
            <a:ext cx="1730128" cy="6294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Obdélník 102"/>
          <p:cNvSpPr/>
          <p:nvPr/>
        </p:nvSpPr>
        <p:spPr>
          <a:xfrm rot="16370290">
            <a:off x="4159061" y="1062231"/>
            <a:ext cx="794416" cy="1781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>
                <a:gd name="adj" fmla="val 16876222"/>
              </a:avLst>
            </a:prstTxWarp>
            <a:spAutoFit/>
          </a:bodyPr>
          <a:lstStyle/>
          <a:p>
            <a:pPr algn="ctr"/>
            <a:r>
              <a:rPr lang="cs-CZ" sz="2000" b="1" cap="all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matchmaking</a:t>
            </a:r>
            <a:r>
              <a:rPr lang="cs-CZ" sz="2000" b="1" cap="all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b="1" cap="all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879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4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5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49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3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7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0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1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6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7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9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30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1" grpId="0"/>
      <p:bldP spid="83" grpId="0"/>
      <p:bldP spid="83" grpId="1"/>
      <p:bldP spid="84" grpId="0"/>
      <p:bldP spid="84" grpId="1"/>
      <p:bldP spid="85" grpId="0"/>
      <p:bldP spid="85" grpId="1"/>
      <p:bldP spid="86" grpId="0"/>
      <p:bldP spid="86" grpId="1"/>
      <p:bldP spid="87" grpId="0"/>
      <p:bldP spid="87" grpId="1"/>
      <p:bldP spid="87" grpId="2"/>
      <p:bldP spid="88" grpId="0"/>
      <p:bldP spid="88" grpId="1"/>
      <p:bldP spid="89" grpId="0"/>
      <p:bldP spid="89" grpId="1"/>
      <p:bldP spid="90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1331641" y="249493"/>
            <a:ext cx="7344815" cy="4860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741"/>
              </a:buClr>
              <a:buSzPct val="25000"/>
              <a:buFont typeface="Cambria"/>
              <a:buNone/>
            </a:pPr>
            <a:r>
              <a:rPr lang="cs-CZ" sz="2800" b="1" i="0" u="none" strike="noStrike" cap="none" dirty="0">
                <a:solidFill>
                  <a:srgbClr val="F03741"/>
                </a:solidFill>
                <a:latin typeface="Cambria"/>
                <a:ea typeface="Cambria"/>
                <a:cs typeface="Cambria"/>
                <a:sym typeface="Cambria"/>
              </a:rPr>
              <a:t>Zahraniční spolupráce</a:t>
            </a:r>
          </a:p>
        </p:txBody>
      </p:sp>
      <p:pic>
        <p:nvPicPr>
          <p:cNvPr id="8" name="Picture 8" descr="Zeměkoule, Svět, Technologie, Země, Globální, Připojení">
            <a:extLst>
              <a:ext uri="{FF2B5EF4-FFF2-40B4-BE49-F238E27FC236}">
                <a16:creationId xmlns:a16="http://schemas.microsoft.com/office/drawing/2014/main" xmlns="" id="{9C4AD18D-4745-4192-8FBC-0A04BF909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E5E5E5">
                <a:alpha val="43137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9582"/>
            <a:ext cx="3331153" cy="19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67544" y="2283718"/>
            <a:ext cx="7835795" cy="24482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>
                <a:latin typeface="+mj-lt"/>
                <a:sym typeface="Cambria"/>
              </a:rPr>
              <a:t>p</a:t>
            </a:r>
            <a:r>
              <a:rPr lang="cs-CZ" sz="1600" b="0" i="0" u="none" strike="noStrike" cap="none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ředsednictví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TA ČR v sítí inovačních agentur </a:t>
            </a:r>
            <a:r>
              <a:rPr lang="cs-CZ" sz="1600" b="1" i="0" u="none" strike="noStrike" cap="none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TAFTIE 2017</a:t>
            </a:r>
            <a:endParaRPr sz="1600" dirty="0">
              <a:latin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>
                <a:latin typeface="+mj-lt"/>
              </a:rPr>
              <a:t>Program </a:t>
            </a:r>
            <a:r>
              <a:rPr lang="cs-CZ" sz="1600" b="1" dirty="0">
                <a:latin typeface="+mj-lt"/>
              </a:rPr>
              <a:t>DELTA</a:t>
            </a:r>
            <a:r>
              <a:rPr lang="cs-CZ" sz="1600" dirty="0">
                <a:latin typeface="+mj-lt"/>
              </a:rPr>
              <a:t> </a:t>
            </a:r>
            <a:endParaRPr lang="cs-CZ" sz="1600" dirty="0" smtClean="0">
              <a:latin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b="1" i="0" u="none" strike="noStrike" cap="none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SME 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Instrument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</a:t>
            </a:r>
            <a:r>
              <a:rPr lang="cs-CZ" sz="1600" dirty="0">
                <a:latin typeface="+mj-lt"/>
              </a:rPr>
              <a:t>podpora inovativních MSP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b="1" i="0" u="none" strike="noStrike" cap="none" dirty="0" err="1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Cofund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cs-CZ" sz="1600" b="1" i="0" u="none" strike="noStrike" cap="none" dirty="0" err="1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Horizon</a:t>
            </a:r>
            <a:r>
              <a:rPr lang="cs-CZ" sz="16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 2020 </a:t>
            </a:r>
            <a:r>
              <a:rPr lang="cs-CZ" sz="1600" b="0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příprava na období po roce 2020</a:t>
            </a:r>
            <a:endParaRPr sz="1600" dirty="0">
              <a:latin typeface="+mj-l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b="1" dirty="0">
                <a:latin typeface="+mj-lt"/>
              </a:rPr>
              <a:t>Podpora exportu výsledků výzkumu a vývoje </a:t>
            </a:r>
            <a:r>
              <a:rPr lang="cs-CZ" sz="1600" dirty="0">
                <a:latin typeface="+mj-lt"/>
              </a:rPr>
              <a:t>- spolupráce TA ČR s MZV, MPO, MZV, EGAP, HK ČR, SP ČR, AMSP ČR, </a:t>
            </a:r>
            <a:r>
              <a:rPr lang="cs-CZ" sz="1600" dirty="0" err="1">
                <a:latin typeface="+mj-lt"/>
              </a:rPr>
              <a:t>CzechTrade</a:t>
            </a:r>
            <a:r>
              <a:rPr lang="cs-CZ" sz="1600" dirty="0">
                <a:latin typeface="+mj-lt"/>
              </a:rPr>
              <a:t> a </a:t>
            </a:r>
            <a:r>
              <a:rPr lang="cs-CZ" sz="1600" dirty="0" err="1">
                <a:latin typeface="+mj-lt"/>
              </a:rPr>
              <a:t>CzechInvest</a:t>
            </a:r>
            <a:r>
              <a:rPr lang="cs-CZ" sz="1600" dirty="0">
                <a:latin typeface="+mj-lt"/>
              </a:rPr>
              <a:t> </a:t>
            </a:r>
          </a:p>
          <a:p>
            <a:pPr lv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/>
              <a:t>PROPOJENÍ státních institucí v koordinaci podpory - </a:t>
            </a:r>
            <a:r>
              <a:rPr lang="cs-CZ" sz="1600" b="1" dirty="0">
                <a:solidFill>
                  <a:schemeClr val="accent6"/>
                </a:solidFill>
              </a:rPr>
              <a:t>#</a:t>
            </a:r>
            <a:r>
              <a:rPr lang="cs-CZ" sz="1600" b="1" dirty="0" err="1">
                <a:solidFill>
                  <a:schemeClr val="accent6"/>
                </a:solidFill>
              </a:rPr>
              <a:t>TeamCzechia</a:t>
            </a:r>
            <a:r>
              <a:rPr lang="cs-CZ" sz="1600" b="1" dirty="0">
                <a:solidFill>
                  <a:schemeClr val="accent6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(např. Team </a:t>
            </a:r>
            <a:r>
              <a:rPr lang="cs-CZ" sz="1600" dirty="0" err="1">
                <a:solidFill>
                  <a:srgbClr val="000000"/>
                </a:solidFill>
              </a:rPr>
              <a:t>Finland</a:t>
            </a:r>
            <a:r>
              <a:rPr lang="cs-CZ" sz="1600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267006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371950"/>
            <a:ext cx="3744416" cy="45005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83518"/>
            <a:ext cx="4836772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4341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779912" y="2499742"/>
            <a:ext cx="4608512" cy="1080120"/>
          </a:xfrm>
        </p:spPr>
        <p:txBody>
          <a:bodyPr>
            <a:normAutofit fontScale="90000"/>
          </a:bodyPr>
          <a:lstStyle/>
          <a:p>
            <a:r>
              <a:rPr lang="cs-CZ" dirty="0"/>
              <a:t>INOVACE </a:t>
            </a:r>
            <a:r>
              <a:rPr lang="cs-CZ" dirty="0" smtClean="0"/>
              <a:t>2017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sz="1800" dirty="0" smtClean="0">
                <a:solidFill>
                  <a:schemeClr val="tx2"/>
                </a:solidFill>
              </a:rPr>
              <a:t>Petr Očko</a:t>
            </a:r>
            <a:br>
              <a:rPr lang="cs-CZ" sz="1800" dirty="0" smtClean="0">
                <a:solidFill>
                  <a:schemeClr val="tx2"/>
                </a:solidFill>
              </a:rPr>
            </a:br>
            <a:r>
              <a:rPr lang="cs-CZ" sz="1800" b="0" dirty="0" smtClean="0">
                <a:solidFill>
                  <a:schemeClr val="tx2"/>
                </a:solidFill>
              </a:rPr>
              <a:t>předseda TA ČR</a:t>
            </a:r>
            <a:endParaRPr lang="cs-CZ" b="0" dirty="0">
              <a:solidFill>
                <a:schemeClr val="tx2"/>
              </a:solidFill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B30E2C8-E2B1-4090-BC41-99D2153D05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2987824" cy="51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81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ompas, Safari, Navigace, Směr, Severu, Na Jih, Východ">
            <a:extLst>
              <a:ext uri="{FF2B5EF4-FFF2-40B4-BE49-F238E27FC236}">
                <a16:creationId xmlns:a16="http://schemas.microsoft.com/office/drawing/2014/main" xmlns="" id="{6823675C-667E-4ECB-9BFB-B2532FC728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18"/>
          <a:stretch/>
        </p:blipFill>
        <p:spPr bwMode="auto">
          <a:xfrm>
            <a:off x="6516216" y="292582"/>
            <a:ext cx="2339752" cy="25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F746B928-3359-4078-A24C-B6D88D596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79658105"/>
              </p:ext>
            </p:extLst>
          </p:nvPr>
        </p:nvGraphicFramePr>
        <p:xfrm>
          <a:off x="534380" y="3879573"/>
          <a:ext cx="8075240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3330054A-97F4-4A13-834E-912701069AB4}"/>
              </a:ext>
            </a:extLst>
          </p:cNvPr>
          <p:cNvSpPr txBox="1"/>
          <p:nvPr/>
        </p:nvSpPr>
        <p:spPr>
          <a:xfrm>
            <a:off x="3131840" y="1052664"/>
            <a:ext cx="4459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KDO JSME A CO DĚLÁME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22102D8-E096-4E53-B059-C18D8FD6E82C}"/>
              </a:ext>
            </a:extLst>
          </p:cNvPr>
          <p:cNvSpPr txBox="1"/>
          <p:nvPr/>
        </p:nvSpPr>
        <p:spPr>
          <a:xfrm>
            <a:off x="3563888" y="336383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2">
                    <a:lumMod val="25000"/>
                  </a:schemeClr>
                </a:solidFill>
              </a:rPr>
              <a:t>O CO USILUJEME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6B8535D5-CED7-43EA-993A-663099CABBB1}"/>
              </a:ext>
            </a:extLst>
          </p:cNvPr>
          <p:cNvSpPr txBox="1"/>
          <p:nvPr/>
        </p:nvSpPr>
        <p:spPr>
          <a:xfrm>
            <a:off x="899592" y="1574918"/>
            <a:ext cx="7776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/>
              <a:t>organizační složka státu a správce rozpočtové kapitoly</a:t>
            </a:r>
          </a:p>
          <a:p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/>
              <a:t>připravujeme a spravujeme programy státní podpory, jejichž smyslem je </a:t>
            </a:r>
            <a:r>
              <a:rPr lang="cs-CZ" sz="1400" b="1" dirty="0">
                <a:solidFill>
                  <a:srgbClr val="F03741"/>
                </a:solidFill>
              </a:rPr>
              <a:t>podnítit propojení výzkumných organizací aplikovaného výzkumu a experimentálního vývoje s inovačními aktivitami ve firmách </a:t>
            </a:r>
            <a:r>
              <a:rPr lang="cs-CZ" sz="1400" b="1" dirty="0"/>
              <a:t>i státní správě</a:t>
            </a:r>
          </a:p>
        </p:txBody>
      </p:sp>
    </p:spTree>
    <p:extLst>
      <p:ext uri="{BB962C8B-B14F-4D97-AF65-F5344CB8AC3E}">
        <p14:creationId xmlns:p14="http://schemas.microsoft.com/office/powerpoint/2010/main" xmlns="" val="89594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87949"/>
            <a:ext cx="7159258" cy="5059096"/>
          </a:xfrm>
        </p:spPr>
      </p:pic>
    </p:spTree>
    <p:extLst>
      <p:ext uri="{BB962C8B-B14F-4D97-AF65-F5344CB8AC3E}">
        <p14:creationId xmlns:p14="http://schemas.microsoft.com/office/powerpoint/2010/main" xmlns="" val="341314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TA ČR v roce 2017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08089"/>
            <a:ext cx="6219206" cy="346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973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95486"/>
            <a:ext cx="9016276" cy="459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0905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3" r="44402" b="1965"/>
          <a:stretch/>
        </p:blipFill>
        <p:spPr>
          <a:xfrm>
            <a:off x="-7962" y="0"/>
            <a:ext cx="4143375" cy="5143500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6359582"/>
              </p:ext>
            </p:extLst>
          </p:nvPr>
        </p:nvGraphicFramePr>
        <p:xfrm>
          <a:off x="3851920" y="-125486"/>
          <a:ext cx="5184576" cy="5382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511"/>
                <a:gridCol w="4413065"/>
              </a:tblGrid>
              <a:tr h="5111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b="1" dirty="0" smtClean="0"/>
                        <a:t>ALFA</a:t>
                      </a:r>
                      <a:endParaRPr lang="cs-CZ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dirty="0" smtClean="0"/>
                        <a:t>Progresivní technologie, materiály a systémy, energetické zdroje, ochrana a tvorba ŽP a oblast udržitelného rozvoje dopravy</a:t>
                      </a:r>
                      <a:endParaRPr lang="cs-CZ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</a:tr>
              <a:tr h="5217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b="1" dirty="0" smtClean="0"/>
                        <a:t>BETA</a:t>
                      </a:r>
                      <a:endParaRPr lang="cs-CZ" sz="7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dirty="0" smtClean="0"/>
                        <a:t>Program veřejných zakázek </a:t>
                      </a:r>
                      <a:r>
                        <a:rPr lang="cs-CZ" sz="700" dirty="0" err="1" smtClean="0"/>
                        <a:t>VaVaI</a:t>
                      </a:r>
                      <a:r>
                        <a:rPr lang="cs-CZ" sz="700" dirty="0" smtClean="0"/>
                        <a:t> pro potřeby státní správy</a:t>
                      </a:r>
                      <a:endParaRPr lang="cs-CZ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OMEGA 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7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700" dirty="0" smtClean="0"/>
                        <a:t>Podpora výsledků projektů s vysokým potenciálem pro uplatnění v řadě oblastí celospolečenského života</a:t>
                      </a:r>
                      <a:endParaRPr lang="cs-CZ" sz="7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</a:tr>
              <a:tr h="493678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EPSILON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endParaRPr lang="cs-CZ" sz="800" dirty="0" smtClean="0"/>
                    </a:p>
                    <a:p>
                      <a:endParaRPr lang="cs-CZ" sz="800" dirty="0" smtClean="0"/>
                    </a:p>
                    <a:p>
                      <a:r>
                        <a:rPr lang="cs-CZ" sz="800" dirty="0" smtClean="0"/>
                        <a:t>Podpora projektů, jejichž výsledky mají vysoký potenciál pro rychlé uplatnění na trhu</a:t>
                      </a:r>
                      <a:endParaRPr lang="cs-CZ" sz="800" dirty="0"/>
                    </a:p>
                  </a:txBody>
                  <a:tcPr marL="92546" marR="92546" marT="46273" marB="46273"/>
                </a:tc>
              </a:tr>
              <a:tr h="586442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GAMA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endParaRPr lang="cs-CZ" sz="800" dirty="0" smtClean="0"/>
                    </a:p>
                    <a:p>
                      <a:endParaRPr lang="cs-CZ" sz="800" dirty="0" smtClean="0"/>
                    </a:p>
                    <a:p>
                      <a:r>
                        <a:rPr lang="cs-CZ" sz="800" dirty="0" smtClean="0"/>
                        <a:t>Ověření výsledků </a:t>
                      </a:r>
                      <a:r>
                        <a:rPr lang="cs-CZ" sz="800" dirty="0" err="1" smtClean="0"/>
                        <a:t>VaV</a:t>
                      </a:r>
                      <a:r>
                        <a:rPr lang="cs-CZ" sz="800" dirty="0" smtClean="0"/>
                        <a:t> pro praktické uplatnění a komerční užití</a:t>
                      </a:r>
                      <a:endParaRPr lang="cs-CZ" sz="800" dirty="0"/>
                    </a:p>
                  </a:txBody>
                  <a:tcPr marL="92546" marR="92546" marT="46273" marB="46273"/>
                </a:tc>
              </a:tr>
              <a:tr h="493678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DELTA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endParaRPr lang="cs-CZ" sz="800" dirty="0" smtClean="0"/>
                    </a:p>
                    <a:p>
                      <a:endParaRPr lang="cs-CZ" sz="800" dirty="0" smtClean="0"/>
                    </a:p>
                    <a:p>
                      <a:r>
                        <a:rPr lang="cs-CZ" sz="800" dirty="0" smtClean="0"/>
                        <a:t>Bilaterární</a:t>
                      </a:r>
                      <a:r>
                        <a:rPr lang="cs-CZ" sz="800" baseline="0" dirty="0" smtClean="0"/>
                        <a:t> spolupráce v aplikovaném výzkumu se zahraničními partnery</a:t>
                      </a:r>
                      <a:endParaRPr lang="cs-CZ" sz="800" dirty="0"/>
                    </a:p>
                  </a:txBody>
                  <a:tcPr marL="92546" marR="92546" marT="46273" marB="46273"/>
                </a:tc>
              </a:tr>
              <a:tr h="442426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ZÉTA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endParaRPr lang="cs-CZ" sz="800" dirty="0" smtClean="0"/>
                    </a:p>
                    <a:p>
                      <a:endParaRPr lang="cs-CZ" sz="800" dirty="0" smtClean="0"/>
                    </a:p>
                    <a:p>
                      <a:r>
                        <a:rPr lang="cs-CZ" sz="800" dirty="0" smtClean="0"/>
                        <a:t>Zapojení nastupující výzkumné generace do řešení projektů aplikovaného</a:t>
                      </a:r>
                      <a:r>
                        <a:rPr lang="cs-CZ" sz="800" baseline="0" dirty="0" smtClean="0"/>
                        <a:t> výzkumu</a:t>
                      </a:r>
                      <a:endParaRPr lang="cs-CZ" sz="800" dirty="0"/>
                    </a:p>
                  </a:txBody>
                  <a:tcPr marL="92546" marR="92546" marT="46273" marB="46273"/>
                </a:tc>
              </a:tr>
              <a:tr h="646182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ÉTA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endParaRPr lang="cs-CZ" sz="500" dirty="0" smtClean="0"/>
                    </a:p>
                    <a:p>
                      <a:endParaRPr lang="cs-CZ" sz="800" dirty="0" smtClean="0"/>
                    </a:p>
                    <a:p>
                      <a:r>
                        <a:rPr lang="cs-CZ" sz="800" dirty="0" smtClean="0"/>
                        <a:t>Zapojení společenských</a:t>
                      </a:r>
                      <a:r>
                        <a:rPr lang="cs-CZ" sz="800" baseline="0" dirty="0" smtClean="0"/>
                        <a:t> a humanitních věd do projektů technického i netechnického výzkumu, vývoje a inovací</a:t>
                      </a:r>
                      <a:endParaRPr lang="cs-CZ" sz="800" dirty="0"/>
                    </a:p>
                  </a:txBody>
                  <a:tcPr marL="92546" marR="92546" marT="46273" marB="46273"/>
                </a:tc>
              </a:tr>
              <a:tr h="490066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THÉTA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Podpora</a:t>
                      </a:r>
                      <a:r>
                        <a:rPr lang="cs-CZ" sz="800" baseline="0" dirty="0" smtClean="0"/>
                        <a:t> </a:t>
                      </a:r>
                      <a:r>
                        <a:rPr lang="cs-CZ" sz="800" baseline="0" dirty="0" err="1" smtClean="0"/>
                        <a:t>VaV</a:t>
                      </a:r>
                      <a:r>
                        <a:rPr lang="cs-CZ" sz="800" baseline="0" dirty="0" smtClean="0"/>
                        <a:t> v oblasti energetiky se zaměřením na zajištění státního dozoru v oblasti jaderné bezpečnosti, nové technologie a dlouhodobé technické perspektivy energetiky</a:t>
                      </a:r>
                      <a:endParaRPr lang="cs-CZ" sz="800" dirty="0"/>
                    </a:p>
                  </a:txBody>
                  <a:tcPr marL="92546" marR="92546" marT="46273" marB="46273"/>
                </a:tc>
              </a:tr>
              <a:tr h="597411">
                <a:tc>
                  <a:txBody>
                    <a:bodyPr/>
                    <a:lstStyle/>
                    <a:p>
                      <a:pPr algn="ctr"/>
                      <a:endParaRPr lang="cs-CZ" sz="700" b="1" dirty="0" smtClean="0"/>
                    </a:p>
                    <a:p>
                      <a:pPr algn="ctr"/>
                      <a:r>
                        <a:rPr lang="cs-CZ" sz="700" b="1" dirty="0" smtClean="0"/>
                        <a:t>NCK</a:t>
                      </a:r>
                      <a:endParaRPr lang="cs-CZ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546" marR="92546" marT="46273" marB="46273"/>
                </a:tc>
                <a:tc>
                  <a:txBody>
                    <a:bodyPr/>
                    <a:lstStyle/>
                    <a:p>
                      <a:r>
                        <a:rPr lang="cs-CZ" sz="800" dirty="0" smtClean="0"/>
                        <a:t>Efektivní</a:t>
                      </a:r>
                      <a:r>
                        <a:rPr lang="cs-CZ" sz="800" baseline="0" dirty="0" smtClean="0"/>
                        <a:t> spolupráce VO a odběratelů, vznik a činnost center </a:t>
                      </a:r>
                      <a:r>
                        <a:rPr lang="cs-CZ" sz="800" baseline="0" dirty="0" err="1" smtClean="0"/>
                        <a:t>VaVaI</a:t>
                      </a:r>
                      <a:r>
                        <a:rPr lang="cs-CZ" sz="800" baseline="0" dirty="0" smtClean="0"/>
                        <a:t> v progresivních oborech k růstu konkurenceschopnosti ČR</a:t>
                      </a:r>
                      <a:endParaRPr lang="cs-CZ" sz="800" dirty="0"/>
                    </a:p>
                  </a:txBody>
                  <a:tcPr marL="92546" marR="92546" marT="46273" marB="462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7204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Zástupný symbol pro obsah 80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-92546"/>
            <a:ext cx="3852708" cy="5452070"/>
          </a:xfr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xmlns="" id="{69C9FF7E-8917-4016-B2DE-C00B788E8027}"/>
              </a:ext>
            </a:extLst>
          </p:cNvPr>
          <p:cNvSpPr txBox="1"/>
          <p:nvPr/>
        </p:nvSpPr>
        <p:spPr>
          <a:xfrm>
            <a:off x="827584" y="2211710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03741"/>
                </a:solidFill>
              </a:rPr>
              <a:t>VEŘEJNÉ SOUTĚŽE </a:t>
            </a:r>
          </a:p>
          <a:p>
            <a:pPr algn="ctr"/>
            <a:r>
              <a:rPr lang="cs-CZ" sz="2000" b="1" dirty="0">
                <a:solidFill>
                  <a:srgbClr val="F03741"/>
                </a:solidFill>
              </a:rPr>
              <a:t>v roce 2018</a:t>
            </a:r>
          </a:p>
        </p:txBody>
      </p:sp>
    </p:spTree>
    <p:extLst>
      <p:ext uri="{BB962C8B-B14F-4D97-AF65-F5344CB8AC3E}">
        <p14:creationId xmlns:p14="http://schemas.microsoft.com/office/powerpoint/2010/main" xmlns="" val="1553857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COFUNDOVÉ VÝZVY</a:t>
            </a:r>
            <a:endParaRPr lang="cs-CZ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197425817"/>
              </p:ext>
            </p:extLst>
          </p:nvPr>
        </p:nvGraphicFramePr>
        <p:xfrm>
          <a:off x="1475656" y="267494"/>
          <a:ext cx="60960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26"/>
          <a:stretch/>
        </p:blipFill>
        <p:spPr bwMode="auto">
          <a:xfrm>
            <a:off x="1933425" y="3459229"/>
            <a:ext cx="5286375" cy="164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4965792"/>
      </p:ext>
    </p:extLst>
  </p:cSld>
  <p:clrMapOvr>
    <a:masterClrMapping/>
  </p:clrMapOvr>
</p:sld>
</file>

<file path=ppt/theme/theme1.xml><?xml version="1.0" encoding="utf-8"?>
<a:theme xmlns:a="http://schemas.openxmlformats.org/drawingml/2006/main" name="Šablona prezentace_16-9">
  <a:themeElements>
    <a:clrScheme name="Tačr šedé">
      <a:dk1>
        <a:sysClr val="windowText" lastClr="000000"/>
      </a:dk1>
      <a:lt1>
        <a:sysClr val="window" lastClr="FFFFFF"/>
      </a:lt1>
      <a:dk2>
        <a:srgbClr val="7F7F7F"/>
      </a:dk2>
      <a:lt2>
        <a:srgbClr val="F2F2F2"/>
      </a:lt2>
      <a:accent1>
        <a:srgbClr val="000000"/>
      </a:accent1>
      <a:accent2>
        <a:srgbClr val="3F3F3F"/>
      </a:accent2>
      <a:accent3>
        <a:srgbClr val="7F7F7F"/>
      </a:accent3>
      <a:accent4>
        <a:srgbClr val="BFBFBF"/>
      </a:accent4>
      <a:accent5>
        <a:srgbClr val="FFFFFF"/>
      </a:accent5>
      <a:accent6>
        <a:srgbClr val="F03741"/>
      </a:accent6>
      <a:hlink>
        <a:srgbClr val="7F7F7F"/>
      </a:hlink>
      <a:folHlink>
        <a:srgbClr val="7F7F7F"/>
      </a:folHlink>
    </a:clrScheme>
    <a:fontScheme name="TAČR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prezentace_16-9</Template>
  <TotalTime>1588</TotalTime>
  <Words>424</Words>
  <Application>Microsoft Office PowerPoint</Application>
  <PresentationFormat>Předvádění na obrazovce (16:9)</PresentationFormat>
  <Paragraphs>129</Paragraphs>
  <Slides>14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Šablona prezentace_16-9</vt:lpstr>
      <vt:lpstr>Snímek 1</vt:lpstr>
      <vt:lpstr>INOVACE 2017  Petr Očko předseda TA ČR</vt:lpstr>
      <vt:lpstr>Snímek 3</vt:lpstr>
      <vt:lpstr>Snímek 4</vt:lpstr>
      <vt:lpstr>TA ČR v roce 2017</vt:lpstr>
      <vt:lpstr>Snímek 6</vt:lpstr>
      <vt:lpstr>Snímek 7</vt:lpstr>
      <vt:lpstr>Snímek 8</vt:lpstr>
      <vt:lpstr>COFUNDOVÉ VÝZVY</vt:lpstr>
      <vt:lpstr>PRO KOHO JE PODPORA URČENA</vt:lpstr>
      <vt:lpstr>Snímek 11</vt:lpstr>
      <vt:lpstr>Snímek 12</vt:lpstr>
      <vt:lpstr>Zahraniční spolupráce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Ivana Drábková</dc:creator>
  <cp:lastModifiedBy>pc</cp:lastModifiedBy>
  <cp:revision>60</cp:revision>
  <cp:lastPrinted>2015-02-05T09:21:47Z</cp:lastPrinted>
  <dcterms:created xsi:type="dcterms:W3CDTF">2017-10-03T11:53:18Z</dcterms:created>
  <dcterms:modified xsi:type="dcterms:W3CDTF">2017-12-04T12:36:24Z</dcterms:modified>
</cp:coreProperties>
</file>