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harts/colors1.xml" ContentType="application/vnd.ms-office.chartcolorstyle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charts/style3.xml" ContentType="application/vnd.ms-office.chartstyl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428" r:id="rId5"/>
    <p:sldId id="667" r:id="rId6"/>
    <p:sldId id="669" r:id="rId7"/>
    <p:sldId id="676" r:id="rId8"/>
    <p:sldId id="670" r:id="rId9"/>
    <p:sldId id="677" r:id="rId10"/>
    <p:sldId id="671" r:id="rId11"/>
    <p:sldId id="672" r:id="rId12"/>
    <p:sldId id="673" r:id="rId13"/>
    <p:sldId id="678" r:id="rId14"/>
    <p:sldId id="679" r:id="rId15"/>
    <p:sldId id="674" r:id="rId16"/>
    <p:sldId id="675" r:id="rId17"/>
    <p:sldId id="531" r:id="rId1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31F26"/>
    <a:srgbClr val="184195"/>
    <a:srgbClr val="333F48"/>
    <a:srgbClr val="009CA6"/>
    <a:srgbClr val="1E1E1E"/>
    <a:srgbClr val="FF6D00"/>
    <a:srgbClr val="0092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843" autoAdjust="0"/>
    <p:restoredTop sz="95179" autoAdjust="0"/>
  </p:normalViewPr>
  <p:slideViewPr>
    <p:cSldViewPr snapToGrid="0" snapToObjects="1">
      <p:cViewPr varScale="1">
        <p:scale>
          <a:sx n="85" d="100"/>
          <a:sy n="85" d="100"/>
        </p:scale>
        <p:origin x="-3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7" d="100"/>
          <a:sy n="127" d="100"/>
        </p:scale>
        <p:origin x="-4592" y="-12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chtenberkl\Desktop\Anal&#253;zy_VaV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SIC\RIS3\Data%20a%20anal&#253;zy\VaV\Anal&#253;zy_VaV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D:\SIC\RIS3\Nov&#225;%20data\MagnusWeb_odv&#283;tv&#237;\MagnusWeb_Komplet%20data%20za%20STC%20ekonomiku_v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Lubo&#353;\Documents\1%20Pr&#225;ce%20SIC\RIS3\Se&#353;it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plotArea>
      <c:layout>
        <c:manualLayout>
          <c:layoutTarget val="inner"/>
          <c:xMode val="edge"/>
          <c:yMode val="edge"/>
          <c:x val="0.11429722286255105"/>
          <c:y val="4.2389197157101918E-2"/>
          <c:w val="0.86691546675366604"/>
          <c:h val="0.86821480793931205"/>
        </c:manualLayout>
      </c:layout>
      <c:barChart>
        <c:barDir val="col"/>
        <c:grouping val="stacked"/>
        <c:ser>
          <c:idx val="0"/>
          <c:order val="0"/>
          <c:tx>
            <c:strRef>
              <c:f>'GERD graf'!$B$12</c:f>
              <c:strCache>
                <c:ptCount val="1"/>
                <c:pt idx="0">
                  <c:v>Podnikatelský</c:v>
                </c:pt>
              </c:strCache>
            </c:strRef>
          </c:tx>
          <c:dPt>
            <c:idx val="2"/>
            <c:spPr>
              <a:ln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529-4A1E-89E6-8B80412CC1BE}"/>
              </c:ext>
            </c:extLst>
          </c:dPt>
          <c:dPt>
            <c:idx val="3"/>
            <c:spPr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529-4A1E-89E6-8B80412CC1BE}"/>
              </c:ext>
            </c:extLst>
          </c:dPt>
          <c:cat>
            <c:strRef>
              <c:f>'GERD graf'!$A$13:$A$25</c:f>
              <c:strCache>
                <c:ptCount val="13"/>
                <c:pt idx="0">
                  <c:v>JHM</c:v>
                </c:pt>
                <c:pt idx="1">
                  <c:v>PHA</c:v>
                </c:pt>
                <c:pt idx="2">
                  <c:v>STC</c:v>
                </c:pt>
                <c:pt idx="3">
                  <c:v>LBK</c:v>
                </c:pt>
                <c:pt idx="4">
                  <c:v>PLK</c:v>
                </c:pt>
                <c:pt idx="5">
                  <c:v>PAK</c:v>
                </c:pt>
                <c:pt idx="6">
                  <c:v>OLK</c:v>
                </c:pt>
                <c:pt idx="7">
                  <c:v>JHC</c:v>
                </c:pt>
                <c:pt idx="8">
                  <c:v>MSK</c:v>
                </c:pt>
                <c:pt idx="9">
                  <c:v>ZLK</c:v>
                </c:pt>
                <c:pt idx="10">
                  <c:v>HKK</c:v>
                </c:pt>
                <c:pt idx="11">
                  <c:v>VYS</c:v>
                </c:pt>
                <c:pt idx="12">
                  <c:v>ULK</c:v>
                </c:pt>
              </c:strCache>
            </c:strRef>
          </c:cat>
          <c:val>
            <c:numRef>
              <c:f>'GERD graf'!$B$13:$B$25</c:f>
              <c:numCache>
                <c:formatCode>#,##0</c:formatCode>
                <c:ptCount val="13"/>
                <c:pt idx="0">
                  <c:v>17961.202308470907</c:v>
                </c:pt>
                <c:pt idx="1">
                  <c:v>10287.676330210608</c:v>
                </c:pt>
                <c:pt idx="2">
                  <c:v>16405.308417471952</c:v>
                </c:pt>
                <c:pt idx="3">
                  <c:v>14452.12143444295</c:v>
                </c:pt>
                <c:pt idx="4">
                  <c:v>10857.625825663446</c:v>
                </c:pt>
                <c:pt idx="5">
                  <c:v>12026.586542140752</c:v>
                </c:pt>
                <c:pt idx="6">
                  <c:v>6769.3349134035543</c:v>
                </c:pt>
                <c:pt idx="7">
                  <c:v>8020.2622749821312</c:v>
                </c:pt>
                <c:pt idx="8">
                  <c:v>8796.9693184524021</c:v>
                </c:pt>
                <c:pt idx="9">
                  <c:v>10423.793572390101</c:v>
                </c:pt>
                <c:pt idx="10">
                  <c:v>6591.5505841727909</c:v>
                </c:pt>
                <c:pt idx="11">
                  <c:v>7746.8088492061725</c:v>
                </c:pt>
                <c:pt idx="12">
                  <c:v>2509.0778388149001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529-4A1E-89E6-8B80412CC1BE}"/>
            </c:ext>
          </c:extLst>
        </c:ser>
        <c:ser>
          <c:idx val="1"/>
          <c:order val="1"/>
          <c:tx>
            <c:strRef>
              <c:f>'GERD graf'!$C$12</c:f>
              <c:strCache>
                <c:ptCount val="1"/>
                <c:pt idx="0">
                  <c:v>Vládní</c:v>
                </c:pt>
              </c:strCache>
            </c:strRef>
          </c:tx>
          <c:dPt>
            <c:idx val="2"/>
            <c:spPr>
              <a:ln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7529-4A1E-89E6-8B80412CC1BE}"/>
              </c:ext>
            </c:extLst>
          </c:dPt>
          <c:dPt>
            <c:idx val="3"/>
            <c:spPr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7529-4A1E-89E6-8B80412CC1BE}"/>
              </c:ext>
            </c:extLst>
          </c:dPt>
          <c:cat>
            <c:strRef>
              <c:f>'GERD graf'!$A$13:$A$25</c:f>
              <c:strCache>
                <c:ptCount val="13"/>
                <c:pt idx="0">
                  <c:v>JHM</c:v>
                </c:pt>
                <c:pt idx="1">
                  <c:v>PHA</c:v>
                </c:pt>
                <c:pt idx="2">
                  <c:v>STC</c:v>
                </c:pt>
                <c:pt idx="3">
                  <c:v>LBK</c:v>
                </c:pt>
                <c:pt idx="4">
                  <c:v>PLK</c:v>
                </c:pt>
                <c:pt idx="5">
                  <c:v>PAK</c:v>
                </c:pt>
                <c:pt idx="6">
                  <c:v>OLK</c:v>
                </c:pt>
                <c:pt idx="7">
                  <c:v>JHC</c:v>
                </c:pt>
                <c:pt idx="8">
                  <c:v>MSK</c:v>
                </c:pt>
                <c:pt idx="9">
                  <c:v>ZLK</c:v>
                </c:pt>
                <c:pt idx="10">
                  <c:v>HKK</c:v>
                </c:pt>
                <c:pt idx="11">
                  <c:v>VYS</c:v>
                </c:pt>
                <c:pt idx="12">
                  <c:v>ULK</c:v>
                </c:pt>
              </c:strCache>
            </c:strRef>
          </c:cat>
          <c:val>
            <c:numRef>
              <c:f>'GERD graf'!$C$13:$C$25</c:f>
              <c:numCache>
                <c:formatCode>#,##0</c:formatCode>
                <c:ptCount val="13"/>
                <c:pt idx="0">
                  <c:v>3360.5463181469131</c:v>
                </c:pt>
                <c:pt idx="1">
                  <c:v>8710.8308141353082</c:v>
                </c:pt>
                <c:pt idx="2">
                  <c:v>4395.9247387604482</c:v>
                </c:pt>
                <c:pt idx="3">
                  <c:v>461.9450029889681</c:v>
                </c:pt>
                <c:pt idx="4">
                  <c:v>255.77301261518116</c:v>
                </c:pt>
                <c:pt idx="5">
                  <c:v>278.84529994227546</c:v>
                </c:pt>
                <c:pt idx="6">
                  <c:v>133.14630187804309</c:v>
                </c:pt>
                <c:pt idx="7">
                  <c:v>2116.7898728026789</c:v>
                </c:pt>
                <c:pt idx="8">
                  <c:v>197.01773221663049</c:v>
                </c:pt>
                <c:pt idx="9">
                  <c:v>84.811455333351262</c:v>
                </c:pt>
                <c:pt idx="10">
                  <c:v>115.74127349443812</c:v>
                </c:pt>
                <c:pt idx="11">
                  <c:v>58.954788931753185</c:v>
                </c:pt>
                <c:pt idx="12">
                  <c:v>90.591321662415424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529-4A1E-89E6-8B80412CC1BE}"/>
            </c:ext>
          </c:extLst>
        </c:ser>
        <c:ser>
          <c:idx val="2"/>
          <c:order val="2"/>
          <c:tx>
            <c:strRef>
              <c:f>'GERD graf'!$D$12</c:f>
              <c:strCache>
                <c:ptCount val="1"/>
                <c:pt idx="0">
                  <c:v>Vysokoškolský</c:v>
                </c:pt>
              </c:strCache>
            </c:strRef>
          </c:tx>
          <c:dPt>
            <c:idx val="2"/>
            <c:spPr>
              <a:ln>
                <a:solidFill>
                  <a:sysClr val="windowText" lastClr="00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529-4A1E-89E6-8B80412CC1BE}"/>
              </c:ext>
            </c:extLst>
          </c:dPt>
          <c:dPt>
            <c:idx val="3"/>
            <c:spPr>
              <a:ln w="1905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529-4A1E-89E6-8B80412CC1BE}"/>
              </c:ext>
            </c:extLst>
          </c:dPt>
          <c:cat>
            <c:strRef>
              <c:f>'GERD graf'!$A$13:$A$25</c:f>
              <c:strCache>
                <c:ptCount val="13"/>
                <c:pt idx="0">
                  <c:v>JHM</c:v>
                </c:pt>
                <c:pt idx="1">
                  <c:v>PHA</c:v>
                </c:pt>
                <c:pt idx="2">
                  <c:v>STC</c:v>
                </c:pt>
                <c:pt idx="3">
                  <c:v>LBK</c:v>
                </c:pt>
                <c:pt idx="4">
                  <c:v>PLK</c:v>
                </c:pt>
                <c:pt idx="5">
                  <c:v>PAK</c:v>
                </c:pt>
                <c:pt idx="6">
                  <c:v>OLK</c:v>
                </c:pt>
                <c:pt idx="7">
                  <c:v>JHC</c:v>
                </c:pt>
                <c:pt idx="8">
                  <c:v>MSK</c:v>
                </c:pt>
                <c:pt idx="9">
                  <c:v>ZLK</c:v>
                </c:pt>
                <c:pt idx="10">
                  <c:v>HKK</c:v>
                </c:pt>
                <c:pt idx="11">
                  <c:v>VYS</c:v>
                </c:pt>
                <c:pt idx="12">
                  <c:v>ULK</c:v>
                </c:pt>
              </c:strCache>
            </c:strRef>
          </c:cat>
          <c:val>
            <c:numRef>
              <c:f>'GERD graf'!$D$13:$D$25</c:f>
              <c:numCache>
                <c:formatCode>#,##0</c:formatCode>
                <c:ptCount val="13"/>
                <c:pt idx="0">
                  <c:v>8671.3750383453207</c:v>
                </c:pt>
                <c:pt idx="1">
                  <c:v>5707.8554046233448</c:v>
                </c:pt>
                <c:pt idx="2">
                  <c:v>360.62614138383105</c:v>
                </c:pt>
                <c:pt idx="3">
                  <c:v>3109.9804358458782</c:v>
                </c:pt>
                <c:pt idx="4">
                  <c:v>3604.3436069628251</c:v>
                </c:pt>
                <c:pt idx="5">
                  <c:v>1747.9408107988099</c:v>
                </c:pt>
                <c:pt idx="6">
                  <c:v>6187.8738696962673</c:v>
                </c:pt>
                <c:pt idx="7">
                  <c:v>2171.1133669981105</c:v>
                </c:pt>
                <c:pt idx="8">
                  <c:v>2837.4650264040602</c:v>
                </c:pt>
                <c:pt idx="9">
                  <c:v>1253.0437201123277</c:v>
                </c:pt>
                <c:pt idx="10">
                  <c:v>1951.2274645186028</c:v>
                </c:pt>
                <c:pt idx="11">
                  <c:v>5.1011628875135306</c:v>
                </c:pt>
                <c:pt idx="12">
                  <c:v>533.67561243250702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529-4A1E-89E6-8B80412CC1BE}"/>
            </c:ext>
          </c:extLst>
        </c:ser>
        <c:dLbls/>
        <c:gapWidth val="70"/>
        <c:overlap val="100"/>
        <c:axId val="67802624"/>
        <c:axId val="67804160"/>
      </c:barChart>
      <c:catAx>
        <c:axId val="67802624"/>
        <c:scaling>
          <c:orientation val="minMax"/>
        </c:scaling>
        <c:axPos val="b"/>
        <c:numFmt formatCode="General" sourceLinked="0"/>
        <c:tickLblPos val="nextTo"/>
        <c:crossAx val="67804160"/>
        <c:crosses val="autoZero"/>
        <c:auto val="1"/>
        <c:lblAlgn val="ctr"/>
        <c:lblOffset val="100"/>
      </c:catAx>
      <c:valAx>
        <c:axId val="67804160"/>
        <c:scaling>
          <c:orientation val="minMax"/>
          <c:max val="30000"/>
        </c:scaling>
        <c:axPos val="l"/>
        <c:majorGridlines/>
        <c:numFmt formatCode="#,##0" sourceLinked="1"/>
        <c:tickLblPos val="nextTo"/>
        <c:crossAx val="678026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792040608486018"/>
          <c:y val="7.2181536775718411E-2"/>
          <c:w val="0.3878216166866521"/>
          <c:h val="8.1050252170578929E-2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900"/>
      </a:pPr>
      <a:endParaRPr lang="cs-CZ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style val="4"/>
  <c:chart>
    <c:autoTitleDeleted val="1"/>
    <c:plotArea>
      <c:layout>
        <c:manualLayout>
          <c:layoutTarget val="inner"/>
          <c:xMode val="edge"/>
          <c:yMode val="edge"/>
          <c:x val="0.15824915824915803"/>
          <c:y val="4.6022353714661395E-2"/>
          <c:w val="0.67869167869167935"/>
          <c:h val="0.92767915844838922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spPr>
              <a:solidFill>
                <a:schemeClr val="accent2">
                  <a:shade val="44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213-4B98-995E-38C733065D5D}"/>
              </c:ext>
            </c:extLst>
          </c:dPt>
          <c:dPt>
            <c:idx val="1"/>
            <c:spPr>
              <a:solidFill>
                <a:schemeClr val="accent2">
                  <a:shade val="58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213-4B98-995E-38C733065D5D}"/>
              </c:ext>
            </c:extLst>
          </c:dPt>
          <c:dPt>
            <c:idx val="2"/>
            <c:spPr>
              <a:solidFill>
                <a:schemeClr val="accent2">
                  <a:shade val="72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213-4B98-995E-38C733065D5D}"/>
              </c:ext>
            </c:extLst>
          </c:dPt>
          <c:dPt>
            <c:idx val="3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213-4B98-995E-38C733065D5D}"/>
              </c:ext>
            </c:extLst>
          </c:dPt>
          <c:dPt>
            <c:idx val="4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213-4B98-995E-38C733065D5D}"/>
              </c:ext>
            </c:extLst>
          </c:dPt>
          <c:dPt>
            <c:idx val="5"/>
            <c:spPr>
              <a:solidFill>
                <a:schemeClr val="accent2">
                  <a:tint val="86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213-4B98-995E-38C733065D5D}"/>
              </c:ext>
            </c:extLst>
          </c:dPt>
          <c:dPt>
            <c:idx val="6"/>
            <c:spPr>
              <a:solidFill>
                <a:schemeClr val="accent2">
                  <a:tint val="72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213-4B98-995E-38C733065D5D}"/>
              </c:ext>
            </c:extLst>
          </c:dPt>
          <c:dPt>
            <c:idx val="7"/>
            <c:spPr>
              <a:solidFill>
                <a:schemeClr val="accent2">
                  <a:tint val="58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213-4B98-995E-38C733065D5D}"/>
              </c:ext>
            </c:extLst>
          </c:dPt>
          <c:dPt>
            <c:idx val="8"/>
            <c:spPr>
              <a:solidFill>
                <a:schemeClr val="accent2">
                  <a:tint val="44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213-4B98-995E-38C733065D5D}"/>
              </c:ext>
            </c:extLst>
          </c:dPt>
          <c:dLbls>
            <c:dLbl>
              <c:idx val="0"/>
              <c:layout>
                <c:manualLayout>
                  <c:x val="-0.16489681214090701"/>
                  <c:y val="0.124457852531746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D213-4B98-995E-38C733065D5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</c:dLbl>
            <c:dLbl>
              <c:idx val="4"/>
              <c:layout>
                <c:manualLayout>
                  <c:x val="0.13847208492877797"/>
                  <c:y val="4.60398971867646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D213-4B98-995E-38C733065D5D}"/>
                </c:ext>
              </c:extLst>
            </c:dLbl>
            <c:dLbl>
              <c:idx val="5"/>
              <c:layout>
                <c:manualLayout>
                  <c:x val="-2.2235288770721808E-2"/>
                  <c:y val="6.18604627084336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B-D213-4B98-995E-38C733065D5D}"/>
                </c:ext>
              </c:extLst>
            </c:dLbl>
            <c:dLbl>
              <c:idx val="6"/>
              <c:layout>
                <c:manualLayout>
                  <c:x val="-3.5227225384705699E-2"/>
                  <c:y val="4.552615094710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D-D213-4B98-995E-38C733065D5D}"/>
                </c:ext>
              </c:extLst>
            </c:dLbl>
            <c:dLbl>
              <c:idx val="7"/>
              <c:layout>
                <c:manualLayout>
                  <c:x val="-9.4363204599425005E-3"/>
                  <c:y val="-2.477136010172770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F-D213-4B98-995E-38C733065D5D}"/>
                </c:ext>
              </c:extLst>
            </c:dLbl>
            <c:dLbl>
              <c:idx val="8"/>
              <c:layout>
                <c:manualLayout>
                  <c:x val="4.0534705889035709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1-D213-4B98-995E-38C733065D5D}"/>
                </c:ext>
              </c:extLst>
            </c:dLbl>
            <c:dLbl>
              <c:idx val="9"/>
              <c:layout>
                <c:manualLayout>
                  <c:x val="-5.1144932640995601E-2"/>
                  <c:y val="-1.9500279856323605E-3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213-4B98-995E-38C733065D5D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cs-CZ"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</c:dLbl>
            <c:dLbl>
              <c:idx val="13"/>
              <c:layout>
                <c:manualLayout>
                  <c:x val="-0.15479334022641106"/>
                  <c:y val="3.6680197583997315E-5"/>
                </c:manualLayout>
              </c:layout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213-4B98-995E-38C733065D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'růst VaV zam ve veřejném sek'!$A$3:$A$11</c:f>
              <c:strCache>
                <c:ptCount val="9"/>
                <c:pt idx="0">
                  <c:v>Jihomoravský</c:v>
                </c:pt>
                <c:pt idx="1">
                  <c:v>Olomoucký</c:v>
                </c:pt>
                <c:pt idx="2">
                  <c:v>Praha </c:v>
                </c:pt>
                <c:pt idx="3">
                  <c:v>Středočeský </c:v>
                </c:pt>
                <c:pt idx="4">
                  <c:v>Liberecký </c:v>
                </c:pt>
                <c:pt idx="5">
                  <c:v>Plzeňský </c:v>
                </c:pt>
                <c:pt idx="6">
                  <c:v>Královéhradecký</c:v>
                </c:pt>
                <c:pt idx="7">
                  <c:v>Zlínský</c:v>
                </c:pt>
                <c:pt idx="8">
                  <c:v>Ostatní</c:v>
                </c:pt>
              </c:strCache>
            </c:strRef>
          </c:cat>
          <c:val>
            <c:numRef>
              <c:f>'růst VaV zam ve veřejném sek'!$N$3:$N$11</c:f>
              <c:numCache>
                <c:formatCode>0%</c:formatCode>
                <c:ptCount val="9"/>
                <c:pt idx="0">
                  <c:v>0.26392031597663207</c:v>
                </c:pt>
                <c:pt idx="1">
                  <c:v>0.22029538071244506</c:v>
                </c:pt>
                <c:pt idx="2">
                  <c:v>0.18537040689223205</c:v>
                </c:pt>
                <c:pt idx="3">
                  <c:v>0.10834775015651801</c:v>
                </c:pt>
                <c:pt idx="4">
                  <c:v>6.7082314569981913E-2</c:v>
                </c:pt>
                <c:pt idx="5">
                  <c:v>4.5646576976569195E-2</c:v>
                </c:pt>
                <c:pt idx="6">
                  <c:v>3.8325473145454897E-2</c:v>
                </c:pt>
                <c:pt idx="7">
                  <c:v>3.5235344805571917E-2</c:v>
                </c:pt>
                <c:pt idx="8">
                  <c:v>3.5776436764595097E-2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D213-4B98-995E-38C733065D5D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plotArea>
      <c:layout>
        <c:manualLayout>
          <c:layoutTarget val="inner"/>
          <c:xMode val="edge"/>
          <c:yMode val="edge"/>
          <c:x val="0.13343654896172399"/>
          <c:y val="3.5933552469217506E-2"/>
          <c:w val="0.81116145029610009"/>
          <c:h val="0.80478045424026001"/>
        </c:manualLayout>
      </c:layout>
      <c:scatterChart>
        <c:scatterStyle val="lineMarker"/>
        <c:ser>
          <c:idx val="0"/>
          <c:order val="0"/>
          <c:tx>
            <c:strRef>
              <c:f>'Bodový_výkony vs. VaV_ZP'!$F$30</c:f>
              <c:strCache>
                <c:ptCount val="1"/>
                <c:pt idx="0">
                  <c:v>Podíl na tržbách/výkonech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0855293573740197E-2"/>
                  <c:y val="-4.8148148148148093E-2"/>
                </c:manualLayout>
              </c:layout>
              <c:tx>
                <c:rich>
                  <a:bodyPr/>
                  <a:lstStyle/>
                  <a:p>
                    <a:fld id="{0AAC7428-AE72-4AF5-A844-AEFA4C4490D8}" type="CELLREF">
                      <a:rPr lang="en-US"/>
                      <a:pPr/>
                      <a:t>[ODKAZ NA BUŇKU]</a:t>
                    </a:fld>
                    <a:endParaRPr lang="cs-CZ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{0AAC7428-AE72-4AF5-A844-AEFA4C4490D8}</c15:txfldGUID>
                      <c15:f>'Bodový_výkony vs. VaV_ZP'!$G$31</c15:f>
                      <c15:dlblFieldTableCache>
                        <c:ptCount val="1"/>
                        <c:pt idx="0">
                          <c:v>Automotive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00-C482-4865-890F-E4B2D9925AC3}"/>
                </c:ext>
              </c:extLst>
            </c:dLbl>
            <c:dLbl>
              <c:idx val="1"/>
              <c:layout>
                <c:manualLayout>
                  <c:x val="-0.150050943694852"/>
                  <c:y val="-3.7037006209319004E-2"/>
                </c:manualLayout>
              </c:layout>
              <c:tx>
                <c:rich>
                  <a:bodyPr/>
                  <a:lstStyle/>
                  <a:p>
                    <a:fld id="{9389A324-68BD-4A42-93C6-4296FAF93B72}" type="CELLREF">
                      <a:rPr lang="en-US"/>
                      <a:pPr/>
                      <a:t>[ODKAZ NA BUŇKU]</a:t>
                    </a:fld>
                    <a:endParaRPr lang="cs-CZ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{9389A324-68BD-4A42-93C6-4296FAF93B72}</c15:txfldGUID>
                      <c15:f>'Bodový_výkony vs. VaV_ZP'!$G$32</c15:f>
                      <c15:dlblFieldTableCache>
                        <c:ptCount val="1"/>
                        <c:pt idx="0">
                          <c:v>Potravinářství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01-C482-4865-890F-E4B2D9925AC3}"/>
                </c:ext>
              </c:extLst>
            </c:dLbl>
            <c:dLbl>
              <c:idx val="2"/>
              <c:layout>
                <c:manualLayout>
                  <c:x val="1.1649511445052404E-2"/>
                  <c:y val="-4.638629165364201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Chemnie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4193704744193"/>
                      <c:h val="4.79127476930076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482-4865-890F-E4B2D9925AC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Strojírenství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82-4865-890F-E4B2D9925AC3}"/>
                </c:ext>
              </c:extLst>
            </c:dLbl>
            <c:dLbl>
              <c:idx val="4"/>
              <c:layout>
                <c:manualLayout>
                  <c:x val="-7.2060433400598811E-2"/>
                  <c:y val="-4.606521172168489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Kovodělný</a:t>
                    </a:r>
                    <a:r>
                      <a:rPr lang="en-US" baseline="0"/>
                      <a:t> pr.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82-4865-890F-E4B2D9925AC3}"/>
                </c:ext>
              </c:extLst>
            </c:dLbl>
            <c:dLbl>
              <c:idx val="5"/>
              <c:layout>
                <c:manualLayout>
                  <c:x val="-0.14172519421253199"/>
                  <c:y val="-1.391436799786930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Plastikářství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482-4865-890F-E4B2D9925AC3}"/>
                </c:ext>
              </c:extLst>
            </c:dLbl>
            <c:dLbl>
              <c:idx val="6"/>
              <c:layout>
                <c:manualLayout>
                  <c:x val="-1.4825109800973402E-2"/>
                  <c:y val="4.038054968287529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Elektrotechnika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482-4865-890F-E4B2D9925AC3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B887F7A9-543E-4992-A128-C8ABB689548C}" type="CELLREF">
                      <a:rPr lang="en-US"/>
                      <a:pPr/>
                      <a:t>[ODKAZ NA BUŇKU]</a:t>
                    </a:fld>
                    <a:endParaRPr lang="cs-CZ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{B887F7A9-543E-4992-A128-C8ABB689548C}</c15:txfldGUID>
                      <c15:f>'Bodový_výkony vs. VaV_ZP'!$G$38</c15:f>
                      <c15:dlblFieldTableCache>
                        <c:ptCount val="1"/>
                        <c:pt idx="0">
                          <c:v>Výroba kovů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07-C482-4865-890F-E4B2D9925AC3}"/>
                </c:ext>
              </c:extLst>
            </c:dLbl>
            <c:dLbl>
              <c:idx val="8"/>
              <c:layout>
                <c:manualLayout>
                  <c:x val="-3.3500837520938E-2"/>
                  <c:y val="4.020048498166060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Ostatní</a:t>
                    </a:r>
                    <a:r>
                      <a:rPr lang="en-US" baseline="0"/>
                      <a:t> ZP</a:t>
                    </a:r>
                    <a:endParaRPr lang="en-US"/>
                  </a:p>
                </c:rich>
              </c:tx>
              <c:showSer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482-4865-890F-E4B2D9925AC3}"/>
                </c:ext>
              </c:extLst>
            </c:dLbl>
            <c:dLbl>
              <c:idx val="9"/>
              <c:layout>
                <c:manualLayout>
                  <c:x val="-0.14237855946398698"/>
                  <c:y val="6.342494714587740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Ostatní</a:t>
                    </a:r>
                    <a:r>
                      <a:rPr lang="en-US" baseline="0"/>
                      <a:t> nekovové výrobky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482-4865-890F-E4B2D9925AC3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fld id="{4880B5F4-CC5B-43E2-8A38-32E802BB7BA1}" type="CELLREF">
                      <a:rPr lang="en-US"/>
                      <a:pPr/>
                      <a:t>[ODKAZ NA BUŇKU]</a:t>
                    </a:fld>
                    <a:endParaRPr lang="cs-CZ"/>
                  </a:p>
                </c:rich>
              </c:tx>
              <c:showVal val="1"/>
              <c:showSerName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{4880B5F4-CC5B-43E2-8A38-32E802BB7BA1}</c15:txfldGUID>
                      <c15:f>'Bodový_výkony vs. VaV_ZP'!$G$41</c15:f>
                      <c15:dlblFieldTableCache>
                        <c:ptCount val="1"/>
                        <c:pt idx="0">
                          <c:v>Ostatní dopravní prostředky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0A-C482-4865-890F-E4B2D9925AC3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5453F9AE-76D5-40F1-A95B-464652AC02F7}" type="CELLREF">
                      <a:rPr lang="en-US" smtClean="0"/>
                      <a:pPr/>
                      <a:t>[ODKAZ NA BUŇKU]</a:t>
                    </a:fld>
                    <a:endParaRPr lang="cs-CZ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{5453F9AE-76D5-40F1-A95B-464652AC02F7}</c15:txfldGUID>
                      <c15:f>'Bodový_výkony vs. VaV_ZP'!$G$42</c15:f>
                      <c15:dlblFieldTableCache>
                        <c:ptCount val="1"/>
                        <c:pt idx="0">
                          <c:v>Faramcie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0B-C482-4865-890F-E4B2D9925AC3}"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fld id="{9F43783D-F159-41CC-9F91-B1C738BF3350}" type="CELLREF">
                      <a:rPr lang="en-US"/>
                      <a:pPr/>
                      <a:t>[ODKAZ NA BUŇKU]</a:t>
                    </a:fld>
                    <a:endParaRPr lang="cs-CZ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>
                    <c15:dlblFTEntry>
                      <c15:txfldGUID>{9F43783D-F159-41CC-9F91-B1C738BF3350}</c15:txfldGUID>
                      <c15:f>'Bodový_výkony vs. VaV_ZP'!$G$43</c15:f>
                      <c15:dlblFieldTableCache>
                        <c:ptCount val="1"/>
                        <c:pt idx="0">
                          <c:v>Elektronika</c:v>
                        </c:pt>
                      </c15:dlblFieldTableCache>
                    </c15:dlblFTEntry>
                  </c15:dlblFieldTable>
                  <c15:showDataLabelsRange val="1"/>
                </c:ext>
                <c:ext xmlns:c16="http://schemas.microsoft.com/office/drawing/2014/chart" uri="{C3380CC4-5D6E-409C-BE32-E72D297353CC}">
                  <c16:uniqueId val="{0000000C-C482-4865-890F-E4B2D9925A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'Bodový_výkony vs. VaV_ZP'!$E$31:$E$43</c:f>
              <c:numCache>
                <c:formatCode>0.0%</c:formatCode>
                <c:ptCount val="13"/>
                <c:pt idx="0">
                  <c:v>0.71727367443915713</c:v>
                </c:pt>
                <c:pt idx="1">
                  <c:v>1.0155490052570399E-2</c:v>
                </c:pt>
                <c:pt idx="2">
                  <c:v>2.8129522838722394E-2</c:v>
                </c:pt>
                <c:pt idx="3">
                  <c:v>3.9133385739547097E-2</c:v>
                </c:pt>
                <c:pt idx="4">
                  <c:v>1.4654586994347499E-2</c:v>
                </c:pt>
                <c:pt idx="5">
                  <c:v>1.1466456155487203E-2</c:v>
                </c:pt>
                <c:pt idx="6">
                  <c:v>2.1883785239700904E-2</c:v>
                </c:pt>
                <c:pt idx="7">
                  <c:v>1.8296637038227803E-3</c:v>
                </c:pt>
                <c:pt idx="8">
                  <c:v>1.2875248630025598E-2</c:v>
                </c:pt>
                <c:pt idx="9">
                  <c:v>5.8152199197564298E-3</c:v>
                </c:pt>
                <c:pt idx="10">
                  <c:v>7.6673383160513003E-2</c:v>
                </c:pt>
                <c:pt idx="11">
                  <c:v>3.0323891212418096E-2</c:v>
                </c:pt>
                <c:pt idx="12">
                  <c:v>6.2350556832994506E-3</c:v>
                </c:pt>
              </c:numCache>
            </c:numRef>
          </c:xVal>
          <c:yVal>
            <c:numRef>
              <c:f>'Bodový_výkony vs. VaV_ZP'!$F$31:$F$43</c:f>
              <c:numCache>
                <c:formatCode>0.0%</c:formatCode>
                <c:ptCount val="13"/>
                <c:pt idx="0">
                  <c:v>0.53541069118606688</c:v>
                </c:pt>
                <c:pt idx="1">
                  <c:v>7.2378337266740617E-2</c:v>
                </c:pt>
                <c:pt idx="2">
                  <c:v>5.9375646329772498E-2</c:v>
                </c:pt>
                <c:pt idx="3">
                  <c:v>4.9043853055654098E-2</c:v>
                </c:pt>
                <c:pt idx="4">
                  <c:v>4.2715023223978216E-2</c:v>
                </c:pt>
                <c:pt idx="5">
                  <c:v>4.2333477763563311E-2</c:v>
                </c:pt>
                <c:pt idx="6">
                  <c:v>3.7193747218322006E-2</c:v>
                </c:pt>
                <c:pt idx="7">
                  <c:v>3.6038187767314406E-2</c:v>
                </c:pt>
                <c:pt idx="8">
                  <c:v>2.945313647711411E-2</c:v>
                </c:pt>
                <c:pt idx="9">
                  <c:v>2.2610102958812602E-2</c:v>
                </c:pt>
                <c:pt idx="10">
                  <c:v>8.105651649760702E-3</c:v>
                </c:pt>
                <c:pt idx="11">
                  <c:v>4.89885275946124E-3</c:v>
                </c:pt>
                <c:pt idx="12">
                  <c:v>4.8031126504082698E-3</c:v>
                </c:pt>
              </c:numCache>
            </c:numRef>
          </c:yVal>
          <c:extLst xmlns:c16r2="http://schemas.microsoft.com/office/drawing/2015/06/chart">
            <c:ext xmlns:c15="http://schemas.microsoft.com/office/drawing/2012/chart" uri="{02D57815-91ED-43cb-92C2-25804820EDAC}">
              <c15:datalabelsRange>
                <c15:f>'Bodový_výkony vs. VaV_ZP'!$G$39</c15:f>
                <c15:dlblRangeCache>
                  <c:ptCount val="1"/>
                  <c:pt idx="0">
                    <c:v>Ostatní ZP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D-C482-4865-890F-E4B2D9925AC3}"/>
            </c:ext>
          </c:extLst>
        </c:ser>
        <c:dLbls/>
        <c:axId val="68078976"/>
        <c:axId val="68367872"/>
      </c:scatterChart>
      <c:valAx>
        <c:axId val="68078976"/>
        <c:scaling>
          <c:logBase val="4"/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Podíl na výdajích na VaV ve zpracovatelském půmyslu, průměr 2014-15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.0%" sourceLinked="0"/>
        <c:maj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8367872"/>
        <c:crosses val="autoZero"/>
        <c:crossBetween val="midCat"/>
      </c:valAx>
      <c:valAx>
        <c:axId val="68367872"/>
        <c:scaling>
          <c:logBase val="4"/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Podíl na výkonech ve zpracovatelském průmyslu 2016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.0%" sourceLinked="1"/>
        <c:maj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80789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200"/>
      </a:pPr>
      <a:endParaRPr lang="cs-CZ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autoTitleDeleted val="1"/>
    <c:plotArea>
      <c:layout/>
      <c:lineChart>
        <c:grouping val="standard"/>
        <c:ser>
          <c:idx val="0"/>
          <c:order val="0"/>
          <c:tx>
            <c:strRef>
              <c:f>vlastnictví!$B$19</c:f>
              <c:strCache>
                <c:ptCount val="1"/>
                <c:pt idx="0">
                  <c:v>ČR domácí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vlastnictví!$C$16:$M$16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vlastnictví!$C$19:$M$19</c:f>
              <c:numCache>
                <c:formatCode>0%</c:formatCode>
                <c:ptCount val="11"/>
                <c:pt idx="0">
                  <c:v>1</c:v>
                </c:pt>
                <c:pt idx="1">
                  <c:v>0.96873314893842088</c:v>
                </c:pt>
                <c:pt idx="2">
                  <c:v>1.3345803292337333</c:v>
                </c:pt>
                <c:pt idx="3">
                  <c:v>1.0268508624391661</c:v>
                </c:pt>
                <c:pt idx="4">
                  <c:v>1.0739786605396626</c:v>
                </c:pt>
                <c:pt idx="5">
                  <c:v>1.2401138777407139</c:v>
                </c:pt>
                <c:pt idx="6">
                  <c:v>1.2272757321009222</c:v>
                </c:pt>
                <c:pt idx="7">
                  <c:v>1.0480163653807677</c:v>
                </c:pt>
                <c:pt idx="8">
                  <c:v>1.4611533615237575</c:v>
                </c:pt>
                <c:pt idx="9">
                  <c:v>1.6646806612786504</c:v>
                </c:pt>
                <c:pt idx="10">
                  <c:v>1.5350483952301521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F9-4284-978E-0DECCB50033C}"/>
            </c:ext>
          </c:extLst>
        </c:ser>
        <c:ser>
          <c:idx val="1"/>
          <c:order val="1"/>
          <c:tx>
            <c:strRef>
              <c:f>vlastnictví!$B$20</c:f>
              <c:strCache>
                <c:ptCount val="1"/>
                <c:pt idx="0">
                  <c:v>ČR zahraniční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vlastnictví!$C$16:$M$16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vlastnictví!$C$20:$M$20</c:f>
              <c:numCache>
                <c:formatCode>0%</c:formatCode>
                <c:ptCount val="11"/>
                <c:pt idx="0">
                  <c:v>1</c:v>
                </c:pt>
                <c:pt idx="1">
                  <c:v>1.4925709672672101</c:v>
                </c:pt>
                <c:pt idx="2">
                  <c:v>1.6512037766306822</c:v>
                </c:pt>
                <c:pt idx="3">
                  <c:v>1.5621939215305793</c:v>
                </c:pt>
                <c:pt idx="4">
                  <c:v>1.5059996849367772</c:v>
                </c:pt>
                <c:pt idx="5">
                  <c:v>1.5668205633224896</c:v>
                </c:pt>
                <c:pt idx="6">
                  <c:v>1.7564531049032357</c:v>
                </c:pt>
                <c:pt idx="7">
                  <c:v>2.1532074073525815</c:v>
                </c:pt>
                <c:pt idx="8">
                  <c:v>3.298864767248388</c:v>
                </c:pt>
                <c:pt idx="9">
                  <c:v>3.0722125537821494</c:v>
                </c:pt>
                <c:pt idx="10">
                  <c:v>3.3053177612467537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EF9-4284-978E-0DECCB50033C}"/>
            </c:ext>
          </c:extLst>
        </c:ser>
        <c:ser>
          <c:idx val="2"/>
          <c:order val="2"/>
          <c:tx>
            <c:strRef>
              <c:f>vlastnictví!$B$17</c:f>
              <c:strCache>
                <c:ptCount val="1"/>
                <c:pt idx="0">
                  <c:v>SČK domácí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vlastnictví!$C$16:$M$16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vlastnictví!$C$17:$M$17</c:f>
              <c:numCache>
                <c:formatCode>0%</c:formatCode>
                <c:ptCount val="11"/>
                <c:pt idx="0">
                  <c:v>1</c:v>
                </c:pt>
                <c:pt idx="1">
                  <c:v>1.0347572695227207</c:v>
                </c:pt>
                <c:pt idx="2">
                  <c:v>1.1564603044634183</c:v>
                </c:pt>
                <c:pt idx="3">
                  <c:v>0.98562404312638507</c:v>
                </c:pt>
                <c:pt idx="4">
                  <c:v>1.002336690393504</c:v>
                </c:pt>
                <c:pt idx="5">
                  <c:v>1.2282867070482704</c:v>
                </c:pt>
                <c:pt idx="6">
                  <c:v>1.3373793286902047</c:v>
                </c:pt>
                <c:pt idx="7">
                  <c:v>1.4631563631537707</c:v>
                </c:pt>
                <c:pt idx="8">
                  <c:v>1.5080355853199539</c:v>
                </c:pt>
                <c:pt idx="9">
                  <c:v>1.6473683053119086</c:v>
                </c:pt>
                <c:pt idx="10">
                  <c:v>1.5893520416401519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EF9-4284-978E-0DECCB50033C}"/>
            </c:ext>
          </c:extLst>
        </c:ser>
        <c:ser>
          <c:idx val="3"/>
          <c:order val="3"/>
          <c:tx>
            <c:strRef>
              <c:f>vlastnictví!$B$18</c:f>
              <c:strCache>
                <c:ptCount val="1"/>
                <c:pt idx="0">
                  <c:v>SČK zahraniční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vlastnictví!$C$16:$M$16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vlastnictví!$C$18:$M$18</c:f>
              <c:numCache>
                <c:formatCode>0%</c:formatCode>
                <c:ptCount val="11"/>
                <c:pt idx="0">
                  <c:v>1</c:v>
                </c:pt>
                <c:pt idx="1">
                  <c:v>1.2777006399252995</c:v>
                </c:pt>
                <c:pt idx="2">
                  <c:v>1.4753229014742326</c:v>
                </c:pt>
                <c:pt idx="3">
                  <c:v>1.6749374667433645</c:v>
                </c:pt>
                <c:pt idx="4">
                  <c:v>1.5938378105185418</c:v>
                </c:pt>
                <c:pt idx="5">
                  <c:v>1.5058382541005815</c:v>
                </c:pt>
                <c:pt idx="6">
                  <c:v>1.7871636988399937</c:v>
                </c:pt>
                <c:pt idx="7">
                  <c:v>2.0424848727882545</c:v>
                </c:pt>
                <c:pt idx="8">
                  <c:v>2.3173197747468555</c:v>
                </c:pt>
                <c:pt idx="9">
                  <c:v>2.6954055664079051</c:v>
                </c:pt>
                <c:pt idx="10">
                  <c:v>2.883930640944294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EF9-4284-978E-0DECCB50033C}"/>
            </c:ext>
          </c:extLst>
        </c:ser>
        <c:dLbls/>
        <c:marker val="1"/>
        <c:axId val="68421504"/>
        <c:axId val="68423040"/>
      </c:lineChart>
      <c:catAx>
        <c:axId val="684215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8423040"/>
        <c:crosses val="autoZero"/>
        <c:auto val="1"/>
        <c:lblAlgn val="ctr"/>
        <c:lblOffset val="100"/>
      </c:catAx>
      <c:valAx>
        <c:axId val="68423040"/>
        <c:scaling>
          <c:orientation val="minMax"/>
          <c:min val="0.75000000000000022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8421504"/>
        <c:crosses val="autoZero"/>
        <c:crossBetween val="midCat"/>
        <c:majorUnit val="0.2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3202035588617972E-2"/>
          <c:y val="3.0807371451997512E-2"/>
          <c:w val="0.87903277494226306"/>
          <c:h val="6.5982220130663155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cs-CZ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2D5DF-D3D7-1D42-8555-5409F1628582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BB650-9912-9145-A6A9-4B2E2B4E3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57005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FA059-90E1-5740-9E2B-E85CCC61BE8A}" type="datetimeFigureOut">
              <a:rPr lang="en-US" smtClean="0"/>
              <a:pPr/>
              <a:t>12/5/2017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AA979-2B88-9F44-B24D-012783FFA8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95997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ZI sice vysoká, ale hlavně díky ŠA. Navíc v čase stagnuje. Nové VO vzniklé v posledních letech v okolí </a:t>
            </a:r>
            <a:r>
              <a:rPr lang="cs-CZ" dirty="0" err="1"/>
              <a:t>Phy</a:t>
            </a:r>
            <a:r>
              <a:rPr lang="cs-CZ" dirty="0"/>
              <a:t> zatím</a:t>
            </a:r>
            <a:r>
              <a:rPr lang="cs-CZ" baseline="0" dirty="0"/>
              <a:t> nejsou navázány na podnikovou sféru – je to problém pro jejich udržitelnost a rozvoj a současně ušlá příležitost pro firmy v SČK (pokud se s nimi víc nepropojí).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AA979-2B88-9F44-B24D-012783FFA8F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7971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Co z toho plyne. Konkurenceschopnost založená převážně na ceně výrobních faktorů a efektivní realizaci výrobních aktivit se postupně vyčerpává (viz předchozí slidy)</a:t>
            </a:r>
          </a:p>
          <a:p>
            <a:r>
              <a:rPr lang="cs-CZ" dirty="0"/>
              <a:t>Naopak roste význam inovací založených na vlastních znalostech a technologiích jako zdrojů konkurenční výhody – pro to má SČK spolu s Prahou ideální podmínky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AA979-2B88-9F44-B24D-012783FFA8F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8858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HDP na obyvatele je nejčastěji používaným ukazatelem ekonomické výkonnosti umožňující meziregionální srovnání. SČK patří k nejvyspělejším regionům, co se týče dosažené ekonomické výkonnosti,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 roku 1995 navíc dosahoval velmi rychlého růstu ekonomické výkonnosti, když HDP/obyvatele vzrostlo za toto období více než 2,5 krát.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AA979-2B88-9F44-B24D-012783FFA8F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5001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800" dirty="0"/>
              <a:t>Od roku 2009 vzrostl počet </a:t>
            </a:r>
            <a:r>
              <a:rPr lang="cs-CZ" sz="800" dirty="0" err="1"/>
              <a:t>zam</a:t>
            </a:r>
            <a:r>
              <a:rPr lang="cs-CZ" sz="800" dirty="0"/>
              <a:t>. Ve </a:t>
            </a:r>
            <a:r>
              <a:rPr lang="cs-CZ" sz="800" dirty="0" err="1"/>
              <a:t>VaV</a:t>
            </a:r>
            <a:r>
              <a:rPr lang="cs-CZ" sz="800" dirty="0"/>
              <a:t> ve veřejném </a:t>
            </a:r>
            <a:r>
              <a:rPr lang="cs-CZ" sz="800" dirty="0" err="1"/>
              <a:t>setkoru</a:t>
            </a:r>
            <a:r>
              <a:rPr lang="cs-CZ" sz="800" dirty="0"/>
              <a:t> téměř o 500 pracovníků na 1700 osob. A to ještě řada výzkumných center je ve </a:t>
            </a:r>
            <a:r>
              <a:rPr lang="cs-CZ" sz="800" dirty="0" err="1"/>
              <a:t>statsitice</a:t>
            </a:r>
            <a:r>
              <a:rPr lang="cs-CZ" sz="800" dirty="0"/>
              <a:t> započtena pod mateřské instituce se sídlem v </a:t>
            </a:r>
            <a:r>
              <a:rPr lang="cs-CZ" sz="800" dirty="0" err="1"/>
              <a:t>Pze</a:t>
            </a:r>
            <a:r>
              <a:rPr lang="cs-CZ" sz="800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AA979-2B88-9F44-B24D-012783FFA8F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9627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HDP na obyvatele je nejčastěji používaným ukazatelem ekonomické výkonnosti umožňující meziregionální srovnání. SČK patří k nejvyspělejším regionům, co se týče dosažené ekonomické výkonnosti,</a:t>
            </a:r>
          </a:p>
          <a:p>
            <a:r>
              <a:rPr lang="cs-CZ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 roku 1995 navíc dosahoval velmi rychlého růstu ekonomické výkonnosti, když HDP/obyvatele vzrostlo za toto období více než 2,5 krát.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AA979-2B88-9F44-B24D-012783FFA8F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4279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800" dirty="0"/>
              <a:t>Jedním z hlavních důvodů aktualizace RIS3 (a analytické části) je potřeba podrobněji se podívat na specializaci </a:t>
            </a:r>
            <a:r>
              <a:rPr lang="cs-CZ" sz="800" dirty="0" err="1"/>
              <a:t>ekon</a:t>
            </a:r>
            <a:r>
              <a:rPr lang="cs-CZ" sz="800" dirty="0"/>
              <a:t>.</a:t>
            </a:r>
          </a:p>
          <a:p>
            <a:r>
              <a:rPr lang="cs-CZ" sz="800" dirty="0"/>
              <a:t>ZP je klíčový (40 % HPH v ekonomice kraje, téměř třetinu pracovních míst).</a:t>
            </a:r>
          </a:p>
          <a:p>
            <a:r>
              <a:rPr lang="cs-CZ" sz="800" dirty="0"/>
              <a:t>Klíčové specializace krajské ekonomiky ve zpracovatelském průmyslu (ZP) z pohledu podílu na celkových tržbách v ZP (svislá osa) a podílu na podnikových výdajích na VaV (vodorovná osa). </a:t>
            </a:r>
            <a:r>
              <a:rPr lang="cs-CZ" sz="800" dirty="0" err="1"/>
              <a:t>Automotive</a:t>
            </a:r>
            <a:r>
              <a:rPr lang="cs-CZ" sz="800" dirty="0"/>
              <a:t> samozřejmě </a:t>
            </a:r>
            <a:r>
              <a:rPr lang="cs-CZ" sz="800" dirty="0" err="1"/>
              <a:t>nej</a:t>
            </a:r>
            <a:r>
              <a:rPr lang="cs-CZ" sz="800" dirty="0"/>
              <a:t> (nejen kvůli ŠA) – 75 % celého ZP a 30 % ekonomiky SČK.</a:t>
            </a:r>
          </a:p>
          <a:p>
            <a:r>
              <a:rPr lang="cs-CZ" sz="800" b="1" dirty="0"/>
              <a:t>Tyto obory stále příliš široké (Apple vs. Foxconn</a:t>
            </a:r>
            <a:r>
              <a:rPr lang="cs-CZ" sz="800" dirty="0"/>
              <a:t>). Proto v rámci RIS3 jdeme hlouběji a zejména do terénu….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AA979-2B88-9F44-B24D-012783FFA8F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7609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SČK je jedním z nejprůmyslovějších regionů ČR, ale i Evropy (ČR je 2.</a:t>
            </a:r>
            <a:r>
              <a:rPr lang="cs-CZ" baseline="0" dirty="0"/>
              <a:t> ve významu průmyslu v ekonomice mezi zeměmi EU). Velkou výzvou je započínající trend </a:t>
            </a:r>
            <a:r>
              <a:rPr lang="cs-CZ" baseline="0" dirty="0" err="1"/>
              <a:t>relokalizace</a:t>
            </a:r>
            <a:r>
              <a:rPr lang="cs-CZ" baseline="0" dirty="0"/>
              <a:t> výrobních závodů zpět do Evropy v souvislosti s technologickými změnami (I 4.0), které činí průmyslovou výrobu s vysokou PH opět konkurenceschopnou a současně nutnost úzkého propojení s </a:t>
            </a:r>
            <a:r>
              <a:rPr lang="cs-CZ" baseline="0" dirty="0" err="1"/>
              <a:t>VaV</a:t>
            </a:r>
            <a:r>
              <a:rPr lang="cs-CZ" baseline="0" dirty="0"/>
              <a:t> centry a prodejními službami.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AA979-2B88-9F44-B24D-012783FFA8F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1401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Tento proces (proměny aktivit PZI)</a:t>
            </a:r>
            <a:r>
              <a:rPr lang="cs-CZ" baseline="0" dirty="0"/>
              <a:t> již postupně probíhá, akceleruje po roce 2010, kdy v kraji razantně roste rozsah </a:t>
            </a:r>
            <a:r>
              <a:rPr lang="cs-CZ" baseline="0" dirty="0" err="1"/>
              <a:t>VaV</a:t>
            </a:r>
            <a:r>
              <a:rPr lang="cs-CZ" baseline="0" dirty="0"/>
              <a:t> aktivit v segmentu zahraničních firem. Výzvou pro rozvoj kraje je, aby to vedlo ke tvorbě kvalitních pracovních míst a většímu zakořenění firem v ekonomice kraje.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AA979-2B88-9F44-B24D-012783FFA8F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216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-ic.cz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-ic.cz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s-ic.cz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s-ic.cz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s-ic.cz" TargetMode="Externa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-ic.cz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-ic.cz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1F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026334" y="3787660"/>
            <a:ext cx="7327443" cy="98488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lnSpc>
                <a:spcPts val="3400"/>
              </a:lnSpc>
              <a:defRPr sz="2900" b="0" i="0" cap="none" baseline="0">
                <a:solidFill>
                  <a:schemeClr val="bg1"/>
                </a:solidFill>
                <a:latin typeface="Arial "/>
                <a:cs typeface="Arial "/>
              </a:defRPr>
            </a:lvl1pPr>
          </a:lstStyle>
          <a:p>
            <a:r>
              <a:rPr lang="cs-CZ" dirty="0"/>
              <a:t>Klepnutím lze upravit styl </a:t>
            </a:r>
            <a:br>
              <a:rPr lang="cs-CZ" dirty="0"/>
            </a:br>
            <a:r>
              <a:rPr lang="cs-CZ" dirty="0"/>
              <a:t>předlohy nadpisu.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160" y="234847"/>
            <a:ext cx="1784758" cy="741476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8791222" y="0"/>
            <a:ext cx="352778" cy="6858000"/>
          </a:xfrm>
          <a:prstGeom prst="rect">
            <a:avLst/>
          </a:prstGeom>
          <a:solidFill>
            <a:srgbClr val="1841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026334" y="5076896"/>
            <a:ext cx="3291666" cy="720276"/>
          </a:xfrm>
          <a:prstGeom prst="rect">
            <a:avLst/>
          </a:prstGeom>
        </p:spPr>
        <p:txBody>
          <a:bodyPr lIns="0" numCol="1"/>
          <a:lstStyle>
            <a:lvl1pPr marL="0" indent="0" algn="l">
              <a:buNone/>
              <a:defRPr sz="1800">
                <a:solidFill>
                  <a:srgbClr val="184195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Datum XX.XX.XXXX</a:t>
            </a:r>
          </a:p>
        </p:txBody>
      </p:sp>
      <p:sp>
        <p:nvSpPr>
          <p:cNvPr id="9" name="Title 1">
            <a:hlinkClick r:id="rId3"/>
          </p:cNvPr>
          <p:cNvSpPr txBox="1">
            <a:spLocks noChangeAspect="1"/>
          </p:cNvSpPr>
          <p:nvPr userDrawn="1"/>
        </p:nvSpPr>
        <p:spPr>
          <a:xfrm>
            <a:off x="1026334" y="6206067"/>
            <a:ext cx="1623067" cy="452108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b">
            <a:normAutofit/>
          </a:bodyPr>
          <a:lstStyle>
            <a:lvl1pPr algn="l" defTabSz="4572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500" b="1" i="0" kern="1200" cap="all">
                <a:solidFill>
                  <a:schemeClr val="tx1"/>
                </a:solidFill>
                <a:latin typeface="Danzza Bold"/>
                <a:ea typeface="+mj-ea"/>
                <a:cs typeface="Danzza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www.s-ic.cz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771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8419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26334" y="3787660"/>
            <a:ext cx="7327443" cy="984885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lnSpc>
                <a:spcPts val="3400"/>
              </a:lnSpc>
              <a:defRPr sz="2900" b="0" i="0" cap="none" baseline="0">
                <a:solidFill>
                  <a:schemeClr val="bg1"/>
                </a:solidFill>
                <a:latin typeface="Arial "/>
                <a:cs typeface="Arial "/>
              </a:defRPr>
            </a:lvl1pPr>
          </a:lstStyle>
          <a:p>
            <a:r>
              <a:rPr lang="cs-CZ" dirty="0"/>
              <a:t>Klepnutím lze upravit styl předlohy </a:t>
            </a:r>
            <a:br>
              <a:rPr lang="cs-CZ" dirty="0"/>
            </a:br>
            <a:r>
              <a:rPr lang="cs-CZ" dirty="0"/>
              <a:t>nadpisu kapitoly.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160" y="234847"/>
            <a:ext cx="1784758" cy="74147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8791222" y="0"/>
            <a:ext cx="352778" cy="6858000"/>
          </a:xfrm>
          <a:prstGeom prst="rect">
            <a:avLst/>
          </a:prstGeom>
          <a:solidFill>
            <a:srgbClr val="E31F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31F26"/>
              </a:solidFill>
            </a:endParaRPr>
          </a:p>
        </p:txBody>
      </p:sp>
      <p:sp>
        <p:nvSpPr>
          <p:cNvPr id="12" name="Title 1">
            <a:hlinkClick r:id="rId3"/>
          </p:cNvPr>
          <p:cNvSpPr txBox="1">
            <a:spLocks noChangeAspect="1"/>
          </p:cNvSpPr>
          <p:nvPr userDrawn="1"/>
        </p:nvSpPr>
        <p:spPr>
          <a:xfrm>
            <a:off x="1026334" y="6206067"/>
            <a:ext cx="1623067" cy="452108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b">
            <a:normAutofit/>
          </a:bodyPr>
          <a:lstStyle>
            <a:lvl1pPr algn="l" defTabSz="4572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500" b="1" i="0" kern="1200" cap="all">
                <a:solidFill>
                  <a:schemeClr val="tx1"/>
                </a:solidFill>
                <a:latin typeface="Danzza Bold"/>
                <a:ea typeface="+mj-ea"/>
                <a:cs typeface="Danzza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www.s-ic.cz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504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1026334" y="1016696"/>
            <a:ext cx="7251078" cy="769441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500" b="1" i="0" cap="none" baseline="0">
                <a:latin typeface="Arial"/>
                <a:cs typeface="Arial"/>
              </a:defRPr>
            </a:lvl1pPr>
          </a:lstStyle>
          <a:p>
            <a:r>
              <a:rPr lang="cs-CZ" dirty="0"/>
              <a:t>Klepnutím lze upravit nadpis.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26334" y="2220250"/>
            <a:ext cx="7251078" cy="40754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349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153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0" indent="349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153000"/>
              <a:buFontTx/>
              <a:buBlip>
                <a:blip r:embed="rId2"/>
              </a:buBlip>
              <a:defRPr sz="2000"/>
            </a:lvl2pPr>
            <a:lvl3pPr marL="0" indent="349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153000"/>
              <a:buFontTx/>
              <a:buBlip>
                <a:blip r:embed="rId2"/>
              </a:buBlip>
              <a:defRPr sz="2000"/>
            </a:lvl3pPr>
            <a:lvl4pPr marL="0" indent="349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153000"/>
              <a:buFontTx/>
              <a:buBlip>
                <a:blip r:embed="rId2"/>
              </a:buBlip>
              <a:defRPr sz="2000"/>
            </a:lvl4pPr>
            <a:lvl5pPr marL="0" indent="349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153000"/>
              <a:buFontTx/>
              <a:buBlip>
                <a:blip r:embed="rId2"/>
              </a:buBlip>
              <a:defRPr sz="2000"/>
            </a:lvl5pPr>
          </a:lstStyle>
          <a:p>
            <a:pPr lvl="0"/>
            <a:r>
              <a:rPr lang="cs-CZ" dirty="0"/>
              <a:t>Klepnutím lze upravit styl </a:t>
            </a:r>
            <a:r>
              <a:rPr lang="cs-CZ" dirty="0" err="1"/>
              <a:t>bullet</a:t>
            </a:r>
            <a:r>
              <a:rPr lang="cs-CZ" dirty="0"/>
              <a:t> pointu</a:t>
            </a:r>
          </a:p>
          <a:p>
            <a:pPr lvl="0"/>
            <a:r>
              <a:rPr lang="cs-CZ" dirty="0"/>
              <a:t>Klepnutím lze upravit styl </a:t>
            </a:r>
            <a:r>
              <a:rPr lang="cs-CZ" dirty="0" err="1"/>
              <a:t>bullet</a:t>
            </a:r>
            <a:r>
              <a:rPr lang="cs-CZ" dirty="0"/>
              <a:t> pointu</a:t>
            </a:r>
          </a:p>
          <a:p>
            <a:pPr lvl="0"/>
            <a:r>
              <a:rPr lang="cs-CZ" dirty="0"/>
              <a:t>Klepnutím lze upravit styl </a:t>
            </a:r>
            <a:r>
              <a:rPr lang="cs-CZ" dirty="0" err="1"/>
              <a:t>bullet</a:t>
            </a:r>
            <a:r>
              <a:rPr lang="cs-CZ" dirty="0"/>
              <a:t> pointu</a:t>
            </a:r>
          </a:p>
          <a:p>
            <a:pPr lvl="0"/>
            <a:r>
              <a:rPr lang="cs-CZ" dirty="0"/>
              <a:t>Klepnutím lze upravit styl </a:t>
            </a:r>
            <a:r>
              <a:rPr lang="cs-CZ" dirty="0" err="1"/>
              <a:t>bullet</a:t>
            </a:r>
            <a:r>
              <a:rPr lang="cs-CZ" dirty="0"/>
              <a:t> pointu</a:t>
            </a:r>
          </a:p>
          <a:p>
            <a:pPr lvl="0"/>
            <a:r>
              <a:rPr lang="cs-CZ" dirty="0"/>
              <a:t>Klepnutím lze upravit styl </a:t>
            </a:r>
            <a:r>
              <a:rPr lang="cs-CZ" dirty="0" err="1"/>
              <a:t>bullet</a:t>
            </a:r>
            <a:r>
              <a:rPr lang="cs-CZ" dirty="0"/>
              <a:t> pointu</a:t>
            </a:r>
          </a:p>
          <a:p>
            <a:pPr lvl="0"/>
            <a:r>
              <a:rPr lang="cs-CZ" dirty="0"/>
              <a:t>Klepnutím lze upravit styl </a:t>
            </a:r>
            <a:r>
              <a:rPr lang="cs-CZ" dirty="0" err="1"/>
              <a:t>bullet</a:t>
            </a:r>
            <a:r>
              <a:rPr lang="cs-CZ" dirty="0"/>
              <a:t> pointu</a:t>
            </a:r>
          </a:p>
          <a:p>
            <a:pPr lvl="0"/>
            <a:r>
              <a:rPr lang="cs-CZ" dirty="0"/>
              <a:t>Klepnutím lze upravit styl </a:t>
            </a:r>
            <a:r>
              <a:rPr lang="cs-CZ" dirty="0" err="1"/>
              <a:t>bullet</a:t>
            </a:r>
            <a:r>
              <a:rPr lang="cs-CZ" dirty="0"/>
              <a:t> pointu</a:t>
            </a:r>
          </a:p>
          <a:p>
            <a:pPr lvl="0"/>
            <a:r>
              <a:rPr lang="cs-CZ" dirty="0"/>
              <a:t>Klepnutím lze upravit styl </a:t>
            </a:r>
            <a:r>
              <a:rPr lang="cs-CZ" dirty="0" err="1"/>
              <a:t>bullet</a:t>
            </a:r>
            <a:r>
              <a:rPr lang="cs-CZ" dirty="0"/>
              <a:t> pointu</a:t>
            </a:r>
          </a:p>
          <a:p>
            <a:pPr lvl="0"/>
            <a:endParaRPr lang="cs-CZ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791222" y="0"/>
            <a:ext cx="352778" cy="6858000"/>
          </a:xfrm>
          <a:prstGeom prst="rect">
            <a:avLst/>
          </a:prstGeom>
          <a:solidFill>
            <a:srgbClr val="E31F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31F26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334" y="224843"/>
            <a:ext cx="1095313" cy="449240"/>
          </a:xfrm>
          <a:prstGeom prst="rect">
            <a:avLst/>
          </a:prstGeom>
        </p:spPr>
      </p:pic>
      <p:sp>
        <p:nvSpPr>
          <p:cNvPr id="15" name="Title 1"/>
          <p:cNvSpPr txBox="1">
            <a:spLocks noChangeAspect="1"/>
          </p:cNvSpPr>
          <p:nvPr userDrawn="1"/>
        </p:nvSpPr>
        <p:spPr>
          <a:xfrm>
            <a:off x="1026334" y="6206067"/>
            <a:ext cx="1623067" cy="452108"/>
          </a:xfrm>
          <a:prstGeom prst="rect">
            <a:avLst/>
          </a:prstGeom>
        </p:spPr>
        <p:txBody>
          <a:bodyPr wrap="square" lIns="0" tIns="0" rIns="0" bIns="0" anchor="b">
            <a:normAutofit/>
          </a:bodyPr>
          <a:lstStyle>
            <a:lvl1pPr algn="l" defTabSz="4572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500" b="1" i="0" kern="1200" cap="all">
                <a:solidFill>
                  <a:schemeClr val="tx1"/>
                </a:solidFill>
                <a:latin typeface="Danzza Bold"/>
                <a:ea typeface="+mj-ea"/>
                <a:cs typeface="Danzza Bold"/>
              </a:defRPr>
            </a:lvl1pPr>
          </a:lstStyle>
          <a:p>
            <a:pPr algn="l"/>
            <a:r>
              <a:rPr lang="sk-SK" sz="900" b="0" i="0" cap="none" dirty="0">
                <a:solidFill>
                  <a:srgbClr val="E31F26"/>
                </a:solidFill>
                <a:latin typeface="Arial"/>
                <a:cs typeface="Arial"/>
              </a:rPr>
              <a:t>Středočeské inovační centrum</a:t>
            </a:r>
            <a:endParaRPr lang="en-US" sz="900" b="0" i="0" cap="none" dirty="0">
              <a:solidFill>
                <a:srgbClr val="E31F26"/>
              </a:solidFill>
              <a:latin typeface="Arial"/>
              <a:cs typeface="Arial"/>
            </a:endParaRPr>
          </a:p>
        </p:txBody>
      </p:sp>
      <p:sp>
        <p:nvSpPr>
          <p:cNvPr id="9" name="Title 1">
            <a:hlinkClick r:id="rId4"/>
          </p:cNvPr>
          <p:cNvSpPr txBox="1">
            <a:spLocks noChangeAspect="1"/>
          </p:cNvSpPr>
          <p:nvPr userDrawn="1"/>
        </p:nvSpPr>
        <p:spPr>
          <a:xfrm>
            <a:off x="3376706" y="6206067"/>
            <a:ext cx="1623067" cy="452108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b">
            <a:normAutofit/>
          </a:bodyPr>
          <a:lstStyle>
            <a:lvl1pPr algn="l" defTabSz="4572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500" b="1" i="0" kern="1200" cap="all">
                <a:solidFill>
                  <a:schemeClr val="tx1"/>
                </a:solidFill>
                <a:latin typeface="Danzza Bold"/>
                <a:ea typeface="+mj-ea"/>
                <a:cs typeface="Danzza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srgbClr val="E31F2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www.s-ic.cz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E31F2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4386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1026334" y="1016696"/>
            <a:ext cx="7251078" cy="769441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500" b="1" i="0" cap="none" baseline="0">
                <a:latin typeface="Arial"/>
                <a:cs typeface="Arial"/>
              </a:defRPr>
            </a:lvl1pPr>
          </a:lstStyle>
          <a:p>
            <a:r>
              <a:rPr lang="cs-CZ" dirty="0"/>
              <a:t>Klepnutím lze upravit nadpis.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26334" y="4183529"/>
            <a:ext cx="7251078" cy="211218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349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153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0" indent="349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153000"/>
              <a:buFontTx/>
              <a:buBlip>
                <a:blip r:embed="rId2"/>
              </a:buBlip>
              <a:defRPr sz="2000"/>
            </a:lvl2pPr>
            <a:lvl3pPr marL="0" indent="349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153000"/>
              <a:buFontTx/>
              <a:buBlip>
                <a:blip r:embed="rId2"/>
              </a:buBlip>
              <a:defRPr sz="2000"/>
            </a:lvl3pPr>
            <a:lvl4pPr marL="0" indent="349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153000"/>
              <a:buFontTx/>
              <a:buBlip>
                <a:blip r:embed="rId2"/>
              </a:buBlip>
              <a:defRPr sz="2000"/>
            </a:lvl4pPr>
            <a:lvl5pPr marL="0" indent="349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153000"/>
              <a:buFontTx/>
              <a:buBlip>
                <a:blip r:embed="rId2"/>
              </a:buBlip>
              <a:defRPr sz="2000"/>
            </a:lvl5pPr>
          </a:lstStyle>
          <a:p>
            <a:pPr lvl="0"/>
            <a:r>
              <a:rPr lang="cs-CZ" dirty="0"/>
              <a:t>Klepnutím lze upravit styl </a:t>
            </a:r>
            <a:r>
              <a:rPr lang="cs-CZ" dirty="0" err="1"/>
              <a:t>bullet</a:t>
            </a:r>
            <a:r>
              <a:rPr lang="cs-CZ" dirty="0"/>
              <a:t> pointu</a:t>
            </a:r>
          </a:p>
          <a:p>
            <a:pPr lvl="0"/>
            <a:r>
              <a:rPr lang="cs-CZ" dirty="0"/>
              <a:t>Klepnutím lze upravit styl </a:t>
            </a:r>
            <a:r>
              <a:rPr lang="cs-CZ" dirty="0" err="1"/>
              <a:t>bullet</a:t>
            </a:r>
            <a:r>
              <a:rPr lang="cs-CZ" dirty="0"/>
              <a:t> pointu</a:t>
            </a:r>
          </a:p>
          <a:p>
            <a:pPr lvl="0"/>
            <a:r>
              <a:rPr lang="cs-CZ" dirty="0"/>
              <a:t>Klepnutím lze upravit styl </a:t>
            </a:r>
            <a:r>
              <a:rPr lang="cs-CZ" dirty="0" err="1"/>
              <a:t>bullet</a:t>
            </a:r>
            <a:r>
              <a:rPr lang="cs-CZ" dirty="0"/>
              <a:t> pointu</a:t>
            </a:r>
          </a:p>
          <a:p>
            <a:pPr lvl="0"/>
            <a:r>
              <a:rPr lang="cs-CZ" dirty="0"/>
              <a:t>Klepnutím lze upravit styl </a:t>
            </a:r>
            <a:r>
              <a:rPr lang="cs-CZ" dirty="0" err="1"/>
              <a:t>bullet</a:t>
            </a:r>
            <a:r>
              <a:rPr lang="cs-CZ" dirty="0"/>
              <a:t> pointu</a:t>
            </a:r>
          </a:p>
          <a:p>
            <a:pPr lvl="0"/>
            <a:r>
              <a:rPr lang="cs-CZ" dirty="0"/>
              <a:t>Klepnutím lze upravit styl </a:t>
            </a:r>
            <a:r>
              <a:rPr lang="cs-CZ" dirty="0" err="1"/>
              <a:t>bullet</a:t>
            </a:r>
            <a:r>
              <a:rPr lang="cs-CZ" dirty="0"/>
              <a:t> pointu</a:t>
            </a:r>
          </a:p>
          <a:p>
            <a:pPr lvl="0"/>
            <a:r>
              <a:rPr lang="cs-CZ" dirty="0"/>
              <a:t>Klepnutím lze upravit styl </a:t>
            </a:r>
            <a:r>
              <a:rPr lang="cs-CZ" dirty="0" err="1"/>
              <a:t>bullet</a:t>
            </a:r>
            <a:r>
              <a:rPr lang="cs-CZ" dirty="0"/>
              <a:t> pointu</a:t>
            </a:r>
          </a:p>
        </p:txBody>
      </p:sp>
      <p:sp>
        <p:nvSpPr>
          <p:cNvPr id="10" name="Title 1"/>
          <p:cNvSpPr txBox="1">
            <a:spLocks noChangeAspect="1"/>
          </p:cNvSpPr>
          <p:nvPr userDrawn="1"/>
        </p:nvSpPr>
        <p:spPr>
          <a:xfrm>
            <a:off x="1026334" y="6206067"/>
            <a:ext cx="1623067" cy="452108"/>
          </a:xfrm>
          <a:prstGeom prst="rect">
            <a:avLst/>
          </a:prstGeom>
        </p:spPr>
        <p:txBody>
          <a:bodyPr wrap="square" lIns="0" tIns="0" rIns="0" bIns="0" anchor="b">
            <a:normAutofit/>
          </a:bodyPr>
          <a:lstStyle>
            <a:lvl1pPr algn="l" defTabSz="4572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500" b="1" i="0" kern="1200" cap="all">
                <a:solidFill>
                  <a:schemeClr val="tx1"/>
                </a:solidFill>
                <a:latin typeface="Danzza Bold"/>
                <a:ea typeface="+mj-ea"/>
                <a:cs typeface="Danzza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900" b="0" i="0" u="none" strike="noStrike" kern="1200" cap="none" spc="0" normalizeH="0" baseline="0" noProof="0" dirty="0">
                <a:ln>
                  <a:noFill/>
                </a:ln>
                <a:solidFill>
                  <a:srgbClr val="E31F2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Středočeské inovační centrum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E31F2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791222" y="0"/>
            <a:ext cx="352778" cy="6858000"/>
          </a:xfrm>
          <a:prstGeom prst="rect">
            <a:avLst/>
          </a:prstGeom>
          <a:solidFill>
            <a:srgbClr val="E31F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31F26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2" hasCustomPrompt="1"/>
          </p:nvPr>
        </p:nvSpPr>
        <p:spPr>
          <a:xfrm>
            <a:off x="1026334" y="2220250"/>
            <a:ext cx="7251078" cy="16636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153000"/>
              <a:buFontTx/>
              <a:buNone/>
              <a:tabLst/>
              <a:defRPr sz="2000" b="0" i="0" baseline="0">
                <a:latin typeface="Arial"/>
                <a:cs typeface="Arial"/>
              </a:defRPr>
            </a:lvl1pPr>
            <a:lvl2pPr marL="0" indent="349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153000"/>
              <a:buFontTx/>
              <a:buBlip>
                <a:blip r:embed="rId2"/>
              </a:buBlip>
              <a:defRPr sz="2000"/>
            </a:lvl2pPr>
            <a:lvl3pPr marL="0" indent="349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153000"/>
              <a:buFontTx/>
              <a:buBlip>
                <a:blip r:embed="rId2"/>
              </a:buBlip>
              <a:defRPr sz="2000"/>
            </a:lvl3pPr>
            <a:lvl4pPr marL="0" indent="349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153000"/>
              <a:buFontTx/>
              <a:buBlip>
                <a:blip r:embed="rId2"/>
              </a:buBlip>
              <a:defRPr sz="2000"/>
            </a:lvl4pPr>
            <a:lvl5pPr marL="0" indent="349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153000"/>
              <a:buFontTx/>
              <a:buBlip>
                <a:blip r:embed="rId2"/>
              </a:buBlip>
              <a:defRPr sz="20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153000"/>
              <a:buFontTx/>
              <a:buNone/>
              <a:tabLst/>
              <a:defRPr/>
            </a:pPr>
            <a:r>
              <a:rPr lang="cs-CZ" dirty="0"/>
              <a:t>Klepnutím lze upravit text. </a:t>
            </a:r>
            <a:r>
              <a:rPr lang="fr-FR" dirty="0"/>
              <a:t>Sed mi, </a:t>
            </a:r>
            <a:r>
              <a:rPr lang="fr-FR" dirty="0" err="1"/>
              <a:t>ius</a:t>
            </a:r>
            <a:r>
              <a:rPr lang="fr-FR" dirty="0"/>
              <a:t>, </a:t>
            </a:r>
            <a:r>
              <a:rPr lang="fr-FR" dirty="0" err="1"/>
              <a:t>volor</a:t>
            </a:r>
            <a:r>
              <a:rPr lang="fr-FR" dirty="0"/>
              <a:t> </a:t>
            </a:r>
            <a:r>
              <a:rPr lang="fr-FR" dirty="0" err="1"/>
              <a:t>sam</a:t>
            </a:r>
            <a:r>
              <a:rPr lang="fr-FR" dirty="0"/>
              <a:t>, </a:t>
            </a:r>
            <a:r>
              <a:rPr lang="fr-FR" dirty="0" err="1"/>
              <a:t>consequosam</a:t>
            </a:r>
            <a:r>
              <a:rPr lang="fr-FR" dirty="0"/>
              <a:t> et rem volo </a:t>
            </a:r>
            <a:r>
              <a:rPr lang="fr-FR" dirty="0" err="1"/>
              <a:t>blates</a:t>
            </a:r>
            <a:r>
              <a:rPr lang="fr-FR" dirty="0"/>
              <a:t> </a:t>
            </a:r>
            <a:r>
              <a:rPr lang="fr-FR" dirty="0" err="1"/>
              <a:t>veliqui</a:t>
            </a:r>
            <a:r>
              <a:rPr lang="fr-FR" dirty="0"/>
              <a:t> </a:t>
            </a:r>
            <a:r>
              <a:rPr lang="fr-FR" dirty="0" err="1"/>
              <a:t>bea</a:t>
            </a:r>
            <a:r>
              <a:rPr lang="fr-FR" dirty="0"/>
              <a:t> </a:t>
            </a:r>
            <a:r>
              <a:rPr lang="fr-FR" dirty="0" err="1"/>
              <a:t>sequi</a:t>
            </a:r>
            <a:r>
              <a:rPr lang="fr-FR" dirty="0"/>
              <a:t> </a:t>
            </a:r>
            <a:r>
              <a:rPr lang="fr-FR" dirty="0" err="1"/>
              <a:t>rehendit</a:t>
            </a:r>
            <a:r>
              <a:rPr lang="fr-FR" dirty="0"/>
              <a:t> ad qui </a:t>
            </a:r>
            <a:r>
              <a:rPr lang="fr-FR" dirty="0" err="1"/>
              <a:t>dolum</a:t>
            </a:r>
            <a:r>
              <a:rPr lang="fr-FR" dirty="0"/>
              <a:t> </a:t>
            </a:r>
            <a:r>
              <a:rPr lang="fr-FR" dirty="0" err="1"/>
              <a:t>re</a:t>
            </a:r>
            <a:r>
              <a:rPr lang="fr-FR" dirty="0"/>
              <a:t> </a:t>
            </a:r>
            <a:r>
              <a:rPr lang="fr-FR" dirty="0" err="1"/>
              <a:t>offictatibus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nos </a:t>
            </a:r>
            <a:r>
              <a:rPr lang="fr-FR" dirty="0" err="1"/>
              <a:t>eatae</a:t>
            </a:r>
            <a:r>
              <a:rPr lang="fr-FR" dirty="0"/>
              <a:t> </a:t>
            </a:r>
            <a:r>
              <a:rPr lang="fr-FR" dirty="0" err="1"/>
              <a:t>dolorum</a:t>
            </a:r>
            <a:r>
              <a:rPr lang="fr-FR" dirty="0"/>
              <a:t> </a:t>
            </a:r>
            <a:r>
              <a:rPr lang="fr-FR" dirty="0" err="1"/>
              <a:t>reptia</a:t>
            </a:r>
            <a:r>
              <a:rPr lang="fr-FR" dirty="0"/>
              <a:t> </a:t>
            </a:r>
            <a:r>
              <a:rPr lang="fr-FR" dirty="0" err="1"/>
              <a:t>dendae</a:t>
            </a:r>
            <a:r>
              <a:rPr lang="fr-FR" dirty="0"/>
              <a:t>. </a:t>
            </a:r>
            <a:r>
              <a:rPr lang="fr-FR" dirty="0" err="1"/>
              <a:t>Icatquia</a:t>
            </a:r>
            <a:r>
              <a:rPr lang="fr-FR" dirty="0"/>
              <a:t> quo </a:t>
            </a:r>
            <a:r>
              <a:rPr lang="fr-FR" dirty="0" err="1"/>
              <a:t>quiatem</a:t>
            </a:r>
            <a:r>
              <a:rPr lang="fr-FR" dirty="0"/>
              <a:t> qui </a:t>
            </a:r>
            <a:r>
              <a:rPr lang="fr-FR" dirty="0" err="1"/>
              <a:t>beatisq</a:t>
            </a:r>
            <a:r>
              <a:rPr lang="fr-FR" dirty="0"/>
              <a:t> </a:t>
            </a:r>
            <a:r>
              <a:rPr lang="fr-FR" dirty="0" err="1"/>
              <a:t>uidusam</a:t>
            </a:r>
            <a:r>
              <a:rPr lang="fr-FR" dirty="0"/>
              <a:t> </a:t>
            </a:r>
            <a:r>
              <a:rPr lang="fr-FR" dirty="0" err="1"/>
              <a:t>quibus</a:t>
            </a:r>
            <a:r>
              <a:rPr lang="fr-FR" dirty="0"/>
              <a:t> </a:t>
            </a:r>
            <a:r>
              <a:rPr lang="fr-FR" dirty="0" err="1"/>
              <a:t>eriae</a:t>
            </a:r>
            <a:r>
              <a:rPr lang="fr-FR" dirty="0"/>
              <a:t> </a:t>
            </a:r>
            <a:r>
              <a:rPr lang="fr-FR" dirty="0" err="1"/>
              <a:t>voluptatem</a:t>
            </a:r>
            <a:r>
              <a:rPr lang="fr-FR" dirty="0"/>
              <a:t>. Am </a:t>
            </a:r>
            <a:r>
              <a:rPr lang="fr-FR" dirty="0" err="1"/>
              <a:t>iuntiore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fugiatu</a:t>
            </a:r>
            <a:r>
              <a:rPr lang="fr-FR" dirty="0"/>
              <a:t> </a:t>
            </a:r>
            <a:r>
              <a:rPr lang="fr-FR" dirty="0" err="1"/>
              <a:t>riberi</a:t>
            </a:r>
            <a:r>
              <a:rPr lang="fr-FR" dirty="0"/>
              <a:t> con </a:t>
            </a:r>
            <a:r>
              <a:rPr lang="fr-FR" dirty="0" err="1"/>
              <a:t>eaquaep</a:t>
            </a:r>
            <a:r>
              <a:rPr lang="fr-FR" dirty="0"/>
              <a:t> </a:t>
            </a:r>
            <a:r>
              <a:rPr lang="fr-FR" dirty="0" err="1"/>
              <a:t>udicabo</a:t>
            </a:r>
            <a:r>
              <a:rPr lang="fr-FR" dirty="0"/>
              <a:t>.</a:t>
            </a:r>
            <a:endParaRPr lang="cs-CZ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334" y="224843"/>
            <a:ext cx="1095313" cy="449240"/>
          </a:xfrm>
          <a:prstGeom prst="rect">
            <a:avLst/>
          </a:prstGeom>
        </p:spPr>
      </p:pic>
      <p:sp>
        <p:nvSpPr>
          <p:cNvPr id="13" name="Title 1">
            <a:hlinkClick r:id="rId4"/>
          </p:cNvPr>
          <p:cNvSpPr txBox="1">
            <a:spLocks noChangeAspect="1"/>
          </p:cNvSpPr>
          <p:nvPr userDrawn="1"/>
        </p:nvSpPr>
        <p:spPr>
          <a:xfrm>
            <a:off x="3376706" y="6206067"/>
            <a:ext cx="1623067" cy="452108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b">
            <a:normAutofit/>
          </a:bodyPr>
          <a:lstStyle>
            <a:lvl1pPr algn="l" defTabSz="4572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500" b="1" i="0" kern="1200" cap="all">
                <a:solidFill>
                  <a:schemeClr val="tx1"/>
                </a:solidFill>
                <a:latin typeface="Danzza Bold"/>
                <a:ea typeface="+mj-ea"/>
                <a:cs typeface="Danzza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srgbClr val="E31F2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www.s-ic.cz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E31F2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57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1026334" y="1016696"/>
            <a:ext cx="7251078" cy="769441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500" b="1" i="0" cap="none" baseline="0">
                <a:latin typeface="Arial"/>
                <a:cs typeface="Arial"/>
              </a:defRPr>
            </a:lvl1pPr>
          </a:lstStyle>
          <a:p>
            <a:r>
              <a:rPr lang="cs-CZ" dirty="0"/>
              <a:t>Klepnutím lze upravit nadpis.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791222" y="0"/>
            <a:ext cx="352778" cy="6858000"/>
          </a:xfrm>
          <a:prstGeom prst="rect">
            <a:avLst/>
          </a:prstGeom>
          <a:solidFill>
            <a:srgbClr val="E31F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31F26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2" hasCustomPrompt="1"/>
          </p:nvPr>
        </p:nvSpPr>
        <p:spPr>
          <a:xfrm>
            <a:off x="1026334" y="2220250"/>
            <a:ext cx="7251078" cy="40754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153000"/>
              <a:buFontTx/>
              <a:buNone/>
              <a:tabLst/>
              <a:defRPr sz="2000" b="0" i="0" baseline="0">
                <a:latin typeface="Arial"/>
                <a:cs typeface="Arial"/>
              </a:defRPr>
            </a:lvl1pPr>
            <a:lvl2pPr marL="0" indent="349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153000"/>
              <a:buFontTx/>
              <a:buBlip>
                <a:blip r:embed="rId2"/>
              </a:buBlip>
              <a:defRPr sz="2000"/>
            </a:lvl2pPr>
            <a:lvl3pPr marL="0" indent="349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153000"/>
              <a:buFontTx/>
              <a:buBlip>
                <a:blip r:embed="rId2"/>
              </a:buBlip>
              <a:defRPr sz="2000"/>
            </a:lvl3pPr>
            <a:lvl4pPr marL="0" indent="349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153000"/>
              <a:buFontTx/>
              <a:buBlip>
                <a:blip r:embed="rId2"/>
              </a:buBlip>
              <a:defRPr sz="2000"/>
            </a:lvl4pPr>
            <a:lvl5pPr marL="0" indent="349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153000"/>
              <a:buFontTx/>
              <a:buBlip>
                <a:blip r:embed="rId2"/>
              </a:buBlip>
              <a:defRPr sz="20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153000"/>
              <a:buFontTx/>
              <a:buNone/>
              <a:tabLst/>
              <a:defRPr/>
            </a:pPr>
            <a:r>
              <a:rPr lang="cs-CZ" dirty="0"/>
              <a:t>Klepnutím lze upravit text. </a:t>
            </a:r>
            <a:r>
              <a:rPr lang="fr-FR" dirty="0"/>
              <a:t>Sed mi, </a:t>
            </a:r>
            <a:r>
              <a:rPr lang="fr-FR" dirty="0" err="1"/>
              <a:t>ius</a:t>
            </a:r>
            <a:r>
              <a:rPr lang="fr-FR" dirty="0"/>
              <a:t>, </a:t>
            </a:r>
            <a:r>
              <a:rPr lang="fr-FR" dirty="0" err="1"/>
              <a:t>volor</a:t>
            </a:r>
            <a:r>
              <a:rPr lang="fr-FR" dirty="0"/>
              <a:t> </a:t>
            </a:r>
            <a:r>
              <a:rPr lang="fr-FR" dirty="0" err="1"/>
              <a:t>sam</a:t>
            </a:r>
            <a:r>
              <a:rPr lang="fr-FR" dirty="0"/>
              <a:t>, </a:t>
            </a:r>
            <a:r>
              <a:rPr lang="fr-FR" dirty="0" err="1"/>
              <a:t>consequosam</a:t>
            </a:r>
            <a:r>
              <a:rPr lang="fr-FR" dirty="0"/>
              <a:t> et rem volo </a:t>
            </a:r>
            <a:r>
              <a:rPr lang="fr-FR" dirty="0" err="1"/>
              <a:t>blates</a:t>
            </a:r>
            <a:r>
              <a:rPr lang="fr-FR" dirty="0"/>
              <a:t> </a:t>
            </a:r>
            <a:r>
              <a:rPr lang="fr-FR" dirty="0" err="1"/>
              <a:t>veliqui</a:t>
            </a:r>
            <a:r>
              <a:rPr lang="fr-FR" dirty="0"/>
              <a:t> </a:t>
            </a:r>
            <a:r>
              <a:rPr lang="fr-FR" dirty="0" err="1"/>
              <a:t>bea</a:t>
            </a:r>
            <a:r>
              <a:rPr lang="fr-FR" dirty="0"/>
              <a:t> </a:t>
            </a:r>
            <a:r>
              <a:rPr lang="fr-FR" dirty="0" err="1"/>
              <a:t>sequi</a:t>
            </a:r>
            <a:r>
              <a:rPr lang="fr-FR" dirty="0"/>
              <a:t> </a:t>
            </a:r>
            <a:r>
              <a:rPr lang="fr-FR" dirty="0" err="1"/>
              <a:t>rehendit</a:t>
            </a:r>
            <a:r>
              <a:rPr lang="fr-FR" dirty="0"/>
              <a:t> ad qui </a:t>
            </a:r>
            <a:r>
              <a:rPr lang="fr-FR" dirty="0" err="1"/>
              <a:t>dolum</a:t>
            </a:r>
            <a:r>
              <a:rPr lang="fr-FR" dirty="0"/>
              <a:t> </a:t>
            </a:r>
            <a:r>
              <a:rPr lang="fr-FR" dirty="0" err="1"/>
              <a:t>re</a:t>
            </a:r>
            <a:r>
              <a:rPr lang="fr-FR" dirty="0"/>
              <a:t> </a:t>
            </a:r>
            <a:r>
              <a:rPr lang="fr-FR" dirty="0" err="1"/>
              <a:t>offictatibus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nos </a:t>
            </a:r>
            <a:r>
              <a:rPr lang="fr-FR" dirty="0" err="1"/>
              <a:t>eatae</a:t>
            </a:r>
            <a:r>
              <a:rPr lang="fr-FR" dirty="0"/>
              <a:t> </a:t>
            </a:r>
            <a:r>
              <a:rPr lang="fr-FR" dirty="0" err="1"/>
              <a:t>dolorum</a:t>
            </a:r>
            <a:r>
              <a:rPr lang="fr-FR" dirty="0"/>
              <a:t> </a:t>
            </a:r>
            <a:r>
              <a:rPr lang="fr-FR" dirty="0" err="1"/>
              <a:t>reptia</a:t>
            </a:r>
            <a:r>
              <a:rPr lang="fr-FR" dirty="0"/>
              <a:t> </a:t>
            </a:r>
            <a:r>
              <a:rPr lang="fr-FR" dirty="0" err="1"/>
              <a:t>dendae</a:t>
            </a:r>
            <a:r>
              <a:rPr lang="fr-FR" dirty="0"/>
              <a:t>. </a:t>
            </a:r>
            <a:r>
              <a:rPr lang="fr-FR" dirty="0" err="1"/>
              <a:t>Icatquia</a:t>
            </a:r>
            <a:r>
              <a:rPr lang="fr-FR" dirty="0"/>
              <a:t> quo </a:t>
            </a:r>
            <a:r>
              <a:rPr lang="fr-FR" dirty="0" err="1"/>
              <a:t>quiatem</a:t>
            </a:r>
            <a:r>
              <a:rPr lang="fr-FR" dirty="0"/>
              <a:t> qui </a:t>
            </a:r>
            <a:r>
              <a:rPr lang="fr-FR" dirty="0" err="1"/>
              <a:t>beatisq</a:t>
            </a:r>
            <a:r>
              <a:rPr lang="fr-FR" dirty="0"/>
              <a:t> </a:t>
            </a:r>
            <a:r>
              <a:rPr lang="fr-FR" dirty="0" err="1"/>
              <a:t>uidusam</a:t>
            </a:r>
            <a:r>
              <a:rPr lang="fr-FR" dirty="0"/>
              <a:t> </a:t>
            </a:r>
            <a:r>
              <a:rPr lang="fr-FR" dirty="0" err="1"/>
              <a:t>quibus</a:t>
            </a:r>
            <a:r>
              <a:rPr lang="fr-FR" dirty="0"/>
              <a:t> </a:t>
            </a:r>
            <a:r>
              <a:rPr lang="fr-FR" dirty="0" err="1"/>
              <a:t>eriae</a:t>
            </a:r>
            <a:r>
              <a:rPr lang="fr-FR" dirty="0"/>
              <a:t> </a:t>
            </a:r>
            <a:r>
              <a:rPr lang="fr-FR" dirty="0" err="1"/>
              <a:t>voluptatem</a:t>
            </a:r>
            <a:r>
              <a:rPr lang="fr-FR" dirty="0"/>
              <a:t>. Am </a:t>
            </a:r>
            <a:r>
              <a:rPr lang="fr-FR" dirty="0" err="1"/>
              <a:t>iuntiore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fugiatu</a:t>
            </a:r>
            <a:r>
              <a:rPr lang="fr-FR" dirty="0"/>
              <a:t> </a:t>
            </a:r>
            <a:r>
              <a:rPr lang="fr-FR" dirty="0" err="1"/>
              <a:t>riberi</a:t>
            </a:r>
            <a:r>
              <a:rPr lang="fr-FR" dirty="0"/>
              <a:t> con </a:t>
            </a:r>
            <a:r>
              <a:rPr lang="fr-FR" dirty="0" err="1"/>
              <a:t>eaquaep</a:t>
            </a:r>
            <a:r>
              <a:rPr lang="fr-FR" dirty="0"/>
              <a:t> </a:t>
            </a:r>
            <a:r>
              <a:rPr lang="fr-FR" dirty="0" err="1"/>
              <a:t>udicabo</a:t>
            </a:r>
            <a:r>
              <a:rPr lang="fr-FR" dirty="0"/>
              <a:t>. Sed mi, </a:t>
            </a:r>
            <a:r>
              <a:rPr lang="fr-FR" dirty="0" err="1"/>
              <a:t>ius</a:t>
            </a:r>
            <a:r>
              <a:rPr lang="fr-FR" dirty="0"/>
              <a:t>, </a:t>
            </a:r>
            <a:r>
              <a:rPr lang="fr-FR" dirty="0" err="1"/>
              <a:t>volor</a:t>
            </a:r>
            <a:r>
              <a:rPr lang="fr-FR" dirty="0"/>
              <a:t> </a:t>
            </a:r>
            <a:r>
              <a:rPr lang="fr-FR" dirty="0" err="1"/>
              <a:t>sam</a:t>
            </a:r>
            <a:r>
              <a:rPr lang="fr-FR" dirty="0"/>
              <a:t>, </a:t>
            </a:r>
            <a:r>
              <a:rPr lang="fr-FR" dirty="0" err="1"/>
              <a:t>consequosam</a:t>
            </a:r>
            <a:r>
              <a:rPr lang="fr-FR" dirty="0"/>
              <a:t> et rem volo </a:t>
            </a:r>
            <a:r>
              <a:rPr lang="fr-FR" dirty="0" err="1"/>
              <a:t>blates</a:t>
            </a:r>
            <a:r>
              <a:rPr lang="fr-FR" dirty="0"/>
              <a:t> </a:t>
            </a:r>
            <a:r>
              <a:rPr lang="fr-FR" dirty="0" err="1"/>
              <a:t>veliqui</a:t>
            </a:r>
            <a:r>
              <a:rPr lang="fr-FR" dirty="0"/>
              <a:t> </a:t>
            </a:r>
            <a:r>
              <a:rPr lang="fr-FR" dirty="0" err="1"/>
              <a:t>bea</a:t>
            </a:r>
            <a:r>
              <a:rPr lang="fr-FR" dirty="0"/>
              <a:t> </a:t>
            </a:r>
            <a:r>
              <a:rPr lang="fr-FR" dirty="0" err="1"/>
              <a:t>sequi</a:t>
            </a:r>
            <a:r>
              <a:rPr lang="fr-FR" dirty="0"/>
              <a:t> </a:t>
            </a:r>
            <a:r>
              <a:rPr lang="fr-FR" dirty="0" err="1"/>
              <a:t>rehendit</a:t>
            </a:r>
            <a:r>
              <a:rPr lang="fr-FR" dirty="0"/>
              <a:t> ad qui </a:t>
            </a:r>
            <a:r>
              <a:rPr lang="fr-FR" dirty="0" err="1"/>
              <a:t>dolum</a:t>
            </a:r>
            <a:r>
              <a:rPr lang="fr-FR" dirty="0"/>
              <a:t> </a:t>
            </a:r>
            <a:r>
              <a:rPr lang="fr-FR" dirty="0" err="1"/>
              <a:t>re</a:t>
            </a:r>
            <a:r>
              <a:rPr lang="fr-FR" dirty="0"/>
              <a:t> </a:t>
            </a:r>
            <a:r>
              <a:rPr lang="fr-FR" dirty="0" err="1"/>
              <a:t>offictatibus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dolum</a:t>
            </a:r>
            <a:r>
              <a:rPr lang="fr-FR" dirty="0"/>
              <a:t> nos </a:t>
            </a:r>
            <a:r>
              <a:rPr lang="fr-FR" dirty="0" err="1"/>
              <a:t>eatae</a:t>
            </a:r>
            <a:r>
              <a:rPr lang="fr-FR" dirty="0"/>
              <a:t> </a:t>
            </a:r>
            <a:r>
              <a:rPr lang="fr-FR" dirty="0" err="1"/>
              <a:t>dolorum</a:t>
            </a:r>
            <a:r>
              <a:rPr lang="fr-FR" dirty="0"/>
              <a:t> </a:t>
            </a:r>
            <a:r>
              <a:rPr lang="fr-FR" dirty="0" err="1"/>
              <a:t>reptia</a:t>
            </a:r>
            <a:r>
              <a:rPr lang="fr-FR" dirty="0"/>
              <a:t> </a:t>
            </a:r>
            <a:r>
              <a:rPr lang="fr-FR" dirty="0" err="1"/>
              <a:t>dendae</a:t>
            </a:r>
            <a:r>
              <a:rPr lang="fr-FR" dirty="0"/>
              <a:t>. </a:t>
            </a:r>
            <a:r>
              <a:rPr lang="fr-FR" dirty="0" err="1"/>
              <a:t>Icatquia</a:t>
            </a:r>
            <a:r>
              <a:rPr lang="fr-FR" dirty="0"/>
              <a:t> quo </a:t>
            </a:r>
            <a:r>
              <a:rPr lang="fr-FR" dirty="0" err="1"/>
              <a:t>quiatem</a:t>
            </a:r>
            <a:r>
              <a:rPr lang="fr-FR" dirty="0"/>
              <a:t> qui </a:t>
            </a:r>
            <a:r>
              <a:rPr lang="fr-FR" dirty="0" err="1"/>
              <a:t>beatisq</a:t>
            </a:r>
            <a:r>
              <a:rPr lang="fr-FR" dirty="0"/>
              <a:t> </a:t>
            </a:r>
            <a:r>
              <a:rPr lang="fr-FR" dirty="0" err="1"/>
              <a:t>uidusam</a:t>
            </a:r>
            <a:r>
              <a:rPr lang="fr-FR" dirty="0"/>
              <a:t> </a:t>
            </a:r>
            <a:r>
              <a:rPr lang="fr-FR" dirty="0" err="1"/>
              <a:t>quibus</a:t>
            </a:r>
            <a:r>
              <a:rPr lang="fr-FR" dirty="0"/>
              <a:t> </a:t>
            </a:r>
            <a:r>
              <a:rPr lang="fr-FR" dirty="0" err="1"/>
              <a:t>eriae</a:t>
            </a:r>
            <a:r>
              <a:rPr lang="fr-FR" dirty="0"/>
              <a:t> </a:t>
            </a:r>
            <a:r>
              <a:rPr lang="fr-FR" dirty="0" err="1"/>
              <a:t>voluptatem</a:t>
            </a:r>
            <a:r>
              <a:rPr lang="fr-FR" dirty="0"/>
              <a:t>. Am </a:t>
            </a:r>
            <a:r>
              <a:rPr lang="fr-FR" dirty="0" err="1"/>
              <a:t>iuntiore</a:t>
            </a:r>
            <a:r>
              <a:rPr lang="fr-FR" dirty="0"/>
              <a:t> </a:t>
            </a:r>
            <a:r>
              <a:rPr lang="fr-FR" dirty="0" err="1"/>
              <a:t>aut</a:t>
            </a:r>
            <a:r>
              <a:rPr lang="fr-FR" dirty="0"/>
              <a:t> </a:t>
            </a:r>
            <a:r>
              <a:rPr lang="fr-FR" dirty="0" err="1"/>
              <a:t>fugiatu</a:t>
            </a:r>
            <a:r>
              <a:rPr lang="fr-FR" dirty="0"/>
              <a:t> </a:t>
            </a:r>
            <a:r>
              <a:rPr lang="fr-FR" dirty="0" err="1"/>
              <a:t>riberi</a:t>
            </a:r>
            <a:r>
              <a:rPr lang="fr-FR" dirty="0"/>
              <a:t> con </a:t>
            </a:r>
            <a:r>
              <a:rPr lang="fr-FR" dirty="0" err="1"/>
              <a:t>eaquaep</a:t>
            </a:r>
            <a:r>
              <a:rPr lang="fr-FR" dirty="0"/>
              <a:t> </a:t>
            </a:r>
            <a:r>
              <a:rPr lang="fr-FR" dirty="0" err="1"/>
              <a:t>udicabo</a:t>
            </a:r>
            <a:r>
              <a:rPr lang="fr-FR" dirty="0"/>
              <a:t>.</a:t>
            </a:r>
            <a:endParaRPr lang="cs-CZ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153000"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14" name="Title 1"/>
          <p:cNvSpPr txBox="1">
            <a:spLocks noChangeAspect="1"/>
          </p:cNvSpPr>
          <p:nvPr userDrawn="1"/>
        </p:nvSpPr>
        <p:spPr>
          <a:xfrm>
            <a:off x="1026334" y="6206067"/>
            <a:ext cx="1623067" cy="452108"/>
          </a:xfrm>
          <a:prstGeom prst="rect">
            <a:avLst/>
          </a:prstGeom>
        </p:spPr>
        <p:txBody>
          <a:bodyPr wrap="square" lIns="0" tIns="0" rIns="0" bIns="0" anchor="b">
            <a:normAutofit/>
          </a:bodyPr>
          <a:lstStyle>
            <a:lvl1pPr algn="l" defTabSz="4572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500" b="1" i="0" kern="1200" cap="all">
                <a:solidFill>
                  <a:schemeClr val="tx1"/>
                </a:solidFill>
                <a:latin typeface="Danzza Bold"/>
                <a:ea typeface="+mj-ea"/>
                <a:cs typeface="Danzza Bold"/>
              </a:defRPr>
            </a:lvl1pPr>
          </a:lstStyle>
          <a:p>
            <a:pPr algn="l"/>
            <a:r>
              <a:rPr lang="sk-SK" sz="900" b="0" i="0" cap="none" dirty="0">
                <a:solidFill>
                  <a:srgbClr val="E31F26"/>
                </a:solidFill>
                <a:latin typeface="Arial"/>
                <a:cs typeface="Arial"/>
              </a:rPr>
              <a:t>Středočeské inovační centrum</a:t>
            </a:r>
            <a:endParaRPr lang="en-US" sz="900" b="0" i="0" cap="none" dirty="0">
              <a:solidFill>
                <a:srgbClr val="E31F26"/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334" y="224843"/>
            <a:ext cx="1095313" cy="449240"/>
          </a:xfrm>
          <a:prstGeom prst="rect">
            <a:avLst/>
          </a:prstGeom>
        </p:spPr>
      </p:pic>
      <p:sp>
        <p:nvSpPr>
          <p:cNvPr id="10" name="Title 1">
            <a:hlinkClick r:id="rId4"/>
          </p:cNvPr>
          <p:cNvSpPr txBox="1">
            <a:spLocks noChangeAspect="1"/>
          </p:cNvSpPr>
          <p:nvPr userDrawn="1"/>
        </p:nvSpPr>
        <p:spPr>
          <a:xfrm>
            <a:off x="3376706" y="6206067"/>
            <a:ext cx="1623067" cy="452108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b">
            <a:normAutofit/>
          </a:bodyPr>
          <a:lstStyle>
            <a:lvl1pPr algn="l" defTabSz="4572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500" b="1" i="0" kern="1200" cap="all">
                <a:solidFill>
                  <a:schemeClr val="tx1"/>
                </a:solidFill>
                <a:latin typeface="Danzza Bold"/>
                <a:ea typeface="+mj-ea"/>
                <a:cs typeface="Danzza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srgbClr val="E31F2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www.s-ic.cz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E31F2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648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942353"/>
            <a:ext cx="9144000" cy="49156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1026334" y="1016697"/>
            <a:ext cx="7251078" cy="459678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1800" b="1" i="0" cap="none" baseline="0">
                <a:latin typeface="Arial"/>
                <a:cs typeface="Arial"/>
              </a:defRPr>
            </a:lvl1pPr>
          </a:lstStyle>
          <a:p>
            <a:r>
              <a:rPr lang="cs-CZ" dirty="0"/>
              <a:t>Klepnutím lze upravit nadpis k obrázku.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334" y="224843"/>
            <a:ext cx="1095313" cy="4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566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605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1026334" y="1016696"/>
            <a:ext cx="7251078" cy="769441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500" b="1" i="0" cap="none" baseline="0">
                <a:latin typeface="Arial"/>
                <a:cs typeface="Arial"/>
              </a:defRPr>
            </a:lvl1pPr>
          </a:lstStyle>
          <a:p>
            <a:r>
              <a:rPr lang="cs-CZ" dirty="0"/>
              <a:t>Klepnutím lze upravit nadpis.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791222" y="0"/>
            <a:ext cx="352778" cy="6858000"/>
          </a:xfrm>
          <a:prstGeom prst="rect">
            <a:avLst/>
          </a:prstGeom>
          <a:solidFill>
            <a:srgbClr val="E31F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31F26"/>
              </a:solidFill>
            </a:endParaRPr>
          </a:p>
        </p:txBody>
      </p:sp>
      <p:sp>
        <p:nvSpPr>
          <p:cNvPr id="16" name="Title 1"/>
          <p:cNvSpPr txBox="1">
            <a:spLocks noChangeAspect="1"/>
          </p:cNvSpPr>
          <p:nvPr userDrawn="1"/>
        </p:nvSpPr>
        <p:spPr>
          <a:xfrm>
            <a:off x="1026334" y="6206067"/>
            <a:ext cx="1623067" cy="452108"/>
          </a:xfrm>
          <a:prstGeom prst="rect">
            <a:avLst/>
          </a:prstGeom>
        </p:spPr>
        <p:txBody>
          <a:bodyPr wrap="square" lIns="0" tIns="0" rIns="0" bIns="0" anchor="b">
            <a:normAutofit/>
          </a:bodyPr>
          <a:lstStyle>
            <a:lvl1pPr algn="l" defTabSz="4572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500" b="1" i="0" kern="1200" cap="all">
                <a:solidFill>
                  <a:schemeClr val="tx1"/>
                </a:solidFill>
                <a:latin typeface="Danzza Bold"/>
                <a:ea typeface="+mj-ea"/>
                <a:cs typeface="Danzza Bold"/>
              </a:defRPr>
            </a:lvl1pPr>
          </a:lstStyle>
          <a:p>
            <a:pPr algn="l"/>
            <a:r>
              <a:rPr lang="sk-SK" sz="900" b="0" i="0" cap="none" dirty="0">
                <a:solidFill>
                  <a:srgbClr val="E31F26"/>
                </a:solidFill>
                <a:latin typeface="Arial"/>
                <a:cs typeface="Arial"/>
              </a:rPr>
              <a:t>Středočeské inovační centrum</a:t>
            </a:r>
            <a:endParaRPr lang="en-US" sz="900" b="0" i="0" cap="none" dirty="0">
              <a:solidFill>
                <a:srgbClr val="E31F26"/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334" y="224843"/>
            <a:ext cx="1095313" cy="449240"/>
          </a:xfrm>
          <a:prstGeom prst="rect">
            <a:avLst/>
          </a:prstGeom>
        </p:spPr>
      </p:pic>
      <p:sp>
        <p:nvSpPr>
          <p:cNvPr id="8" name="Title 1">
            <a:hlinkClick r:id="rId3"/>
          </p:cNvPr>
          <p:cNvSpPr txBox="1">
            <a:spLocks noChangeAspect="1"/>
          </p:cNvSpPr>
          <p:nvPr userDrawn="1"/>
        </p:nvSpPr>
        <p:spPr>
          <a:xfrm>
            <a:off x="3376706" y="6206067"/>
            <a:ext cx="1623067" cy="452108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b">
            <a:normAutofit/>
          </a:bodyPr>
          <a:lstStyle>
            <a:lvl1pPr algn="l" defTabSz="4572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500" b="1" i="0" kern="1200" cap="all">
                <a:solidFill>
                  <a:schemeClr val="tx1"/>
                </a:solidFill>
                <a:latin typeface="Danzza Bold"/>
                <a:ea typeface="+mj-ea"/>
                <a:cs typeface="Danzza Bol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0" u="none" strike="noStrike" kern="1200" cap="none" spc="0" normalizeH="0" baseline="0" noProof="0" dirty="0">
                <a:ln>
                  <a:noFill/>
                </a:ln>
                <a:solidFill>
                  <a:srgbClr val="E31F2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www.s-ic.cz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E31F26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400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31F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26334" y="3787660"/>
            <a:ext cx="7327443" cy="530060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>
              <a:lnSpc>
                <a:spcPts val="3400"/>
              </a:lnSpc>
              <a:defRPr sz="2900" b="0" i="0" cap="none" baseline="0">
                <a:solidFill>
                  <a:schemeClr val="bg1"/>
                </a:solidFill>
                <a:latin typeface="Arial "/>
                <a:cs typeface="Arial "/>
              </a:defRPr>
            </a:lvl1pPr>
          </a:lstStyle>
          <a:p>
            <a:r>
              <a:rPr lang="cs-CZ" dirty="0"/>
              <a:t>Děkujeme za pozornost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791222" y="0"/>
            <a:ext cx="352778" cy="6858000"/>
          </a:xfrm>
          <a:prstGeom prst="rect">
            <a:avLst/>
          </a:prstGeom>
          <a:solidFill>
            <a:srgbClr val="1841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1026333" y="6109984"/>
            <a:ext cx="3732707" cy="529376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 defTabSz="4572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2900" b="0" i="0" kern="1200" cap="none" baseline="0">
                <a:solidFill>
                  <a:schemeClr val="bg1"/>
                </a:solidFill>
                <a:latin typeface="Arial "/>
                <a:ea typeface="+mj-ea"/>
                <a:cs typeface="Arial "/>
              </a:defRPr>
            </a:lvl1pPr>
          </a:lstStyle>
          <a:p>
            <a:pPr>
              <a:lnSpc>
                <a:spcPct val="120000"/>
              </a:lnSpc>
            </a:pPr>
            <a:r>
              <a:rPr lang="cs-CZ" sz="1200" b="1" dirty="0"/>
              <a:t>Středočeské</a:t>
            </a:r>
            <a:r>
              <a:rPr lang="cs-CZ" sz="1200" b="1" baseline="0" dirty="0"/>
              <a:t> inovační centrum</a:t>
            </a:r>
            <a:endParaRPr lang="cs-CZ" sz="1200" b="1" dirty="0"/>
          </a:p>
          <a:p>
            <a:pPr>
              <a:lnSpc>
                <a:spcPct val="120000"/>
              </a:lnSpc>
            </a:pPr>
            <a:r>
              <a:rPr lang="cs-CZ" sz="1200" dirty="0"/>
              <a:t>Pražská 636, 252 41 Dolní Břežany</a:t>
            </a:r>
            <a:endParaRPr lang="en-US" sz="1200" dirty="0"/>
          </a:p>
        </p:txBody>
      </p:sp>
      <p:sp>
        <p:nvSpPr>
          <p:cNvPr id="14" name="Title 1">
            <a:hlinkClick r:id="rId2"/>
          </p:cNvPr>
          <p:cNvSpPr txBox="1">
            <a:spLocks/>
          </p:cNvSpPr>
          <p:nvPr userDrawn="1"/>
        </p:nvSpPr>
        <p:spPr>
          <a:xfrm>
            <a:off x="4650470" y="6109984"/>
            <a:ext cx="1769034" cy="529376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algn="l" defTabSz="4572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2900" b="0" i="0" kern="1200" cap="none" baseline="0">
                <a:solidFill>
                  <a:schemeClr val="bg1"/>
                </a:solidFill>
                <a:latin typeface="Arial "/>
                <a:ea typeface="+mj-ea"/>
                <a:cs typeface="Arial "/>
              </a:defRPr>
            </a:lvl1pPr>
          </a:lstStyle>
          <a:p>
            <a:pPr>
              <a:lnSpc>
                <a:spcPct val="120000"/>
              </a:lnSpc>
            </a:pPr>
            <a:r>
              <a:rPr lang="pl-PL" sz="1200" dirty="0"/>
              <a:t>info@s-ic.cz</a:t>
            </a:r>
          </a:p>
          <a:p>
            <a:pPr>
              <a:lnSpc>
                <a:spcPct val="120000"/>
              </a:lnSpc>
            </a:pPr>
            <a:r>
              <a:rPr lang="pl-PL" sz="1200" dirty="0"/>
              <a:t>www.s-ic.cz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5160" y="234847"/>
            <a:ext cx="1784758" cy="74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4007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7900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679" r:id="rId2"/>
    <p:sldLayoutId id="2147483707" r:id="rId3"/>
    <p:sldLayoutId id="2147483718" r:id="rId4"/>
    <p:sldLayoutId id="2147483719" r:id="rId5"/>
    <p:sldLayoutId id="2147483668" r:id="rId6"/>
    <p:sldLayoutId id="2147483670" r:id="rId7"/>
    <p:sldLayoutId id="2147483720" r:id="rId8"/>
    <p:sldLayoutId id="2147483662" r:id="rId9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-ic.cz/" TargetMode="External"/><Relationship Id="rId2" Type="http://schemas.openxmlformats.org/officeDocument/2006/relationships/hyperlink" Target="mailto:jovanovic@s-ic.cz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obrázek 7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47034"/>
            <a:ext cx="9144000" cy="3836689"/>
          </a:xfrm>
          <a:prstGeom prst="rect">
            <a:avLst/>
          </a:prstGeom>
          <a:noFill/>
          <a:ln>
            <a:noFill/>
          </a:ln>
        </p:spPr>
      </p:pic>
      <p:sp>
        <p:nvSpPr>
          <p:cNvPr id="2068" name="Obdélník 2067"/>
          <p:cNvSpPr/>
          <p:nvPr/>
        </p:nvSpPr>
        <p:spPr>
          <a:xfrm>
            <a:off x="6696000" y="334375"/>
            <a:ext cx="23876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153B8A"/>
                </a:solidFill>
                <a:latin typeface="Nuckle Book" panose="020B050402010102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Smart </a:t>
            </a:r>
            <a:endParaRPr lang="cs-CZ" sz="2000" dirty="0">
              <a:solidFill>
                <a:srgbClr val="153B8A"/>
              </a:solidFill>
              <a:latin typeface="Nuckle Book" panose="020B05040201010201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spc="-15" dirty="0">
                <a:solidFill>
                  <a:srgbClr val="153B8A"/>
                </a:solidFill>
                <a:latin typeface="Nuckle Book" panose="020B050402010102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Innovation</a:t>
            </a:r>
            <a:r>
              <a:rPr lang="en-US" sz="2000" spc="135" dirty="0">
                <a:solidFill>
                  <a:srgbClr val="153B8A"/>
                </a:solidFill>
                <a:latin typeface="Nuckle Book" panose="020B050402010102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2000" spc="135" dirty="0">
              <a:solidFill>
                <a:srgbClr val="153B8A"/>
              </a:solidFill>
              <a:latin typeface="Nuckle Book" panose="020B05040201010201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spc="-10" dirty="0">
                <a:solidFill>
                  <a:srgbClr val="153B8A"/>
                </a:solidFill>
                <a:latin typeface="Nuckle Book" panose="020B05040201010201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Cooperation</a:t>
            </a:r>
            <a:endParaRPr lang="cs-CZ" sz="2000" dirty="0"/>
          </a:p>
        </p:txBody>
      </p:sp>
      <p:pic>
        <p:nvPicPr>
          <p:cNvPr id="8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182" y="288412"/>
            <a:ext cx="2364509" cy="969798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554182" y="5805577"/>
            <a:ext cx="7951463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cs-CZ" b="1" dirty="0">
                <a:solidFill>
                  <a:srgbClr val="184195"/>
                </a:solidFill>
              </a:rPr>
              <a:t>Největší potenciál pro inovace                                                                      </a:t>
            </a:r>
            <a:r>
              <a:rPr lang="mr-IN" b="1" dirty="0">
                <a:solidFill>
                  <a:srgbClr val="184195"/>
                </a:solidFill>
              </a:rPr>
              <a:t>–</a:t>
            </a:r>
            <a:r>
              <a:rPr lang="cs-CZ" b="1" dirty="0">
                <a:solidFill>
                  <a:srgbClr val="184195"/>
                </a:solidFill>
              </a:rPr>
              <a:t> Praha a Středočeský kraj  </a:t>
            </a:r>
            <a:r>
              <a:rPr lang="mr-IN" b="1" dirty="0">
                <a:solidFill>
                  <a:srgbClr val="184195"/>
                </a:solidFill>
              </a:rPr>
              <a:t>–</a:t>
            </a:r>
            <a:r>
              <a:rPr lang="cs-CZ" b="1" dirty="0">
                <a:solidFill>
                  <a:srgbClr val="184195"/>
                </a:solidFill>
              </a:rPr>
              <a:t> region budoucnosti</a:t>
            </a:r>
          </a:p>
          <a:p>
            <a:pPr algn="r"/>
            <a:r>
              <a:rPr lang="cs-CZ" b="1" dirty="0">
                <a:solidFill>
                  <a:srgbClr val="184195"/>
                </a:solidFill>
              </a:rPr>
              <a:t>Pavel Jovanovič, </a:t>
            </a:r>
            <a:r>
              <a:rPr lang="cs-CZ" b="1" dirty="0" smtClean="0">
                <a:solidFill>
                  <a:srgbClr val="184195"/>
                </a:solidFill>
              </a:rPr>
              <a:t>Inovační </a:t>
            </a:r>
            <a:r>
              <a:rPr lang="cs-CZ" b="1" dirty="0">
                <a:solidFill>
                  <a:srgbClr val="184195"/>
                </a:solidFill>
              </a:rPr>
              <a:t>potenciál ČR, 5. 12. 2017</a:t>
            </a:r>
          </a:p>
        </p:txBody>
      </p:sp>
    </p:spTree>
    <p:extLst>
      <p:ext uri="{BB962C8B-B14F-4D97-AF65-F5344CB8AC3E}">
        <p14:creationId xmlns:p14="http://schemas.microsoft.com/office/powerpoint/2010/main" xmlns="" val="1104088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E31F26"/>
                </a:solidFill>
              </a:rPr>
              <a:t>Význam průmyslu v hospodářství SČK a ČR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947956" y="1493749"/>
            <a:ext cx="7723078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bg1">
                    <a:lumMod val="50000"/>
                  </a:schemeClr>
                </a:solidFill>
              </a:rPr>
              <a:t>V SČK hraje průmysl významnou roli</a:t>
            </a:r>
          </a:p>
          <a:p>
            <a:r>
              <a:rPr lang="cs-CZ" sz="1600" b="1" dirty="0">
                <a:solidFill>
                  <a:schemeClr val="bg1">
                    <a:lumMod val="50000"/>
                  </a:schemeClr>
                </a:solidFill>
              </a:rPr>
              <a:t>Trend </a:t>
            </a:r>
            <a:r>
              <a:rPr lang="cs-CZ" sz="1600" b="1" dirty="0" err="1">
                <a:solidFill>
                  <a:schemeClr val="bg1">
                    <a:lumMod val="50000"/>
                  </a:schemeClr>
                </a:solidFill>
              </a:rPr>
              <a:t>relokalizace</a:t>
            </a:r>
            <a:r>
              <a:rPr lang="cs-CZ" sz="1600" b="1" dirty="0">
                <a:solidFill>
                  <a:schemeClr val="bg1">
                    <a:lumMod val="50000"/>
                  </a:schemeClr>
                </a:solidFill>
              </a:rPr>
              <a:t> výrobních firem zpět do EU je příležitostí pro SČK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66669" y="2004951"/>
            <a:ext cx="9274338" cy="465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00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E31F26"/>
                </a:solidFill>
              </a:rPr>
              <a:t>PZI v SČK nejsou pouze montovny</a:t>
            </a:r>
          </a:p>
        </p:txBody>
      </p:sp>
      <p:graphicFrame>
        <p:nvGraphicFramePr>
          <p:cNvPr id="4" name="Graf 3"/>
          <p:cNvGraphicFramePr/>
          <p:nvPr>
            <p:extLst/>
          </p:nvPr>
        </p:nvGraphicFramePr>
        <p:xfrm>
          <a:off x="693683" y="2154622"/>
          <a:ext cx="7489136" cy="3943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1269382" y="2694205"/>
            <a:ext cx="2272604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1200" dirty="0"/>
              <a:t>(rok 2005=100%)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837981" y="6253655"/>
            <a:ext cx="3306019" cy="2462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1000" dirty="0"/>
              <a:t>Zdroj: ČSÚ – Statistika </a:t>
            </a:r>
            <a:r>
              <a:rPr lang="cs-CZ" sz="1000" dirty="0" err="1"/>
              <a:t>VaV</a:t>
            </a:r>
            <a:endParaRPr lang="cs-CZ" sz="1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947956" y="1491214"/>
            <a:ext cx="772307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bg1">
                    <a:lumMod val="50000"/>
                  </a:schemeClr>
                </a:solidFill>
              </a:rPr>
              <a:t>Podnikové výdaje na výzkum a vývoj dle původu vlastníka</a:t>
            </a:r>
          </a:p>
        </p:txBody>
      </p:sp>
    </p:spTree>
    <p:extLst>
      <p:ext uri="{BB962C8B-B14F-4D97-AF65-F5344CB8AC3E}">
        <p14:creationId xmlns:p14="http://schemas.microsoft.com/office/powerpoint/2010/main" xmlns="" val="1282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6333" y="1016696"/>
            <a:ext cx="7428553" cy="769441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E31F26"/>
                </a:solidFill>
              </a:rPr>
              <a:t>Společenské </a:t>
            </a:r>
            <a:r>
              <a:rPr lang="cs-CZ" sz="2400" dirty="0" err="1">
                <a:solidFill>
                  <a:srgbClr val="E31F26"/>
                </a:solidFill>
              </a:rPr>
              <a:t>megatrendy</a:t>
            </a:r>
            <a:r>
              <a:rPr lang="cs-CZ" sz="2400" dirty="0">
                <a:solidFill>
                  <a:srgbClr val="E31F26"/>
                </a:solidFill>
              </a:rPr>
              <a:t> </a:t>
            </a:r>
            <a:r>
              <a:rPr lang="mr-IN" sz="2400" dirty="0">
                <a:solidFill>
                  <a:srgbClr val="E31F26"/>
                </a:solidFill>
              </a:rPr>
              <a:t>–</a:t>
            </a:r>
            <a:r>
              <a:rPr lang="cs-CZ" sz="2400" dirty="0">
                <a:solidFill>
                  <a:srgbClr val="E31F26"/>
                </a:solidFill>
              </a:rPr>
              <a:t> nejvýznamnější pro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6334" y="1832530"/>
            <a:ext cx="7251078" cy="407546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cs-CZ" dirty="0"/>
              <a:t>stárnutí populace, nárůst civilizačních nemocí </a:t>
            </a:r>
          </a:p>
          <a:p>
            <a:pPr>
              <a:buFont typeface="Arial" charset="0"/>
              <a:buChar char="•"/>
            </a:pPr>
            <a:r>
              <a:rPr lang="cs-CZ" dirty="0"/>
              <a:t>rostoucí přístup k informacím</a:t>
            </a:r>
          </a:p>
          <a:p>
            <a:pPr>
              <a:buFont typeface="Arial" charset="0"/>
              <a:buChar char="•"/>
            </a:pPr>
            <a:r>
              <a:rPr lang="cs-CZ" dirty="0"/>
              <a:t>rostoucí individualizmus</a:t>
            </a:r>
          </a:p>
          <a:p>
            <a:pPr>
              <a:buFont typeface="Arial" charset="0"/>
              <a:buChar char="•"/>
            </a:pPr>
            <a:r>
              <a:rPr lang="cs-CZ" dirty="0"/>
              <a:t>rostoucí mobilita</a:t>
            </a:r>
          </a:p>
          <a:p>
            <a:pPr>
              <a:buFont typeface="Arial" charset="0"/>
              <a:buChar char="•"/>
            </a:pPr>
            <a:r>
              <a:rPr lang="cs-CZ" dirty="0"/>
              <a:t>nárůst významu nestátních aktérů ve společnosti</a:t>
            </a:r>
          </a:p>
          <a:p>
            <a:pPr>
              <a:buFont typeface="Arial" charset="0"/>
              <a:buChar char="•"/>
            </a:pPr>
            <a:r>
              <a:rPr lang="cs-CZ" dirty="0"/>
              <a:t>rostoucí objem regulací</a:t>
            </a:r>
          </a:p>
          <a:p>
            <a:pPr>
              <a:buFont typeface="Arial" charset="0"/>
              <a:buChar char="•"/>
            </a:pPr>
            <a:r>
              <a:rPr lang="cs-CZ" dirty="0"/>
              <a:t>urbanizace</a:t>
            </a:r>
          </a:p>
          <a:p>
            <a:pPr>
              <a:buFont typeface="Arial" charset="0"/>
              <a:buChar char="•"/>
            </a:pPr>
            <a:r>
              <a:rPr lang="cs-CZ" dirty="0" err="1"/>
              <a:t>virtualizace</a:t>
            </a:r>
            <a:r>
              <a:rPr lang="cs-CZ" dirty="0"/>
              <a:t> světa</a:t>
            </a:r>
          </a:p>
          <a:p>
            <a:pPr>
              <a:buFont typeface="Arial" charset="0"/>
              <a:buChar char="•"/>
            </a:pPr>
            <a:r>
              <a:rPr lang="cs-CZ" dirty="0"/>
              <a:t>zvyšující se dostupnost technologií a stále rostoucí rychlost technologické změny</a:t>
            </a:r>
          </a:p>
          <a:p>
            <a:pPr>
              <a:buFont typeface="Arial" charset="0"/>
              <a:buChar char="•"/>
            </a:pPr>
            <a:r>
              <a:rPr lang="cs-CZ" dirty="0"/>
              <a:t>degradace ekosystémů způsobená klimatickou změnou</a:t>
            </a:r>
          </a:p>
          <a:p>
            <a:pPr lvl="1" indent="0" algn="r">
              <a:buNone/>
            </a:pPr>
            <a:r>
              <a:rPr lang="cs-CZ" sz="1600" dirty="0"/>
              <a:t>Zdroj: Podklady UK pro Strategii UR 2030</a:t>
            </a:r>
          </a:p>
        </p:txBody>
      </p:sp>
    </p:spTree>
    <p:extLst>
      <p:ext uri="{BB962C8B-B14F-4D97-AF65-F5344CB8AC3E}">
        <p14:creationId xmlns:p14="http://schemas.microsoft.com/office/powerpoint/2010/main" xmlns="" val="637074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E31F26"/>
                </a:solidFill>
              </a:rPr>
              <a:t>Šest nejvýznamnějších technologických </a:t>
            </a:r>
            <a:r>
              <a:rPr lang="cs-CZ" dirty="0" err="1">
                <a:solidFill>
                  <a:srgbClr val="E31F26"/>
                </a:solidFill>
              </a:rPr>
              <a:t>megatrendů</a:t>
            </a:r>
            <a:r>
              <a:rPr lang="cs-CZ" dirty="0">
                <a:solidFill>
                  <a:srgbClr val="E31F26"/>
                </a:solidFill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6334" y="1832530"/>
            <a:ext cx="7251078" cy="407546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cs-CZ" dirty="0"/>
          </a:p>
          <a:p>
            <a:pPr>
              <a:buFont typeface="Arial" charset="0"/>
              <a:buChar char="•"/>
            </a:pPr>
            <a:r>
              <a:rPr lang="cs-CZ" dirty="0"/>
              <a:t>internet (digitální přítomnost)</a:t>
            </a:r>
          </a:p>
          <a:p>
            <a:pPr>
              <a:buFont typeface="Arial" charset="0"/>
              <a:buChar char="•"/>
            </a:pPr>
            <a:r>
              <a:rPr lang="cs-CZ" dirty="0"/>
              <a:t>komputerizace všeho a možnost uložit data odkudkoli 	(superpočítač v kapse)</a:t>
            </a:r>
          </a:p>
          <a:p>
            <a:pPr>
              <a:buFont typeface="Arial" charset="0"/>
              <a:buChar char="•"/>
            </a:pPr>
            <a:r>
              <a:rPr lang="cs-CZ" dirty="0"/>
              <a:t>internet věcí („</a:t>
            </a:r>
            <a:r>
              <a:rPr lang="cs-CZ" dirty="0" err="1"/>
              <a:t>senzorizace</a:t>
            </a:r>
            <a:r>
              <a:rPr lang="cs-CZ" dirty="0"/>
              <a:t> všeho“)</a:t>
            </a:r>
          </a:p>
          <a:p>
            <a:pPr>
              <a:buFont typeface="Arial" charset="0"/>
              <a:buChar char="•"/>
            </a:pPr>
            <a:r>
              <a:rPr lang="cs-CZ" dirty="0"/>
              <a:t>umělá inteligence a big data</a:t>
            </a:r>
          </a:p>
          <a:p>
            <a:pPr>
              <a:buFont typeface="Arial" charset="0"/>
              <a:buChar char="•"/>
            </a:pPr>
            <a:r>
              <a:rPr lang="cs-CZ" dirty="0"/>
              <a:t>sdílená ekonomika a její důvěryhodnost („distribuovaná 	důvěra“)</a:t>
            </a:r>
          </a:p>
          <a:p>
            <a:pPr>
              <a:buFont typeface="Arial" charset="0"/>
              <a:buChar char="•"/>
            </a:pPr>
            <a:r>
              <a:rPr lang="cs-CZ" dirty="0"/>
              <a:t>digitalizace hmoty</a:t>
            </a:r>
          </a:p>
          <a:p>
            <a:pPr indent="0" algn="r">
              <a:buNone/>
            </a:pPr>
            <a:r>
              <a:rPr lang="cs-CZ" dirty="0"/>
              <a:t>Zdroj: Světové ekonomické fórum 2015</a:t>
            </a:r>
          </a:p>
          <a:p>
            <a:pPr>
              <a:buFont typeface="Arial" charset="0"/>
              <a:buChar char="•"/>
            </a:pPr>
            <a:endParaRPr lang="cs-CZ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1174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48758" y="1070507"/>
            <a:ext cx="6577149" cy="769441"/>
          </a:xfrm>
        </p:spPr>
        <p:txBody>
          <a:bodyPr>
            <a:noAutofit/>
          </a:bodyPr>
          <a:lstStyle/>
          <a:p>
            <a:pPr algn="ctr"/>
            <a:r>
              <a:rPr lang="cs-CZ" sz="2800" dirty="0">
                <a:solidFill>
                  <a:srgbClr val="E31F26"/>
                </a:solidFill>
              </a:rPr>
              <a:t/>
            </a:r>
            <a:br>
              <a:rPr lang="cs-CZ" sz="2800" dirty="0">
                <a:solidFill>
                  <a:srgbClr val="E31F26"/>
                </a:solidFill>
              </a:rPr>
            </a:br>
            <a:endParaRPr lang="en-US" sz="2800" dirty="0">
              <a:solidFill>
                <a:srgbClr val="18419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33046" y="1873405"/>
            <a:ext cx="7964544" cy="44223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	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	</a:t>
            </a:r>
          </a:p>
          <a:p>
            <a:pPr marL="514350" marR="0" lvl="0" indent="-514350" algn="ctr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Pavel Jovanovič</a:t>
            </a:r>
          </a:p>
          <a:p>
            <a:pPr marL="514350" marR="0" lvl="0" indent="-514350" algn="ctr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>
                <a:hlinkClick r:id="rId2"/>
              </a:rPr>
              <a:t>jovanovic@s-ic.cz</a:t>
            </a:r>
            <a:r>
              <a:rPr lang="cs-CZ" b="1" dirty="0"/>
              <a:t> 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="1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="1" dirty="0"/>
          </a:p>
          <a:p>
            <a:pPr marL="514350" marR="0" lvl="0" indent="-514350" algn="ctr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>
                <a:solidFill>
                  <a:srgbClr val="E31F26"/>
                </a:solidFill>
              </a:rPr>
              <a:t>Středočeský kraj – region budoucnosti.</a:t>
            </a:r>
          </a:p>
          <a:p>
            <a:pPr marL="514350" marR="0" lvl="0" indent="-514350" algn="ctr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>
                <a:hlinkClick r:id="rId3"/>
              </a:rPr>
              <a:t>www.s-ic.cz</a:t>
            </a:r>
            <a:endParaRPr lang="cs-CZ" b="1" dirty="0"/>
          </a:p>
          <a:p>
            <a:pPr marL="514350" marR="0" lvl="0" indent="-514350" algn="ctr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>
                <a:solidFill>
                  <a:srgbClr val="E31F26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xmlns="" val="1620213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7956" y="921977"/>
            <a:ext cx="7251078" cy="769441"/>
          </a:xfrm>
        </p:spPr>
        <p:txBody>
          <a:bodyPr/>
          <a:lstStyle/>
          <a:p>
            <a:r>
              <a:rPr lang="cs-CZ" dirty="0">
                <a:solidFill>
                  <a:srgbClr val="E31F26"/>
                </a:solidFill>
              </a:rPr>
              <a:t>Praha a Střední Čechy </a:t>
            </a:r>
            <a:r>
              <a:rPr lang="mr-IN" dirty="0">
                <a:solidFill>
                  <a:srgbClr val="E31F26"/>
                </a:solidFill>
              </a:rPr>
              <a:t>–</a:t>
            </a:r>
            <a:r>
              <a:rPr lang="cs-CZ" dirty="0">
                <a:solidFill>
                  <a:srgbClr val="E31F26"/>
                </a:solidFill>
              </a:rPr>
              <a:t> potenciál pro inovace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4991"/>
            <a:ext cx="8756513" cy="46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3256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E31F26"/>
                </a:solidFill>
              </a:rPr>
              <a:t>Výdaje na výzkum a vývoj v roce 2016</a:t>
            </a:r>
          </a:p>
        </p:txBody>
      </p:sp>
      <p:graphicFrame>
        <p:nvGraphicFramePr>
          <p:cNvPr id="4" name="Graf 1">
            <a:extLst>
              <a:ext uri="{FF2B5EF4-FFF2-40B4-BE49-F238E27FC236}">
                <a16:creationId xmlns:a16="http://schemas.microsoft.com/office/drawing/2014/main" xmlns="" id="{00000000-0008-0000-01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1171535"/>
              </p:ext>
            </p:extLst>
          </p:nvPr>
        </p:nvGraphicFramePr>
        <p:xfrm>
          <a:off x="858130" y="1786137"/>
          <a:ext cx="7230794" cy="4051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89785" y="6035040"/>
            <a:ext cx="1011815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400" dirty="0"/>
              <a:t>ČSÚ 2017</a:t>
            </a:r>
          </a:p>
        </p:txBody>
      </p:sp>
    </p:spTree>
    <p:extLst>
      <p:ext uri="{BB962C8B-B14F-4D97-AF65-F5344CB8AC3E}">
        <p14:creationId xmlns:p14="http://schemas.microsoft.com/office/powerpoint/2010/main" xmlns="" val="1063101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0671" y="882869"/>
            <a:ext cx="7357403" cy="54356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dirty="0">
                <a:solidFill>
                  <a:srgbClr val="E31F26"/>
                </a:solidFill>
              </a:rPr>
              <a:t>Výzkum a vývoj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2"/>
          </p:nvPr>
        </p:nvSpPr>
        <p:spPr>
          <a:xfrm>
            <a:off x="970671" y="1970005"/>
            <a:ext cx="7357403" cy="432570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cs-CZ" dirty="0"/>
              <a:t>PHA + SČK: 48 % </a:t>
            </a:r>
            <a:r>
              <a:rPr lang="cs-CZ" dirty="0" err="1"/>
              <a:t>VaV</a:t>
            </a:r>
            <a:r>
              <a:rPr lang="cs-CZ" dirty="0"/>
              <a:t> kapacit celkem v ČR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cs-CZ" dirty="0"/>
              <a:t>PHA + SČK: 40 % </a:t>
            </a:r>
            <a:r>
              <a:rPr lang="cs-CZ" dirty="0" err="1"/>
              <a:t>VaV</a:t>
            </a:r>
            <a:r>
              <a:rPr lang="cs-CZ" dirty="0"/>
              <a:t> kapacit v podnikovém sektoru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cs-CZ" dirty="0"/>
              <a:t>PHA + SČK: 60 % </a:t>
            </a:r>
            <a:r>
              <a:rPr lang="cs-CZ" dirty="0" err="1"/>
              <a:t>VaV</a:t>
            </a:r>
            <a:r>
              <a:rPr lang="cs-CZ" dirty="0"/>
              <a:t> kapacit ve veřejném sektoru (VŠ, </a:t>
            </a:r>
            <a:r>
              <a:rPr lang="cs-CZ" dirty="0" err="1"/>
              <a:t>vvi</a:t>
            </a:r>
            <a:r>
              <a:rPr lang="cs-CZ" dirty="0"/>
              <a:t>)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cs-CZ" dirty="0"/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cs-CZ" dirty="0"/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cs-CZ" dirty="0"/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cs-CZ" dirty="0"/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947956" y="1426437"/>
            <a:ext cx="772307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bg1">
                    <a:lumMod val="50000"/>
                  </a:schemeClr>
                </a:solidFill>
              </a:rPr>
              <a:t>Praha a Středočeský kraj disponuje silnou koncentrací </a:t>
            </a:r>
            <a:r>
              <a:rPr lang="cs-CZ" sz="1600" b="1" dirty="0" err="1">
                <a:solidFill>
                  <a:schemeClr val="bg1">
                    <a:lumMod val="50000"/>
                  </a:schemeClr>
                </a:solidFill>
              </a:rPr>
              <a:t>VaV</a:t>
            </a:r>
            <a:r>
              <a:rPr lang="cs-CZ" sz="1600" b="1" dirty="0">
                <a:solidFill>
                  <a:schemeClr val="bg1">
                    <a:lumMod val="50000"/>
                  </a:schemeClr>
                </a:solidFill>
              </a:rPr>
              <a:t> kapacit </a:t>
            </a:r>
          </a:p>
        </p:txBody>
      </p:sp>
    </p:spTree>
    <p:extLst>
      <p:ext uri="{BB962C8B-B14F-4D97-AF65-F5344CB8AC3E}">
        <p14:creationId xmlns:p14="http://schemas.microsoft.com/office/powerpoint/2010/main" xmlns="" val="2253435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E31F26"/>
                </a:solidFill>
              </a:rPr>
              <a:t>Výzkumná centra ve SČK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101207" y="6251386"/>
            <a:ext cx="2292824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1100" dirty="0"/>
              <a:t>Zdroj: Terénní šetření SIC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1443" r="1959"/>
          <a:stretch/>
        </p:blipFill>
        <p:spPr>
          <a:xfrm>
            <a:off x="39121" y="1555423"/>
            <a:ext cx="8656564" cy="451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1237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60" y="1016696"/>
            <a:ext cx="8297839" cy="769441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E31F26"/>
                </a:solidFill>
              </a:rPr>
              <a:t>         Ve veřejném sektoru počet odborníků pro </a:t>
            </a:r>
            <a:r>
              <a:rPr lang="cs-CZ" dirty="0" err="1">
                <a:solidFill>
                  <a:srgbClr val="E31F26"/>
                </a:solidFill>
              </a:rPr>
              <a:t>VaV</a:t>
            </a:r>
            <a:r>
              <a:rPr lang="cs-CZ" dirty="0">
                <a:solidFill>
                  <a:srgbClr val="E31F26"/>
                </a:solidFill>
              </a:rPr>
              <a:t/>
            </a:r>
            <a:br>
              <a:rPr lang="cs-CZ" dirty="0">
                <a:solidFill>
                  <a:srgbClr val="E31F26"/>
                </a:solidFill>
              </a:rPr>
            </a:br>
            <a:r>
              <a:rPr lang="cs-CZ" dirty="0">
                <a:solidFill>
                  <a:srgbClr val="E31F26"/>
                </a:solidFill>
              </a:rPr>
              <a:t>         ve SČK roste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771941" y="6395270"/>
            <a:ext cx="2699657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1100" dirty="0"/>
              <a:t>Zdroj: ČSÚ – Statistika VaV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xmlns="" id="{5FD15512-842A-4303-B785-AAF57E6146C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99606" y="2038661"/>
          <a:ext cx="6535711" cy="4487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5686596" y="2124090"/>
            <a:ext cx="3275673" cy="119173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cs-CZ" sz="1600" b="1" dirty="0">
                <a:solidFill>
                  <a:schemeClr val="bg1">
                    <a:lumMod val="50000"/>
                  </a:schemeClr>
                </a:solidFill>
              </a:rPr>
              <a:t>Podíl krajů na změně zaměstnanosti ve </a:t>
            </a:r>
            <a:r>
              <a:rPr lang="cs-CZ" sz="1600" b="1" dirty="0" err="1">
                <a:solidFill>
                  <a:schemeClr val="bg1">
                    <a:lumMod val="50000"/>
                  </a:schemeClr>
                </a:solidFill>
              </a:rPr>
              <a:t>VaV</a:t>
            </a:r>
            <a:r>
              <a:rPr lang="cs-CZ" sz="1600" b="1" dirty="0">
                <a:solidFill>
                  <a:schemeClr val="bg1">
                    <a:lumMod val="50000"/>
                  </a:schemeClr>
                </a:solidFill>
              </a:rPr>
              <a:t> ve veřejném sektoru (VŠ + vládní) v ČR 2009–2016</a:t>
            </a:r>
          </a:p>
        </p:txBody>
      </p:sp>
    </p:spTree>
    <p:extLst>
      <p:ext uri="{BB962C8B-B14F-4D97-AF65-F5344CB8AC3E}">
        <p14:creationId xmlns:p14="http://schemas.microsoft.com/office/powerpoint/2010/main" xmlns="" val="786270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E31F26"/>
                </a:solidFill>
              </a:rPr>
              <a:t>Inovační infrastruktury ve SČK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101207" y="6251386"/>
            <a:ext cx="2292824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1100" dirty="0"/>
              <a:t>Zdroj: Terénní šetření SIC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1134" r="3608"/>
          <a:stretch/>
        </p:blipFill>
        <p:spPr>
          <a:xfrm>
            <a:off x="84841" y="1401416"/>
            <a:ext cx="8710367" cy="460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0001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af 15">
            <a:extLst>
              <a:ext uri="{FF2B5EF4-FFF2-40B4-BE49-F238E27FC236}">
                <a16:creationId xmlns:a16="http://schemas.microsoft.com/office/drawing/2014/main" xmlns="" id="{3941C64C-DC3B-4CC6-832D-FC7237FB820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45659" y="1626869"/>
          <a:ext cx="8297839" cy="4493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841830"/>
            <a:ext cx="7908499" cy="94430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E31F26"/>
                </a:solidFill>
              </a:rPr>
              <a:t>Oborová specializace a znalostní náročnost   ekonomiky SČK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182436" y="6120581"/>
            <a:ext cx="2552131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1100" dirty="0"/>
              <a:t>Zdroj: ČSÚ, Roční šetření o VaV</a:t>
            </a:r>
          </a:p>
        </p:txBody>
      </p:sp>
      <p:sp>
        <p:nvSpPr>
          <p:cNvPr id="7" name="Elipsa 6"/>
          <p:cNvSpPr/>
          <p:nvPr/>
        </p:nvSpPr>
        <p:spPr>
          <a:xfrm rot="19844365">
            <a:off x="4403050" y="2183495"/>
            <a:ext cx="3724595" cy="1500481"/>
          </a:xfrm>
          <a:prstGeom prst="ellipse">
            <a:avLst/>
          </a:prstGeom>
          <a:noFill/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4200708" y="1786138"/>
            <a:ext cx="1677578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1200" b="1" i="1" dirty="0">
                <a:solidFill>
                  <a:srgbClr val="00B050"/>
                </a:solidFill>
              </a:rPr>
              <a:t>Vysoký význam        v krajské ekonomice a značná koncentrace VaV</a:t>
            </a:r>
          </a:p>
          <a:p>
            <a:endParaRPr lang="cs-CZ" sz="1200" dirty="0"/>
          </a:p>
        </p:txBody>
      </p:sp>
      <p:sp>
        <p:nvSpPr>
          <p:cNvPr id="10" name="Elipsa 9"/>
          <p:cNvSpPr/>
          <p:nvPr/>
        </p:nvSpPr>
        <p:spPr>
          <a:xfrm>
            <a:off x="4553014" y="4756415"/>
            <a:ext cx="1325271" cy="691550"/>
          </a:xfrm>
          <a:prstGeom prst="ellipse">
            <a:avLst/>
          </a:prstGeom>
          <a:noFill/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5508758" y="4136835"/>
            <a:ext cx="2747974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1200" b="1" i="1" dirty="0">
                <a:solidFill>
                  <a:schemeClr val="accent1"/>
                </a:solidFill>
              </a:rPr>
              <a:t>Nižší relativní význam v krajské ekonomice, ale vysoká koncentrace VaV</a:t>
            </a:r>
            <a:endParaRPr lang="cs-CZ" sz="1200" b="1" dirty="0">
              <a:solidFill>
                <a:schemeClr val="accent1"/>
              </a:solidFill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1536136" y="3013826"/>
            <a:ext cx="2960914" cy="2002428"/>
          </a:xfrm>
          <a:prstGeom prst="ellipse">
            <a:avLst/>
          </a:prstGeom>
          <a:noFill/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1553029" y="2075543"/>
            <a:ext cx="1799771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1200" b="1" i="1" dirty="0">
                <a:solidFill>
                  <a:schemeClr val="accent2"/>
                </a:solidFill>
              </a:rPr>
              <a:t>Střední význam v ekonomice ale nižší koncentrace výdajů na VaV</a:t>
            </a:r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xmlns="" val="1484185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E31F26"/>
                </a:solidFill>
              </a:rPr>
              <a:t>Přímé zahraniční investice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926" y="1415658"/>
            <a:ext cx="6868486" cy="46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3207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F1C0C15550D444A727D2561A89CDAC" ma:contentTypeVersion="4" ma:contentTypeDescription="Vytvoří nový dokument" ma:contentTypeScope="" ma:versionID="4973c66b9f833d21ddb2b29fde1eb238">
  <xsd:schema xmlns:xsd="http://www.w3.org/2001/XMLSchema" xmlns:xs="http://www.w3.org/2001/XMLSchema" xmlns:p="http://schemas.microsoft.com/office/2006/metadata/properties" xmlns:ns2="7444441f-1e97-421c-a969-fc956a284120" xmlns:ns3="89f07b27-4ace-4d84-b56c-ce167087ec1f" targetNamespace="http://schemas.microsoft.com/office/2006/metadata/properties" ma:root="true" ma:fieldsID="e677c00d6bd8b81c952d0e576803ede0" ns2:_="" ns3:_="">
    <xsd:import namespace="7444441f-1e97-421c-a969-fc956a284120"/>
    <xsd:import namespace="89f07b27-4ace-4d84-b56c-ce167087ec1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44441f-1e97-421c-a969-fc956a28412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f07b27-4ace-4d84-b56c-ce167087ec1f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Naposledy sdílel(a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Čas posledního sdílení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8B6D3A-D21F-494D-8F45-3BFB4D7AB7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44441f-1e97-421c-a969-fc956a284120"/>
    <ds:schemaRef ds:uri="89f07b27-4ace-4d84-b56c-ce167087ec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A6FCB0-7A96-4A96-BC71-438DE053F4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850957-F382-49BD-92C9-78B0732F7230}">
  <ds:schemaRefs>
    <ds:schemaRef ds:uri="7444441f-1e97-421c-a969-fc956a284120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89f07b27-4ace-4d84-b56c-ce167087ec1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26466</TotalTime>
  <Words>719</Words>
  <Application>Microsoft Office PowerPoint</Application>
  <PresentationFormat>Předvádění na obrazovce (4:3)</PresentationFormat>
  <Paragraphs>113</Paragraphs>
  <Slides>14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Office Theme</vt:lpstr>
      <vt:lpstr>Snímek 1</vt:lpstr>
      <vt:lpstr>Praha a Střední Čechy – potenciál pro inovace</vt:lpstr>
      <vt:lpstr>Výdaje na výzkum a vývoj v roce 2016</vt:lpstr>
      <vt:lpstr>Výzkum a vývoj</vt:lpstr>
      <vt:lpstr>Výzkumná centra ve SČK</vt:lpstr>
      <vt:lpstr>         Ve veřejném sektoru počet odborníků pro VaV          ve SČK roste</vt:lpstr>
      <vt:lpstr>Inovační infrastruktury ve SČK</vt:lpstr>
      <vt:lpstr>Oborová specializace a znalostní náročnost   ekonomiky SČK</vt:lpstr>
      <vt:lpstr>Přímé zahraniční investice</vt:lpstr>
      <vt:lpstr>Význam průmyslu v hospodářství SČK a ČR</vt:lpstr>
      <vt:lpstr>PZI v SČK nejsou pouze montovny</vt:lpstr>
      <vt:lpstr>Společenské megatrendy – nejvýznamnější pro ČR</vt:lpstr>
      <vt:lpstr>Šest nejvýznamnějších technologických megatrendů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vew</dc:title>
  <dc:creator>Kolerus</dc:creator>
  <cp:lastModifiedBy>pc</cp:lastModifiedBy>
  <cp:revision>791</cp:revision>
  <cp:lastPrinted>2017-01-24T12:31:25Z</cp:lastPrinted>
  <dcterms:created xsi:type="dcterms:W3CDTF">2014-07-14T14:05:15Z</dcterms:created>
  <dcterms:modified xsi:type="dcterms:W3CDTF">2017-12-05T06:11:04Z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0x0101000EF1C0C15550D444A727D2561A89CDAC</vt:lpwstr>
  </property>
</Properties>
</file>