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4" r:id="rId7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626D-7325-40C6-9B67-2638CB78A0C2}" type="datetimeFigureOut">
              <a:rPr lang="cs-CZ" smtClean="0"/>
              <a:t>30.11.2012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5B23-E774-4CDC-A7D8-BD6232C8EC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4615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626D-7325-40C6-9B67-2638CB78A0C2}" type="datetimeFigureOut">
              <a:rPr lang="cs-CZ" smtClean="0"/>
              <a:t>30.11.2012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5B23-E774-4CDC-A7D8-BD6232C8EC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801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626D-7325-40C6-9B67-2638CB78A0C2}" type="datetimeFigureOut">
              <a:rPr lang="cs-CZ" smtClean="0"/>
              <a:t>30.11.2012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5B23-E774-4CDC-A7D8-BD6232C8EC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483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626D-7325-40C6-9B67-2638CB78A0C2}" type="datetimeFigureOut">
              <a:rPr lang="cs-CZ" smtClean="0"/>
              <a:t>30.11.2012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5B23-E774-4CDC-A7D8-BD6232C8EC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484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626D-7325-40C6-9B67-2638CB78A0C2}" type="datetimeFigureOut">
              <a:rPr lang="cs-CZ" smtClean="0"/>
              <a:t>30.11.2012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5B23-E774-4CDC-A7D8-BD6232C8EC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7190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626D-7325-40C6-9B67-2638CB78A0C2}" type="datetimeFigureOut">
              <a:rPr lang="cs-CZ" smtClean="0"/>
              <a:t>30.11.2012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5B23-E774-4CDC-A7D8-BD6232C8EC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647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626D-7325-40C6-9B67-2638CB78A0C2}" type="datetimeFigureOut">
              <a:rPr lang="cs-CZ" smtClean="0"/>
              <a:t>30.11.2012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5B23-E774-4CDC-A7D8-BD6232C8EC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9627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626D-7325-40C6-9B67-2638CB78A0C2}" type="datetimeFigureOut">
              <a:rPr lang="cs-CZ" smtClean="0"/>
              <a:t>30.11.2012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5B23-E774-4CDC-A7D8-BD6232C8EC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741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626D-7325-40C6-9B67-2638CB78A0C2}" type="datetimeFigureOut">
              <a:rPr lang="cs-CZ" smtClean="0"/>
              <a:t>30.11.2012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5B23-E774-4CDC-A7D8-BD6232C8EC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716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626D-7325-40C6-9B67-2638CB78A0C2}" type="datetimeFigureOut">
              <a:rPr lang="cs-CZ" smtClean="0"/>
              <a:t>30.11.2012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5B23-E774-4CDC-A7D8-BD6232C8EC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527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626D-7325-40C6-9B67-2638CB78A0C2}" type="datetimeFigureOut">
              <a:rPr lang="cs-CZ" smtClean="0"/>
              <a:t>30.11.2012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5B23-E774-4CDC-A7D8-BD6232C8EC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330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E626D-7325-40C6-9B67-2638CB78A0C2}" type="datetimeFigureOut">
              <a:rPr lang="cs-CZ" smtClean="0"/>
              <a:t>30.11.2012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85B23-E774-4CDC-A7D8-BD6232C8EC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85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170" y="260648"/>
            <a:ext cx="2185656" cy="86409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-138187" y="1340768"/>
            <a:ext cx="9505056" cy="165618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6780" y="1412776"/>
            <a:ext cx="7772400" cy="1470025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bg1"/>
                </a:solidFill>
              </a:rPr>
              <a:t>ROZVOJOVÉ PROJEKTY PRAHA, a.s.</a:t>
            </a:r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-171399" y="6381328"/>
            <a:ext cx="9505056" cy="504056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-22350" y="6381328"/>
            <a:ext cx="2074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2400" dirty="0" smtClean="0">
                <a:solidFill>
                  <a:schemeClr val="bg1"/>
                </a:solidFill>
              </a:rPr>
              <a:t>www.rprg.cz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661432" y="3895644"/>
            <a:ext cx="3839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Ing. Jitka Kárníková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744925" y="4520148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ř</a:t>
            </a:r>
            <a:r>
              <a:rPr lang="cs-CZ" sz="2800" dirty="0" smtClean="0"/>
              <a:t>editelka společnosti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62962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60648"/>
            <a:ext cx="1638529" cy="64779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-171399" y="6381328"/>
            <a:ext cx="9505056" cy="504056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-22350" y="6381328"/>
            <a:ext cx="2074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2400" dirty="0" smtClean="0">
                <a:solidFill>
                  <a:schemeClr val="bg1"/>
                </a:solidFill>
              </a:rPr>
              <a:t>www.rprg.cz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96569" y="4149080"/>
            <a:ext cx="3789041" cy="181588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2800" b="1" dirty="0" smtClean="0"/>
              <a:t>Reality </a:t>
            </a:r>
            <a:br>
              <a:rPr lang="cs-CZ" sz="2800" b="1" dirty="0" smtClean="0"/>
            </a:br>
            <a:r>
              <a:rPr lang="cs-CZ" sz="2800" b="1" dirty="0" smtClean="0"/>
              <a:t>a projektový </a:t>
            </a:r>
            <a:br>
              <a:rPr lang="cs-CZ" sz="2800" b="1" dirty="0" smtClean="0"/>
            </a:br>
            <a:r>
              <a:rPr lang="cs-CZ" sz="2800" b="1" dirty="0" smtClean="0"/>
              <a:t>management</a:t>
            </a:r>
          </a:p>
          <a:p>
            <a:pPr algn="ctr"/>
            <a:endParaRPr lang="cs-CZ" sz="2800" b="1" dirty="0"/>
          </a:p>
        </p:txBody>
      </p:sp>
      <p:sp>
        <p:nvSpPr>
          <p:cNvPr id="10" name="Obdélník 9"/>
          <p:cNvSpPr/>
          <p:nvPr/>
        </p:nvSpPr>
        <p:spPr>
          <a:xfrm>
            <a:off x="4581128" y="4149080"/>
            <a:ext cx="3789041" cy="181588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Akcelerace </a:t>
            </a:r>
          </a:p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Program podpory podnikání na území hlavního města Prahy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1" name="Nadpis 1"/>
          <p:cNvSpPr>
            <a:spLocks noGrp="1"/>
          </p:cNvSpPr>
          <p:nvPr>
            <p:ph type="ctrTitle"/>
          </p:nvPr>
        </p:nvSpPr>
        <p:spPr>
          <a:xfrm>
            <a:off x="418092" y="1052736"/>
            <a:ext cx="7910382" cy="984234"/>
          </a:xfrm>
        </p:spPr>
        <p:txBody>
          <a:bodyPr>
            <a:normAutofit/>
          </a:bodyPr>
          <a:lstStyle/>
          <a:p>
            <a:r>
              <a:rPr lang="cs-CZ" sz="4800" dirty="0" smtClean="0">
                <a:solidFill>
                  <a:srgbClr val="C00000"/>
                </a:solidFill>
              </a:rPr>
              <a:t>POSLÁNÍ SPOLEČNOSTI</a:t>
            </a:r>
            <a:endParaRPr lang="cs-CZ" sz="4800" dirty="0">
              <a:solidFill>
                <a:srgbClr val="C00000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39563" y="2204864"/>
            <a:ext cx="768312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cs-CZ" sz="2000" dirty="0" smtClean="0">
                <a:solidFill>
                  <a:prstClr val="black"/>
                </a:solidFill>
              </a:rPr>
              <a:t>Rozvojová agentura hlavního města Prahy (100% vlastnictví)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cs-CZ" sz="2000" dirty="0" smtClean="0"/>
              <a:t>Věcně kompetentní radní:  Aleksandra </a:t>
            </a:r>
            <a:r>
              <a:rPr lang="cs-CZ" sz="2000" dirty="0" err="1" smtClean="0"/>
              <a:t>Udženija</a:t>
            </a:r>
            <a:r>
              <a:rPr lang="cs-CZ" sz="2000" dirty="0" smtClean="0"/>
              <a:t>, radní pro </a:t>
            </a:r>
            <a:r>
              <a:rPr lang="pl-PL" sz="2000" dirty="0"/>
              <a:t>pro oblast </a:t>
            </a:r>
            <a:endParaRPr lang="pl-PL" sz="2000" dirty="0" smtClean="0"/>
          </a:p>
          <a:p>
            <a:r>
              <a:rPr lang="pl-PL" sz="2000" dirty="0" smtClean="0"/>
              <a:t>      majetku </a:t>
            </a:r>
            <a:r>
              <a:rPr lang="pl-PL" sz="2000" dirty="0"/>
              <a:t>a podpory </a:t>
            </a:r>
            <a:r>
              <a:rPr lang="pl-PL" sz="2000" dirty="0" smtClean="0"/>
              <a:t>podnikání</a:t>
            </a:r>
          </a:p>
          <a:p>
            <a:endParaRPr lang="cs-CZ" sz="2000" dirty="0" smtClean="0"/>
          </a:p>
        </p:txBody>
      </p:sp>
      <p:sp>
        <p:nvSpPr>
          <p:cNvPr id="14" name="Obdélník 13"/>
          <p:cNvSpPr/>
          <p:nvPr/>
        </p:nvSpPr>
        <p:spPr>
          <a:xfrm>
            <a:off x="613461" y="3564106"/>
            <a:ext cx="2089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/>
              <a:t>ČINNOSTI:</a:t>
            </a:r>
            <a:endParaRPr lang="cs-CZ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12869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60648"/>
            <a:ext cx="1638529" cy="64779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-171399" y="6381328"/>
            <a:ext cx="9505056" cy="504056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-22350" y="6381328"/>
            <a:ext cx="2074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2400" dirty="0" smtClean="0">
                <a:solidFill>
                  <a:schemeClr val="bg1"/>
                </a:solidFill>
              </a:rPr>
              <a:t>www.rprg.cz</a:t>
            </a: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0520">
            <a:off x="5038100" y="3591468"/>
            <a:ext cx="3869688" cy="2568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8786">
            <a:off x="2092146" y="3949380"/>
            <a:ext cx="3223083" cy="2140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Obdélník 11"/>
          <p:cNvSpPr/>
          <p:nvPr/>
        </p:nvSpPr>
        <p:spPr>
          <a:xfrm>
            <a:off x="179512" y="936914"/>
            <a:ext cx="8010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REALITY  A PROJEKTOVÝ MANAGEMENT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63475" y="1844824"/>
            <a:ext cx="5354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realitní portál majetku hl. m. Prahy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70871" y="2214156"/>
            <a:ext cx="6572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bulletin investičních příležitostí v katastrech hlavního města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663475" y="2583488"/>
            <a:ext cx="3251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příprava rozvojových projektů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663475" y="2973303"/>
            <a:ext cx="6405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mediátor rozvojových území: oblast Trojmezí, Opatova a dalších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854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60648"/>
            <a:ext cx="1638529" cy="64779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-171399" y="6381328"/>
            <a:ext cx="9505056" cy="504056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-22350" y="6381328"/>
            <a:ext cx="2074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2400" dirty="0" smtClean="0">
                <a:solidFill>
                  <a:schemeClr val="bg1"/>
                </a:solidFill>
              </a:rPr>
              <a:t>www.rprg.cz</a:t>
            </a: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39" name="Obrázek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2257"/>
            <a:ext cx="2552160" cy="652651"/>
          </a:xfrm>
          <a:prstGeom prst="rect">
            <a:avLst/>
          </a:prstGeom>
        </p:spPr>
      </p:pic>
      <p:sp>
        <p:nvSpPr>
          <p:cNvPr id="42" name="Obdélník 41"/>
          <p:cNvSpPr/>
          <p:nvPr/>
        </p:nvSpPr>
        <p:spPr>
          <a:xfrm>
            <a:off x="-163472" y="1340768"/>
            <a:ext cx="47446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PROJEKT AKCELERACE </a:t>
            </a:r>
            <a:endParaRPr lang="cs-CZ" sz="3200" dirty="0">
              <a:solidFill>
                <a:srgbClr val="C0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5475950" y="2162380"/>
            <a:ext cx="3183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u="sng" dirty="0" smtClean="0"/>
              <a:t>Manuál pražského podnikatele</a:t>
            </a:r>
            <a:endParaRPr lang="cs-CZ" b="1" u="sng" dirty="0"/>
          </a:p>
        </p:txBody>
      </p:sp>
      <p:sp>
        <p:nvSpPr>
          <p:cNvPr id="28" name="Obdélník 27"/>
          <p:cNvSpPr/>
          <p:nvPr/>
        </p:nvSpPr>
        <p:spPr>
          <a:xfrm>
            <a:off x="2867803" y="2162380"/>
            <a:ext cx="2608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u="sng" dirty="0" smtClean="0"/>
              <a:t>Internetový portál</a:t>
            </a:r>
            <a:endParaRPr lang="cs-CZ" b="1" u="sng" dirty="0"/>
          </a:p>
        </p:txBody>
      </p:sp>
      <p:sp>
        <p:nvSpPr>
          <p:cNvPr id="29" name="Obdélník 28"/>
          <p:cNvSpPr/>
          <p:nvPr/>
        </p:nvSpPr>
        <p:spPr>
          <a:xfrm>
            <a:off x="107502" y="2136980"/>
            <a:ext cx="2608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u="sng" dirty="0" smtClean="0"/>
              <a:t>Kontaktní centrum</a:t>
            </a:r>
            <a:endParaRPr lang="cs-CZ" b="1" u="sng" dirty="0"/>
          </a:p>
        </p:txBody>
      </p:sp>
      <p:sp>
        <p:nvSpPr>
          <p:cNvPr id="31" name="Obdélník 30"/>
          <p:cNvSpPr/>
          <p:nvPr/>
        </p:nvSpPr>
        <p:spPr>
          <a:xfrm>
            <a:off x="107503" y="2641346"/>
            <a:ext cx="260814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/>
            </a:pPr>
            <a:r>
              <a:rPr lang="cs-CZ" b="1" dirty="0" smtClean="0">
                <a:solidFill>
                  <a:srgbClr val="FF0000"/>
                </a:solidFill>
                <a:latin typeface="Calibri" pitchFamily="18"/>
                <a:ea typeface="SimSun" pitchFamily="2"/>
                <a:cs typeface="Tahoma" pitchFamily="2"/>
              </a:rPr>
              <a:t>poskytuje informační</a:t>
            </a:r>
            <a:r>
              <a:rPr lang="cs-CZ" b="1" dirty="0">
                <a:solidFill>
                  <a:srgbClr val="FF0000"/>
                </a:solidFill>
                <a:latin typeface="Calibri" pitchFamily="18"/>
                <a:ea typeface="SimSun" pitchFamily="2"/>
                <a:cs typeface="Tahoma" pitchFamily="2"/>
              </a:rPr>
              <a:t/>
            </a:r>
            <a:br>
              <a:rPr lang="cs-CZ" b="1" dirty="0">
                <a:solidFill>
                  <a:srgbClr val="FF0000"/>
                </a:solidFill>
                <a:latin typeface="Calibri" pitchFamily="18"/>
                <a:ea typeface="SimSun" pitchFamily="2"/>
                <a:cs typeface="Tahoma" pitchFamily="2"/>
              </a:rPr>
            </a:br>
            <a:r>
              <a:rPr lang="cs-CZ" b="1" dirty="0">
                <a:solidFill>
                  <a:srgbClr val="FF0000"/>
                </a:solidFill>
                <a:latin typeface="Calibri" pitchFamily="18"/>
                <a:ea typeface="SimSun" pitchFamily="2"/>
                <a:cs typeface="Tahoma" pitchFamily="2"/>
              </a:rPr>
              <a:t> a konzultační služby </a:t>
            </a:r>
            <a:r>
              <a:rPr lang="cs-CZ" b="1" dirty="0" smtClean="0">
                <a:solidFill>
                  <a:srgbClr val="FF0000"/>
                </a:solidFill>
                <a:latin typeface="Calibri" pitchFamily="18"/>
                <a:ea typeface="SimSun" pitchFamily="2"/>
                <a:cs typeface="Tahoma" pitchFamily="2"/>
              </a:rPr>
              <a:t>především pro malé a střední podnikatele </a:t>
            </a:r>
            <a:r>
              <a:rPr lang="cs-CZ" b="1" dirty="0">
                <a:solidFill>
                  <a:srgbClr val="FF0000"/>
                </a:solidFill>
                <a:latin typeface="Calibri" pitchFamily="18"/>
                <a:ea typeface="SimSun" pitchFamily="2"/>
                <a:cs typeface="Tahoma" pitchFamily="2"/>
              </a:rPr>
              <a:t>v Praze.</a:t>
            </a:r>
          </a:p>
          <a:p>
            <a:pPr lvl="0" algn="ctr">
              <a:defRPr sz="1400"/>
            </a:pPr>
            <a:endParaRPr lang="cs-CZ" b="1" dirty="0" smtClean="0">
              <a:solidFill>
                <a:srgbClr val="000000"/>
              </a:solidFill>
              <a:latin typeface="Calibri" pitchFamily="18"/>
              <a:ea typeface="SimSun" pitchFamily="2"/>
              <a:cs typeface="Tahoma" pitchFamily="2"/>
            </a:endParaRPr>
          </a:p>
          <a:p>
            <a:pPr lvl="0" algn="ctr">
              <a:defRPr sz="1400"/>
            </a:pPr>
            <a:r>
              <a:rPr lang="cs-CZ" b="1" dirty="0" smtClean="0">
                <a:solidFill>
                  <a:srgbClr val="000000"/>
                </a:solidFill>
                <a:latin typeface="Calibri" pitchFamily="18"/>
                <a:ea typeface="SimSun" pitchFamily="2"/>
                <a:cs typeface="Tahoma" pitchFamily="2"/>
              </a:rPr>
              <a:t> </a:t>
            </a:r>
          </a:p>
          <a:p>
            <a:pPr lvl="0" algn="ctr">
              <a:defRPr sz="1400"/>
            </a:pPr>
            <a:r>
              <a:rPr lang="cs-CZ" b="1" dirty="0" smtClean="0">
                <a:solidFill>
                  <a:srgbClr val="000000"/>
                </a:solidFill>
                <a:latin typeface="Calibri" pitchFamily="18"/>
                <a:ea typeface="SimSun" pitchFamily="2"/>
                <a:cs typeface="Tahoma" pitchFamily="2"/>
              </a:rPr>
              <a:t> Poradenství </a:t>
            </a:r>
            <a:r>
              <a:rPr lang="cs-CZ" b="1" dirty="0">
                <a:solidFill>
                  <a:srgbClr val="000000"/>
                </a:solidFill>
                <a:latin typeface="Calibri" pitchFamily="18"/>
                <a:ea typeface="SimSun" pitchFamily="2"/>
                <a:cs typeface="Tahoma" pitchFamily="2"/>
              </a:rPr>
              <a:t>v oblasti zahájení </a:t>
            </a:r>
            <a:r>
              <a:rPr lang="cs-CZ" b="1" dirty="0" smtClean="0">
                <a:solidFill>
                  <a:srgbClr val="000000"/>
                </a:solidFill>
                <a:latin typeface="Calibri" pitchFamily="18"/>
                <a:ea typeface="SimSun" pitchFamily="2"/>
                <a:cs typeface="Tahoma" pitchFamily="2"/>
              </a:rPr>
              <a:t>podnikání </a:t>
            </a:r>
            <a:r>
              <a:rPr lang="cs-CZ" b="1" dirty="0">
                <a:solidFill>
                  <a:srgbClr val="000000"/>
                </a:solidFill>
                <a:latin typeface="Calibri" pitchFamily="18"/>
                <a:ea typeface="SimSun" pitchFamily="2"/>
                <a:cs typeface="Tahoma" pitchFamily="2"/>
              </a:rPr>
              <a:t>na území </a:t>
            </a:r>
            <a:r>
              <a:rPr lang="cs-CZ" b="1" dirty="0" smtClean="0">
                <a:solidFill>
                  <a:srgbClr val="000000"/>
                </a:solidFill>
                <a:latin typeface="Calibri" pitchFamily="18"/>
                <a:ea typeface="SimSun" pitchFamily="2"/>
                <a:cs typeface="Tahoma" pitchFamily="2"/>
              </a:rPr>
              <a:t>HMP.</a:t>
            </a:r>
            <a:br>
              <a:rPr lang="cs-CZ" b="1" dirty="0" smtClean="0">
                <a:solidFill>
                  <a:srgbClr val="000000"/>
                </a:solidFill>
                <a:latin typeface="Calibri" pitchFamily="18"/>
                <a:ea typeface="SimSun" pitchFamily="2"/>
                <a:cs typeface="Tahoma" pitchFamily="2"/>
              </a:rPr>
            </a:br>
            <a:endParaRPr lang="cs-CZ" b="1" dirty="0">
              <a:solidFill>
                <a:srgbClr val="000000"/>
              </a:solidFill>
              <a:latin typeface="Calibri" pitchFamily="18"/>
              <a:ea typeface="SimSun" pitchFamily="2"/>
              <a:cs typeface="Tahoma" pitchFamily="2"/>
            </a:endParaRPr>
          </a:p>
          <a:p>
            <a:pPr lvl="0" algn="ctr">
              <a:defRPr sz="1400"/>
            </a:pPr>
            <a:r>
              <a:rPr lang="cs-CZ" b="1" dirty="0" smtClean="0">
                <a:latin typeface="Calibri" pitchFamily="18"/>
                <a:ea typeface="SimSun" pitchFamily="2"/>
                <a:cs typeface="Tahoma" pitchFamily="2"/>
              </a:rPr>
              <a:t>Nabídka produktů Akcelerace. </a:t>
            </a:r>
            <a:endParaRPr lang="cs-CZ" b="1" dirty="0">
              <a:solidFill>
                <a:srgbClr val="000000"/>
              </a:solidFill>
              <a:latin typeface="Calibri" pitchFamily="18"/>
              <a:ea typeface="SimSun" pitchFamily="2"/>
              <a:cs typeface="Tahoma" pitchFamily="2"/>
            </a:endParaRPr>
          </a:p>
          <a:p>
            <a:pPr lvl="0" algn="ctr">
              <a:defRPr sz="1400"/>
            </a:pPr>
            <a:endParaRPr lang="cs-CZ" b="1" dirty="0">
              <a:solidFill>
                <a:srgbClr val="000000"/>
              </a:solidFill>
              <a:latin typeface="Calibri" pitchFamily="18"/>
              <a:ea typeface="SimSun" pitchFamily="2"/>
              <a:cs typeface="Tahoma" pitchFamily="2"/>
            </a:endParaRPr>
          </a:p>
          <a:p>
            <a:pPr lvl="0" algn="ctr">
              <a:defRPr sz="1400"/>
            </a:pPr>
            <a:r>
              <a:rPr lang="cs-CZ" b="1" dirty="0" smtClean="0">
                <a:solidFill>
                  <a:srgbClr val="000000"/>
                </a:solidFill>
                <a:latin typeface="Calibri" pitchFamily="18"/>
                <a:ea typeface="SimSun" pitchFamily="2"/>
                <a:cs typeface="Tahoma" pitchFamily="2"/>
              </a:rPr>
              <a:t>Podpora </a:t>
            </a:r>
            <a:r>
              <a:rPr lang="cs-CZ" b="1" dirty="0">
                <a:solidFill>
                  <a:srgbClr val="000000"/>
                </a:solidFill>
                <a:latin typeface="Calibri" pitchFamily="18"/>
                <a:ea typeface="SimSun" pitchFamily="2"/>
                <a:cs typeface="Tahoma" pitchFamily="2"/>
              </a:rPr>
              <a:t>podnikání od Magistrátu HMP a </a:t>
            </a:r>
            <a:r>
              <a:rPr lang="cs-CZ" b="1" dirty="0" smtClean="0">
                <a:solidFill>
                  <a:srgbClr val="000000"/>
                </a:solidFill>
                <a:latin typeface="Calibri" pitchFamily="18"/>
                <a:ea typeface="SimSun" pitchFamily="2"/>
                <a:cs typeface="Tahoma" pitchFamily="2"/>
              </a:rPr>
              <a:t>partnerských organizací.</a:t>
            </a:r>
          </a:p>
        </p:txBody>
      </p:sp>
      <p:sp>
        <p:nvSpPr>
          <p:cNvPr id="38" name="Obdélník 37"/>
          <p:cNvSpPr/>
          <p:nvPr/>
        </p:nvSpPr>
        <p:spPr>
          <a:xfrm>
            <a:off x="5755632" y="2641842"/>
            <a:ext cx="260814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/>
            </a:pPr>
            <a:r>
              <a:rPr lang="cs-CZ" b="1" dirty="0" smtClean="0">
                <a:solidFill>
                  <a:srgbClr val="FF0000"/>
                </a:solidFill>
                <a:latin typeface="Calibri" pitchFamily="18"/>
                <a:ea typeface="SimSun" pitchFamily="2"/>
                <a:cs typeface="Tahoma" pitchFamily="2"/>
              </a:rPr>
              <a:t>tištěná příručka určená zájemcům o rozjezd podnikání. </a:t>
            </a:r>
          </a:p>
          <a:p>
            <a:pPr algn="ctr">
              <a:defRPr sz="1400"/>
            </a:pPr>
            <a:endParaRPr lang="cs-CZ" b="1" dirty="0" smtClean="0">
              <a:solidFill>
                <a:srgbClr val="000000"/>
              </a:solidFill>
              <a:latin typeface="Calibri" pitchFamily="18"/>
              <a:ea typeface="SimSun" pitchFamily="2"/>
              <a:cs typeface="Tahoma" pitchFamily="2"/>
            </a:endParaRPr>
          </a:p>
          <a:p>
            <a:pPr algn="ctr">
              <a:defRPr sz="1400"/>
            </a:pPr>
            <a:endParaRPr lang="cs-CZ" b="1" dirty="0">
              <a:solidFill>
                <a:srgbClr val="000000"/>
              </a:solidFill>
              <a:latin typeface="Calibri" pitchFamily="18"/>
              <a:ea typeface="SimSun" pitchFamily="2"/>
              <a:cs typeface="Tahoma" pitchFamily="2"/>
            </a:endParaRPr>
          </a:p>
          <a:p>
            <a:pPr algn="ctr">
              <a:defRPr sz="1400"/>
            </a:pPr>
            <a:endParaRPr lang="cs-CZ" b="1" dirty="0" smtClean="0">
              <a:solidFill>
                <a:srgbClr val="000000"/>
              </a:solidFill>
              <a:latin typeface="Calibri" pitchFamily="18"/>
              <a:ea typeface="SimSun" pitchFamily="2"/>
              <a:cs typeface="Tahoma" pitchFamily="2"/>
            </a:endParaRPr>
          </a:p>
          <a:p>
            <a:pPr algn="ctr">
              <a:defRPr sz="1400"/>
            </a:pPr>
            <a:r>
              <a:rPr lang="cs-CZ" b="1" dirty="0" smtClean="0">
                <a:solidFill>
                  <a:srgbClr val="000000"/>
                </a:solidFill>
                <a:latin typeface="Calibri" pitchFamily="18"/>
                <a:ea typeface="SimSun" pitchFamily="2"/>
                <a:cs typeface="Tahoma" pitchFamily="2"/>
              </a:rPr>
              <a:t>Praktické rady a příklady,</a:t>
            </a:r>
            <a:br>
              <a:rPr lang="cs-CZ" b="1" dirty="0" smtClean="0">
                <a:solidFill>
                  <a:srgbClr val="000000"/>
                </a:solidFill>
                <a:latin typeface="Calibri" pitchFamily="18"/>
                <a:ea typeface="SimSun" pitchFamily="2"/>
                <a:cs typeface="Tahoma" pitchFamily="2"/>
              </a:rPr>
            </a:br>
            <a:r>
              <a:rPr lang="cs-CZ" b="1" dirty="0" smtClean="0">
                <a:solidFill>
                  <a:srgbClr val="000000"/>
                </a:solidFill>
                <a:latin typeface="Calibri" pitchFamily="18"/>
                <a:ea typeface="SimSun" pitchFamily="2"/>
                <a:cs typeface="Tahoma" pitchFamily="2"/>
              </a:rPr>
              <a:t>jak řešit jednotlivé situace při zahájení podnikání. </a:t>
            </a:r>
          </a:p>
          <a:p>
            <a:pPr algn="ctr">
              <a:defRPr sz="1400"/>
            </a:pPr>
            <a:endParaRPr lang="cs-CZ" b="1" dirty="0" smtClean="0">
              <a:solidFill>
                <a:srgbClr val="000000"/>
              </a:solidFill>
              <a:latin typeface="Calibri" pitchFamily="18"/>
              <a:ea typeface="SimSun" pitchFamily="2"/>
              <a:cs typeface="Tahoma" pitchFamily="2"/>
            </a:endParaRPr>
          </a:p>
          <a:p>
            <a:pPr algn="ctr">
              <a:defRPr sz="1400"/>
            </a:pPr>
            <a:r>
              <a:rPr lang="cs-CZ" b="1" dirty="0" smtClean="0">
                <a:solidFill>
                  <a:srgbClr val="000000"/>
                </a:solidFill>
                <a:latin typeface="Calibri" pitchFamily="18"/>
                <a:ea typeface="SimSun" pitchFamily="2"/>
                <a:cs typeface="Tahoma" pitchFamily="2"/>
              </a:rPr>
              <a:t>Kontaktní informace na odpovědná pracoviště státní správy. </a:t>
            </a:r>
          </a:p>
          <a:p>
            <a:pPr algn="ctr">
              <a:defRPr sz="1400"/>
            </a:pPr>
            <a:endParaRPr lang="cs-CZ" b="1" dirty="0">
              <a:solidFill>
                <a:srgbClr val="000000"/>
              </a:solidFill>
              <a:latin typeface="Calibri" pitchFamily="18"/>
              <a:ea typeface="SimSun" pitchFamily="2"/>
              <a:cs typeface="Tahoma" pitchFamily="2"/>
            </a:endParaRPr>
          </a:p>
          <a:p>
            <a:pPr algn="ctr">
              <a:defRPr sz="1400"/>
            </a:pPr>
            <a:endParaRPr lang="cs-CZ" b="1" dirty="0" smtClean="0">
              <a:solidFill>
                <a:srgbClr val="000000"/>
              </a:solidFill>
              <a:latin typeface="Calibri" pitchFamily="18"/>
              <a:ea typeface="SimSun" pitchFamily="2"/>
              <a:cs typeface="Tahoma" pitchFamily="2"/>
            </a:endParaRPr>
          </a:p>
          <a:p>
            <a:pPr algn="ctr">
              <a:defRPr sz="1400"/>
            </a:pPr>
            <a:endParaRPr lang="cs-CZ" b="1" dirty="0" smtClean="0">
              <a:solidFill>
                <a:srgbClr val="000000"/>
              </a:solidFill>
              <a:latin typeface="Calibri" pitchFamily="18"/>
              <a:ea typeface="SimSun" pitchFamily="2"/>
              <a:cs typeface="Tahoma" pitchFamily="2"/>
            </a:endParaRPr>
          </a:p>
        </p:txBody>
      </p:sp>
      <p:sp>
        <p:nvSpPr>
          <p:cNvPr id="43" name="Obdélník 42"/>
          <p:cNvSpPr/>
          <p:nvPr/>
        </p:nvSpPr>
        <p:spPr>
          <a:xfrm>
            <a:off x="2859667" y="2636801"/>
            <a:ext cx="25202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/>
            </a:pPr>
            <a:r>
              <a:rPr lang="cs-CZ" b="1" dirty="0">
                <a:solidFill>
                  <a:srgbClr val="FF0000"/>
                </a:solidFill>
                <a:latin typeface="Calibri" pitchFamily="18"/>
                <a:ea typeface="SimSun" pitchFamily="2"/>
                <a:cs typeface="Tahoma" pitchFamily="2"/>
              </a:rPr>
              <a:t>je interaktivním nástrojem pro podporu podnikatelů, </a:t>
            </a:r>
            <a:r>
              <a:rPr lang="cs-CZ" b="1" dirty="0" smtClean="0">
                <a:solidFill>
                  <a:srgbClr val="FF0000"/>
                </a:solidFill>
                <a:latin typeface="Calibri" pitchFamily="18"/>
                <a:ea typeface="SimSun" pitchFamily="2"/>
                <a:cs typeface="Tahoma" pitchFamily="2"/>
              </a:rPr>
              <a:t>nabízí  zpravodajství </a:t>
            </a:r>
            <a:r>
              <a:rPr lang="cs-CZ" b="1" dirty="0">
                <a:solidFill>
                  <a:srgbClr val="FF0000"/>
                </a:solidFill>
                <a:latin typeface="Calibri" pitchFamily="18"/>
                <a:ea typeface="SimSun" pitchFamily="2"/>
                <a:cs typeface="Tahoma" pitchFamily="2"/>
              </a:rPr>
              <a:t>ze </a:t>
            </a:r>
            <a:r>
              <a:rPr lang="cs-CZ" b="1" dirty="0" smtClean="0">
                <a:solidFill>
                  <a:srgbClr val="FF0000"/>
                </a:solidFill>
                <a:latin typeface="Calibri" pitchFamily="18"/>
                <a:ea typeface="SimSun" pitchFamily="2"/>
                <a:cs typeface="Tahoma" pitchFamily="2"/>
              </a:rPr>
              <a:t>světa  podnikání  a přehledný rozcestník úřadů státní správy.</a:t>
            </a:r>
            <a:endParaRPr lang="cs-CZ" b="1" dirty="0">
              <a:solidFill>
                <a:srgbClr val="FF0000"/>
              </a:solidFill>
              <a:latin typeface="Calibri" pitchFamily="18"/>
              <a:ea typeface="SimSun" pitchFamily="2"/>
              <a:cs typeface="Tahoma" pitchFamily="2"/>
            </a:endParaRPr>
          </a:p>
          <a:p>
            <a:pPr lvl="0" algn="ctr">
              <a:defRPr sz="1400"/>
            </a:pPr>
            <a:endParaRPr lang="cs-CZ" b="1" dirty="0" smtClean="0">
              <a:solidFill>
                <a:srgbClr val="FF0000"/>
              </a:solidFill>
              <a:latin typeface="Calibri" pitchFamily="18"/>
              <a:ea typeface="SimSun" pitchFamily="2"/>
              <a:cs typeface="Tahoma" pitchFamily="2"/>
            </a:endParaRPr>
          </a:p>
          <a:p>
            <a:pPr lvl="0" algn="ctr">
              <a:defRPr sz="1400"/>
            </a:pPr>
            <a:r>
              <a:rPr lang="cs-CZ" b="1" dirty="0" smtClean="0">
                <a:solidFill>
                  <a:srgbClr val="000000"/>
                </a:solidFill>
                <a:latin typeface="Calibri" pitchFamily="18"/>
                <a:ea typeface="SimSun" pitchFamily="2"/>
                <a:cs typeface="Tahoma" pitchFamily="2"/>
              </a:rPr>
              <a:t>Školení a semináře</a:t>
            </a:r>
            <a:br>
              <a:rPr lang="cs-CZ" b="1" dirty="0" smtClean="0">
                <a:solidFill>
                  <a:srgbClr val="000000"/>
                </a:solidFill>
                <a:latin typeface="Calibri" pitchFamily="18"/>
                <a:ea typeface="SimSun" pitchFamily="2"/>
                <a:cs typeface="Tahoma" pitchFamily="2"/>
              </a:rPr>
            </a:br>
            <a:endParaRPr lang="cs-CZ" b="1" dirty="0" smtClean="0">
              <a:solidFill>
                <a:srgbClr val="000000"/>
              </a:solidFill>
              <a:latin typeface="Calibri" pitchFamily="18"/>
              <a:ea typeface="SimSun" pitchFamily="2"/>
              <a:cs typeface="Tahoma" pitchFamily="2"/>
            </a:endParaRPr>
          </a:p>
          <a:p>
            <a:pPr lvl="0" algn="ctr">
              <a:defRPr sz="1400"/>
            </a:pPr>
            <a:endParaRPr lang="cs-CZ" b="1" dirty="0" smtClean="0">
              <a:solidFill>
                <a:srgbClr val="000000"/>
              </a:solidFill>
              <a:latin typeface="Calibri" pitchFamily="18"/>
              <a:ea typeface="SimSun" pitchFamily="2"/>
              <a:cs typeface="Tahoma" pitchFamily="2"/>
            </a:endParaRPr>
          </a:p>
          <a:p>
            <a:pPr lvl="0" algn="ctr">
              <a:defRPr sz="1400"/>
            </a:pPr>
            <a:r>
              <a:rPr lang="cs-CZ" b="1" dirty="0" smtClean="0">
                <a:solidFill>
                  <a:srgbClr val="000000"/>
                </a:solidFill>
                <a:latin typeface="Calibri" pitchFamily="18"/>
                <a:ea typeface="SimSun" pitchFamily="2"/>
                <a:cs typeface="Tahoma" pitchFamily="2"/>
              </a:rPr>
              <a:t>Volné prostory k podnikání</a:t>
            </a:r>
            <a:br>
              <a:rPr lang="cs-CZ" b="1" dirty="0" smtClean="0">
                <a:solidFill>
                  <a:srgbClr val="000000"/>
                </a:solidFill>
                <a:latin typeface="Calibri" pitchFamily="18"/>
                <a:ea typeface="SimSun" pitchFamily="2"/>
                <a:cs typeface="Tahoma" pitchFamily="2"/>
              </a:rPr>
            </a:br>
            <a:endParaRPr lang="cs-CZ" b="1" dirty="0" smtClean="0">
              <a:solidFill>
                <a:srgbClr val="000000"/>
              </a:solidFill>
              <a:latin typeface="Calibri" pitchFamily="18"/>
              <a:ea typeface="SimSun" pitchFamily="2"/>
              <a:cs typeface="Tahoma" pitchFamily="2"/>
            </a:endParaRPr>
          </a:p>
          <a:p>
            <a:pPr algn="ctr">
              <a:defRPr sz="1400"/>
            </a:pPr>
            <a:r>
              <a:rPr lang="cs-CZ" b="1" dirty="0" smtClean="0">
                <a:solidFill>
                  <a:srgbClr val="000000"/>
                </a:solidFill>
                <a:latin typeface="Calibri" pitchFamily="18"/>
                <a:ea typeface="SimSun" pitchFamily="2"/>
                <a:cs typeface="Tahoma" pitchFamily="2"/>
              </a:rPr>
              <a:t>Databáze výběrových řízení MHMP </a:t>
            </a:r>
            <a:br>
              <a:rPr lang="cs-CZ" b="1" dirty="0" smtClean="0">
                <a:solidFill>
                  <a:srgbClr val="000000"/>
                </a:solidFill>
                <a:latin typeface="Calibri" pitchFamily="18"/>
                <a:ea typeface="SimSun" pitchFamily="2"/>
                <a:cs typeface="Tahoma" pitchFamily="2"/>
              </a:rPr>
            </a:br>
            <a:r>
              <a:rPr lang="cs-CZ" b="1" dirty="0" smtClean="0">
                <a:solidFill>
                  <a:srgbClr val="000000"/>
                </a:solidFill>
                <a:latin typeface="Calibri" pitchFamily="18"/>
                <a:ea typeface="SimSun" pitchFamily="2"/>
                <a:cs typeface="Tahoma" pitchFamily="2"/>
              </a:rPr>
              <a:t>a městských částí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915127" y="5734996"/>
            <a:ext cx="2711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…a mnohem více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23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60648"/>
            <a:ext cx="1638529" cy="64779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-171399" y="6381328"/>
            <a:ext cx="9505056" cy="504056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-22350" y="6381328"/>
            <a:ext cx="2074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2400" dirty="0" smtClean="0">
                <a:solidFill>
                  <a:schemeClr val="bg1"/>
                </a:solidFill>
              </a:rPr>
              <a:t>www.rprg.cz</a:t>
            </a: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39" name="Obrázek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57" y="313409"/>
            <a:ext cx="2552160" cy="652651"/>
          </a:xfrm>
          <a:prstGeom prst="rect">
            <a:avLst/>
          </a:prstGeom>
        </p:spPr>
      </p:pic>
      <p:sp>
        <p:nvSpPr>
          <p:cNvPr id="42" name="Obdélník 41"/>
          <p:cNvSpPr/>
          <p:nvPr/>
        </p:nvSpPr>
        <p:spPr>
          <a:xfrm>
            <a:off x="378384" y="1518721"/>
            <a:ext cx="7577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PRAKTICKÉ PRODUKTY AKCELERACE </a:t>
            </a:r>
            <a:endParaRPr lang="cs-CZ" sz="3200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521897" y="2226285"/>
            <a:ext cx="46261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/>
              <a:t>Inovační voucher</a:t>
            </a:r>
            <a:endParaRPr lang="cs-CZ" sz="2800" b="1" dirty="0"/>
          </a:p>
        </p:txBody>
      </p:sp>
      <p:sp>
        <p:nvSpPr>
          <p:cNvPr id="25" name="Obdélník 24"/>
          <p:cNvSpPr/>
          <p:nvPr/>
        </p:nvSpPr>
        <p:spPr>
          <a:xfrm>
            <a:off x="539552" y="5118283"/>
            <a:ext cx="4392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600" dirty="0"/>
              <a:t>i</a:t>
            </a:r>
            <a:r>
              <a:rPr lang="cs-CZ" sz="1600" dirty="0" smtClean="0"/>
              <a:t>mplementační </a:t>
            </a:r>
            <a:r>
              <a:rPr lang="cs-CZ" sz="1600" dirty="0"/>
              <a:t>agenturou projektu Inovační vouchery na </a:t>
            </a:r>
            <a:r>
              <a:rPr lang="cs-CZ" sz="1600" dirty="0" smtClean="0"/>
              <a:t>území hlavního </a:t>
            </a:r>
            <a:r>
              <a:rPr lang="cs-CZ" sz="1600" dirty="0"/>
              <a:t>města Prahy </a:t>
            </a:r>
            <a:r>
              <a:rPr lang="cs-CZ" sz="1600" dirty="0" smtClean="0"/>
              <a:t>je </a:t>
            </a:r>
            <a:r>
              <a:rPr lang="cs-CZ" sz="1600" dirty="0"/>
              <a:t>společnost </a:t>
            </a:r>
            <a:r>
              <a:rPr lang="cs-CZ" sz="1600" b="1" dirty="0">
                <a:solidFill>
                  <a:srgbClr val="C00000"/>
                </a:solidFill>
              </a:rPr>
              <a:t>Rozvojové projekty Praha, </a:t>
            </a:r>
            <a:r>
              <a:rPr lang="cs-CZ" sz="1600" b="1" dirty="0" smtClean="0">
                <a:solidFill>
                  <a:srgbClr val="C00000"/>
                </a:solidFill>
              </a:rPr>
              <a:t>a.s</a:t>
            </a:r>
            <a:r>
              <a:rPr lang="cs-CZ" sz="1600" b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26" name="Obrázek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9258">
            <a:off x="5130485" y="4204836"/>
            <a:ext cx="3814948" cy="2049887"/>
          </a:xfrm>
          <a:prstGeom prst="rect">
            <a:avLst/>
          </a:prstGeom>
          <a:effectLst/>
        </p:spPr>
      </p:pic>
      <p:sp>
        <p:nvSpPr>
          <p:cNvPr id="7" name="Obdélník 6"/>
          <p:cNvSpPr/>
          <p:nvPr/>
        </p:nvSpPr>
        <p:spPr>
          <a:xfrm>
            <a:off x="539550" y="2799675"/>
            <a:ext cx="78961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/>
              <a:t>finanční nástroj pro podporu spolupráce podnikatelů s vědeckovýzkumnými kapacitami</a:t>
            </a:r>
            <a:endParaRPr lang="cs-CZ" sz="1600" dirty="0"/>
          </a:p>
        </p:txBody>
      </p:sp>
      <p:sp>
        <p:nvSpPr>
          <p:cNvPr id="8" name="Obdélník 7"/>
          <p:cNvSpPr/>
          <p:nvPr/>
        </p:nvSpPr>
        <p:spPr>
          <a:xfrm>
            <a:off x="521897" y="3189727"/>
            <a:ext cx="72942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/>
              <a:t>jednorázová dotace poskytnutá podnikateli ve výši až 200 000 Kč (25% spoluúčast)</a:t>
            </a:r>
            <a:endParaRPr lang="cs-CZ" sz="1600" dirty="0"/>
          </a:p>
        </p:txBody>
      </p:sp>
      <p:sp>
        <p:nvSpPr>
          <p:cNvPr id="9" name="Obdélník 8"/>
          <p:cNvSpPr/>
          <p:nvPr/>
        </p:nvSpPr>
        <p:spPr>
          <a:xfrm>
            <a:off x="539552" y="3606115"/>
            <a:ext cx="41431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/>
              <a:t>poukázka na nákup služeb výzkumu a vývoje</a:t>
            </a:r>
          </a:p>
        </p:txBody>
      </p:sp>
      <p:sp>
        <p:nvSpPr>
          <p:cNvPr id="10" name="Obdélník 9"/>
          <p:cNvSpPr/>
          <p:nvPr/>
        </p:nvSpPr>
        <p:spPr>
          <a:xfrm>
            <a:off x="524714" y="4461500"/>
            <a:ext cx="47673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600" dirty="0"/>
              <a:t>n</a:t>
            </a:r>
            <a:r>
              <a:rPr lang="cs-CZ" sz="1600" dirty="0" smtClean="0"/>
              <a:t>a pilotní výzvu byla vyčleněna z rozpočtu Hlavního města Prahy pro rok 2013 částka 10 milionů korun </a:t>
            </a:r>
            <a:endParaRPr lang="cs-CZ" sz="1600" dirty="0"/>
          </a:p>
        </p:txBody>
      </p:sp>
      <p:sp>
        <p:nvSpPr>
          <p:cNvPr id="11" name="Obdélník 10"/>
          <p:cNvSpPr/>
          <p:nvPr/>
        </p:nvSpPr>
        <p:spPr>
          <a:xfrm>
            <a:off x="539552" y="4038163"/>
            <a:ext cx="82585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/>
              <a:t>žádost pomocí internetového portálu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18283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60648"/>
            <a:ext cx="1638529" cy="64779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-171399" y="6381328"/>
            <a:ext cx="9505056" cy="504056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-22350" y="6381328"/>
            <a:ext cx="2074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2400" dirty="0" smtClean="0">
                <a:solidFill>
                  <a:schemeClr val="bg1"/>
                </a:solidFill>
              </a:rPr>
              <a:t>www.rprg.cz</a:t>
            </a: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39" name="Obrázek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61656"/>
            <a:ext cx="2552160" cy="652651"/>
          </a:xfrm>
          <a:prstGeom prst="rect">
            <a:avLst/>
          </a:prstGeom>
        </p:spPr>
      </p:pic>
      <p:sp>
        <p:nvSpPr>
          <p:cNvPr id="42" name="Obdélník 41"/>
          <p:cNvSpPr/>
          <p:nvPr/>
        </p:nvSpPr>
        <p:spPr>
          <a:xfrm>
            <a:off x="179512" y="1518721"/>
            <a:ext cx="4330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INOVAČNÍ VOUCHER </a:t>
            </a:r>
            <a:endParaRPr lang="cs-CZ" sz="3200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539552" y="2226285"/>
            <a:ext cx="26081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Žadatel (podnikatel)</a:t>
            </a:r>
            <a:endParaRPr lang="cs-CZ" sz="2000" b="1" dirty="0"/>
          </a:p>
        </p:txBody>
      </p:sp>
      <p:sp>
        <p:nvSpPr>
          <p:cNvPr id="17" name="Zástupný symbol pro obsah 2"/>
          <p:cNvSpPr txBox="1">
            <a:spLocks/>
          </p:cNvSpPr>
          <p:nvPr/>
        </p:nvSpPr>
        <p:spPr>
          <a:xfrm>
            <a:off x="869256" y="2708920"/>
            <a:ext cx="8212212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Podnikatelské subjekty: právnické osoby se sídlem či zapsanou provozovnou v hlavním městě Praze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Bez omezení odvětvového zaměření podnikání (CZ-NACE)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cs-CZ" dirty="0" smtClean="0">
              <a:solidFill>
                <a:schemeClr val="tx1"/>
              </a:solidFill>
            </a:endParaRPr>
          </a:p>
          <a:p>
            <a:pPr algn="l">
              <a:buFontTx/>
              <a:buNone/>
            </a:pP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21897" y="3748970"/>
            <a:ext cx="26081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Poskytovatel znalostí</a:t>
            </a:r>
            <a:endParaRPr lang="cs-CZ" sz="2000" b="1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870644" y="4149081"/>
            <a:ext cx="8237860" cy="230425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Vědeckovýzkumná pracoviště na území HMP.</a:t>
            </a:r>
          </a:p>
          <a:p>
            <a:pPr lvl="1" algn="l"/>
            <a:r>
              <a:rPr lang="cs-CZ" dirty="0" smtClean="0">
                <a:solidFill>
                  <a:schemeClr val="tx1"/>
                </a:solidFill>
              </a:rPr>
              <a:t>-  Veřejná výzkumná instituce</a:t>
            </a:r>
          </a:p>
          <a:p>
            <a:pPr lvl="1" algn="l"/>
            <a:r>
              <a:rPr lang="cs-CZ" dirty="0" smtClean="0">
                <a:solidFill>
                  <a:schemeClr val="tx1"/>
                </a:solidFill>
              </a:rPr>
              <a:t>-  Veřejná vysoká škola</a:t>
            </a:r>
          </a:p>
          <a:p>
            <a:pPr lvl="1" algn="l"/>
            <a:r>
              <a:rPr lang="cs-CZ" dirty="0" smtClean="0">
                <a:solidFill>
                  <a:schemeClr val="tx1"/>
                </a:solidFill>
              </a:rPr>
              <a:t>-  Výzkumná organizace dle z. 130/2002 Sb. (schválené RVVI)</a:t>
            </a:r>
          </a:p>
          <a:p>
            <a:pPr algn="l">
              <a:buFontTx/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algn="l">
              <a:buFontTx/>
              <a:buNone/>
            </a:pPr>
            <a:r>
              <a:rPr lang="cs-CZ" dirty="0" smtClean="0">
                <a:solidFill>
                  <a:schemeClr val="tx1"/>
                </a:solidFill>
              </a:rPr>
              <a:t>Spolupráce: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podpis memoranda o spolupráci (s RPRG jako </a:t>
            </a:r>
            <a:r>
              <a:rPr lang="cs-CZ" dirty="0" smtClean="0">
                <a:solidFill>
                  <a:schemeClr val="tx1"/>
                </a:solidFill>
              </a:rPr>
              <a:t>Implementační agenturou)</a:t>
            </a:r>
            <a:endParaRPr lang="cs-CZ" dirty="0" smtClean="0">
              <a:solidFill>
                <a:schemeClr val="tx1"/>
              </a:solidFill>
            </a:endParaRP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předání nabídkových listů svých poskytovaných znalostí (služeb)</a:t>
            </a:r>
          </a:p>
          <a:p>
            <a:pPr algn="l"/>
            <a:endParaRPr lang="cs-CZ" dirty="0" smtClean="0">
              <a:solidFill>
                <a:schemeClr val="tx1"/>
              </a:solidFill>
            </a:endParaRPr>
          </a:p>
          <a:p>
            <a:pPr algn="l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545347" y="6408538"/>
            <a:ext cx="6354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2400" dirty="0" smtClean="0">
                <a:solidFill>
                  <a:schemeClr val="bg1"/>
                </a:solidFill>
              </a:rPr>
              <a:t>Děkujeme za pozornost… </a:t>
            </a:r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</TotalTime>
  <Words>296</Words>
  <Application>Microsoft Office PowerPoint</Application>
  <PresentationFormat>Předvádění na obrazovce (4:3)</PresentationFormat>
  <Paragraphs>70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systému Office</vt:lpstr>
      <vt:lpstr>ROZVOJOVÉ PROJEKTY PRAHA, a.s.</vt:lpstr>
      <vt:lpstr>POSLÁNÍ SPOLEČNOSTI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Rozvojové projekty Praha, a.s.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ROZVOJOVÉ PROJEKTY PRAHA</dc:title>
  <dc:creator>Vladimír Kovářík</dc:creator>
  <cp:lastModifiedBy>Jitka Kárníková</cp:lastModifiedBy>
  <cp:revision>65</cp:revision>
  <dcterms:created xsi:type="dcterms:W3CDTF">2012-10-25T10:46:19Z</dcterms:created>
  <dcterms:modified xsi:type="dcterms:W3CDTF">2012-11-30T17:43:57Z</dcterms:modified>
</cp:coreProperties>
</file>