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12"/>
  </p:notesMasterIdLst>
  <p:handoutMasterIdLst>
    <p:handoutMasterId r:id="rId13"/>
  </p:handoutMasterIdLst>
  <p:sldIdLst>
    <p:sldId id="763" r:id="rId2"/>
    <p:sldId id="779" r:id="rId3"/>
    <p:sldId id="744" r:id="rId4"/>
    <p:sldId id="707" r:id="rId5"/>
    <p:sldId id="764" r:id="rId6"/>
    <p:sldId id="780" r:id="rId7"/>
    <p:sldId id="742" r:id="rId8"/>
    <p:sldId id="781" r:id="rId9"/>
    <p:sldId id="757" r:id="rId10"/>
    <p:sldId id="766" r:id="rId11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FF"/>
    <a:srgbClr val="00579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815" autoAdjust="0"/>
    <p:restoredTop sz="94624" autoAdjust="0"/>
  </p:normalViewPr>
  <p:slideViewPr>
    <p:cSldViewPr>
      <p:cViewPr varScale="1">
        <p:scale>
          <a:sx n="74" d="100"/>
          <a:sy n="74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799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799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7E13635-BE9D-48B8-9FDB-9DB8492C3C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3017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CD22B-9393-48CD-9060-1EE17655CF81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845BF-1CF6-49A3-896C-2B9FD1A1CE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402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9413" y="1268413"/>
            <a:ext cx="2159000" cy="496728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0825" y="1268413"/>
            <a:ext cx="6326188" cy="496728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2276475"/>
            <a:ext cx="42418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276475"/>
            <a:ext cx="4243388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Line 2"/>
          <p:cNvSpPr>
            <a:spLocks noChangeShapeType="1"/>
          </p:cNvSpPr>
          <p:nvPr/>
        </p:nvSpPr>
        <p:spPr bwMode="auto">
          <a:xfrm>
            <a:off x="358775" y="1025525"/>
            <a:ext cx="8385175" cy="0"/>
          </a:xfrm>
          <a:prstGeom prst="line">
            <a:avLst/>
          </a:prstGeom>
          <a:noFill/>
          <a:ln w="25400">
            <a:solidFill>
              <a:srgbClr val="00579C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cs-CZ"/>
          </a:p>
        </p:txBody>
      </p:sp>
      <p:pic>
        <p:nvPicPr>
          <p:cNvPr id="1027" name="Picture 3" descr="Logo Farmet 20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775" y="179388"/>
            <a:ext cx="2720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Motto - C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1863" y="611188"/>
            <a:ext cx="27209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268413"/>
            <a:ext cx="86375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276475"/>
            <a:ext cx="86375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7" r:id="rId2"/>
    <p:sldLayoutId id="2147483856" r:id="rId3"/>
    <p:sldLayoutId id="2147483855" r:id="rId4"/>
    <p:sldLayoutId id="2147483854" r:id="rId5"/>
    <p:sldLayoutId id="2147483853" r:id="rId6"/>
    <p:sldLayoutId id="2147483852" r:id="rId7"/>
    <p:sldLayoutId id="2147483851" r:id="rId8"/>
    <p:sldLayoutId id="2147483850" r:id="rId9"/>
    <p:sldLayoutId id="2147483849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Group 2"/>
          <p:cNvGrpSpPr>
            <a:grpSpLocks/>
          </p:cNvGrpSpPr>
          <p:nvPr/>
        </p:nvGrpSpPr>
        <p:grpSpPr bwMode="auto">
          <a:xfrm>
            <a:off x="2843508" y="548680"/>
            <a:ext cx="3456384" cy="2592288"/>
            <a:chOff x="0" y="0"/>
            <a:chExt cx="5760" cy="4320"/>
          </a:xfrm>
        </p:grpSpPr>
        <p:sp>
          <p:nvSpPr>
            <p:cNvPr id="901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pic>
          <p:nvPicPr>
            <p:cNvPr id="90115" name="Picture 4" descr="Logo Farmet 201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0"/>
              <a:ext cx="5125" cy="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Obdélník 1"/>
          <p:cNvSpPr/>
          <p:nvPr/>
        </p:nvSpPr>
        <p:spPr>
          <a:xfrm>
            <a:off x="1115316" y="1675575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u="sng" dirty="0" smtClean="0"/>
              <a:t>Modulární secí stroj </a:t>
            </a:r>
            <a:r>
              <a:rPr lang="cs-CZ" sz="8000" u="sng" dirty="0" smtClean="0"/>
              <a:t>FALCON</a:t>
            </a:r>
            <a:endParaRPr lang="cs-CZ" sz="8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5792" y="3457173"/>
            <a:ext cx="8191816" cy="3276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92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4"/>
          <p:cNvSpPr txBox="1">
            <a:spLocks noChangeArrowheads="1"/>
          </p:cNvSpPr>
          <p:nvPr/>
        </p:nvSpPr>
        <p:spPr bwMode="auto">
          <a:xfrm>
            <a:off x="0" y="10525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FF0000"/>
                </a:solidFill>
              </a:rPr>
              <a:t>FALCON</a:t>
            </a:r>
            <a:r>
              <a:rPr lang="cs-CZ" sz="2400" b="1" dirty="0" smtClean="0">
                <a:solidFill>
                  <a:srgbClr val="FF0000"/>
                </a:solidFill>
              </a:rPr>
              <a:t>:</a:t>
            </a:r>
            <a:r>
              <a:rPr lang="en-GB" sz="2400" b="1" dirty="0" smtClean="0">
                <a:solidFill>
                  <a:schemeClr val="accent6"/>
                </a:solidFill>
              </a:rPr>
              <a:t> </a:t>
            </a:r>
            <a:r>
              <a:rPr lang="cs-CZ" sz="2400" b="1" dirty="0" smtClean="0">
                <a:solidFill>
                  <a:schemeClr val="accent6"/>
                </a:solidFill>
              </a:rPr>
              <a:t>širokořádkový výsev (kukuřice) a přihnojení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7359650" y="557688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5867400" y="5589588"/>
            <a:ext cx="1223963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6325" name="Zástupný symbol pro obsah 3"/>
          <p:cNvSpPr>
            <a:spLocks/>
          </p:cNvSpPr>
          <p:nvPr/>
        </p:nvSpPr>
        <p:spPr bwMode="auto">
          <a:xfrm>
            <a:off x="249878" y="1752273"/>
            <a:ext cx="8426450" cy="11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GB" sz="1600" b="1" u="sng" dirty="0" smtClean="0"/>
              <a:t>75cm </a:t>
            </a:r>
            <a:r>
              <a:rPr lang="cs-CZ" sz="1600" b="1" u="sng" dirty="0" smtClean="0"/>
              <a:t>rozteč</a:t>
            </a:r>
            <a:r>
              <a:rPr lang="en-GB" sz="1600" dirty="0" smtClean="0"/>
              <a:t>, </a:t>
            </a:r>
            <a:r>
              <a:rPr lang="cs-CZ" sz="1600" dirty="0" smtClean="0"/>
              <a:t>aplikace hnojiva po obou stranách linie výsevu</a:t>
            </a:r>
            <a:endParaRPr lang="en-GB" sz="1600" dirty="0" smtClean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1600" dirty="0" smtClean="0"/>
              <a:t>Optimální cílená aplikace hnojiva </a:t>
            </a:r>
            <a:r>
              <a:rPr lang="en-GB" sz="1600" dirty="0" smtClean="0"/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1600" dirty="0" smtClean="0"/>
              <a:t>Efektivní využití – redukce množství hnojiva</a:t>
            </a:r>
            <a:r>
              <a:rPr lang="en-GB" sz="1600" dirty="0" smtClean="0"/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1600" dirty="0" smtClean="0"/>
              <a:t>Ochrana životního prostředí</a:t>
            </a:r>
            <a:endParaRPr lang="en-GB" sz="1600" dirty="0" smtClean="0"/>
          </a:p>
          <a:p>
            <a:pPr eaLnBrk="0" hangingPunct="0">
              <a:spcBef>
                <a:spcPct val="20000"/>
              </a:spcBef>
            </a:pPr>
            <a:r>
              <a:rPr lang="en-GB" sz="1600" dirty="0" smtClean="0"/>
              <a:t>   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9878" y="4221088"/>
            <a:ext cx="3737402" cy="2450429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 bwMode="auto">
          <a:xfrm>
            <a:off x="1462744" y="3497039"/>
            <a:ext cx="484632" cy="9784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9" name="Šipka dolů 8"/>
          <p:cNvSpPr/>
          <p:nvPr/>
        </p:nvSpPr>
        <p:spPr bwMode="auto">
          <a:xfrm>
            <a:off x="2343008" y="3490831"/>
            <a:ext cx="484632" cy="9784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46471" y="2939586"/>
            <a:ext cx="1944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hnojivo</a:t>
            </a:r>
            <a:endParaRPr lang="cs-CZ" sz="2400" dirty="0"/>
          </a:p>
        </p:txBody>
      </p:sp>
      <p:sp>
        <p:nvSpPr>
          <p:cNvPr id="5" name="Šipka nahoru 4"/>
          <p:cNvSpPr/>
          <p:nvPr/>
        </p:nvSpPr>
        <p:spPr bwMode="auto">
          <a:xfrm>
            <a:off x="2028017" y="5618957"/>
            <a:ext cx="484632" cy="978408"/>
          </a:xfrm>
          <a:prstGeom prst="up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429671" y="6254187"/>
            <a:ext cx="987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osivo</a:t>
            </a:r>
            <a:endParaRPr lang="en-GB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7280" y="3291463"/>
            <a:ext cx="5049216" cy="33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4105" y="1196752"/>
            <a:ext cx="7767798" cy="1512168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800" b="1" u="sng" dirty="0" smtClean="0"/>
              <a:t>Modulární secí stroj:</a:t>
            </a:r>
            <a:r>
              <a:rPr lang="cs-CZ" sz="3200" b="1" dirty="0" smtClean="0"/>
              <a:t> </a:t>
            </a:r>
            <a:endParaRPr lang="cs-CZ" sz="3200" b="1" dirty="0"/>
          </a:p>
          <a:p>
            <a:pPr marL="0" indent="0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FALCON: </a:t>
            </a:r>
            <a:r>
              <a:rPr lang="cs-CZ" sz="2400" b="1" dirty="0" smtClean="0"/>
              <a:t>unikátní secí stroj s výměnnými moduly, určený do všech technologií setí a p</a:t>
            </a:r>
            <a:r>
              <a:rPr lang="cs-CZ" sz="2400" b="1" dirty="0" smtClean="0">
                <a:solidFill>
                  <a:schemeClr val="accent4"/>
                </a:solidFill>
              </a:rPr>
              <a:t>řípravy půdy</a:t>
            </a:r>
            <a:endParaRPr lang="cs-CZ" sz="2800" b="1" dirty="0"/>
          </a:p>
          <a:p>
            <a:pPr marL="0" indent="0">
              <a:spcBef>
                <a:spcPts val="0"/>
              </a:spcBef>
            </a:pPr>
            <a:endParaRPr lang="cs-CZ" sz="2400" b="1" dirty="0"/>
          </a:p>
          <a:p>
            <a:pPr marL="0" indent="0">
              <a:spcBef>
                <a:spcPts val="0"/>
              </a:spcBef>
            </a:pPr>
            <a:r>
              <a:rPr lang="cs-CZ" sz="2400" b="1" dirty="0" smtClean="0"/>
              <a:t> </a:t>
            </a:r>
            <a:endParaRPr lang="cs-CZ" sz="2400" b="1" dirty="0"/>
          </a:p>
          <a:p>
            <a:pPr>
              <a:buFont typeface="Wingdings" panose="05000000000000000000" pitchFamily="2" charset="2"/>
              <a:buChar char="ü"/>
            </a:pP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4105" y="2564904"/>
            <a:ext cx="7767798" cy="404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3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703" y="2420888"/>
            <a:ext cx="8946594" cy="405026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988840" y="1340768"/>
            <a:ext cx="516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0000"/>
                </a:solidFill>
              </a:rPr>
              <a:t>FALCON: </a:t>
            </a:r>
            <a:r>
              <a:rPr lang="cs-CZ" sz="2400" b="1" dirty="0" smtClean="0">
                <a:solidFill>
                  <a:schemeClr val="tx1"/>
                </a:solidFill>
              </a:rPr>
              <a:t>p</a:t>
            </a:r>
            <a:r>
              <a:rPr lang="cs-CZ" sz="2400" b="1" dirty="0" smtClean="0"/>
              <a:t>řehled výměnných a kombinovatelných modulů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26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148064" y="692696"/>
            <a:ext cx="3746826" cy="1296144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FF0000"/>
                </a:solidFill>
              </a:rPr>
              <a:t>FALCON: </a:t>
            </a:r>
            <a:r>
              <a:rPr lang="cs-CZ" sz="2400" dirty="0" smtClean="0">
                <a:solidFill>
                  <a:schemeClr val="tx1"/>
                </a:solidFill>
              </a:rPr>
              <a:t>m</a:t>
            </a:r>
            <a:r>
              <a:rPr lang="cs-CZ" sz="2400" dirty="0" smtClean="0"/>
              <a:t>oderní</a:t>
            </a:r>
            <a:r>
              <a:rPr lang="cs-CZ" sz="2400" dirty="0"/>
              <a:t>, </a:t>
            </a:r>
            <a:r>
              <a:rPr lang="cs-CZ" sz="2400" dirty="0" smtClean="0"/>
              <a:t>unikátní, lehká a flexibilní  </a:t>
            </a:r>
            <a:r>
              <a:rPr lang="cs-CZ" sz="2400" dirty="0"/>
              <a:t>konstrukce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51742" y="2572809"/>
            <a:ext cx="6372332" cy="411897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59679"/>
            <a:ext cx="4851127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9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5545137" cy="2217737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6372845" y="1407595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0000"/>
                </a:solidFill>
              </a:rPr>
              <a:t>FALCON</a:t>
            </a:r>
            <a:r>
              <a:rPr lang="cs-CZ" sz="2400" b="1" dirty="0" smtClean="0">
                <a:solidFill>
                  <a:srgbClr val="FF0000"/>
                </a:solidFill>
              </a:rPr>
              <a:t>:</a:t>
            </a:r>
            <a:endParaRPr lang="en-GB" sz="2400" dirty="0" smtClean="0"/>
          </a:p>
          <a:p>
            <a:r>
              <a:rPr lang="cs-CZ" sz="2400" b="1" dirty="0" smtClean="0"/>
              <a:t>volitelné a zaměnitelné pracovní sekce dle technologie </a:t>
            </a:r>
            <a:endParaRPr lang="en-GB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33096" y="3485768"/>
            <a:ext cx="5688632" cy="3272578"/>
          </a:xfrm>
          <a:prstGeom prst="rect">
            <a:avLst/>
          </a:prstGeom>
        </p:spPr>
      </p:pic>
      <p:sp>
        <p:nvSpPr>
          <p:cNvPr id="3" name="Obousměrná svislá šipka 2"/>
          <p:cNvSpPr/>
          <p:nvPr/>
        </p:nvSpPr>
        <p:spPr bwMode="auto">
          <a:xfrm>
            <a:off x="3779912" y="2631049"/>
            <a:ext cx="936104" cy="1800200"/>
          </a:xfrm>
          <a:prstGeom prst="upDown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scene3d>
            <a:camera prst="isometricTopUp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14" y="4612691"/>
            <a:ext cx="3205237" cy="2145655"/>
          </a:xfrm>
          <a:prstGeom prst="rect">
            <a:avLst/>
          </a:prstGeom>
        </p:spPr>
      </p:pic>
      <p:sp>
        <p:nvSpPr>
          <p:cNvPr id="8" name="Obousměrná svislá šipka 7"/>
          <p:cNvSpPr/>
          <p:nvPr/>
        </p:nvSpPr>
        <p:spPr bwMode="auto">
          <a:xfrm>
            <a:off x="1097886" y="3071278"/>
            <a:ext cx="1008952" cy="1955753"/>
          </a:xfrm>
          <a:prstGeom prst="upDown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scene3d>
            <a:camera prst="isometricBottomDown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Obousměrná vodorovná šipka 5"/>
          <p:cNvSpPr/>
          <p:nvPr/>
        </p:nvSpPr>
        <p:spPr bwMode="auto">
          <a:xfrm>
            <a:off x="2863505" y="5955931"/>
            <a:ext cx="1684204" cy="802415"/>
          </a:xfrm>
          <a:prstGeom prst="leftRigh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i="0" u="none" strike="noStrike" normalizeH="0" baseline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5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-11536" y="1414987"/>
            <a:ext cx="914400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2400" b="1" dirty="0" smtClean="0">
                <a:solidFill>
                  <a:srgbClr val="00579C"/>
                </a:solidFill>
              </a:rPr>
              <a:t>I) </a:t>
            </a:r>
            <a:r>
              <a:rPr lang="cs-CZ" sz="2400" b="1" dirty="0" smtClean="0">
                <a:solidFill>
                  <a:srgbClr val="FF0000"/>
                </a:solidFill>
              </a:rPr>
              <a:t>FALCON</a:t>
            </a:r>
            <a:r>
              <a:rPr lang="cs-CZ" sz="2400" b="1" dirty="0" smtClean="0">
                <a:solidFill>
                  <a:srgbClr val="00579C"/>
                </a:solidFill>
              </a:rPr>
              <a:t> – nejběžnější technologie setí a zpracování půdy</a:t>
            </a:r>
            <a:endParaRPr lang="cs-CZ" sz="2400" b="1" dirty="0">
              <a:solidFill>
                <a:srgbClr val="00579C"/>
              </a:solidFill>
            </a:endParaRPr>
          </a:p>
        </p:txBody>
      </p:sp>
      <p:sp>
        <p:nvSpPr>
          <p:cNvPr id="46083" name="Zástupný symbol pro obsah 3"/>
          <p:cNvSpPr>
            <a:spLocks/>
          </p:cNvSpPr>
          <p:nvPr/>
        </p:nvSpPr>
        <p:spPr bwMode="auto">
          <a:xfrm>
            <a:off x="347239" y="2132856"/>
            <a:ext cx="842645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b="1" u="sng" dirty="0" smtClean="0">
                <a:solidFill>
                  <a:schemeClr val="tx1"/>
                </a:solidFill>
              </a:rPr>
              <a:t>Plošné</a:t>
            </a:r>
            <a:r>
              <a:rPr lang="cs-CZ" sz="2000" dirty="0" smtClean="0">
                <a:solidFill>
                  <a:schemeClr val="tx1"/>
                </a:solidFill>
              </a:rPr>
              <a:t> zpracování půdy: </a:t>
            </a:r>
            <a:r>
              <a:rPr lang="cs-CZ" sz="2000" b="1" dirty="0" smtClean="0">
                <a:solidFill>
                  <a:schemeClr val="tx1"/>
                </a:solidFill>
              </a:rPr>
              <a:t>disková sekce + výsev do úzkých řádků</a:t>
            </a:r>
            <a:r>
              <a:rPr lang="cs-CZ" sz="2000" dirty="0" smtClean="0">
                <a:solidFill>
                  <a:schemeClr val="tx1"/>
                </a:solidFill>
              </a:rPr>
              <a:t> (12,5cm resp.15cm) – obiloviny, luskoviny, olejniny </a:t>
            </a:r>
          </a:p>
          <a:p>
            <a:pPr eaLnBrk="0" hangingPunct="0">
              <a:spcBef>
                <a:spcPct val="20000"/>
              </a:spcBef>
            </a:pPr>
            <a:endParaRPr lang="cs-CZ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b="1" u="sng" dirty="0" smtClean="0">
                <a:solidFill>
                  <a:schemeClr val="tx1"/>
                </a:solidFill>
              </a:rPr>
              <a:t>Parciální (pásové)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zpracování půdy: </a:t>
            </a:r>
            <a:r>
              <a:rPr lang="cs-CZ" sz="2000" b="1" dirty="0" smtClean="0">
                <a:solidFill>
                  <a:schemeClr val="tx1"/>
                </a:solidFill>
              </a:rPr>
              <a:t>dlátová sekce </a:t>
            </a:r>
            <a:r>
              <a:rPr lang="cs-CZ" sz="2000" dirty="0" smtClean="0">
                <a:solidFill>
                  <a:schemeClr val="tx1"/>
                </a:solidFill>
              </a:rPr>
              <a:t>na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zpracování půdy </a:t>
            </a:r>
            <a:r>
              <a:rPr lang="cs-CZ" sz="2000" b="1" dirty="0" smtClean="0">
                <a:solidFill>
                  <a:schemeClr val="tx1"/>
                </a:solidFill>
              </a:rPr>
              <a:t>+ výsev </a:t>
            </a:r>
            <a:r>
              <a:rPr lang="cs-CZ" sz="2000" b="1" dirty="0">
                <a:solidFill>
                  <a:schemeClr val="tx1"/>
                </a:solidFill>
              </a:rPr>
              <a:t>v</a:t>
            </a:r>
            <a:r>
              <a:rPr lang="cs-CZ" sz="2000" b="1" dirty="0" smtClean="0">
                <a:solidFill>
                  <a:schemeClr val="tx1"/>
                </a:solidFill>
              </a:rPr>
              <a:t> jedné linii</a:t>
            </a:r>
            <a:r>
              <a:rPr lang="cs-CZ" sz="2000" dirty="0" smtClean="0">
                <a:solidFill>
                  <a:schemeClr val="tx1"/>
                </a:solidFill>
              </a:rPr>
              <a:t> „</a:t>
            </a:r>
            <a:r>
              <a:rPr lang="cs-CZ" sz="2000" b="1" dirty="0" smtClean="0">
                <a:solidFill>
                  <a:schemeClr val="tx1"/>
                </a:solidFill>
              </a:rPr>
              <a:t>STRIP TILL“</a:t>
            </a:r>
            <a:r>
              <a:rPr lang="cs-CZ" sz="2000" dirty="0" smtClean="0">
                <a:solidFill>
                  <a:schemeClr val="tx1"/>
                </a:solidFill>
              </a:rPr>
              <a:t>. Ideální pro řepku ozimou s roztečí 25cm (30cm). Možnost i rozteč 37,5cm.</a:t>
            </a:r>
          </a:p>
          <a:p>
            <a:pPr eaLnBrk="0" hangingPunct="0">
              <a:spcBef>
                <a:spcPct val="20000"/>
              </a:spcBef>
            </a:pPr>
            <a:endParaRPr lang="cs-CZ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b="1" dirty="0" smtClean="0">
                <a:solidFill>
                  <a:schemeClr val="tx1"/>
                </a:solidFill>
              </a:rPr>
              <a:t>KOMBINACE: Parciální </a:t>
            </a:r>
            <a:r>
              <a:rPr lang="cs-CZ" sz="2000" b="1" dirty="0">
                <a:solidFill>
                  <a:schemeClr val="tx1"/>
                </a:solidFill>
              </a:rPr>
              <a:t>(pásové) </a:t>
            </a:r>
            <a:r>
              <a:rPr lang="cs-CZ" sz="2000" dirty="0">
                <a:solidFill>
                  <a:schemeClr val="tx1"/>
                </a:solidFill>
              </a:rPr>
              <a:t>zpracování </a:t>
            </a:r>
            <a:r>
              <a:rPr lang="cs-CZ" sz="2000" dirty="0" smtClean="0">
                <a:solidFill>
                  <a:schemeClr val="tx1"/>
                </a:solidFill>
              </a:rPr>
              <a:t>půdy: </a:t>
            </a:r>
            <a:r>
              <a:rPr lang="cs-CZ" sz="2000" b="1" dirty="0">
                <a:solidFill>
                  <a:schemeClr val="tx1"/>
                </a:solidFill>
              </a:rPr>
              <a:t>dlátová </a:t>
            </a:r>
            <a:r>
              <a:rPr lang="cs-CZ" sz="2000" b="1" dirty="0" smtClean="0">
                <a:solidFill>
                  <a:schemeClr val="tx1"/>
                </a:solidFill>
              </a:rPr>
              <a:t>sekce: </a:t>
            </a:r>
            <a:r>
              <a:rPr lang="cs-CZ" sz="2000" dirty="0" smtClean="0">
                <a:solidFill>
                  <a:schemeClr val="tx1"/>
                </a:solidFill>
              </a:rPr>
              <a:t>zpracování půdy </a:t>
            </a:r>
            <a:r>
              <a:rPr lang="cs-CZ" sz="2000" b="1" dirty="0" smtClean="0">
                <a:solidFill>
                  <a:schemeClr val="tx1"/>
                </a:solidFill>
              </a:rPr>
              <a:t>+ výsev </a:t>
            </a:r>
            <a:r>
              <a:rPr lang="cs-CZ" sz="2000" b="1" dirty="0">
                <a:solidFill>
                  <a:schemeClr val="tx1"/>
                </a:solidFill>
              </a:rPr>
              <a:t>do </a:t>
            </a:r>
            <a:r>
              <a:rPr lang="cs-CZ" sz="2000" b="1" dirty="0" smtClean="0">
                <a:solidFill>
                  <a:schemeClr val="tx1"/>
                </a:solidFill>
              </a:rPr>
              <a:t>úzkých řádků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(12,5cm resp.15cm</a:t>
            </a:r>
            <a:r>
              <a:rPr lang="cs-CZ" sz="2000" dirty="0" smtClean="0">
                <a:solidFill>
                  <a:schemeClr val="tx1"/>
                </a:solidFill>
              </a:rPr>
              <a:t>).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b="1" dirty="0" smtClean="0">
                <a:solidFill>
                  <a:schemeClr val="tx1"/>
                </a:solidFill>
              </a:rPr>
              <a:t>KOMBINACE s přesným setím širokořádkových plodin </a:t>
            </a:r>
            <a:r>
              <a:rPr lang="cs-CZ" sz="2000" dirty="0" smtClean="0">
                <a:solidFill>
                  <a:schemeClr val="tx1"/>
                </a:solidFill>
              </a:rPr>
              <a:t>(kukuřice, slunečnice)</a:t>
            </a:r>
            <a:r>
              <a:rPr lang="cs-CZ" sz="2000" b="1" dirty="0" smtClean="0">
                <a:solidFill>
                  <a:schemeClr val="tx1"/>
                </a:solidFill>
              </a:rPr>
              <a:t>: a) parciální </a:t>
            </a:r>
            <a:r>
              <a:rPr lang="cs-CZ" sz="2000" b="1" dirty="0">
                <a:solidFill>
                  <a:schemeClr val="tx1"/>
                </a:solidFill>
              </a:rPr>
              <a:t>(pásové) </a:t>
            </a:r>
            <a:r>
              <a:rPr lang="cs-CZ" sz="2000" dirty="0">
                <a:solidFill>
                  <a:schemeClr val="tx1"/>
                </a:solidFill>
              </a:rPr>
              <a:t>zpracování půdy: </a:t>
            </a:r>
            <a:r>
              <a:rPr lang="cs-CZ" sz="2000" b="1" dirty="0">
                <a:solidFill>
                  <a:schemeClr val="tx1"/>
                </a:solidFill>
              </a:rPr>
              <a:t>dlátová </a:t>
            </a:r>
            <a:r>
              <a:rPr lang="cs-CZ" sz="2000" b="1" dirty="0" smtClean="0">
                <a:solidFill>
                  <a:schemeClr val="tx1"/>
                </a:solidFill>
              </a:rPr>
              <a:t>sekce</a:t>
            </a:r>
            <a:r>
              <a:rPr lang="cs-CZ" sz="2000" dirty="0" smtClean="0">
                <a:solidFill>
                  <a:schemeClr val="tx1"/>
                </a:solidFill>
              </a:rPr>
              <a:t>, b) </a:t>
            </a:r>
            <a:r>
              <a:rPr lang="cs-CZ" sz="2000" b="1" dirty="0" smtClean="0">
                <a:solidFill>
                  <a:schemeClr val="tx1"/>
                </a:solidFill>
              </a:rPr>
              <a:t>plošné </a:t>
            </a:r>
            <a:r>
              <a:rPr lang="cs-CZ" sz="2000" dirty="0" smtClean="0">
                <a:solidFill>
                  <a:schemeClr val="tx1"/>
                </a:solidFill>
              </a:rPr>
              <a:t>zpracování půdy: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disková </a:t>
            </a:r>
            <a:r>
              <a:rPr lang="cs-CZ" sz="2000" b="1" dirty="0" smtClean="0">
                <a:solidFill>
                  <a:schemeClr val="tx1"/>
                </a:solidFill>
              </a:rPr>
              <a:t>sekce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5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-11536" y="1414987"/>
            <a:ext cx="914400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2400" b="1" dirty="0" smtClean="0">
                <a:solidFill>
                  <a:srgbClr val="00579C"/>
                </a:solidFill>
              </a:rPr>
              <a:t>II) </a:t>
            </a:r>
            <a:r>
              <a:rPr lang="cs-CZ" sz="2400" b="1" dirty="0" smtClean="0">
                <a:solidFill>
                  <a:srgbClr val="FF0000"/>
                </a:solidFill>
              </a:rPr>
              <a:t>FALCON</a:t>
            </a:r>
            <a:r>
              <a:rPr lang="cs-CZ" sz="2400" b="1" dirty="0" smtClean="0">
                <a:solidFill>
                  <a:srgbClr val="00579C"/>
                </a:solidFill>
              </a:rPr>
              <a:t> – technologie nezávislého výsevu </a:t>
            </a:r>
            <a:r>
              <a:rPr lang="cs-CZ" sz="2400" b="1" u="sng" dirty="0" smtClean="0">
                <a:solidFill>
                  <a:srgbClr val="00579C"/>
                </a:solidFill>
              </a:rPr>
              <a:t>2 plodin </a:t>
            </a:r>
            <a:endParaRPr lang="cs-CZ" sz="2400" b="1" u="sng" dirty="0">
              <a:solidFill>
                <a:srgbClr val="00579C"/>
              </a:solidFill>
            </a:endParaRPr>
          </a:p>
        </p:txBody>
      </p:sp>
      <p:sp>
        <p:nvSpPr>
          <p:cNvPr id="46083" name="Zástupný symbol pro obsah 3"/>
          <p:cNvSpPr>
            <a:spLocks/>
          </p:cNvSpPr>
          <p:nvPr/>
        </p:nvSpPr>
        <p:spPr bwMode="auto">
          <a:xfrm>
            <a:off x="307314" y="2075918"/>
            <a:ext cx="8426450" cy="214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solidFill>
                  <a:schemeClr val="tx1"/>
                </a:solidFill>
              </a:rPr>
              <a:t>Možnost </a:t>
            </a:r>
            <a:r>
              <a:rPr lang="cs-CZ" sz="2000" dirty="0">
                <a:solidFill>
                  <a:schemeClr val="tx1"/>
                </a:solidFill>
              </a:rPr>
              <a:t>paralelního výsevu dvou plodin nebo </a:t>
            </a:r>
            <a:r>
              <a:rPr lang="cs-CZ" sz="2000" dirty="0" smtClean="0">
                <a:solidFill>
                  <a:schemeClr val="tx1"/>
                </a:solidFill>
              </a:rPr>
              <a:t>odrůd (kompenzačních)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solidFill>
                  <a:schemeClr val="tx1"/>
                </a:solidFill>
              </a:rPr>
              <a:t>Možnost nastavení různého výsevku pro každou plodinu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Možnost </a:t>
            </a:r>
            <a:r>
              <a:rPr lang="cs-CZ" sz="2000" dirty="0" smtClean="0">
                <a:solidFill>
                  <a:schemeClr val="tx1"/>
                </a:solidFill>
              </a:rPr>
              <a:t>nezávislého nastavení různé hloubky </a:t>
            </a:r>
            <a:r>
              <a:rPr lang="cs-CZ" sz="2000" dirty="0">
                <a:solidFill>
                  <a:schemeClr val="tx1"/>
                </a:solidFill>
              </a:rPr>
              <a:t>setí pro každou </a:t>
            </a:r>
            <a:r>
              <a:rPr lang="cs-CZ" sz="2000" dirty="0" smtClean="0">
                <a:solidFill>
                  <a:schemeClr val="tx1"/>
                </a:solidFill>
              </a:rPr>
              <a:t>plodinu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0988" y="3428999"/>
            <a:ext cx="8611492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3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4"/>
          <p:cNvSpPr txBox="1">
            <a:spLocks noChangeArrowheads="1"/>
          </p:cNvSpPr>
          <p:nvPr/>
        </p:nvSpPr>
        <p:spPr bwMode="auto">
          <a:xfrm>
            <a:off x="0" y="1052513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FALCON: </a:t>
            </a:r>
            <a:r>
              <a:rPr lang="cs-CZ" sz="2400" b="1" dirty="0" smtClean="0">
                <a:solidFill>
                  <a:srgbClr val="00579C"/>
                </a:solidFill>
              </a:rPr>
              <a:t>výsev nejběžnějších plodin (obiloviny a luskoviny) s plošným zpracování půdy a možností aplikací hnojiv</a:t>
            </a:r>
          </a:p>
          <a:p>
            <a:pPr marL="342900" indent="-342900" algn="ctr">
              <a:spcBef>
                <a:spcPct val="50000"/>
              </a:spcBef>
            </a:pPr>
            <a:endParaRPr lang="cs-CZ" sz="2800" b="1" dirty="0">
              <a:solidFill>
                <a:srgbClr val="00579C"/>
              </a:solidFill>
            </a:endParaRPr>
          </a:p>
        </p:txBody>
      </p:sp>
      <p:pic>
        <p:nvPicPr>
          <p:cNvPr id="5120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3602" y="2249080"/>
            <a:ext cx="4860578" cy="460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Zástupný symbol pro obsah 3"/>
          <p:cNvSpPr>
            <a:spLocks/>
          </p:cNvSpPr>
          <p:nvPr/>
        </p:nvSpPr>
        <p:spPr bwMode="auto">
          <a:xfrm>
            <a:off x="179512" y="1899321"/>
            <a:ext cx="8426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1600" dirty="0">
                <a:solidFill>
                  <a:schemeClr val="tx1"/>
                </a:solidFill>
              </a:rPr>
              <a:t>rozteč řádků 12,5 cm nebo 15 cm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1600" dirty="0" smtClean="0">
                <a:solidFill>
                  <a:schemeClr val="tx1"/>
                </a:solidFill>
              </a:rPr>
              <a:t>možnost uložení </a:t>
            </a:r>
            <a:r>
              <a:rPr lang="cs-CZ" sz="1600" dirty="0">
                <a:solidFill>
                  <a:schemeClr val="tx1"/>
                </a:solidFill>
              </a:rPr>
              <a:t>hnojiva vždy mezi dva řádky 3 – 4 cm pod </a:t>
            </a:r>
            <a:r>
              <a:rPr lang="cs-CZ" sz="1600" dirty="0" smtClean="0">
                <a:solidFill>
                  <a:schemeClr val="tx1"/>
                </a:solidFill>
              </a:rPr>
              <a:t>osivo (do hloubky 10cm)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7322" y="3140968"/>
            <a:ext cx="3968226" cy="23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5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0" y="105251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dirty="0" smtClean="0">
                <a:solidFill>
                  <a:srgbClr val="FF0000"/>
                </a:solidFill>
              </a:rPr>
              <a:t>FALCON:</a:t>
            </a:r>
            <a:r>
              <a:rPr lang="cs-CZ" altLang="cs-CZ" sz="2400" b="1" dirty="0" smtClean="0">
                <a:solidFill>
                  <a:srgbClr val="00579C"/>
                </a:solidFill>
              </a:rPr>
              <a:t> setí </a:t>
            </a:r>
            <a:r>
              <a:rPr lang="cs-CZ" altLang="cs-CZ" sz="2400" b="1" dirty="0">
                <a:solidFill>
                  <a:srgbClr val="00579C"/>
                </a:solidFill>
              </a:rPr>
              <a:t>řepky ozimé </a:t>
            </a:r>
            <a:r>
              <a:rPr lang="cs-CZ" altLang="cs-CZ" sz="2400" b="1" dirty="0" smtClean="0">
                <a:solidFill>
                  <a:srgbClr val="00579C"/>
                </a:solidFill>
              </a:rPr>
              <a:t>technologií STRIP-TILL tzn. pásové zpracování půdy, přihnojení a výsev v jedné linii</a:t>
            </a:r>
            <a:endParaRPr lang="cs-CZ" altLang="cs-CZ" sz="2800" b="1" dirty="0">
              <a:solidFill>
                <a:srgbClr val="00579C"/>
              </a:solidFill>
            </a:endParaRPr>
          </a:p>
        </p:txBody>
      </p:sp>
      <p:sp>
        <p:nvSpPr>
          <p:cNvPr id="25602" name="Zástupný symbol pro obsah 3"/>
          <p:cNvSpPr>
            <a:spLocks/>
          </p:cNvSpPr>
          <p:nvPr/>
        </p:nvSpPr>
        <p:spPr bwMode="auto">
          <a:xfrm>
            <a:off x="5688013" y="2754147"/>
            <a:ext cx="35337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cs-CZ" altLang="cs-CZ" sz="1600" b="1" u="sng" dirty="0">
                <a:solidFill>
                  <a:schemeClr val="tx1"/>
                </a:solidFill>
              </a:rPr>
              <a:t>pásové kypření</a:t>
            </a:r>
            <a:r>
              <a:rPr lang="cs-CZ" altLang="cs-CZ" sz="1600" b="1" dirty="0">
                <a:solidFill>
                  <a:schemeClr val="tx1"/>
                </a:solidFill>
              </a:rPr>
              <a:t> </a:t>
            </a:r>
            <a:r>
              <a:rPr lang="cs-CZ" altLang="cs-CZ" sz="1600" dirty="0">
                <a:solidFill>
                  <a:schemeClr val="tx1"/>
                </a:solidFill>
              </a:rPr>
              <a:t>půdy úzkými dláty ve třech řadách s </a:t>
            </a:r>
            <a:r>
              <a:rPr lang="cs-CZ" altLang="cs-CZ" sz="1600" b="1" dirty="0">
                <a:solidFill>
                  <a:schemeClr val="tx1"/>
                </a:solidFill>
              </a:rPr>
              <a:t>roztečí pásků 25 cm </a:t>
            </a:r>
            <a:r>
              <a:rPr lang="cs-CZ" altLang="cs-CZ" sz="1600" dirty="0">
                <a:solidFill>
                  <a:schemeClr val="tx1"/>
                </a:solidFill>
              </a:rPr>
              <a:t>(</a:t>
            </a:r>
            <a:r>
              <a:rPr lang="cs-CZ" altLang="cs-CZ" sz="1600" dirty="0" smtClean="0">
                <a:solidFill>
                  <a:schemeClr val="tx1"/>
                </a:solidFill>
              </a:rPr>
              <a:t>30cm, 37,5cm)</a:t>
            </a:r>
            <a:endParaRPr lang="cs-CZ" altLang="cs-CZ" sz="160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solidFill>
                  <a:schemeClr val="tx1"/>
                </a:solidFill>
              </a:rPr>
              <a:t>výsev do řádků 25 cm (30 </a:t>
            </a:r>
            <a:r>
              <a:rPr lang="cs-CZ" altLang="cs-CZ" sz="1600" dirty="0" smtClean="0">
                <a:solidFill>
                  <a:schemeClr val="tx1"/>
                </a:solidFill>
              </a:rPr>
              <a:t>cm, 37,5cm), </a:t>
            </a:r>
            <a:r>
              <a:rPr lang="cs-CZ" altLang="cs-CZ" sz="1600" b="1" u="sng" dirty="0">
                <a:solidFill>
                  <a:schemeClr val="tx1"/>
                </a:solidFill>
              </a:rPr>
              <a:t>uložení hnojiva</a:t>
            </a:r>
            <a:r>
              <a:rPr lang="cs-CZ" altLang="cs-CZ" sz="1600" dirty="0">
                <a:solidFill>
                  <a:schemeClr val="tx1"/>
                </a:solidFill>
              </a:rPr>
              <a:t> pod osivo do </a:t>
            </a:r>
            <a:r>
              <a:rPr lang="cs-CZ" altLang="cs-CZ" sz="1600" b="1" dirty="0">
                <a:solidFill>
                  <a:schemeClr val="tx1"/>
                </a:solidFill>
              </a:rPr>
              <a:t>hloubky 10 – 20 cm</a:t>
            </a:r>
          </a:p>
        </p:txBody>
      </p:sp>
      <p:pic>
        <p:nvPicPr>
          <p:cNvPr id="25603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4175" y="1928647"/>
            <a:ext cx="53038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944" y="4497388"/>
            <a:ext cx="49403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Obdélník 3"/>
          <p:cNvSpPr>
            <a:spLocks noChangeArrowheads="1"/>
          </p:cNvSpPr>
          <p:nvPr/>
        </p:nvSpPr>
        <p:spPr bwMode="auto">
          <a:xfrm>
            <a:off x="5796136" y="1928647"/>
            <a:ext cx="3168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i="1" dirty="0">
                <a:solidFill>
                  <a:schemeClr val="tx1"/>
                </a:solidFill>
              </a:rPr>
              <a:t>aplikace hnojiva pod osivo </a:t>
            </a:r>
            <a:endParaRPr lang="cs-CZ" altLang="cs-CZ" sz="2000" i="1" dirty="0"/>
          </a:p>
        </p:txBody>
      </p:sp>
      <p:cxnSp>
        <p:nvCxnSpPr>
          <p:cNvPr id="25606" name="Přímá spojnice se šipkou 5"/>
          <p:cNvCxnSpPr>
            <a:cxnSpLocks noChangeShapeType="1"/>
          </p:cNvCxnSpPr>
          <p:nvPr/>
        </p:nvCxnSpPr>
        <p:spPr bwMode="auto">
          <a:xfrm>
            <a:off x="6372225" y="2636838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8" name="Přímá spojnice se šipkou 7"/>
          <p:cNvCxnSpPr>
            <a:stCxn id="25605" idx="1"/>
          </p:cNvCxnSpPr>
          <p:nvPr/>
        </p:nvCxnSpPr>
        <p:spPr bwMode="auto">
          <a:xfrm flipH="1">
            <a:off x="5039544" y="2128702"/>
            <a:ext cx="756592" cy="15896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4089" y="4481347"/>
            <a:ext cx="3593566" cy="23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2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'12">
  <a:themeElements>
    <a:clrScheme name="Šablona '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'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Šablona '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'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'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'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'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'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'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'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'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'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'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'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'12</Template>
  <TotalTime>9604</TotalTime>
  <Words>349</Words>
  <Application>Microsoft Office PowerPoint</Application>
  <PresentationFormat>Předvádění na obrazovce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Šablona '12</vt:lpstr>
      <vt:lpstr>Snímek 1</vt:lpstr>
      <vt:lpstr>Snímek 2</vt:lpstr>
      <vt:lpstr>Snímek 3</vt:lpstr>
      <vt:lpstr>FALCON: moderní, unikátní, lehká a flexibilní  konstrukce  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farmet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nycmi</dc:creator>
  <cp:lastModifiedBy>pc</cp:lastModifiedBy>
  <cp:revision>548</cp:revision>
  <cp:lastPrinted>2015-01-08T17:02:55Z</cp:lastPrinted>
  <dcterms:created xsi:type="dcterms:W3CDTF">2010-02-03T10:47:41Z</dcterms:created>
  <dcterms:modified xsi:type="dcterms:W3CDTF">2015-11-23T06:41:15Z</dcterms:modified>
</cp:coreProperties>
</file>