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75" r:id="rId3"/>
    <p:sldId id="276" r:id="rId4"/>
    <p:sldId id="277" r:id="rId5"/>
    <p:sldId id="258" r:id="rId6"/>
    <p:sldId id="280" r:id="rId7"/>
    <p:sldId id="260" r:id="rId8"/>
    <p:sldId id="279" r:id="rId9"/>
    <p:sldId id="263" r:id="rId10"/>
    <p:sldId id="271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95959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66" autoAdjust="0"/>
    <p:restoredTop sz="92075" autoAdjust="0"/>
  </p:normalViewPr>
  <p:slideViewPr>
    <p:cSldViewPr snapToGrid="0">
      <p:cViewPr varScale="1">
        <p:scale>
          <a:sx n="62" d="100"/>
          <a:sy n="62" d="100"/>
        </p:scale>
        <p:origin x="-72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33FC7ADD-411E-4B58-B236-389063CC5DC1}" type="datetimeFigureOut">
              <a:rPr lang="cs-CZ"/>
              <a:pPr/>
              <a:t>25.11.2015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35D44185-B62C-48C8-ABAA-250BA3206E3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1718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44185-B62C-48C8-ABAA-250BA3206E3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44185-B62C-48C8-ABAA-250BA3206E3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44185-B62C-48C8-ABAA-250BA3206E34}" type="slidenum">
              <a:rPr lang="cs-CZ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1081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664" y="1595535"/>
            <a:ext cx="12192000" cy="5262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2664" y="6792686"/>
            <a:ext cx="12192000" cy="62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84494" y="406496"/>
            <a:ext cx="8229017" cy="762001"/>
          </a:xfrm>
        </p:spPr>
        <p:txBody>
          <a:bodyPr anchor="ctr">
            <a:noAutofit/>
          </a:bodyPr>
          <a:lstStyle>
            <a:lvl1pPr algn="l">
              <a:defRPr sz="5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b="1" dirty="0" smtClean="0"/>
              <a:t>BRIKLIS, </a:t>
            </a:r>
            <a:r>
              <a:rPr lang="en-US" b="1" dirty="0" err="1" smtClean="0"/>
              <a:t>spol</a:t>
            </a:r>
            <a:r>
              <a:rPr lang="en-US" b="1" dirty="0" smtClean="0"/>
              <a:t>. </a:t>
            </a:r>
            <a:r>
              <a:rPr lang="en-US" b="1" dirty="0" err="1" smtClean="0"/>
              <a:t>s.r.o</a:t>
            </a:r>
            <a:r>
              <a:rPr lang="en-US" b="1" dirty="0" smtClean="0"/>
              <a:t>. </a:t>
            </a:r>
            <a:r>
              <a:rPr lang="en-US" b="1" dirty="0" err="1" smtClean="0"/>
              <a:t>Malšice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56791"/>
            <a:ext cx="10375310" cy="42174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72371"/>
            <a:ext cx="2743200" cy="365125"/>
          </a:xfrm>
        </p:spPr>
        <p:txBody>
          <a:bodyPr/>
          <a:lstStyle/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237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6379" y="6272370"/>
            <a:ext cx="1457131" cy="365125"/>
          </a:xfrm>
        </p:spPr>
        <p:txBody>
          <a:bodyPr/>
          <a:lstStyle/>
          <a:p>
            <a:fld id="{9A1AC52D-2752-44A9-ABD7-2F40D64B88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9" y="406497"/>
            <a:ext cx="2105025" cy="762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758094" y="406496"/>
            <a:ext cx="48538" cy="729103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2664" y="6721474"/>
            <a:ext cx="12192000" cy="62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097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52D-2752-44A9-ABD7-2F40D64B8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37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52D-2752-44A9-ABD7-2F40D64B8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32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52D-2752-44A9-ABD7-2F40D64B8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780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52D-2752-44A9-ABD7-2F40D64B8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675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664" y="1595535"/>
            <a:ext cx="12192000" cy="5262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2664" y="6792686"/>
            <a:ext cx="12192000" cy="62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84494" y="406496"/>
            <a:ext cx="8229017" cy="762001"/>
          </a:xfrm>
        </p:spPr>
        <p:txBody>
          <a:bodyPr anchor="ctr">
            <a:noAutofit/>
          </a:bodyPr>
          <a:lstStyle>
            <a:lvl1pPr algn="l">
              <a:defRPr sz="5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b="1" dirty="0" smtClean="0"/>
              <a:t>BRIKLIS, </a:t>
            </a:r>
            <a:r>
              <a:rPr lang="en-US" b="1" dirty="0" err="1" smtClean="0"/>
              <a:t>spol</a:t>
            </a:r>
            <a:r>
              <a:rPr lang="en-US" b="1" dirty="0" smtClean="0"/>
              <a:t>. </a:t>
            </a:r>
            <a:r>
              <a:rPr lang="en-US" b="1" dirty="0" err="1" smtClean="0"/>
              <a:t>s.r.o</a:t>
            </a:r>
            <a:r>
              <a:rPr lang="en-US" b="1" dirty="0" smtClean="0"/>
              <a:t>. </a:t>
            </a:r>
            <a:r>
              <a:rPr lang="en-US" b="1" dirty="0" err="1" smtClean="0"/>
              <a:t>Malšice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72371"/>
            <a:ext cx="2743200" cy="365125"/>
          </a:xfrm>
        </p:spPr>
        <p:txBody>
          <a:bodyPr/>
          <a:lstStyle/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237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6379" y="6272370"/>
            <a:ext cx="1457131" cy="365125"/>
          </a:xfrm>
        </p:spPr>
        <p:txBody>
          <a:bodyPr/>
          <a:lstStyle/>
          <a:p>
            <a:fld id="{9A1AC52D-2752-44A9-ABD7-2F40D64B88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9" y="406497"/>
            <a:ext cx="2105025" cy="762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758094" y="406496"/>
            <a:ext cx="48538" cy="729103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2664" y="6721474"/>
            <a:ext cx="12192000" cy="62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521605" y="2078630"/>
            <a:ext cx="11009996" cy="695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 1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1605" y="3097354"/>
            <a:ext cx="4507596" cy="2727026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12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664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2170170"/>
            <a:ext cx="12192000" cy="181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2664" y="6792686"/>
            <a:ext cx="12192000" cy="62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2294" y="2782006"/>
            <a:ext cx="8229017" cy="629753"/>
          </a:xfrm>
        </p:spPr>
        <p:txBody>
          <a:bodyPr anchor="ctr">
            <a:noAutofit/>
          </a:bodyPr>
          <a:lstStyle>
            <a:lvl1pPr algn="l">
              <a:defRPr sz="5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b="1" dirty="0" smtClean="0"/>
              <a:t>BRIKLIS, </a:t>
            </a:r>
            <a:r>
              <a:rPr lang="en-US" b="1" dirty="0" err="1" smtClean="0"/>
              <a:t>spol</a:t>
            </a:r>
            <a:r>
              <a:rPr lang="en-US" b="1" dirty="0" smtClean="0"/>
              <a:t>. </a:t>
            </a:r>
            <a:r>
              <a:rPr lang="en-US" b="1" dirty="0" err="1" smtClean="0"/>
              <a:t>s.r.o</a:t>
            </a:r>
            <a:r>
              <a:rPr lang="en-US" b="1" dirty="0" smtClean="0"/>
              <a:t>. </a:t>
            </a:r>
            <a:r>
              <a:rPr lang="en-US" b="1" dirty="0" err="1" smtClean="0"/>
              <a:t>Malšice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41800"/>
            <a:ext cx="10375310" cy="17145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72371"/>
            <a:ext cx="2743200" cy="365125"/>
          </a:xfrm>
        </p:spPr>
        <p:txBody>
          <a:bodyPr/>
          <a:lstStyle/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237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6379" y="6272370"/>
            <a:ext cx="1457131" cy="365125"/>
          </a:xfrm>
        </p:spPr>
        <p:txBody>
          <a:bodyPr/>
          <a:lstStyle/>
          <a:p>
            <a:fld id="{9A1AC52D-2752-44A9-ABD7-2F40D64B88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6" y="2782007"/>
            <a:ext cx="1739690" cy="62975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935894" y="2779151"/>
            <a:ext cx="48538" cy="60256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2664" y="6721474"/>
            <a:ext cx="12192000" cy="62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86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993" y="374795"/>
            <a:ext cx="7668208" cy="1325563"/>
          </a:xfrm>
        </p:spPr>
        <p:txBody>
          <a:bodyPr/>
          <a:lstStyle>
            <a:lvl1pPr>
              <a:defRPr lang="en-US" sz="1600" b="1" i="0" u="none" strike="noStrike" baseline="0" smtClean="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23" y="5644761"/>
            <a:ext cx="2105025" cy="762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74456"/>
            <a:ext cx="438539" cy="132590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613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52D-2752-44A9-ABD7-2F40D64B8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068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52D-2752-44A9-ABD7-2F40D64B8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948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52D-2752-44A9-ABD7-2F40D64B8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915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52D-2752-44A9-ABD7-2F40D64B8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866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C52D-2752-44A9-ABD7-2F40D64B8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27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0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98E39-2644-4778-88D1-1E1D75A56DF6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04918" y="5190023"/>
            <a:ext cx="14571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C52D-2752-44A9-ABD7-2F40D64B8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517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4" r:id="rId4"/>
    <p:sldLayoutId id="2147483650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3048673"/>
            <a:ext cx="5861881" cy="3204009"/>
          </a:xfrm>
          <a:prstGeom prst="rect">
            <a:avLst/>
          </a:prstGeom>
          <a:ln w="88900">
            <a:solidFill>
              <a:schemeClr val="bg2"/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</a:t>
            </a:r>
            <a:r>
              <a:rPr lang="cs-CZ" b="1" dirty="0" smtClean="0"/>
              <a:t>ýrobní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150" y="1836097"/>
            <a:ext cx="11265763" cy="695131"/>
          </a:xfrm>
        </p:spPr>
        <p:txBody>
          <a:bodyPr anchor="ctr">
            <a:noAutofit/>
          </a:bodyPr>
          <a:lstStyle/>
          <a:p>
            <a:pPr algn="l"/>
            <a:r>
              <a:rPr lang="pl-PL" b="1" dirty="0" smtClean="0">
                <a:solidFill>
                  <a:srgbClr val="000000"/>
                </a:solidFill>
                <a:cs typeface="Arial" panose="020B0604020202020204" pitchFamily="34" charset="0"/>
              </a:rPr>
              <a:t>BRIKLIS, spol. s r.o. Malšice, je v</a:t>
            </a:r>
            <a:r>
              <a:rPr lang="cs-CZ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ýrobce</a:t>
            </a:r>
            <a:r>
              <a:rPr lang="cs-CZ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briketovací technologie pro </a:t>
            </a:r>
            <a:r>
              <a:rPr lang="pl-PL" b="1" dirty="0" smtClean="0">
                <a:cs typeface="Arial" panose="020B0604020202020204" pitchFamily="34" charset="0"/>
              </a:rPr>
              <a:t>řešení odpadového hospodářství v průmyslu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604" y="2794895"/>
            <a:ext cx="5739495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pl-PL" sz="2000" dirty="0" smtClean="0">
                <a:cs typeface="Arial" panose="020B0604020202020204" pitchFamily="34" charset="0"/>
              </a:rPr>
              <a:t>   dřevozpracujícím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pl-PL" sz="2000" dirty="0" smtClean="0">
                <a:cs typeface="Arial" panose="020B0604020202020204" pitchFamily="34" charset="0"/>
              </a:rPr>
              <a:t>   papírenském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pl-PL" sz="2000" dirty="0" smtClean="0">
                <a:cs typeface="Arial" panose="020B0604020202020204" pitchFamily="34" charset="0"/>
              </a:rPr>
              <a:t>   v zemědělství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pl-PL" sz="2000" b="1" dirty="0" smtClean="0">
                <a:cs typeface="Arial" panose="020B0604020202020204" pitchFamily="34" charset="0"/>
              </a:rPr>
              <a:t>   strojírenském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pl-PL" sz="2000" dirty="0" smtClean="0">
                <a:cs typeface="Arial" panose="020B0604020202020204" pitchFamily="34" charset="0"/>
              </a:rPr>
              <a:t>   </a:t>
            </a:r>
            <a:r>
              <a:rPr lang="pl-PL" sz="2000" b="1" dirty="0" smtClean="0">
                <a:cs typeface="Arial" panose="020B0604020202020204" pitchFamily="34" charset="0"/>
              </a:rPr>
              <a:t>automobilovém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pl-PL" sz="2000" dirty="0" smtClean="0">
                <a:cs typeface="Arial" panose="020B0604020202020204" pitchFamily="34" charset="0"/>
              </a:rPr>
              <a:t>   </a:t>
            </a:r>
            <a:r>
              <a:rPr lang="pl-PL" sz="2000" b="1" dirty="0" smtClean="0">
                <a:cs typeface="Arial" panose="020B0604020202020204" pitchFamily="34" charset="0"/>
              </a:rPr>
              <a:t>leteckém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pl-PL" sz="2000" dirty="0">
                <a:cs typeface="Arial" panose="020B0604020202020204" pitchFamily="34" charset="0"/>
              </a:rPr>
              <a:t> </a:t>
            </a:r>
            <a:r>
              <a:rPr lang="pl-PL" sz="2000" dirty="0" smtClean="0">
                <a:cs typeface="Arial" panose="020B0604020202020204" pitchFamily="34" charset="0"/>
              </a:rPr>
              <a:t>  </a:t>
            </a:r>
            <a:r>
              <a:rPr lang="pl-PL" sz="2000" b="1" dirty="0" smtClean="0">
                <a:cs typeface="Arial" panose="020B0604020202020204" pitchFamily="34" charset="0"/>
              </a:rPr>
              <a:t>hutním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29" y="433712"/>
            <a:ext cx="1255518" cy="8997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64" y="3927132"/>
            <a:ext cx="2268936" cy="228745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135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Globální přínos</a:t>
            </a:r>
            <a:endParaRPr lang="cs-CZ" b="1" dirty="0"/>
          </a:p>
        </p:txBody>
      </p:sp>
      <p:sp>
        <p:nvSpPr>
          <p:cNvPr id="8" name="Rectangle 7"/>
          <p:cNvSpPr/>
          <p:nvPr/>
        </p:nvSpPr>
        <p:spPr>
          <a:xfrm>
            <a:off x="521603" y="2466974"/>
            <a:ext cx="1108087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i="0" u="none" strike="noStrike" baseline="0" dirty="0" smtClean="0">
                <a:solidFill>
                  <a:srgbClr val="000000"/>
                </a:solidFill>
                <a:cs typeface="Arial" panose="020B0604020202020204" pitchFamily="34" charset="0"/>
              </a:rPr>
              <a:t>Jsme hrdí na naše výrobky, protože jejich využití přispívá k šetření surovin a ke zmenšení množství odpadu kolem nás.</a:t>
            </a:r>
          </a:p>
          <a:p>
            <a:endParaRPr lang="pl-PL" sz="2400" b="1" i="0" u="none" strike="noStrike" baseline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pl-PL" sz="2400" dirty="0" smtClean="0">
                <a:cs typeface="Arial" pitchFamily="34" charset="0"/>
              </a:rPr>
              <a:t>Věříme, že chování lidí i firem bude citlivé a zároveň šetrné k životnímu prostředí a briketovací lis se stane samozřejmou součástí každého provozu.</a:t>
            </a:r>
            <a:endParaRPr lang="pl-PL" sz="24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endParaRPr lang="cs-CZ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4000" b="1" dirty="0" smtClean="0">
                <a:cs typeface="Arial" pitchFamily="34" charset="0"/>
              </a:rPr>
              <a:t>					</a:t>
            </a:r>
            <a:r>
              <a:rPr lang="cs-CZ" sz="4000" b="1" dirty="0" err="1" smtClean="0">
                <a:cs typeface="Arial" pitchFamily="34" charset="0"/>
              </a:rPr>
              <a:t>Briklis</a:t>
            </a:r>
            <a:r>
              <a:rPr lang="cs-CZ" sz="4000" b="1" dirty="0" smtClean="0">
                <a:cs typeface="Arial" pitchFamily="34" charset="0"/>
              </a:rPr>
              <a:t> spol. s r.o.</a:t>
            </a:r>
            <a:endParaRPr lang="cs-CZ" sz="40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2" descr="http://files.nuvute.webnode.cz/200000112-73ca174c42/globus%20500x5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95000" y="342900"/>
            <a:ext cx="977900" cy="97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39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4494" y="406496"/>
            <a:ext cx="8280406" cy="7620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</a:t>
            </a:r>
            <a:r>
              <a:rPr lang="cs-CZ" b="1" dirty="0" err="1" smtClean="0"/>
              <a:t>íte</a:t>
            </a:r>
            <a:r>
              <a:rPr lang="cs-CZ" b="1" dirty="0" smtClean="0"/>
              <a:t>, že ...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605" y="2078630"/>
            <a:ext cx="11009996" cy="695131"/>
          </a:xfrm>
        </p:spPr>
        <p:txBody>
          <a:bodyPr anchor="ctr">
            <a:normAutofit/>
          </a:bodyPr>
          <a:lstStyle/>
          <a:p>
            <a:pPr algn="l"/>
            <a:r>
              <a:rPr lang="cs-CZ" b="1" dirty="0" smtClean="0">
                <a:cs typeface="Arial" pitchFamily="34" charset="0"/>
              </a:rPr>
              <a:t>Briketovací lis vylisuje až 20% chladicí kapaliny z kovových třísek.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604" y="3137795"/>
            <a:ext cx="59045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cs typeface="Arial" pitchFamily="34" charset="0"/>
              </a:rPr>
              <a:t>třísky obsahují až 22 % chladicích kapalin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cs typeface="Arial" pitchFamily="34" charset="0"/>
              </a:rPr>
              <a:t>brikety obsahují méně než 2% chladicích kapalin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cs typeface="Arial" pitchFamily="34" charset="0"/>
              </a:rPr>
              <a:t>cena chladicí kapaliny 100 Kč/kg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cs typeface="Arial" pitchFamily="34" charset="0"/>
              </a:rPr>
              <a:t>úspora 20 Kč/kg briket		</a:t>
            </a:r>
          </a:p>
          <a:p>
            <a:pPr>
              <a:lnSpc>
                <a:spcPct val="150000"/>
              </a:lnSpc>
            </a:pPr>
            <a:endParaRPr lang="cs-CZ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cs typeface="Arial" pitchFamily="34" charset="0"/>
              </a:rPr>
              <a:t>návratnost investice do 1 roku</a:t>
            </a:r>
            <a:endParaRPr lang="cs-CZ" sz="2000" dirty="0"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908" y="3023494"/>
            <a:ext cx="4249073" cy="3186805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94" y="332112"/>
            <a:ext cx="899787" cy="899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50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</a:t>
            </a:r>
            <a:r>
              <a:rPr lang="cs-CZ" b="1" dirty="0" err="1" smtClean="0"/>
              <a:t>íte</a:t>
            </a:r>
            <a:r>
              <a:rPr lang="cs-CZ" b="1" dirty="0" smtClean="0"/>
              <a:t>, že ...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605" y="2006600"/>
            <a:ext cx="11009996" cy="850900"/>
          </a:xfrm>
        </p:spPr>
        <p:txBody>
          <a:bodyPr anchor="ctr"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cs-CZ" b="1" dirty="0" smtClean="0">
                <a:cs typeface="Arial" pitchFamily="34" charset="0"/>
              </a:rPr>
              <a:t>Optimální umístění lisu pro zpracování hliníkových třísek je ve slévárně, která obrábí vlastní odlitky.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604" y="3137795"/>
            <a:ext cx="59045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cs typeface="Arial" pitchFamily="34" charset="0"/>
              </a:rPr>
              <a:t>brikety nahradí nakupovanou surovinu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cs typeface="Arial" pitchFamily="34" charset="0"/>
              </a:rPr>
              <a:t>cena surového hliníku 70 Kč/kg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cs typeface="Arial" pitchFamily="34" charset="0"/>
              </a:rPr>
              <a:t>při použití briket je úspora 35 Kč/kg</a:t>
            </a:r>
          </a:p>
          <a:p>
            <a:pPr>
              <a:lnSpc>
                <a:spcPct val="150000"/>
              </a:lnSpc>
            </a:pPr>
            <a:endParaRPr lang="cs-CZ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cs typeface="Arial" pitchFamily="34" charset="0"/>
              </a:rPr>
              <a:t>návratnost investice do 6 měsíců</a:t>
            </a:r>
            <a:endParaRPr lang="cs-CZ" sz="2000" dirty="0"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28" y="2896436"/>
            <a:ext cx="5104953" cy="3406907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94" y="332112"/>
            <a:ext cx="899787" cy="899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50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</a:t>
            </a:r>
            <a:r>
              <a:rPr lang="cs-CZ" b="1" dirty="0" err="1" smtClean="0"/>
              <a:t>íte</a:t>
            </a:r>
            <a:r>
              <a:rPr lang="cs-CZ" b="1" dirty="0" smtClean="0"/>
              <a:t>, že ...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605" y="1816100"/>
            <a:ext cx="11009996" cy="1143000"/>
          </a:xfrm>
        </p:spPr>
        <p:txBody>
          <a:bodyPr anchor="ctr">
            <a:normAutofit/>
          </a:bodyPr>
          <a:lstStyle/>
          <a:p>
            <a:pPr algn="l"/>
            <a:r>
              <a:rPr lang="cs-CZ" b="1" dirty="0" smtClean="0">
                <a:cs typeface="Arial" pitchFamily="34" charset="0"/>
              </a:rPr>
              <a:t>Při tavení neslisovaných ocelových třísek dochází ke ztrátám železa v kalech z filtrace zplodin za 27 000 </a:t>
            </a:r>
            <a:r>
              <a:rPr lang="cs-CZ" b="1" dirty="0" err="1" smtClean="0">
                <a:cs typeface="Arial" pitchFamily="34" charset="0"/>
              </a:rPr>
              <a:t>000</a:t>
            </a:r>
            <a:r>
              <a:rPr lang="cs-CZ" b="1" dirty="0" smtClean="0">
                <a:cs typeface="Arial" pitchFamily="34" charset="0"/>
              </a:rPr>
              <a:t> Kč ročně.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604" y="3137795"/>
            <a:ext cx="59045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cs typeface="Arial" pitchFamily="34" charset="0"/>
              </a:rPr>
              <a:t>brikety mají malou plochu, nedochází k oxidaci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cs typeface="Arial" pitchFamily="34" charset="0"/>
              </a:rPr>
              <a:t>brikety umožňují recyklaci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cs typeface="Arial" pitchFamily="34" charset="0"/>
              </a:rPr>
              <a:t>b</a:t>
            </a:r>
            <a:r>
              <a:rPr lang="cs-CZ" sz="2000" dirty="0" smtClean="0">
                <a:cs typeface="Arial" pitchFamily="34" charset="0"/>
              </a:rPr>
              <a:t>rikety zvyšují výtěžnost tavby až o 15%</a:t>
            </a:r>
          </a:p>
          <a:p>
            <a:pPr>
              <a:lnSpc>
                <a:spcPct val="150000"/>
              </a:lnSpc>
            </a:pPr>
            <a:endParaRPr lang="cs-CZ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cs typeface="Arial" pitchFamily="34" charset="0"/>
              </a:rPr>
              <a:t>návratnost investice do 1 roku</a:t>
            </a: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94" y="332112"/>
            <a:ext cx="899787" cy="8997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3021483"/>
            <a:ext cx="4731781" cy="3214605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050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9894" y="444596"/>
            <a:ext cx="8636006" cy="762001"/>
          </a:xfrm>
        </p:spPr>
        <p:txBody>
          <a:bodyPr>
            <a:noAutofit/>
          </a:bodyPr>
          <a:lstStyle/>
          <a:p>
            <a:r>
              <a:rPr lang="pl-PL" sz="4900" b="1" dirty="0" smtClean="0">
                <a:solidFill>
                  <a:schemeClr val="tx1"/>
                </a:solidFill>
              </a:rPr>
              <a:t>Cíle</a:t>
            </a:r>
            <a:r>
              <a:rPr lang="pl-PL" sz="4000" b="1" dirty="0" smtClean="0">
                <a:solidFill>
                  <a:srgbClr val="FF0000"/>
                </a:solidFill>
              </a:rPr>
              <a:t> </a:t>
            </a:r>
            <a:r>
              <a:rPr lang="pl-PL" sz="4900" b="1" dirty="0" smtClean="0">
                <a:solidFill>
                  <a:schemeClr val="tx1"/>
                </a:solidFill>
              </a:rPr>
              <a:t>inovace</a:t>
            </a:r>
            <a:r>
              <a:rPr lang="pl-PL" sz="4000" b="1" dirty="0" smtClean="0">
                <a:solidFill>
                  <a:schemeClr val="tx1"/>
                </a:solidFill>
              </a:rPr>
              <a:t> ...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6291" y="1691404"/>
            <a:ext cx="2664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0" u="none" strike="noStrike" baseline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BrikStar</a:t>
            </a:r>
            <a:r>
              <a:rPr lang="cs-CZ" sz="2400" b="1" i="0" u="none" strike="noStrike" baseline="0" dirty="0" smtClean="0">
                <a:solidFill>
                  <a:srgbClr val="000000"/>
                </a:solidFill>
                <a:cs typeface="Arial" panose="020B0604020202020204" pitchFamily="34" charset="0"/>
              </a:rPr>
              <a:t> METAL</a:t>
            </a:r>
            <a:endParaRPr lang="cs-CZ" sz="2400" b="1" i="0" u="none" strike="noStrike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cs-CZ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25" y="292001"/>
            <a:ext cx="1000321" cy="1000321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9225581" y="1687581"/>
            <a:ext cx="230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0" u="none" strike="noStrike" baseline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BrikStar</a:t>
            </a:r>
            <a:r>
              <a:rPr lang="cs-CZ" sz="2400" b="1" i="0" u="none" strike="noStrike" baseline="0" dirty="0" smtClean="0">
                <a:solidFill>
                  <a:srgbClr val="000000"/>
                </a:solidFill>
                <a:cs typeface="Arial" panose="020B0604020202020204" pitchFamily="34" charset="0"/>
              </a:rPr>
              <a:t> CM</a:t>
            </a:r>
            <a:endParaRPr lang="cs-CZ" sz="2400" b="1" i="0" u="none" strike="noStrike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cs-CZ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 descr="METAL RYCHL.V._bile.jpg"/>
          <p:cNvPicPr>
            <a:picLocks noChangeAspect="1"/>
          </p:cNvPicPr>
          <p:nvPr/>
        </p:nvPicPr>
        <p:blipFill>
          <a:blip r:embed="rId5" cstate="print"/>
          <a:srcRect l="12377" r="2905" b="4446"/>
          <a:stretch>
            <a:fillRect/>
          </a:stretch>
        </p:blipFill>
        <p:spPr>
          <a:xfrm>
            <a:off x="767614" y="2123296"/>
            <a:ext cx="2995448" cy="2259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 descr="BrikStar C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40027" y="2130336"/>
            <a:ext cx="2432268" cy="2232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6"/>
          <p:cNvSpPr/>
          <p:nvPr/>
        </p:nvSpPr>
        <p:spPr>
          <a:xfrm>
            <a:off x="5814873" y="3640822"/>
            <a:ext cx="16919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0" u="none" strike="noStrike" baseline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iSwarf</a:t>
            </a:r>
            <a:endParaRPr lang="cs-CZ" sz="2400" b="1" i="0" u="none" strike="noStrike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cs-CZ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4" name="Obrázek 13" descr="iSwarf 550 se stínem.JPG"/>
          <p:cNvPicPr>
            <a:picLocks noChangeAspect="1"/>
          </p:cNvPicPr>
          <p:nvPr/>
        </p:nvPicPr>
        <p:blipFill>
          <a:blip r:embed="rId7" cstate="print"/>
          <a:srcRect l="10106" t="6101" r="7178" b="14166"/>
          <a:stretch>
            <a:fillRect/>
          </a:stretch>
        </p:blipFill>
        <p:spPr>
          <a:xfrm>
            <a:off x="4414344" y="4177862"/>
            <a:ext cx="3815256" cy="245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Ohnutá šipka 14"/>
          <p:cNvSpPr/>
          <p:nvPr/>
        </p:nvSpPr>
        <p:spPr>
          <a:xfrm rot="10800000" flipH="1">
            <a:off x="2112884" y="4447712"/>
            <a:ext cx="2139519" cy="1402671"/>
          </a:xfrm>
          <a:prstGeom prst="bentArrow">
            <a:avLst>
              <a:gd name="adj1" fmla="val 25000"/>
              <a:gd name="adj2" fmla="val 26401"/>
              <a:gd name="adj3" fmla="val 25000"/>
              <a:gd name="adj4" fmla="val 43750"/>
            </a:avLst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Ohnutá šipka 15"/>
          <p:cNvSpPr/>
          <p:nvPr/>
        </p:nvSpPr>
        <p:spPr>
          <a:xfrm rot="10800000">
            <a:off x="8418784" y="4438834"/>
            <a:ext cx="2128346" cy="1362875"/>
          </a:xfrm>
          <a:prstGeom prst="bentArrow">
            <a:avLst>
              <a:gd name="adj1" fmla="val 25000"/>
              <a:gd name="adj2" fmla="val 23235"/>
              <a:gd name="adj3" fmla="val 25000"/>
              <a:gd name="adj4" fmla="val 43750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Podnadpis 3"/>
          <p:cNvSpPr txBox="1">
            <a:spLocks/>
          </p:cNvSpPr>
          <p:nvPr/>
        </p:nvSpPr>
        <p:spPr>
          <a:xfrm>
            <a:off x="4384302" y="2070897"/>
            <a:ext cx="3916320" cy="13647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1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>
                <a:effectLst/>
              </a:rPr>
              <a:t> zvýšit výkon oproti instalovanému příkonu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effectLst/>
              </a:rPr>
              <a:t> udržet kvalitu briket z lisů METAL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effectLst/>
              </a:rPr>
              <a:t> lisovat třísky z ocelí a barevných kovů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effectLst/>
              </a:rPr>
              <a:t> snížit hmotnost oproti lisům METAL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effectLst/>
              </a:rPr>
              <a:t> zvýšit konkurence schopnost</a:t>
            </a:r>
          </a:p>
        </p:txBody>
      </p:sp>
    </p:spTree>
    <p:extLst>
      <p:ext uri="{BB962C8B-B14F-4D97-AF65-F5344CB8AC3E}">
        <p14:creationId xmlns="" xmlns:p14="http://schemas.microsoft.com/office/powerpoint/2010/main" val="28479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900" b="1" dirty="0" smtClean="0">
                <a:solidFill>
                  <a:schemeClr val="tx1"/>
                </a:solidFill>
              </a:rPr>
              <a:t>Inovační změny …</a:t>
            </a:r>
          </a:p>
        </p:txBody>
      </p:sp>
      <p:sp>
        <p:nvSpPr>
          <p:cNvPr id="11" name="Podnadpis 3"/>
          <p:cNvSpPr txBox="1">
            <a:spLocks/>
          </p:cNvSpPr>
          <p:nvPr/>
        </p:nvSpPr>
        <p:spPr>
          <a:xfrm>
            <a:off x="480718" y="3723691"/>
            <a:ext cx="2875041" cy="1955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900" dirty="0" smtClean="0">
                <a:solidFill>
                  <a:srgbClr val="C00000"/>
                </a:solidFill>
              </a:rPr>
              <a:t> udržet kvalitu briket z lisů METAL</a:t>
            </a:r>
          </a:p>
          <a:p>
            <a:endParaRPr lang="cs-CZ" sz="900" b="1" dirty="0" smtClean="0">
              <a:solidFill>
                <a:srgbClr val="C00000"/>
              </a:solidFill>
            </a:endParaRPr>
          </a:p>
          <a:p>
            <a:pPr marL="36000">
              <a:buFont typeface="Wingdings" pitchFamily="2" charset="2"/>
              <a:buChar char="Ø"/>
            </a:pPr>
            <a:r>
              <a:rPr lang="cs-CZ" sz="1400" b="1" dirty="0" smtClean="0"/>
              <a:t>  Unikátním řešením  zesilovače tlaku je zajištěn pracovní tlak 400 bar bez speciálních vysokotlakých hydraulických čerpadel, rozvaděčů a hadic</a:t>
            </a:r>
          </a:p>
          <a:p>
            <a:pPr marL="36000">
              <a:buFont typeface="Wingdings" pitchFamily="2" charset="2"/>
              <a:buChar char="Ø"/>
            </a:pP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">
              <a:buFont typeface="Wingdings" pitchFamily="2" charset="2"/>
              <a:buChar char="Ø"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odnadpis 3"/>
          <p:cNvSpPr txBox="1">
            <a:spLocks/>
          </p:cNvSpPr>
          <p:nvPr/>
        </p:nvSpPr>
        <p:spPr>
          <a:xfrm>
            <a:off x="513638" y="1919976"/>
            <a:ext cx="2868753" cy="1435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900" dirty="0" smtClean="0">
                <a:solidFill>
                  <a:srgbClr val="C00000"/>
                </a:solidFill>
              </a:rPr>
              <a:t> zvýšit výkon oproti instalovanému příkonu</a:t>
            </a:r>
          </a:p>
          <a:p>
            <a:endParaRPr lang="cs-CZ" sz="900" b="1" dirty="0" smtClean="0">
              <a:solidFill>
                <a:srgbClr val="C00000"/>
              </a:solidFill>
            </a:endParaRPr>
          </a:p>
          <a:p>
            <a:pPr marL="36000">
              <a:buFont typeface="Wingdings" pitchFamily="2" charset="2"/>
              <a:buChar char="Ø"/>
            </a:pPr>
            <a:r>
              <a:rPr lang="cs-CZ" sz="1400" b="1" dirty="0" smtClean="0"/>
              <a:t>  Hydraulický agregát využívá    systém dvoustupňového čerpadla</a:t>
            </a:r>
          </a:p>
          <a:p>
            <a:pPr marL="36000">
              <a:buFont typeface="Wingdings" pitchFamily="2" charset="2"/>
              <a:buChar char="Ø"/>
            </a:pPr>
            <a:r>
              <a:rPr lang="cs-CZ" sz="1400" b="1" dirty="0" smtClean="0"/>
              <a:t>  Optimalizace lisovací ho cyklu </a:t>
            </a:r>
          </a:p>
        </p:txBody>
      </p:sp>
      <p:sp>
        <p:nvSpPr>
          <p:cNvPr id="13" name="Podnadpis 3"/>
          <p:cNvSpPr txBox="1">
            <a:spLocks/>
          </p:cNvSpPr>
          <p:nvPr/>
        </p:nvSpPr>
        <p:spPr>
          <a:xfrm>
            <a:off x="3533313" y="5411430"/>
            <a:ext cx="520231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900" dirty="0" smtClean="0">
                <a:solidFill>
                  <a:srgbClr val="C00000"/>
                </a:solidFill>
              </a:rPr>
              <a:t> snížit hmotnost oproti lisům METAL</a:t>
            </a:r>
          </a:p>
          <a:p>
            <a:endParaRPr lang="cs-CZ" sz="900" b="1" dirty="0" smtClean="0">
              <a:solidFill>
                <a:srgbClr val="C00000"/>
              </a:solidFill>
            </a:endParaRPr>
          </a:p>
          <a:p>
            <a:pPr marL="180000">
              <a:buFont typeface="Wingdings" pitchFamily="2" charset="2"/>
              <a:buChar char="Ø"/>
            </a:pPr>
            <a:r>
              <a:rPr lang="cs-CZ" sz="1400" b="1" dirty="0" smtClean="0"/>
              <a:t>  Zvýšení pracovního tlaku umožnilo snížit průměr válců o 22%</a:t>
            </a:r>
          </a:p>
          <a:p>
            <a:pPr marL="180000">
              <a:buFont typeface="Wingdings" pitchFamily="2" charset="2"/>
              <a:buChar char="Ø"/>
            </a:pPr>
            <a:r>
              <a:rPr lang="cs-CZ" sz="1400" b="1" dirty="0" smtClean="0"/>
              <a:t>  Optimalizací lisovacího cyklu byl snížen příkon stroje</a:t>
            </a:r>
          </a:p>
        </p:txBody>
      </p:sp>
      <p:sp>
        <p:nvSpPr>
          <p:cNvPr id="14" name="Podnadpis 3"/>
          <p:cNvSpPr txBox="1">
            <a:spLocks/>
          </p:cNvSpPr>
          <p:nvPr/>
        </p:nvSpPr>
        <p:spPr>
          <a:xfrm>
            <a:off x="8922058" y="1899821"/>
            <a:ext cx="2821920" cy="1376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900" dirty="0" smtClean="0">
                <a:solidFill>
                  <a:srgbClr val="C00000"/>
                </a:solidFill>
              </a:rPr>
              <a:t> lisovat třísky z ocelí a barevných kovů</a:t>
            </a:r>
          </a:p>
          <a:p>
            <a:endParaRPr lang="cs-CZ" sz="9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cs-CZ" sz="1400" b="1" dirty="0" smtClean="0"/>
              <a:t>  Řešení nové konstrukce lisovacího rámu umožňuje zvýšení lisovací síly až 1000 </a:t>
            </a:r>
            <a:r>
              <a:rPr lang="cs-CZ" sz="1400" b="1" dirty="0" err="1" smtClean="0"/>
              <a:t>kN</a:t>
            </a:r>
            <a:endParaRPr lang="cs-CZ" sz="1400" dirty="0"/>
          </a:p>
        </p:txBody>
      </p:sp>
      <p:sp>
        <p:nvSpPr>
          <p:cNvPr id="15" name="Podnadpis 3"/>
          <p:cNvSpPr txBox="1">
            <a:spLocks/>
          </p:cNvSpPr>
          <p:nvPr/>
        </p:nvSpPr>
        <p:spPr>
          <a:xfrm>
            <a:off x="8930936" y="3656339"/>
            <a:ext cx="2831976" cy="283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cs-CZ" sz="900" dirty="0" smtClean="0">
                <a:solidFill>
                  <a:srgbClr val="C00000"/>
                </a:solidFill>
              </a:rPr>
              <a:t> zvýšit konkurence schopnost</a:t>
            </a:r>
          </a:p>
          <a:p>
            <a:pPr marL="36000" lvl="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cs-CZ" sz="1400" b="1" dirty="0" smtClean="0"/>
              <a:t>  Nové řešení lisovacího rámu umožnilo zabudovat vystrkování briket z lisu</a:t>
            </a:r>
          </a:p>
          <a:p>
            <a:pPr marL="36000">
              <a:buFont typeface="Wingdings" pitchFamily="2" charset="2"/>
              <a:buChar char="Ø"/>
            </a:pPr>
            <a:r>
              <a:rPr lang="cs-CZ" sz="1400" b="1" dirty="0" smtClean="0"/>
              <a:t>  Optimalizací lisovacího cyklu a unikátním řešením zesilovače tlaku došlo k výraznému zkrácení pracovního cyklu a tím zvýšení výkonu</a:t>
            </a:r>
          </a:p>
          <a:p>
            <a:pPr marL="36000">
              <a:buFont typeface="Wingdings" pitchFamily="2" charset="2"/>
              <a:buChar char="Ø"/>
            </a:pPr>
            <a:r>
              <a:rPr lang="cs-CZ" sz="1400" b="1" dirty="0" smtClean="0"/>
              <a:t>  Umístění briketovacího lisu v záchytné vaně s instalovaným čerpadlem zachycených kapalin</a:t>
            </a:r>
            <a:endParaRPr lang="cs-CZ" sz="1400" dirty="0" smtClean="0"/>
          </a:p>
        </p:txBody>
      </p:sp>
      <p:pic>
        <p:nvPicPr>
          <p:cNvPr id="17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25" y="292001"/>
            <a:ext cx="1000321" cy="1000321"/>
          </a:xfrm>
          <a:prstGeom prst="rect">
            <a:avLst/>
          </a:prstGeom>
        </p:spPr>
      </p:pic>
      <p:pic>
        <p:nvPicPr>
          <p:cNvPr id="10" name="Obrázek 9" descr="iSwarf 550 se stínem.JPG"/>
          <p:cNvPicPr>
            <a:picLocks noChangeAspect="1"/>
          </p:cNvPicPr>
          <p:nvPr/>
        </p:nvPicPr>
        <p:blipFill>
          <a:blip r:embed="rId5" cstate="print"/>
          <a:srcRect l="9412" t="7736" r="7617" b="12607"/>
          <a:stretch>
            <a:fillRect/>
          </a:stretch>
        </p:blipFill>
        <p:spPr>
          <a:xfrm>
            <a:off x="3589105" y="1988722"/>
            <a:ext cx="5115352" cy="3266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b="1" dirty="0" smtClean="0"/>
              <a:t>Nezůstáváme na jednom místě,</a:t>
            </a:r>
            <a:br>
              <a:rPr lang="pl-PL" sz="4000" b="1" dirty="0" smtClean="0"/>
            </a:br>
            <a:r>
              <a:rPr lang="pl-PL" sz="4000" b="1" dirty="0" smtClean="0"/>
              <a:t>jdeme kupředu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604" y="1905000"/>
            <a:ext cx="9767615" cy="873711"/>
          </a:xfrm>
        </p:spPr>
        <p:txBody>
          <a:bodyPr anchor="ctr">
            <a:normAutofit/>
          </a:bodyPr>
          <a:lstStyle/>
          <a:p>
            <a:pPr algn="l"/>
            <a:r>
              <a:rPr lang="pl-PL" b="1" dirty="0" smtClean="0">
                <a:cs typeface="Arial" panose="020B0604020202020204" pitchFamily="34" charset="0"/>
              </a:rPr>
              <a:t>Inovace briketovacích lisů umožnila spolupráci </a:t>
            </a:r>
            <a:r>
              <a:rPr lang="pl-PL" b="1" dirty="0">
                <a:cs typeface="Arial" panose="020B0604020202020204" pitchFamily="34" charset="0"/>
              </a:rPr>
              <a:t>s jinými podnikatelskými subjekty </a:t>
            </a:r>
            <a:endParaRPr lang="en-US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604" y="3137795"/>
            <a:ext cx="57394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Hedwiga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cs typeface="Arial" panose="020B0604020202020204" pitchFamily="34" charset="0"/>
              </a:rPr>
              <a:t> Group, </a:t>
            </a:r>
            <a:r>
              <a:rPr lang="en-US" sz="2400" b="1" i="0" u="none" strike="noStrike" baseline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instalace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cs typeface="Arial" panose="020B0604020202020204" pitchFamily="34" charset="0"/>
              </a:rPr>
              <a:t> v </a:t>
            </a:r>
            <a:r>
              <a:rPr lang="en-US" sz="2400" b="1" i="0" u="none" strike="noStrike" baseline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Anglii</a:t>
            </a:r>
            <a:endParaRPr lang="en-US" sz="2400" b="1" i="0" u="none" strike="noStrike" baseline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rgbClr val="000000"/>
                </a:solidFill>
                <a:cs typeface="Arial" panose="020B0604020202020204" pitchFamily="34" charset="0"/>
              </a:rPr>
              <a:t>Technologii PTR – pomalý termický rozklad organických odpadních materiálů pro výrobu elektrického proudu</a:t>
            </a:r>
          </a:p>
          <a:p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rgbClr val="000000"/>
                </a:solidFill>
                <a:cs typeface="Arial" panose="020B0604020202020204" pitchFamily="34" charset="0"/>
              </a:rPr>
              <a:t>Zpracováváme pevný zbytek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cs-CZ" dirty="0" smtClean="0">
                <a:solidFill>
                  <a:srgbClr val="000000"/>
                </a:solidFill>
                <a:cs typeface="Arial" panose="020B0604020202020204" pitchFamily="34" charset="0"/>
              </a:rPr>
              <a:t>drátky z pneumatik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cs-CZ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rgbClr val="000000"/>
                </a:solidFill>
                <a:cs typeface="Arial" panose="020B0604020202020204" pitchFamily="34" charset="0"/>
              </a:rPr>
              <a:t>do briket.</a:t>
            </a:r>
            <a:endParaRPr lang="cs-CZ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025" y="292001"/>
            <a:ext cx="1000321" cy="1000321"/>
          </a:xfrm>
          <a:prstGeom prst="rect">
            <a:avLst/>
          </a:prstGeom>
        </p:spPr>
      </p:pic>
      <p:pic>
        <p:nvPicPr>
          <p:cNvPr id="9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21" y="2946401"/>
            <a:ext cx="4918578" cy="3289299"/>
          </a:xfrm>
          <a:prstGeom prst="rect">
            <a:avLst/>
          </a:prstGeom>
          <a:ln w="88900">
            <a:solidFill>
              <a:schemeClr val="bg2"/>
            </a:solidFill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8450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4494" y="177800"/>
            <a:ext cx="8229017" cy="1270000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Nezůstáváme na jednom místě,</a:t>
            </a:r>
            <a:br>
              <a:rPr lang="pl-PL" sz="4000" b="1" dirty="0" smtClean="0"/>
            </a:br>
            <a:r>
              <a:rPr lang="pl-PL" sz="4000" b="1" dirty="0" smtClean="0"/>
              <a:t>jdeme kupředu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605" y="1790700"/>
            <a:ext cx="5536295" cy="983061"/>
          </a:xfrm>
        </p:spPr>
        <p:txBody>
          <a:bodyPr anchor="ctr">
            <a:normAutofit/>
          </a:bodyPr>
          <a:lstStyle/>
          <a:p>
            <a:pPr algn="l"/>
            <a:r>
              <a:rPr lang="pl-PL" b="1" dirty="0" smtClean="0">
                <a:cs typeface="Arial" panose="020B0604020202020204" pitchFamily="34" charset="0"/>
              </a:rPr>
              <a:t>Pronikáme do všech koutů světa </a:t>
            </a:r>
            <a:endParaRPr lang="en-US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Obrázek 9" descr="Bmap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400" y="2968205"/>
            <a:ext cx="6172200" cy="3388144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044" y="2057874"/>
            <a:ext cx="3223856" cy="4298475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pic>
        <p:nvPicPr>
          <p:cNvPr id="8" name="Picture 2" descr="http://files.nuvute.webnode.cz/200000112-73ca174c42/globus%20500x50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95000" y="342900"/>
            <a:ext cx="977900" cy="97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50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Globální přínos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605" y="2078630"/>
            <a:ext cx="10336895" cy="4093570"/>
          </a:xfrm>
        </p:spPr>
        <p:txBody>
          <a:bodyPr anchor="t">
            <a:normAutofit/>
          </a:bodyPr>
          <a:lstStyle/>
          <a:p>
            <a:pPr algn="l"/>
            <a:r>
              <a:rPr lang="cs-CZ" sz="2000" dirty="0" smtClean="0">
                <a:cs typeface="Arial" pitchFamily="34" charset="0"/>
              </a:rPr>
              <a:t>Vyrobili jsme </a:t>
            </a:r>
            <a:r>
              <a:rPr lang="cs-CZ" sz="2000" b="1" dirty="0" smtClean="0">
                <a:cs typeface="Arial" pitchFamily="34" charset="0"/>
              </a:rPr>
              <a:t>3 321 lisů </a:t>
            </a:r>
            <a:r>
              <a:rPr lang="cs-CZ" sz="2000" dirty="0" smtClean="0">
                <a:cs typeface="Arial" pitchFamily="34" charset="0"/>
              </a:rPr>
              <a:t>schopných lisovat dřevěné piliny s celkovým výkonem</a:t>
            </a:r>
          </a:p>
          <a:p>
            <a:pPr algn="l"/>
            <a:r>
              <a:rPr lang="cs-CZ" sz="2000" dirty="0">
                <a:cs typeface="Arial" pitchFamily="34" charset="0"/>
              </a:rPr>
              <a:t>178 </a:t>
            </a:r>
            <a:r>
              <a:rPr lang="cs-CZ" sz="2000" dirty="0" smtClean="0">
                <a:cs typeface="Arial" pitchFamily="34" charset="0"/>
              </a:rPr>
              <a:t>995 kg/hod s výhřevností 18,5 MJ/kg</a:t>
            </a:r>
            <a:r>
              <a:rPr lang="cs-CZ" sz="2000" b="1" dirty="0" smtClean="0">
                <a:cs typeface="Arial" pitchFamily="34" charset="0"/>
              </a:rPr>
              <a:t>.</a:t>
            </a:r>
          </a:p>
          <a:p>
            <a:pPr algn="l"/>
            <a:endParaRPr lang="cs-CZ" sz="2000" b="1" dirty="0" smtClean="0">
              <a:cs typeface="Arial" pitchFamily="34" charset="0"/>
            </a:endParaRPr>
          </a:p>
          <a:p>
            <a:pPr algn="l"/>
            <a:r>
              <a:rPr lang="cs-CZ" sz="2000" b="1" dirty="0" smtClean="0">
                <a:cs typeface="Arial" pitchFamily="34" charset="0"/>
              </a:rPr>
              <a:t>Přepočteno na výkon to činí 919 MW.      </a:t>
            </a:r>
          </a:p>
          <a:p>
            <a:pPr algn="l"/>
            <a:r>
              <a:rPr lang="cs-CZ" sz="2000" b="1" dirty="0" smtClean="0">
                <a:cs typeface="Arial" pitchFamily="34" charset="0"/>
              </a:rPr>
              <a:t>	      Temelín má výkon 1000 MW.</a:t>
            </a:r>
          </a:p>
          <a:p>
            <a:pPr algn="l"/>
            <a:endParaRPr lang="cs-CZ" sz="2000" b="1" dirty="0" smtClean="0">
              <a:cs typeface="Arial" pitchFamily="34" charset="0"/>
            </a:endParaRPr>
          </a:p>
          <a:p>
            <a:pPr algn="l"/>
            <a:r>
              <a:rPr lang="cs-CZ" sz="2000" dirty="0" smtClean="0">
                <a:cs typeface="Arial" pitchFamily="34" charset="0"/>
              </a:rPr>
              <a:t>Vyrobili jsme </a:t>
            </a:r>
            <a:r>
              <a:rPr lang="cs-CZ" sz="2000" b="1" dirty="0" smtClean="0">
                <a:cs typeface="Arial" pitchFamily="34" charset="0"/>
              </a:rPr>
              <a:t>192 lisů </a:t>
            </a:r>
            <a:r>
              <a:rPr lang="cs-CZ" sz="2000" dirty="0" smtClean="0">
                <a:cs typeface="Arial" pitchFamily="34" charset="0"/>
              </a:rPr>
              <a:t>na kov s kapacitou 25 200 kg/hod</a:t>
            </a:r>
            <a:r>
              <a:rPr lang="cs-CZ" sz="2000" b="1" dirty="0">
                <a:cs typeface="Arial" pitchFamily="34" charset="0"/>
              </a:rPr>
              <a:t>.</a:t>
            </a:r>
            <a:endParaRPr lang="cs-CZ" sz="2000" b="1" dirty="0" smtClean="0">
              <a:cs typeface="Arial" pitchFamily="34" charset="0"/>
            </a:endParaRPr>
          </a:p>
          <a:p>
            <a:pPr algn="l"/>
            <a:endParaRPr lang="cs-CZ" sz="2000" b="1" dirty="0" smtClean="0">
              <a:cs typeface="Arial" pitchFamily="34" charset="0"/>
            </a:endParaRPr>
          </a:p>
          <a:p>
            <a:pPr algn="l"/>
            <a:r>
              <a:rPr lang="cs-CZ" sz="2000" b="1" dirty="0" smtClean="0">
                <a:cs typeface="Arial" pitchFamily="34" charset="0"/>
              </a:rPr>
              <a:t>Je to 200 000 t za rok. </a:t>
            </a:r>
          </a:p>
          <a:p>
            <a:pPr algn="l"/>
            <a:r>
              <a:rPr lang="cs-CZ" sz="2000" dirty="0" smtClean="0">
                <a:cs typeface="Arial" pitchFamily="34" charset="0"/>
              </a:rPr>
              <a:t>	        </a:t>
            </a:r>
            <a:r>
              <a:rPr lang="cs-CZ" sz="2000" b="1" dirty="0" smtClean="0">
                <a:cs typeface="Arial" pitchFamily="34" charset="0"/>
              </a:rPr>
              <a:t>Spotřeba slévárenského hliníku v ČR je 180 000 t za rok.</a:t>
            </a:r>
            <a:endParaRPr lang="en-US" sz="2000" b="1" dirty="0"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798" y="2577225"/>
            <a:ext cx="2622550" cy="1753830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797" y="4648200"/>
            <a:ext cx="2609850" cy="1739900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7" name="Picture 2" descr="http://files.nuvute.webnode.cz/200000112-73ca174c42/globus%20500x50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95000" y="342900"/>
            <a:ext cx="977900" cy="97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37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488</Words>
  <Application>Microsoft Office PowerPoint</Application>
  <PresentationFormat>Vlastní</PresentationFormat>
  <Paragraphs>89</Paragraphs>
  <Slides>10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Office Theme</vt:lpstr>
      <vt:lpstr>Výrobní program</vt:lpstr>
      <vt:lpstr>Víte, že ... ?</vt:lpstr>
      <vt:lpstr>Víte, že ... ?</vt:lpstr>
      <vt:lpstr>Víte, že ... ?</vt:lpstr>
      <vt:lpstr>Cíle inovace ...</vt:lpstr>
      <vt:lpstr>Inovační změny …</vt:lpstr>
      <vt:lpstr>Nezůstáváme na jednom místě, jdeme kupředu</vt:lpstr>
      <vt:lpstr>Nezůstáváme na jednom místě, jdeme kupředu</vt:lpstr>
      <vt:lpstr>Globální přínos</vt:lpstr>
      <vt:lpstr>Globální přínos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 Smejkal</dc:creator>
  <cp:lastModifiedBy>pc</cp:lastModifiedBy>
  <cp:revision>184</cp:revision>
  <cp:lastPrinted>2015-11-02T09:51:15Z</cp:lastPrinted>
  <dcterms:created xsi:type="dcterms:W3CDTF">2015-10-28T11:17:50Z</dcterms:created>
  <dcterms:modified xsi:type="dcterms:W3CDTF">2015-11-25T09:33:19Z</dcterms:modified>
</cp:coreProperties>
</file>