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6" r:id="rId2"/>
    <p:sldId id="318" r:id="rId3"/>
    <p:sldId id="302" r:id="rId4"/>
    <p:sldId id="322" r:id="rId5"/>
    <p:sldId id="330" r:id="rId6"/>
    <p:sldId id="276" r:id="rId7"/>
    <p:sldId id="315" r:id="rId8"/>
    <p:sldId id="279" r:id="rId9"/>
    <p:sldId id="275" r:id="rId10"/>
    <p:sldId id="316" r:id="rId11"/>
    <p:sldId id="321" r:id="rId12"/>
    <p:sldId id="332" r:id="rId13"/>
    <p:sldId id="331" r:id="rId14"/>
  </p:sldIdLst>
  <p:sldSz cx="9144000" cy="6858000" type="screen4x3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0099"/>
    <a:srgbClr val="00FFCC"/>
    <a:srgbClr val="A5A907"/>
    <a:srgbClr val="CD888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7" autoAdjust="0"/>
    <p:restoredTop sz="94660"/>
  </p:normalViewPr>
  <p:slideViewPr>
    <p:cSldViewPr>
      <p:cViewPr varScale="1">
        <p:scale>
          <a:sx n="60" d="100"/>
          <a:sy n="60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C0106A-09A4-4741-86EB-CBDDEB6B7B6C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CD4AD-2F39-4E87-95A9-53EE5DE819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DF9EA-AC58-45B4-9E05-D74BE263DE94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AEC01-9879-45F2-986D-289839262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DF9EA-AC58-45B4-9E05-D74BE263DE94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AEC01-9879-45F2-986D-289839262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DF9EA-AC58-45B4-9E05-D74BE263DE94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AEC01-9879-45F2-986D-289839262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20675"/>
            <a:ext cx="74676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076700" y="19812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076700" y="41148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228600" y="6248400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2209800" y="6248400"/>
            <a:ext cx="35052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2484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fld id="{6419F4A2-AA88-449E-ADE4-0C51D8065C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DF9EA-AC58-45B4-9E05-D74BE263DE94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AEC01-9879-45F2-986D-289839262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DF9EA-AC58-45B4-9E05-D74BE263DE94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AEC01-9879-45F2-986D-289839262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DF9EA-AC58-45B4-9E05-D74BE263DE94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AEC01-9879-45F2-986D-289839262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DF9EA-AC58-45B4-9E05-D74BE263DE94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AEC01-9879-45F2-986D-289839262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DF9EA-AC58-45B4-9E05-D74BE263DE94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AEC01-9879-45F2-986D-289839262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DF9EA-AC58-45B4-9E05-D74BE263DE94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AEC01-9879-45F2-986D-289839262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DF9EA-AC58-45B4-9E05-D74BE263DE94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AEC01-9879-45F2-986D-289839262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DF9EA-AC58-45B4-9E05-D74BE263DE94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AEC01-9879-45F2-986D-289839262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DF9EA-AC58-45B4-9E05-D74BE263DE94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AEC01-9879-45F2-986D-289839262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http://www.medicom-mtd.com/images/abp/eegr-psg.jp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tiff"/><Relationship Id="rId4" Type="http://schemas.openxmlformats.org/officeDocument/2006/relationships/image" Target="../media/image19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tiff"/><Relationship Id="rId4" Type="http://schemas.openxmlformats.org/officeDocument/2006/relationships/image" Target="../media/image15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365104"/>
            <a:ext cx="7740352" cy="161024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800" dirty="0" smtClean="0">
                <a:solidFill>
                  <a:srgbClr val="2F20A0"/>
                </a:solidFill>
              </a:rPr>
              <a:t/>
            </a:r>
            <a:br>
              <a:rPr lang="ru-RU" sz="2800" dirty="0" smtClean="0">
                <a:solidFill>
                  <a:srgbClr val="2F20A0"/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68313" y="333375"/>
            <a:ext cx="8351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6" name="Рисунок 5" descr="best-astro-photographs-space-pictures-2012-ngc-6960_59489_600x450.jpg"/>
          <p:cNvPicPr>
            <a:picLocks noChangeAspect="1"/>
          </p:cNvPicPr>
          <p:nvPr/>
        </p:nvPicPr>
        <p:blipFill>
          <a:blip r:embed="rId2" cstate="print">
            <a:lum contrast="-1000"/>
          </a:blip>
          <a:stretch>
            <a:fillRect/>
          </a:stretch>
        </p:blipFill>
        <p:spPr>
          <a:xfrm>
            <a:off x="-508" y="27384"/>
            <a:ext cx="9355968" cy="6858000"/>
          </a:xfrm>
          <a:prstGeom prst="rect">
            <a:avLst/>
          </a:prstGeom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323850" y="260350"/>
            <a:ext cx="84248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rgbClr val="FFC000"/>
                </a:solidFill>
              </a:rPr>
              <a:t>«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0" y="2301437"/>
            <a:ext cx="9144000" cy="379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 algn="ctr">
              <a:lnSpc>
                <a:spcPct val="110000"/>
              </a:lnSpc>
              <a:spcBef>
                <a:spcPct val="5000"/>
              </a:spcBef>
            </a:pPr>
            <a:endParaRPr lang="ru-RU" b="1" dirty="0" smtClean="0">
              <a:solidFill>
                <a:schemeClr val="tx2"/>
              </a:solidFill>
            </a:endParaRPr>
          </a:p>
          <a:p>
            <a:pPr algn="ctr">
              <a:lnSpc>
                <a:spcPct val="110000"/>
              </a:lnSpc>
              <a:spcBef>
                <a:spcPct val="5000"/>
              </a:spcBef>
            </a:pPr>
            <a:endParaRPr lang="ru-RU" sz="800" b="1" dirty="0" smtClean="0">
              <a:solidFill>
                <a:schemeClr val="tx2"/>
              </a:solidFill>
            </a:endParaRPr>
          </a:p>
          <a:p>
            <a:pPr algn="ctr">
              <a:lnSpc>
                <a:spcPct val="110000"/>
              </a:lnSpc>
              <a:spcBef>
                <a:spcPct val="5000"/>
              </a:spcBef>
            </a:pPr>
            <a:endParaRPr lang="ru-RU" sz="6000" b="1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algn="ctr">
              <a:lnSpc>
                <a:spcPct val="110000"/>
              </a:lnSpc>
              <a:spcBef>
                <a:spcPct val="5000"/>
              </a:spcBef>
            </a:pPr>
            <a:r>
              <a:rPr lang="ru-RU" sz="3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Технологии самоконтроля, минимизирующие риски перенапряжения и внезапной смерти спортсменов и лиц, страдающих сердечно-сосудистыми заболеваниями</a:t>
            </a:r>
            <a:endParaRPr lang="ru-RU" sz="32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76672"/>
            <a:ext cx="928903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 </a:t>
            </a:r>
            <a:r>
              <a:rPr lang="ru-RU" sz="4400" b="1" dirty="0" smtClean="0">
                <a:solidFill>
                  <a:schemeClr val="bg1"/>
                </a:solidFill>
              </a:rPr>
              <a:t>Инновационный проект</a:t>
            </a:r>
            <a:r>
              <a:rPr lang="en-US" sz="4400" b="1" dirty="0" smtClean="0">
                <a:solidFill>
                  <a:schemeClr val="bg1"/>
                </a:solidFill>
              </a:rPr>
              <a:t>  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endParaRPr lang="ru-RU" sz="6000" b="1" dirty="0" smtClean="0">
              <a:solidFill>
                <a:srgbClr val="FF0000"/>
              </a:solidFill>
            </a:endParaRPr>
          </a:p>
          <a:p>
            <a:pPr algn="ctr"/>
            <a:endParaRPr lang="ru-RU" sz="2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Кардиостресс-тестер «Сателлит»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20675"/>
            <a:ext cx="8519864" cy="1431925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0099"/>
                </a:solidFill>
              </a:rPr>
              <a:t>  Регистрация и компьютерный анализ  сердечного ритма по радиоканалу (групповой контроль)</a:t>
            </a:r>
            <a:endParaRPr lang="ru-RU" sz="2800" dirty="0">
              <a:solidFill>
                <a:srgbClr val="000099"/>
              </a:solidFill>
            </a:endParaRPr>
          </a:p>
        </p:txBody>
      </p:sp>
      <p:pic>
        <p:nvPicPr>
          <p:cNvPr id="6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04864"/>
            <a:ext cx="5040560" cy="3047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844824"/>
            <a:ext cx="3096790" cy="232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899" name="Рисунок 32" descr="IMG_36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221088"/>
            <a:ext cx="3168352" cy="2357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0" name="Picture 4" descr="IMG_387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5373216"/>
            <a:ext cx="16859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429625" cy="9493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 Радиотелеметрическая передача  ЭКГ на компьютер,  смартфон, планшет.   </a:t>
            </a:r>
            <a:r>
              <a:rPr lang="ru-RU" sz="2400" smtClean="0">
                <a:solidFill>
                  <a:srgbClr val="002060"/>
                </a:solidFill>
              </a:rPr>
              <a:t>Из </a:t>
            </a:r>
            <a:r>
              <a:rPr lang="ru-RU" sz="2400" dirty="0" smtClean="0">
                <a:solidFill>
                  <a:srgbClr val="002060"/>
                </a:solidFill>
              </a:rPr>
              <a:t>спортзала, со стадиона, раздевалки</a:t>
            </a:r>
          </a:p>
        </p:txBody>
      </p:sp>
      <p:pic>
        <p:nvPicPr>
          <p:cNvPr id="40963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9672" y="1988840"/>
            <a:ext cx="5779666" cy="3778548"/>
          </a:xfrm>
        </p:spPr>
      </p:pic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8" y="3857625"/>
            <a:ext cx="771525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33" descr="IMG_36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8171" y="1556792"/>
            <a:ext cx="2925829" cy="2194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Рисунок 37" descr="IMG_36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861048"/>
            <a:ext cx="273368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Polysomnographic studies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>
          <a:xfrm>
            <a:off x="251520" y="1988840"/>
            <a:ext cx="1386217" cy="1850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081" name="Picture 9" descr="IMG_0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556792"/>
            <a:ext cx="3455890" cy="4608835"/>
          </a:xfrm>
          <a:prstGeom prst="rect">
            <a:avLst/>
          </a:prstGeom>
          <a:noFill/>
        </p:spPr>
      </p:pic>
      <p:pic>
        <p:nvPicPr>
          <p:cNvPr id="259082" name="Picture 10" descr="Медицинский руль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005064"/>
            <a:ext cx="3024336" cy="2270386"/>
          </a:xfrm>
          <a:prstGeom prst="rect">
            <a:avLst/>
          </a:prstGeom>
          <a:noFill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653136"/>
            <a:ext cx="2088233" cy="1382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4017" name="Picture 1" descr="H:\ФОТО ПЕЧАТИ МОИ\200_10-15\Braslav_001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1" y="1553655"/>
            <a:ext cx="3024336" cy="22682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51520" y="188640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</a:rPr>
              <a:t>Ближайшее будущее  - углубленный </a:t>
            </a:r>
            <a:r>
              <a:rPr lang="ru-RU" sz="2000" dirty="0" smtClean="0">
                <a:solidFill>
                  <a:srgbClr val="000099"/>
                </a:solidFill>
              </a:rPr>
              <a:t>психофизиологический контроль  и интернет-консультации при использовании мобильных приложений,   мониторинг  функционального  состояния водителя, человека-оператора,  контроль ночное апноэ кардиологического больного и др.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59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59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59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59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Ищем инвесторов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для совместного производства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4" name="Picture 24" descr="DSC0086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060848"/>
            <a:ext cx="1824644" cy="273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03848" y="2276872"/>
            <a:ext cx="540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2400" dirty="0" smtClean="0">
                <a:solidFill>
                  <a:srgbClr val="000099"/>
                </a:solidFill>
              </a:rPr>
              <a:t>Валентин Иванович Ярмолинский, </a:t>
            </a:r>
          </a:p>
          <a:p>
            <a:pPr algn="ctr">
              <a:buFont typeface="Wingdings" pitchFamily="2" charset="2"/>
              <a:buNone/>
            </a:pPr>
            <a:endParaRPr lang="ru-RU" sz="2400" dirty="0" smtClean="0">
              <a:solidFill>
                <a:srgbClr val="000099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ru-RU" sz="2400" dirty="0" smtClean="0">
                <a:solidFill>
                  <a:srgbClr val="000099"/>
                </a:solidFill>
              </a:rPr>
              <a:t>Беларусь</a:t>
            </a:r>
          </a:p>
          <a:p>
            <a:pPr algn="ctr">
              <a:buFont typeface="Wingdings" pitchFamily="2" charset="2"/>
              <a:buNone/>
            </a:pPr>
            <a:endParaRPr lang="ru-RU" sz="2400" dirty="0" smtClean="0">
              <a:solidFill>
                <a:srgbClr val="000099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ru-RU" sz="2400" dirty="0" smtClean="0">
                <a:solidFill>
                  <a:srgbClr val="000099"/>
                </a:solidFill>
              </a:rPr>
              <a:t>Контакты:  моб. (+375-29-6919476)</a:t>
            </a:r>
          </a:p>
          <a:p>
            <a:pPr algn="ctr">
              <a:buFont typeface="Wingdings" pitchFamily="2" charset="2"/>
              <a:buNone/>
            </a:pPr>
            <a:r>
              <a:rPr lang="ru-RU" sz="2400" dirty="0" smtClean="0">
                <a:solidFill>
                  <a:srgbClr val="000099"/>
                </a:solidFill>
              </a:rPr>
              <a:t>   </a:t>
            </a:r>
            <a:r>
              <a:rPr lang="en-US" sz="2400" dirty="0" smtClean="0">
                <a:solidFill>
                  <a:srgbClr val="000099"/>
                </a:solidFill>
              </a:rPr>
              <a:t>E-mail</a:t>
            </a:r>
            <a:r>
              <a:rPr lang="en-US" sz="2400" dirty="0" smtClean="0">
                <a:solidFill>
                  <a:srgbClr val="000099"/>
                </a:solidFill>
              </a:rPr>
              <a:t>:  yarmolinskiy@bsu.by</a:t>
            </a:r>
            <a:endParaRPr lang="ru-RU" sz="24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136706" cy="1373188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0099"/>
                </a:solidFill>
              </a:rPr>
              <a:t>Спорт -  особая  часть физической культуры,</a:t>
            </a:r>
            <a:r>
              <a:rPr lang="ru-RU" sz="2800" b="1" dirty="0" smtClean="0">
                <a:solidFill>
                  <a:schemeClr val="folHlink"/>
                </a:solidFill>
              </a:rPr>
              <a:t/>
            </a:r>
            <a:br>
              <a:rPr lang="ru-RU" sz="2800" b="1" dirty="0" smtClean="0">
                <a:solidFill>
                  <a:schemeClr val="folHlink"/>
                </a:solidFill>
              </a:rPr>
            </a:br>
            <a:r>
              <a:rPr lang="ru-RU" sz="2800" b="1" dirty="0" smtClean="0">
                <a:solidFill>
                  <a:schemeClr val="folHlink"/>
                </a:solidFill>
              </a:rPr>
              <a:t>где люди, соревнуясь, испытывают организм</a:t>
            </a:r>
            <a:br>
              <a:rPr lang="ru-RU" sz="2800" b="1" dirty="0" smtClean="0">
                <a:solidFill>
                  <a:schemeClr val="folHlink"/>
                </a:solidFill>
              </a:rPr>
            </a:br>
            <a:r>
              <a:rPr lang="ru-RU" sz="2800" b="1" dirty="0" smtClean="0">
                <a:solidFill>
                  <a:schemeClr val="folHlink"/>
                </a:solidFill>
              </a:rPr>
              <a:t> на прочность </a:t>
            </a:r>
            <a:endParaRPr lang="ru-RU" dirty="0" smtClean="0"/>
          </a:p>
        </p:txBody>
      </p:sp>
      <p:pic>
        <p:nvPicPr>
          <p:cNvPr id="13315" name="Picture 3" descr="bresto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3859949"/>
            <a:ext cx="3178497" cy="2147151"/>
          </a:xfrm>
          <a:noFill/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348038" y="1916113"/>
            <a:ext cx="4464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3317" name="Picture 5" descr="brestsportphot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412874"/>
            <a:ext cx="3168030" cy="2143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sportphoto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1341438"/>
            <a:ext cx="3168650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brestphoto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375" y="2133600"/>
            <a:ext cx="1966913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 descr="prestspor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3861048"/>
            <a:ext cx="3168352" cy="2140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8424936" cy="863377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000099"/>
                </a:solidFill>
              </a:rPr>
              <a:t>Степень напряжения организма при тренировках</a:t>
            </a:r>
            <a:br>
              <a:rPr lang="ru-RU" sz="2400" b="1" i="1" dirty="0" smtClean="0">
                <a:solidFill>
                  <a:srgbClr val="000099"/>
                </a:solidFill>
              </a:rPr>
            </a:br>
            <a:r>
              <a:rPr lang="ru-RU" sz="2400" b="1" i="1" dirty="0" smtClean="0">
                <a:solidFill>
                  <a:srgbClr val="000099"/>
                </a:solidFill>
              </a:rPr>
              <a:t>порой так велика, что граничит с  пограничным состоянием…</a:t>
            </a:r>
            <a:endParaRPr lang="ru-RU" sz="2400" b="1" dirty="0" smtClean="0">
              <a:solidFill>
                <a:schemeClr val="folHlink"/>
              </a:solidFill>
            </a:endParaRPr>
          </a:p>
        </p:txBody>
      </p:sp>
      <p:pic>
        <p:nvPicPr>
          <p:cNvPr id="21811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0738" y="2058988"/>
            <a:ext cx="4267200" cy="3902075"/>
          </a:xfrm>
        </p:spPr>
      </p:pic>
      <p:pic>
        <p:nvPicPr>
          <p:cNvPr id="21811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2276475"/>
            <a:ext cx="4321175" cy="3816350"/>
          </a:xfrm>
          <a:noFill/>
        </p:spPr>
      </p:pic>
      <p:pic>
        <p:nvPicPr>
          <p:cNvPr id="14341" name="Picture 5" descr="IMG_25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0318" y="1268760"/>
            <a:ext cx="3725581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Проблемы, решаемые прибором</a:t>
            </a:r>
            <a:endParaRPr lang="ru-RU" altLang="ru-RU" sz="2800" b="1" dirty="0" smtClean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683568" y="1052736"/>
            <a:ext cx="7972425" cy="5328592"/>
          </a:xfrm>
        </p:spPr>
        <p:txBody>
          <a:bodyPr>
            <a:normAutofit fontScale="92500"/>
          </a:bodyPr>
          <a:lstStyle/>
          <a:p>
            <a:pPr algn="just">
              <a:spcBef>
                <a:spcPts val="0"/>
              </a:spcBef>
              <a:defRPr/>
            </a:pPr>
            <a:r>
              <a:rPr lang="ru-RU" sz="2400" b="1" i="1" u="sng" dirty="0" smtClean="0">
                <a:solidFill>
                  <a:srgbClr val="000099"/>
                </a:solidFill>
              </a:rPr>
              <a:t>Самоконтроль</a:t>
            </a:r>
            <a:r>
              <a:rPr lang="ru-RU" sz="2400" b="1" i="1" dirty="0" smtClean="0">
                <a:solidFill>
                  <a:srgbClr val="000099"/>
                </a:solidFill>
              </a:rPr>
              <a:t>  функционального состояния спортсменов и больных сердечно-сосудистыми заболеваниями </a:t>
            </a:r>
          </a:p>
          <a:p>
            <a:pPr>
              <a:spcBef>
                <a:spcPts val="0"/>
              </a:spcBef>
              <a:buNone/>
              <a:defRPr/>
            </a:pPr>
            <a:endParaRPr lang="ru-RU" sz="2400" b="1" i="1" dirty="0" smtClean="0">
              <a:solidFill>
                <a:srgbClr val="000099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ru-RU" sz="2400" b="1" i="1" dirty="0" smtClean="0">
                <a:solidFill>
                  <a:srgbClr val="000099"/>
                </a:solidFill>
              </a:rPr>
              <a:t>Организация </a:t>
            </a:r>
            <a:r>
              <a:rPr lang="ru-RU" sz="2400" b="1" i="1" u="sng" dirty="0" smtClean="0">
                <a:solidFill>
                  <a:srgbClr val="000099"/>
                </a:solidFill>
              </a:rPr>
              <a:t>систем массового </a:t>
            </a:r>
            <a:r>
              <a:rPr lang="ru-RU" sz="2400" b="1" i="1" dirty="0" smtClean="0">
                <a:solidFill>
                  <a:srgbClr val="000099"/>
                </a:solidFill>
              </a:rPr>
              <a:t>срочного и удаленного </a:t>
            </a:r>
            <a:r>
              <a:rPr lang="ru-RU" sz="2400" b="1" i="1" u="sng" dirty="0" smtClean="0">
                <a:solidFill>
                  <a:srgbClr val="000099"/>
                </a:solidFill>
              </a:rPr>
              <a:t>мониторинга</a:t>
            </a:r>
            <a:r>
              <a:rPr lang="ru-RU" sz="2400" b="1" i="1" dirty="0" smtClean="0">
                <a:solidFill>
                  <a:srgbClr val="000099"/>
                </a:solidFill>
              </a:rPr>
              <a:t>  занимающихся физической культурой</a:t>
            </a:r>
          </a:p>
          <a:p>
            <a:pPr>
              <a:spcBef>
                <a:spcPts val="0"/>
              </a:spcBef>
              <a:defRPr/>
            </a:pPr>
            <a:endParaRPr lang="ru-RU" sz="2400" b="1" i="1" dirty="0" smtClean="0">
              <a:solidFill>
                <a:srgbClr val="000099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ru-RU" sz="2400" b="1" i="1" dirty="0" smtClean="0">
                <a:solidFill>
                  <a:srgbClr val="000099"/>
                </a:solidFill>
              </a:rPr>
              <a:t>Решение задач </a:t>
            </a:r>
            <a:r>
              <a:rPr lang="ru-RU" sz="2400" b="1" i="1" u="sng" dirty="0" smtClean="0">
                <a:solidFill>
                  <a:srgbClr val="000099"/>
                </a:solidFill>
              </a:rPr>
              <a:t>страховой медицины </a:t>
            </a:r>
            <a:r>
              <a:rPr lang="ru-RU" sz="2400" b="1" i="1" dirty="0" smtClean="0">
                <a:solidFill>
                  <a:srgbClr val="000099"/>
                </a:solidFill>
              </a:rPr>
              <a:t>(развитие сети ведомственного дистанционного контроля и консультирования  клиентов,  выявление </a:t>
            </a:r>
            <a:r>
              <a:rPr lang="ru-RU" sz="2400" b="1" i="1" dirty="0" err="1" smtClean="0">
                <a:solidFill>
                  <a:srgbClr val="000099"/>
                </a:solidFill>
              </a:rPr>
              <a:t>предпатологических</a:t>
            </a:r>
            <a:r>
              <a:rPr lang="ru-RU" sz="2400" b="1" i="1" dirty="0" smtClean="0">
                <a:solidFill>
                  <a:srgbClr val="000099"/>
                </a:solidFill>
              </a:rPr>
              <a:t> состояний) </a:t>
            </a:r>
          </a:p>
          <a:p>
            <a:pPr>
              <a:spcBef>
                <a:spcPts val="0"/>
              </a:spcBef>
              <a:defRPr/>
            </a:pPr>
            <a:endParaRPr lang="ru-RU" sz="2400" b="1" i="1" dirty="0" smtClean="0">
              <a:solidFill>
                <a:srgbClr val="000099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ru-RU" sz="2400" b="1" i="1" dirty="0" smtClean="0">
                <a:solidFill>
                  <a:srgbClr val="000099"/>
                </a:solidFill>
              </a:rPr>
              <a:t>Новое техническое обеспечение  служб  СМП, МЧС,  ГАИ 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ru-RU" sz="2400" b="1" i="1" dirty="0" smtClean="0">
                <a:solidFill>
                  <a:srgbClr val="000099"/>
                </a:solidFill>
              </a:rPr>
              <a:t> </a:t>
            </a:r>
          </a:p>
          <a:p>
            <a:pPr>
              <a:spcBef>
                <a:spcPts val="0"/>
              </a:spcBef>
              <a:defRPr/>
            </a:pPr>
            <a:r>
              <a:rPr lang="ru-RU" sz="2400" b="1" i="1" dirty="0" smtClean="0">
                <a:solidFill>
                  <a:srgbClr val="000099"/>
                </a:solidFill>
              </a:rPr>
              <a:t>Коррекция физических нагрузок  в </a:t>
            </a:r>
            <a:r>
              <a:rPr lang="ru-RU" sz="2400" b="1" i="1" dirty="0" err="1" smtClean="0">
                <a:solidFill>
                  <a:srgbClr val="000099"/>
                </a:solidFill>
              </a:rPr>
              <a:t>фитнес-центрах</a:t>
            </a:r>
            <a:r>
              <a:rPr lang="ru-RU" sz="2400" b="1" i="1" dirty="0" smtClean="0">
                <a:solidFill>
                  <a:srgbClr val="000099"/>
                </a:solidFill>
              </a:rPr>
              <a:t>, в том числе при задачах снижения веса при ожирении </a:t>
            </a:r>
          </a:p>
          <a:p>
            <a:pPr>
              <a:defRPr/>
            </a:pPr>
            <a:endParaRPr lang="ru-RU" sz="2400" b="1" i="1" dirty="0" smtClean="0">
              <a:solidFill>
                <a:srgbClr val="0070C0"/>
              </a:solidFill>
            </a:endParaRPr>
          </a:p>
          <a:p>
            <a:pPr>
              <a:defRPr/>
            </a:pPr>
            <a:endParaRPr lang="ru-RU" sz="1900" i="1" dirty="0" smtClean="0">
              <a:solidFill>
                <a:srgbClr val="0070C0"/>
              </a:solidFill>
            </a:endParaRPr>
          </a:p>
          <a:p>
            <a:pPr>
              <a:defRPr/>
            </a:pPr>
            <a:endParaRPr lang="ru-RU" sz="1100" b="1" i="1" dirty="0" smtClean="0">
              <a:solidFill>
                <a:srgbClr val="0070C0"/>
              </a:solidFill>
            </a:endParaRPr>
          </a:p>
          <a:p>
            <a:pPr marL="0" indent="0">
              <a:buFont typeface="Wingdings 3" pitchFamily="18" charset="2"/>
              <a:buNone/>
              <a:defRPr/>
            </a:pPr>
            <a:endParaRPr lang="ru-RU" sz="2000" i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dirty="0" smtClean="0"/>
              <a:t>Ближайшие аналоги:  </a:t>
            </a:r>
            <a:br>
              <a:rPr lang="ru-RU" altLang="ru-RU" sz="2800" b="1" dirty="0" smtClean="0"/>
            </a:br>
            <a:r>
              <a:rPr lang="ru-RU" altLang="ru-RU" sz="2800" b="1" dirty="0" err="1" smtClean="0"/>
              <a:t>кардиодатчики</a:t>
            </a:r>
            <a:r>
              <a:rPr lang="ru-RU" altLang="ru-RU" sz="2800" b="1" dirty="0" smtClean="0"/>
              <a:t>  </a:t>
            </a:r>
            <a:r>
              <a:rPr lang="en-US" altLang="ru-RU" sz="2800" b="1" dirty="0" smtClean="0"/>
              <a:t>Polar</a:t>
            </a:r>
            <a:r>
              <a:rPr lang="ru-RU" altLang="ru-RU" sz="2800" b="1" dirty="0" smtClean="0"/>
              <a:t>, </a:t>
            </a:r>
            <a:r>
              <a:rPr lang="en-US" altLang="ru-RU" sz="2800" b="1" dirty="0" err="1" smtClean="0"/>
              <a:t>Suunto</a:t>
            </a:r>
            <a:r>
              <a:rPr lang="en-US" altLang="ru-RU" sz="2800" b="1" dirty="0" smtClean="0"/>
              <a:t>, </a:t>
            </a:r>
            <a:r>
              <a:rPr lang="en-US" altLang="ru-RU" sz="2800" b="1" dirty="0" err="1" smtClean="0"/>
              <a:t>Chronos</a:t>
            </a:r>
            <a:r>
              <a:rPr lang="ru-RU" altLang="ru-RU" sz="2800" b="1" dirty="0" smtClean="0"/>
              <a:t>, </a:t>
            </a:r>
            <a:r>
              <a:rPr lang="en-US" altLang="ru-RU" sz="2800" b="1" dirty="0" err="1" smtClean="0"/>
              <a:t>GPSports</a:t>
            </a:r>
            <a:r>
              <a:rPr lang="en-US" altLang="ru-RU" sz="2800" b="1" dirty="0" smtClean="0"/>
              <a:t> </a:t>
            </a:r>
            <a:endParaRPr lang="ru-RU" altLang="ru-RU" sz="2800" b="1" dirty="0" smtClean="0"/>
          </a:p>
        </p:txBody>
      </p:sp>
      <p:sp>
        <p:nvSpPr>
          <p:cNvPr id="16387" name="Объект 2"/>
          <p:cNvSpPr>
            <a:spLocks noGrp="1"/>
          </p:cNvSpPr>
          <p:nvPr>
            <p:ph sz="half" idx="1"/>
          </p:nvPr>
        </p:nvSpPr>
        <p:spPr>
          <a:xfrm>
            <a:off x="611188" y="1773238"/>
            <a:ext cx="7921625" cy="4430712"/>
          </a:xfrm>
        </p:spPr>
        <p:txBody>
          <a:bodyPr>
            <a:normAutofit/>
          </a:bodyPr>
          <a:lstStyle/>
          <a:p>
            <a:pPr marL="0" indent="0">
              <a:buFont typeface="Wingdings 3" pitchFamily="18" charset="2"/>
              <a:buNone/>
            </a:pPr>
            <a:r>
              <a:rPr lang="ru-RU" altLang="ru-RU" sz="2400" b="1" dirty="0" smtClean="0">
                <a:solidFill>
                  <a:srgbClr val="FF0066"/>
                </a:solidFill>
              </a:rPr>
              <a:t>1. Сравнительная оценка функций  и метрологии</a:t>
            </a:r>
            <a:endParaRPr lang="ru-RU" altLang="ru-RU" sz="2400" dirty="0" smtClean="0">
              <a:solidFill>
                <a:srgbClr val="FF0066"/>
              </a:solidFill>
            </a:endParaRPr>
          </a:p>
          <a:p>
            <a:pPr marL="0" indent="0">
              <a:buFont typeface="Wingdings 3" pitchFamily="18" charset="2"/>
              <a:buNone/>
            </a:pPr>
            <a:r>
              <a:rPr lang="ru-RU" altLang="ru-RU" sz="2400" b="1" dirty="0" smtClean="0">
                <a:solidFill>
                  <a:srgbClr val="FF0066"/>
                </a:solidFill>
              </a:rPr>
              <a:t>2. Различия в ценовой политике</a:t>
            </a:r>
            <a:r>
              <a:rPr lang="ru-RU" altLang="ru-RU" sz="2400" dirty="0" smtClean="0">
                <a:solidFill>
                  <a:srgbClr val="FF0066"/>
                </a:solidFill>
              </a:rPr>
              <a:t> </a:t>
            </a:r>
          </a:p>
          <a:p>
            <a:pPr marL="0" indent="0">
              <a:buFont typeface="Wingdings 3" pitchFamily="18" charset="2"/>
              <a:buNone/>
            </a:pPr>
            <a:r>
              <a:rPr lang="ru-RU" altLang="ru-RU" sz="2500" b="1" dirty="0" smtClean="0">
                <a:solidFill>
                  <a:srgbClr val="FF0066"/>
                </a:solidFill>
              </a:rPr>
              <a:t>3. </a:t>
            </a:r>
            <a:r>
              <a:rPr lang="ru-RU" altLang="ru-RU" sz="2400" b="1" dirty="0" smtClean="0">
                <a:solidFill>
                  <a:srgbClr val="FF0066"/>
                </a:solidFill>
              </a:rPr>
              <a:t>Перспективы развития рынка носимой электронной техники</a:t>
            </a:r>
            <a:endParaRPr lang="ru-RU" altLang="ru-RU" sz="2400" dirty="0" smtClean="0">
              <a:solidFill>
                <a:srgbClr val="FF0066"/>
              </a:solidFill>
            </a:endParaRPr>
          </a:p>
          <a:p>
            <a:pPr marL="0" indent="0">
              <a:buFont typeface="Wingdings 3" pitchFamily="18" charset="2"/>
              <a:buNone/>
            </a:pPr>
            <a:endParaRPr lang="ru-RU" altLang="ru-RU" sz="2400" b="1" i="1" dirty="0" smtClean="0">
              <a:solidFill>
                <a:srgbClr val="FF0066"/>
              </a:solidFill>
            </a:endParaRPr>
          </a:p>
          <a:p>
            <a:pPr marL="0" indent="0">
              <a:buFont typeface="Wingdings 3" pitchFamily="18" charset="2"/>
              <a:buNone/>
            </a:pPr>
            <a:endParaRPr lang="ru-RU" altLang="ru-RU" sz="1600" dirty="0" smtClean="0">
              <a:solidFill>
                <a:srgbClr val="002060"/>
              </a:solidFill>
            </a:endParaRPr>
          </a:p>
          <a:p>
            <a:pPr marL="0" indent="0">
              <a:buFont typeface="Wingdings 3" pitchFamily="18" charset="2"/>
              <a:buNone/>
            </a:pPr>
            <a:r>
              <a:rPr lang="ru-RU" altLang="ru-RU" sz="2500" dirty="0" smtClean="0">
                <a:solidFill>
                  <a:srgbClr val="002060"/>
                </a:solidFill>
              </a:rPr>
              <a:t>	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573016"/>
            <a:ext cx="1871662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argument_sd-np2.tif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3275856" y="3429000"/>
            <a:ext cx="3096344" cy="2641359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6" name="Рисунок 5" descr="экг_СМАРТФОН.jpg"/>
          <p:cNvPicPr/>
          <p:nvPr/>
        </p:nvPicPr>
        <p:blipFill>
          <a:blip r:embed="rId4" cstate="email"/>
          <a:stretch>
            <a:fillRect/>
          </a:stretch>
        </p:blipFill>
        <p:spPr>
          <a:xfrm>
            <a:off x="467544" y="3717032"/>
            <a:ext cx="2880320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467600" cy="1431925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0099"/>
                </a:solidFill>
              </a:rPr>
              <a:t>Общий вид </a:t>
            </a:r>
            <a:r>
              <a:rPr lang="ru-RU" sz="4000" dirty="0" err="1" smtClean="0">
                <a:solidFill>
                  <a:srgbClr val="000099"/>
                </a:solidFill>
              </a:rPr>
              <a:t>кардиостресс-тестера</a:t>
            </a:r>
            <a:r>
              <a:rPr lang="ru-RU" sz="4000" dirty="0" smtClean="0">
                <a:solidFill>
                  <a:srgbClr val="000099"/>
                </a:solidFill>
              </a:rPr>
              <a:t> </a:t>
            </a:r>
            <a:r>
              <a:rPr lang="ru-RU" sz="4000" dirty="0" smtClean="0">
                <a:solidFill>
                  <a:srgbClr val="FF9900"/>
                </a:solidFill>
              </a:rPr>
              <a:t>«</a:t>
            </a:r>
            <a:r>
              <a:rPr lang="ru-RU" sz="4000" i="1" dirty="0" smtClean="0">
                <a:solidFill>
                  <a:srgbClr val="FF9900"/>
                </a:solidFill>
              </a:rPr>
              <a:t>Сателлит»</a:t>
            </a:r>
            <a:endParaRPr lang="ru-RU" sz="4000" i="1" dirty="0">
              <a:solidFill>
                <a:srgbClr val="FF9900"/>
              </a:solidFill>
            </a:endParaRPr>
          </a:p>
        </p:txBody>
      </p:sp>
      <p:pic>
        <p:nvPicPr>
          <p:cNvPr id="27650" name="Picture 2" descr="D:\ФИРМА_РАЗВИТИЕ\Пульс-контроль\Stressdiagnostics_present-2\argument_sd-20.ti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16832"/>
            <a:ext cx="2779930" cy="2148128"/>
          </a:xfrm>
          <a:prstGeom prst="rect">
            <a:avLst/>
          </a:prstGeom>
          <a:noFill/>
        </p:spPr>
      </p:pic>
      <p:pic>
        <p:nvPicPr>
          <p:cNvPr id="27651" name="Picture 3" descr="D:\ФИРМА_РАЗВИТИЕ\Пульс-контроль\Stressdiagnostics_present-2\argument_sd-22.tif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988840"/>
            <a:ext cx="2563906" cy="1981200"/>
          </a:xfrm>
          <a:prstGeom prst="rect">
            <a:avLst/>
          </a:prstGeom>
          <a:noFill/>
        </p:spPr>
      </p:pic>
      <p:pic>
        <p:nvPicPr>
          <p:cNvPr id="14" name="Picture 1" descr="D:\ФИРМА_РАЗВИТИЕ\Пульс-контроль\Stressdiagnostics_present-2\argument_sd-21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4293096"/>
            <a:ext cx="2760166" cy="2132856"/>
          </a:xfrm>
          <a:prstGeom prst="rect">
            <a:avLst/>
          </a:prstGeom>
          <a:noFill/>
        </p:spPr>
      </p:pic>
      <p:pic>
        <p:nvPicPr>
          <p:cNvPr id="81922" name="Picture 2" descr="IMG_36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4221088"/>
            <a:ext cx="2664296" cy="200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75848" cy="1431925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000099"/>
                </a:solidFill>
              </a:rPr>
              <a:t>Конструкция и цветовые решения прибора «Сателлит» (первый вариант)</a:t>
            </a:r>
            <a:endParaRPr lang="ru-RU" sz="3600" i="1" dirty="0">
              <a:solidFill>
                <a:srgbClr val="000099"/>
              </a:solidFill>
            </a:endParaRPr>
          </a:p>
        </p:txBody>
      </p:sp>
      <p:pic>
        <p:nvPicPr>
          <p:cNvPr id="29699" name="Picture 3" descr="D:\ФИРМА_РАЗВИТИЕ\Пульс-контроль\SD_argument\argument_sd-4.tif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293096"/>
            <a:ext cx="2592288" cy="2003132"/>
          </a:xfrm>
          <a:prstGeom prst="rect">
            <a:avLst/>
          </a:prstGeom>
          <a:noFill/>
        </p:spPr>
      </p:pic>
      <p:pic>
        <p:nvPicPr>
          <p:cNvPr id="29700" name="Picture 4" descr="D:\ФИРМА_РАЗВИТИЕ\Пульс-контроль\SD_argument\argument_sd-5.t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5301208"/>
            <a:ext cx="1645590" cy="1271592"/>
          </a:xfrm>
          <a:prstGeom prst="rect">
            <a:avLst/>
          </a:prstGeom>
          <a:noFill/>
        </p:spPr>
      </p:pic>
      <p:pic>
        <p:nvPicPr>
          <p:cNvPr id="9" name="Picture 2" descr="D:\ФИРМА_РАЗВИТИЕ\Пульс-контроль\SD_argument\argument_sd-3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988840"/>
            <a:ext cx="2750280" cy="2125216"/>
          </a:xfrm>
          <a:prstGeom prst="rect">
            <a:avLst/>
          </a:prstGeom>
          <a:noFill/>
        </p:spPr>
      </p:pic>
      <p:pic>
        <p:nvPicPr>
          <p:cNvPr id="29701" name="Picture 5" descr="D:\ФИРМА_РАЗВИТИЕ\Пульс-контроль\Stressdiagnostics_present\asm0asm-d.ti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1916831"/>
            <a:ext cx="4060530" cy="2952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/>
          <p:cNvPicPr>
            <a:picLocks noGrp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941168"/>
            <a:ext cx="25922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284984"/>
            <a:ext cx="2448272" cy="104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 descr="D:\ФИРМА_РАЗВИТИЕ\Пульс-контроль\Stressdiagnostics_present-2\argument_sd-21.t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068960"/>
            <a:ext cx="2772794" cy="2142235"/>
          </a:xfrm>
          <a:prstGeom prst="rect">
            <a:avLst/>
          </a:prstGeom>
          <a:noFill/>
        </p:spPr>
      </p:pic>
      <p:pic>
        <p:nvPicPr>
          <p:cNvPr id="31748" name="Picture 4" descr="D:\ФИРМА_РАЗВИТИЕ\Пульс-контроль\SD-indicator_11_04_2013\indicator_sd-1e19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1412776"/>
            <a:ext cx="2232248" cy="1737588"/>
          </a:xfrm>
          <a:prstGeom prst="rect">
            <a:avLst/>
          </a:prstGeom>
          <a:noFill/>
        </p:spPr>
      </p:pic>
      <p:sp>
        <p:nvSpPr>
          <p:cNvPr id="15" name="Стрелка вправо 14"/>
          <p:cNvSpPr/>
          <p:nvPr/>
        </p:nvSpPr>
        <p:spPr>
          <a:xfrm rot="1020000">
            <a:off x="3669303" y="5285988"/>
            <a:ext cx="936104" cy="36842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3707904" y="3861048"/>
            <a:ext cx="936104" cy="36004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-900000">
            <a:off x="3739437" y="2607786"/>
            <a:ext cx="936104" cy="366905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96944" cy="143192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Функциональные возможности прибора   </a:t>
            </a:r>
            <a:r>
              <a:rPr lang="ru-RU" sz="3600" b="1" dirty="0" smtClean="0">
                <a:solidFill>
                  <a:srgbClr val="FF0000"/>
                </a:solidFill>
              </a:rPr>
              <a:t> 3</a:t>
            </a:r>
            <a:r>
              <a:rPr lang="en-US" sz="3600" b="1" dirty="0" smtClean="0">
                <a:solidFill>
                  <a:srgbClr val="FF0000"/>
                </a:solidFill>
              </a:rPr>
              <a:t>D –</a:t>
            </a:r>
            <a:r>
              <a:rPr lang="ru-RU" sz="3600" b="1" dirty="0" smtClean="0">
                <a:solidFill>
                  <a:srgbClr val="FF0000"/>
                </a:solidFill>
              </a:rPr>
              <a:t>эффект!!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27984" y="6237312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Запись и сопоставление ЭКГ в смартфоне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4932040" y="278092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Индикация и оценка ЧСС, ВР, СИ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3959424" y="4437112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Регистрация и анализ  ВРС в ПК</a:t>
            </a:r>
            <a:endParaRPr lang="ru-RU" dirty="0"/>
          </a:p>
        </p:txBody>
      </p:sp>
      <p:sp>
        <p:nvSpPr>
          <p:cNvPr id="13" name="Улыбающееся лицо 12"/>
          <p:cNvSpPr/>
          <p:nvPr/>
        </p:nvSpPr>
        <p:spPr>
          <a:xfrm>
            <a:off x="7740352" y="1988840"/>
            <a:ext cx="504056" cy="504056"/>
          </a:xfrm>
          <a:prstGeom prst="smileyFace">
            <a:avLst>
              <a:gd name="adj" fmla="val 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347864" y="2852936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</a:t>
            </a:r>
            <a:endParaRPr lang="ru-RU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347864" y="386104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</a:t>
            </a:r>
            <a:endParaRPr lang="ru-RU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347864" y="508518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3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:\ФИРМА_РАЗВИТИЕ\Пульс-контроль\Stressdiagnostics_present-2\argument_sd-24.t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4392" y="0"/>
            <a:ext cx="9238392" cy="7138757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467600" cy="14319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Информационное поле многоцветного ЖК-индикатора</a:t>
            </a:r>
            <a:br>
              <a:rPr lang="ru-RU" dirty="0" smtClean="0"/>
            </a:br>
            <a:r>
              <a:rPr lang="ru-RU" sz="3100" dirty="0" smtClean="0"/>
              <a:t>(автономное применение прибора)</a:t>
            </a:r>
            <a:endParaRPr lang="ru-RU" sz="3100" dirty="0"/>
          </a:p>
        </p:txBody>
      </p:sp>
      <p:sp>
        <p:nvSpPr>
          <p:cNvPr id="4" name="Улыбающееся лицо 3"/>
          <p:cNvSpPr/>
          <p:nvPr/>
        </p:nvSpPr>
        <p:spPr>
          <a:xfrm>
            <a:off x="2555776" y="5589240"/>
            <a:ext cx="864096" cy="792088"/>
          </a:xfrm>
          <a:prstGeom prst="smileyFace">
            <a:avLst>
              <a:gd name="adj" fmla="val 465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16-конечная звезда 4"/>
          <p:cNvSpPr/>
          <p:nvPr/>
        </p:nvSpPr>
        <p:spPr>
          <a:xfrm>
            <a:off x="6732240" y="5517232"/>
            <a:ext cx="914400" cy="914400"/>
          </a:xfrm>
          <a:prstGeom prst="star1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лыбающееся лицо 5"/>
          <p:cNvSpPr/>
          <p:nvPr/>
        </p:nvSpPr>
        <p:spPr>
          <a:xfrm>
            <a:off x="3923928" y="5589240"/>
            <a:ext cx="864096" cy="792088"/>
          </a:xfrm>
          <a:prstGeom prst="smileyFace">
            <a:avLst>
              <a:gd name="adj" fmla="val 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лыбающееся лицо 7"/>
          <p:cNvSpPr/>
          <p:nvPr/>
        </p:nvSpPr>
        <p:spPr>
          <a:xfrm>
            <a:off x="5292080" y="5589240"/>
            <a:ext cx="864096" cy="792088"/>
          </a:xfrm>
          <a:prstGeom prst="smileyFace">
            <a:avLst>
              <a:gd name="adj" fmla="val 4653"/>
            </a:avLst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лыбающееся лицо 9"/>
          <p:cNvSpPr/>
          <p:nvPr/>
        </p:nvSpPr>
        <p:spPr>
          <a:xfrm>
            <a:off x="1115616" y="5589240"/>
            <a:ext cx="864096" cy="792088"/>
          </a:xfrm>
          <a:prstGeom prst="smileyFace">
            <a:avLst>
              <a:gd name="adj" fmla="val 4653"/>
            </a:avLst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1" descr="D:\ФИРМА_РАЗВИТИЕ\Пульс-контроль\Stressdiagnostics_present-2\argument_sd-21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1152128" cy="89012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6112</TotalTime>
  <Words>256</Words>
  <Application>Microsoft Office PowerPoint</Application>
  <PresentationFormat>Экран 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  </vt:lpstr>
      <vt:lpstr>Спорт -  особая  часть физической культуры, где люди, соревнуясь, испытывают организм  на прочность </vt:lpstr>
      <vt:lpstr>Степень напряжения организма при тренировках порой так велика, что граничит с  пограничным состоянием…</vt:lpstr>
      <vt:lpstr>Проблемы, решаемые прибором</vt:lpstr>
      <vt:lpstr>Ближайшие аналоги:   кардиодатчики  Polar, Suunto, Chronos, GPSports </vt:lpstr>
      <vt:lpstr>Общий вид кардиостресс-тестера «Сателлит»</vt:lpstr>
      <vt:lpstr>Конструкция и цветовые решения прибора «Сателлит» (первый вариант)</vt:lpstr>
      <vt:lpstr>Функциональные возможности прибора    3D –эффект!!</vt:lpstr>
      <vt:lpstr> Информационное поле многоцветного ЖК-индикатора (автономное применение прибора)</vt:lpstr>
      <vt:lpstr>  Регистрация и компьютерный анализ  сердечного ритма по радиоканалу (групповой контроль)</vt:lpstr>
      <vt:lpstr> Радиотелеметрическая передача  ЭКГ на компьютер,  смартфон, планшет.   Из спортзала, со стадиона, раздевалки</vt:lpstr>
      <vt:lpstr>Слайд 12</vt:lpstr>
      <vt:lpstr>Ищем инвесторов  для совместного производства!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Ярмолинский</dc:creator>
  <cp:lastModifiedBy>yrm</cp:lastModifiedBy>
  <cp:revision>85</cp:revision>
  <dcterms:created xsi:type="dcterms:W3CDTF">2012-02-06T21:05:58Z</dcterms:created>
  <dcterms:modified xsi:type="dcterms:W3CDTF">2015-11-28T14:20:09Z</dcterms:modified>
</cp:coreProperties>
</file>