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2" r:id="rId3"/>
    <p:sldId id="260" r:id="rId4"/>
    <p:sldId id="257" r:id="rId5"/>
    <p:sldId id="261" r:id="rId6"/>
    <p:sldId id="274" r:id="rId7"/>
    <p:sldId id="266" r:id="rId8"/>
    <p:sldId id="263" r:id="rId9"/>
    <p:sldId id="264" r:id="rId10"/>
    <p:sldId id="267" r:id="rId11"/>
    <p:sldId id="275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528" y="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E3585E9-1C78-4BB8-BE7A-04CDD2E3DFE3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0973673-A2A3-47E4-B23F-C02FDE27A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85E9-1C78-4BB8-BE7A-04CDD2E3DFE3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3673-A2A3-47E4-B23F-C02FDE27A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85E9-1C78-4BB8-BE7A-04CDD2E3DFE3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3673-A2A3-47E4-B23F-C02FDE27A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3585E9-1C78-4BB8-BE7A-04CDD2E3DFE3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0973673-A2A3-47E4-B23F-C02FDE27AA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E3585E9-1C78-4BB8-BE7A-04CDD2E3DFE3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0973673-A2A3-47E4-B23F-C02FDE27A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85E9-1C78-4BB8-BE7A-04CDD2E3DFE3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3673-A2A3-47E4-B23F-C02FDE27AA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85E9-1C78-4BB8-BE7A-04CDD2E3DFE3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3673-A2A3-47E4-B23F-C02FDE27AA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3585E9-1C78-4BB8-BE7A-04CDD2E3DFE3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0973673-A2A3-47E4-B23F-C02FDE27AA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85E9-1C78-4BB8-BE7A-04CDD2E3DFE3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3673-A2A3-47E4-B23F-C02FDE27A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3585E9-1C78-4BB8-BE7A-04CDD2E3DFE3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0973673-A2A3-47E4-B23F-C02FDE27AA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3585E9-1C78-4BB8-BE7A-04CDD2E3DFE3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0973673-A2A3-47E4-B23F-C02FDE27AA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E3585E9-1C78-4BB8-BE7A-04CDD2E3DFE3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0973673-A2A3-47E4-B23F-C02FDE27A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2348880"/>
            <a:ext cx="6028722" cy="133766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Health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strengthening drinks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5214950"/>
            <a:ext cx="6357982" cy="757246"/>
          </a:xfrm>
        </p:spPr>
        <p:txBody>
          <a:bodyPr>
            <a:normAutofit/>
          </a:bodyPr>
          <a:lstStyle/>
          <a:p>
            <a:r>
              <a:rPr lang="en-US" b="1" i="1" u="sng" dirty="0" smtClean="0">
                <a:solidFill>
                  <a:schemeClr val="tx1"/>
                </a:solidFill>
              </a:rPr>
              <a:t>Svetlana  </a:t>
            </a:r>
            <a:r>
              <a:rPr lang="en-US" b="1" i="1" u="sng" dirty="0" err="1" smtClean="0">
                <a:solidFill>
                  <a:schemeClr val="tx1"/>
                </a:solidFill>
              </a:rPr>
              <a:t>Mikhnova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285984" y="428604"/>
            <a:ext cx="6500858" cy="157163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3200" b="1" cap="all" dirty="0"/>
              <a:t>Local Fund "</a:t>
            </a:r>
            <a:r>
              <a:rPr lang="en-US" sz="3200" b="1" cap="all" dirty="0" smtClean="0"/>
              <a:t>Science - </a:t>
            </a:r>
            <a:r>
              <a:rPr lang="en-US" sz="3200" b="1" cap="all" dirty="0"/>
              <a:t>Technological </a:t>
            </a:r>
            <a:r>
              <a:rPr lang="en-US" sz="3200" b="1" cap="all" dirty="0" smtClean="0"/>
              <a:t>Park“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3200" dirty="0" smtClean="0"/>
              <a:t>Minsk</a:t>
            </a:r>
            <a:r>
              <a:rPr lang="en-US" sz="3200" dirty="0"/>
              <a:t>, Belarus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880" y="285728"/>
            <a:ext cx="162779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3933056"/>
            <a:ext cx="209708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line of functional food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 development: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28800"/>
            <a:ext cx="5929354" cy="2003114"/>
          </a:xfrm>
        </p:spPr>
        <p:txBody>
          <a:bodyPr>
            <a:normAutofit/>
          </a:bodyPr>
          <a:lstStyle/>
          <a:p>
            <a:r>
              <a:rPr lang="en-US" dirty="0"/>
              <a:t>1) dry teas for a single welding and catering establishments;</a:t>
            </a:r>
          </a:p>
          <a:p>
            <a:r>
              <a:rPr lang="en-US" dirty="0"/>
              <a:t>2) dry kvass drinks;</a:t>
            </a:r>
          </a:p>
          <a:p>
            <a:r>
              <a:rPr lang="en-US" dirty="0"/>
              <a:t>3) bottled tea drinks and kvass</a:t>
            </a:r>
            <a:endParaRPr lang="ru-RU" dirty="0"/>
          </a:p>
        </p:txBody>
      </p:sp>
      <p:pic>
        <p:nvPicPr>
          <p:cNvPr id="22532" name="Picture 4" descr="http://about-tea.ru/wp-content/uploads/2009/12/%D1%84%D0%B8%D1%82%D0%BE%D1%87%D0%B0%D0%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14818"/>
            <a:ext cx="2709859" cy="2643182"/>
          </a:xfrm>
          <a:prstGeom prst="rect">
            <a:avLst/>
          </a:prstGeom>
          <a:noFill/>
        </p:spPr>
      </p:pic>
      <p:pic>
        <p:nvPicPr>
          <p:cNvPr id="22534" name="Picture 6" descr="http://belbeer.com/wp-content/uploads/2013/06/kak-prigotovit-domashnij-kv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214818"/>
            <a:ext cx="3457575" cy="2219326"/>
          </a:xfrm>
          <a:prstGeom prst="rect">
            <a:avLst/>
          </a:prstGeom>
          <a:noFill/>
        </p:spPr>
      </p:pic>
      <p:pic>
        <p:nvPicPr>
          <p:cNvPr id="22536" name="Picture 8" descr="http://homehelpers.ru/wp-content/uploads/2010/09/kva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1571612"/>
            <a:ext cx="2878149" cy="2600336"/>
          </a:xfrm>
          <a:prstGeom prst="rect">
            <a:avLst/>
          </a:prstGeom>
          <a:noFill/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3169" y="214290"/>
            <a:ext cx="1740832" cy="127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fotokanal.com/images/68/picture-271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4205" y="0"/>
            <a:ext cx="10287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74" y="549560"/>
            <a:ext cx="8501090" cy="1511288"/>
          </a:xfrm>
          <a:gradFill flip="none" rotWithShape="1">
            <a:gsLst>
              <a:gs pos="0">
                <a:schemeClr val="bg2">
                  <a:lumMod val="75000"/>
                  <a:alpha val="68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152400" dist="114300" dir="5340000" sx="102000" sy="102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Combinations of health-improving mixtures for tea and kvass </a:t>
            </a:r>
            <a:r>
              <a:rPr lang="en-US" sz="2400" dirty="0">
                <a:solidFill>
                  <a:schemeClr val="tx1"/>
                </a:solidFill>
              </a:rPr>
              <a:t>drinks are based on natural, </a:t>
            </a:r>
            <a:r>
              <a:rPr lang="en-US" sz="2400" dirty="0" smtClean="0">
                <a:solidFill>
                  <a:schemeClr val="tx1"/>
                </a:solidFill>
              </a:rPr>
              <a:t>domestic </a:t>
            </a:r>
            <a:r>
              <a:rPr lang="en-US" sz="2400" dirty="0">
                <a:solidFill>
                  <a:schemeClr val="tx1"/>
                </a:solidFill>
              </a:rPr>
              <a:t>vegetable raw materials and processed fruit and berries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4283" y="2285992"/>
            <a:ext cx="43577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powder of </a:t>
            </a:r>
            <a:r>
              <a:rPr lang="en-US" dirty="0"/>
              <a:t>dried apple and / or apple </a:t>
            </a:r>
            <a:r>
              <a:rPr lang="en-US" dirty="0" err="1"/>
              <a:t>pomace</a:t>
            </a:r>
            <a:r>
              <a:rPr lang="en-US" dirty="0"/>
              <a:t>,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powder of </a:t>
            </a:r>
            <a:r>
              <a:rPr lang="en-US" dirty="0"/>
              <a:t>dried </a:t>
            </a:r>
            <a:r>
              <a:rPr lang="en-US" dirty="0" smtClean="0"/>
              <a:t>beetroots,</a:t>
            </a: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powder of </a:t>
            </a:r>
            <a:r>
              <a:rPr lang="en-US" dirty="0"/>
              <a:t>dried carrots,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cinnamon,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2132" y="2357430"/>
            <a:ext cx="2357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nutmeg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cumin,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ginger,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cloves,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oregano,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143768" y="3645024"/>
            <a:ext cx="2357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daisy flowers,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black tea,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green tea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hibiscus tea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etc.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428992" y="3460624"/>
            <a:ext cx="3159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sweet grass,</a:t>
            </a: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peppermint,</a:t>
            </a:r>
          </a:p>
          <a:p>
            <a:pPr>
              <a:buFont typeface="Wingdings" pitchFamily="2" charset="2"/>
              <a:buChar char="v"/>
            </a:pPr>
            <a:r>
              <a:rPr lang="en-US" dirty="0" err="1"/>
              <a:t>melissa</a:t>
            </a:r>
            <a:r>
              <a:rPr lang="en-US" dirty="0"/>
              <a:t>,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black currant (berries)</a:t>
            </a: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blueberry (berries)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otokanal.com/images/68/picture-271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7222" y="0"/>
            <a:ext cx="10287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90260" y="2155086"/>
            <a:ext cx="8258204" cy="2786082"/>
          </a:xfrm>
        </p:spPr>
        <p:txBody>
          <a:bodyPr>
            <a:normAutofit/>
          </a:bodyPr>
          <a:lstStyle/>
          <a:p>
            <a:r>
              <a:rPr lang="en-US" dirty="0" smtClean="0"/>
              <a:t>- rye </a:t>
            </a:r>
            <a:r>
              <a:rPr lang="en-US" dirty="0"/>
              <a:t>malt </a:t>
            </a:r>
            <a:r>
              <a:rPr lang="en-US" dirty="0" smtClean="0"/>
              <a:t>(fermented),</a:t>
            </a:r>
            <a:endParaRPr lang="en-US" dirty="0"/>
          </a:p>
          <a:p>
            <a:r>
              <a:rPr lang="en-US" dirty="0" smtClean="0"/>
              <a:t>- vitamins B  </a:t>
            </a:r>
            <a:r>
              <a:rPr lang="en-US" dirty="0"/>
              <a:t>(B6, folic acid), vitamin PP;</a:t>
            </a:r>
          </a:p>
          <a:p>
            <a:r>
              <a:rPr lang="en-US" dirty="0"/>
              <a:t>- </a:t>
            </a:r>
            <a:r>
              <a:rPr lang="en-US" dirty="0" smtClean="0"/>
              <a:t>organic acids </a:t>
            </a:r>
            <a:r>
              <a:rPr lang="en-US" dirty="0"/>
              <a:t>(ascorbic acid, succinic acid, citric acid);</a:t>
            </a:r>
          </a:p>
          <a:p>
            <a:r>
              <a:rPr lang="en-US" dirty="0"/>
              <a:t>- </a:t>
            </a:r>
            <a:r>
              <a:rPr lang="en-US" dirty="0" smtClean="0"/>
              <a:t>insoluble dietary fibers </a:t>
            </a:r>
            <a:r>
              <a:rPr lang="en-US" dirty="0"/>
              <a:t>(inulin, pectin);</a:t>
            </a:r>
          </a:p>
          <a:p>
            <a:r>
              <a:rPr lang="en-US" dirty="0"/>
              <a:t>- </a:t>
            </a:r>
            <a:r>
              <a:rPr lang="en-US" dirty="0" smtClean="0"/>
              <a:t>vital trace </a:t>
            </a:r>
            <a:r>
              <a:rPr lang="en-US" dirty="0"/>
              <a:t>elements;</a:t>
            </a:r>
          </a:p>
          <a:p>
            <a:r>
              <a:rPr lang="en-US" dirty="0"/>
              <a:t>- </a:t>
            </a:r>
            <a:r>
              <a:rPr lang="en-US" dirty="0" smtClean="0"/>
              <a:t>isotonic solutions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108520" y="1083178"/>
            <a:ext cx="8874028" cy="64807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alpha val="68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152400" dist="114300" dir="5340000" sx="102000" sy="102000" algn="tr" rotWithShape="0">
              <a:prstClr val="black">
                <a:alpha val="40000"/>
              </a:prstClr>
            </a:outerShdw>
          </a:effectLst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cap="small" dirty="0"/>
              <a:t>health-improving </a:t>
            </a:r>
            <a:r>
              <a:rPr lang="en-US" sz="2800" cap="small" dirty="0" smtClean="0"/>
              <a:t>mixtures also contain: </a:t>
            </a:r>
            <a:r>
              <a:rPr kumimoji="0" lang="ru-RU" sz="2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8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360"/>
            <a:ext cx="6303644" cy="1858496"/>
          </a:xfrm>
          <a:gradFill flip="none" rotWithShape="1">
            <a:gsLst>
              <a:gs pos="0">
                <a:srgbClr val="92D050"/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215900">
              <a:schemeClr val="accent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Health-improving drinks of </a:t>
            </a:r>
            <a:r>
              <a:rPr lang="en-US" sz="2800" dirty="0">
                <a:solidFill>
                  <a:schemeClr val="tx1"/>
                </a:solidFill>
              </a:rPr>
              <a:t>combined structure </a:t>
            </a:r>
            <a:r>
              <a:rPr lang="en-US" sz="2800" dirty="0" smtClean="0">
                <a:solidFill>
                  <a:schemeClr val="tx1"/>
                </a:solidFill>
              </a:rPr>
              <a:t>– </a:t>
            </a:r>
            <a:r>
              <a:rPr lang="en-US" sz="2800" dirty="0">
                <a:solidFill>
                  <a:schemeClr val="tx1"/>
                </a:solidFill>
              </a:rPr>
              <a:t>preventive </a:t>
            </a:r>
            <a:r>
              <a:rPr lang="en-US" sz="2800" dirty="0" smtClean="0">
                <a:solidFill>
                  <a:schemeClr val="tx1"/>
                </a:solidFill>
              </a:rPr>
              <a:t>products of </a:t>
            </a:r>
            <a:r>
              <a:rPr lang="en-US" sz="2800" dirty="0" err="1">
                <a:solidFill>
                  <a:schemeClr val="tx1"/>
                </a:solidFill>
              </a:rPr>
              <a:t>polyfunctional</a:t>
            </a:r>
            <a:r>
              <a:rPr lang="en-US" sz="2800" dirty="0">
                <a:solidFill>
                  <a:schemeClr val="tx1"/>
                </a:solidFill>
              </a:rPr>
              <a:t> profile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357430"/>
            <a:ext cx="8229600" cy="3757625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- With significant </a:t>
            </a:r>
            <a:r>
              <a:rPr lang="en-US" sz="2800" dirty="0" smtClean="0"/>
              <a:t>biological values </a:t>
            </a:r>
            <a:br>
              <a:rPr lang="en-US" sz="2800" dirty="0" smtClean="0"/>
            </a:br>
            <a:r>
              <a:rPr lang="en-US" sz="2800" dirty="0" smtClean="0"/>
              <a:t>and familiar organoleptic </a:t>
            </a:r>
            <a:br>
              <a:rPr lang="en-US" sz="2800" dirty="0" smtClean="0"/>
            </a:br>
            <a:r>
              <a:rPr lang="en-US" sz="2800" dirty="0" smtClean="0"/>
              <a:t>characteristics</a:t>
            </a:r>
            <a:r>
              <a:rPr lang="en-US" sz="2800" dirty="0"/>
              <a:t>;</a:t>
            </a:r>
          </a:p>
          <a:p>
            <a:r>
              <a:rPr lang="en-US" sz="2800" dirty="0"/>
              <a:t>- With a high concentration of natural vitamin-mineral complexes, and other biologically active substances;</a:t>
            </a:r>
          </a:p>
          <a:p>
            <a:r>
              <a:rPr lang="en-US" sz="2800" dirty="0"/>
              <a:t>- Adapted to the needs of the growing organism in conditions of deficiency of </a:t>
            </a:r>
            <a:r>
              <a:rPr lang="en-US" sz="2800" dirty="0" smtClean="0"/>
              <a:t>macro- and </a:t>
            </a:r>
            <a:r>
              <a:rPr lang="en-US" sz="2800" dirty="0"/>
              <a:t>micronutrients;</a:t>
            </a:r>
          </a:p>
          <a:p>
            <a:r>
              <a:rPr lang="en-US" sz="2800" dirty="0"/>
              <a:t>- With a maximum degree of assimilation.</a:t>
            </a:r>
            <a:endParaRPr lang="ru-RU" dirty="0"/>
          </a:p>
        </p:txBody>
      </p:sp>
      <p:sp>
        <p:nvSpPr>
          <p:cNvPr id="4" name="AutoShape 2" descr="http://www.lovepattaya.com/cfcadmin/images/mContent_Image542556201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60338"/>
            <a:ext cx="2210849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568" y="44624"/>
            <a:ext cx="403194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5626968" cy="94096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,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7467600" cy="48451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 smtClean="0"/>
              <a:t>Consuming such drinks leads to: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 smtClean="0"/>
              <a:t>no </a:t>
            </a:r>
            <a:r>
              <a:rPr lang="en-US" sz="2200" dirty="0"/>
              <a:t>dependency syndrome</a:t>
            </a:r>
          </a:p>
          <a:p>
            <a:r>
              <a:rPr lang="en-US" sz="2200" dirty="0" smtClean="0"/>
              <a:t>no withdrawal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These drinks: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 are involved </a:t>
            </a:r>
            <a:r>
              <a:rPr lang="en-US" sz="2200" dirty="0"/>
              <a:t>in the </a:t>
            </a:r>
            <a:r>
              <a:rPr lang="en-US" sz="2200" dirty="0" smtClean="0"/>
              <a:t>regulation and </a:t>
            </a:r>
            <a:br>
              <a:rPr lang="en-US" sz="2200" dirty="0" smtClean="0"/>
            </a:br>
            <a:r>
              <a:rPr lang="en-US" sz="2200" dirty="0" smtClean="0"/>
              <a:t>improving </a:t>
            </a:r>
            <a:r>
              <a:rPr lang="en-US" sz="2200" dirty="0"/>
              <a:t>the </a:t>
            </a:r>
            <a:r>
              <a:rPr lang="en-US" sz="2200" dirty="0" smtClean="0"/>
              <a:t>protective biological </a:t>
            </a:r>
            <a:br>
              <a:rPr lang="en-US" sz="2200" dirty="0" smtClean="0"/>
            </a:br>
            <a:r>
              <a:rPr lang="en-US" sz="2200" dirty="0" smtClean="0"/>
              <a:t>mechanisms of </a:t>
            </a:r>
            <a:r>
              <a:rPr lang="en-US" sz="2200" dirty="0"/>
              <a:t>the body</a:t>
            </a:r>
          </a:p>
          <a:p>
            <a:r>
              <a:rPr lang="en-US" sz="2200" dirty="0"/>
              <a:t>increase endurance</a:t>
            </a:r>
          </a:p>
          <a:p>
            <a:r>
              <a:rPr lang="en-US" sz="2200" dirty="0"/>
              <a:t>protect against certain </a:t>
            </a:r>
            <a:r>
              <a:rPr lang="en-US" sz="2200" dirty="0" smtClean="0"/>
              <a:t>diseases </a:t>
            </a:r>
            <a:br>
              <a:rPr lang="en-US" sz="2200" dirty="0" smtClean="0"/>
            </a:br>
            <a:r>
              <a:rPr lang="en-US" sz="2200" dirty="0" smtClean="0"/>
              <a:t>or </a:t>
            </a:r>
            <a:r>
              <a:rPr lang="en-US" sz="2200" dirty="0"/>
              <a:t>warn them</a:t>
            </a:r>
          </a:p>
          <a:p>
            <a:r>
              <a:rPr lang="en-US" sz="2200" dirty="0"/>
              <a:t>improve psychological and psychosomatic condition</a:t>
            </a:r>
            <a:endParaRPr lang="ru-RU" sz="22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44624"/>
            <a:ext cx="5083898" cy="13572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Important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properties of health-improving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drinks:</a:t>
            </a:r>
            <a:endParaRPr kumimoji="0" lang="ru-RU" sz="2800" b="1" i="0" u="none" strike="noStrike" kern="1200" cap="small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otokanal.com/images/68/picture-271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7222" y="35720"/>
            <a:ext cx="10287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17403"/>
            <a:ext cx="8435280" cy="243573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/>
              <a:t>Products of this kind </a:t>
            </a:r>
            <a:r>
              <a:rPr lang="en-US" dirty="0" smtClean="0"/>
              <a:t>are </a:t>
            </a:r>
            <a:r>
              <a:rPr lang="en-US" dirty="0"/>
              <a:t>necessary for many </a:t>
            </a:r>
            <a:r>
              <a:rPr lang="en-US" dirty="0" smtClean="0"/>
              <a:t>groups of population:</a:t>
            </a:r>
            <a:endParaRPr lang="en-US" dirty="0"/>
          </a:p>
          <a:p>
            <a:pPr algn="just"/>
            <a:r>
              <a:rPr lang="en-US" dirty="0" smtClean="0"/>
              <a:t>especially </a:t>
            </a:r>
            <a:r>
              <a:rPr lang="en-US" dirty="0"/>
              <a:t>for school children and students,</a:t>
            </a:r>
          </a:p>
          <a:p>
            <a:pPr algn="just"/>
            <a:r>
              <a:rPr lang="en-US" dirty="0" smtClean="0"/>
              <a:t>for </a:t>
            </a:r>
            <a:r>
              <a:rPr lang="en-US" dirty="0"/>
              <a:t>people engaged in heavy mental or physical work, requiring a lot of energy,</a:t>
            </a:r>
          </a:p>
          <a:p>
            <a:pPr algn="just"/>
            <a:r>
              <a:rPr lang="en-US" dirty="0" smtClean="0"/>
              <a:t>as </a:t>
            </a:r>
            <a:r>
              <a:rPr lang="en-US" dirty="0"/>
              <a:t>well as for those living in ecologically unfavorable </a:t>
            </a:r>
            <a:r>
              <a:rPr lang="en-US" dirty="0" smtClean="0"/>
              <a:t>regions.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otokanal.com/images/68/picture-271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7052" y="0"/>
            <a:ext cx="10287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284984"/>
            <a:ext cx="9289032" cy="93610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Thank You For Your Attention!!!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58975"/>
            <a:ext cx="3384376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58204" cy="703282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Functional Foods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357298"/>
            <a:ext cx="4143404" cy="5214974"/>
          </a:xfrm>
        </p:spPr>
        <p:txBody>
          <a:bodyPr>
            <a:normAutofit lnSpcReduction="10000"/>
          </a:bodyPr>
          <a:lstStyle/>
          <a:p>
            <a:r>
              <a:rPr lang="en-US" sz="2800" dirty="0" err="1"/>
              <a:t>Technopark</a:t>
            </a:r>
            <a:r>
              <a:rPr lang="en-US" sz="2800" dirty="0"/>
              <a:t> BSU organizes and coordinates the work of various scientific and industrial organizations of </a:t>
            </a:r>
            <a:r>
              <a:rPr lang="en-US" sz="2800" dirty="0" smtClean="0"/>
              <a:t>Belarus in order </a:t>
            </a:r>
            <a:r>
              <a:rPr lang="en-US" sz="2800" dirty="0"/>
              <a:t>to implement cooperation projects</a:t>
            </a:r>
            <a:endParaRPr lang="ru-RU" sz="28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Projects purpose</a:t>
            </a:r>
            <a:r>
              <a:rPr lang="ru-RU" sz="2800" dirty="0" smtClean="0"/>
              <a:t>: </a:t>
            </a:r>
            <a:r>
              <a:rPr lang="en-US" sz="2800" dirty="0"/>
              <a:t>creating a line of food products with preventive properties</a:t>
            </a:r>
            <a:endParaRPr lang="ru-RU" sz="2800" dirty="0"/>
          </a:p>
        </p:txBody>
      </p:sp>
      <p:pic>
        <p:nvPicPr>
          <p:cNvPr id="25602" name="Picture 2" descr="Функциональные продук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404965"/>
            <a:ext cx="3776082" cy="4452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207170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 deficiency of vitamins, minerals, dietary </a:t>
            </a:r>
            <a:r>
              <a:rPr lang="en-US" sz="3200" dirty="0" smtClean="0">
                <a:solidFill>
                  <a:schemeClr val="tx1"/>
                </a:solidFill>
              </a:rPr>
              <a:t>fibers, emotional stress</a:t>
            </a:r>
            <a:r>
              <a:rPr lang="en-US" sz="3200" dirty="0">
                <a:solidFill>
                  <a:schemeClr val="tx1"/>
                </a:solidFill>
              </a:rPr>
              <a:t>, increased </a:t>
            </a:r>
            <a:r>
              <a:rPr lang="en-US" sz="3200" dirty="0" smtClean="0">
                <a:solidFill>
                  <a:schemeClr val="tx1"/>
                </a:solidFill>
              </a:rPr>
              <a:t>load </a:t>
            </a:r>
            <a:r>
              <a:rPr lang="ru-RU" sz="3200" dirty="0" smtClean="0">
                <a:solidFill>
                  <a:schemeClr val="tx1"/>
                </a:solidFill>
              </a:rPr>
              <a:t> =</a:t>
            </a:r>
            <a:r>
              <a:rPr lang="en-US" sz="3200" dirty="0" smtClean="0">
                <a:solidFill>
                  <a:schemeClr val="tx1"/>
                </a:solidFill>
              </a:rPr>
              <a:t>&gt;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Chronic Fatigue Syndrome</a:t>
            </a:r>
            <a:r>
              <a:rPr lang="ru-RU" sz="3200" b="1" dirty="0" smtClean="0">
                <a:solidFill>
                  <a:srgbClr val="FF0000"/>
                </a:solidFill>
              </a:rPr>
              <a:t> (</a:t>
            </a:r>
            <a:r>
              <a:rPr lang="en-US" sz="3200" b="1" dirty="0" smtClean="0">
                <a:solidFill>
                  <a:srgbClr val="FF0000"/>
                </a:solidFill>
              </a:rPr>
              <a:t>CFS</a:t>
            </a:r>
            <a:r>
              <a:rPr lang="ru-RU" sz="3200" b="1" dirty="0" smtClean="0">
                <a:solidFill>
                  <a:srgbClr val="FF0000"/>
                </a:solidFill>
              </a:rPr>
              <a:t>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660082"/>
            <a:ext cx="4143404" cy="348356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u="sng" dirty="0" smtClean="0"/>
              <a:t>CFS </a:t>
            </a:r>
            <a:r>
              <a:rPr lang="en-US" b="1" u="sng" dirty="0"/>
              <a:t>(manifestation)</a:t>
            </a:r>
            <a:r>
              <a:rPr lang="ru-RU" b="1" u="sng" dirty="0" smtClean="0"/>
              <a:t>:</a:t>
            </a:r>
          </a:p>
          <a:p>
            <a:pPr>
              <a:buNone/>
            </a:pPr>
            <a:endParaRPr lang="ru-RU" dirty="0" smtClean="0"/>
          </a:p>
          <a:p>
            <a:r>
              <a:rPr lang="en-US" dirty="0"/>
              <a:t>prolonged fatigue</a:t>
            </a:r>
          </a:p>
          <a:p>
            <a:r>
              <a:rPr lang="en-US" dirty="0"/>
              <a:t>muscular discomfort</a:t>
            </a:r>
          </a:p>
          <a:p>
            <a:r>
              <a:rPr lang="en-US" dirty="0"/>
              <a:t>fever</a:t>
            </a:r>
          </a:p>
          <a:p>
            <a:r>
              <a:rPr lang="en-US" dirty="0"/>
              <a:t>painful lymph nodes</a:t>
            </a:r>
          </a:p>
          <a:p>
            <a:r>
              <a:rPr lang="en-US" dirty="0"/>
              <a:t>arthralgia</a:t>
            </a:r>
          </a:p>
          <a:p>
            <a:r>
              <a:rPr lang="en-US" dirty="0"/>
              <a:t>loss of memory</a:t>
            </a:r>
          </a:p>
          <a:p>
            <a:r>
              <a:rPr lang="en-US" dirty="0"/>
              <a:t>depression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660770"/>
            <a:ext cx="3643338" cy="362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8"/>
            <a:ext cx="8715436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Diet of 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school children 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and students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1571612"/>
            <a:ext cx="3528392" cy="614354"/>
          </a:xfrm>
        </p:spPr>
        <p:txBody>
          <a:bodyPr>
            <a:noAutofit/>
          </a:bodyPr>
          <a:lstStyle/>
          <a:p>
            <a:r>
              <a:rPr lang="en-US" sz="3200" dirty="0" smtClean="0"/>
              <a:t> A </a:t>
            </a:r>
            <a:r>
              <a:rPr lang="en-US" sz="3200" dirty="0"/>
              <a:t>healthy </a:t>
            </a:r>
            <a:r>
              <a:rPr lang="en-US" sz="3200" dirty="0" smtClean="0"/>
              <a:t>diet:</a:t>
            </a:r>
            <a:endParaRPr lang="ru-RU" sz="32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857752" y="1643050"/>
            <a:ext cx="3786214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Real situation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30" y="2414825"/>
            <a:ext cx="4726788" cy="378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9948" y="2431280"/>
            <a:ext cx="4609499" cy="345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467600" cy="7032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Methods </a:t>
            </a:r>
            <a:r>
              <a:rPr lang="en-US" dirty="0" smtClean="0">
                <a:solidFill>
                  <a:schemeClr val="tx1"/>
                </a:solidFill>
              </a:rPr>
              <a:t>of CFS treatment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428736"/>
            <a:ext cx="4000528" cy="378621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/>
              <a:t>Drug therapy</a:t>
            </a:r>
            <a:r>
              <a:rPr lang="ru-RU" sz="2800" b="1" dirty="0" smtClean="0"/>
              <a:t>:</a:t>
            </a:r>
          </a:p>
          <a:p>
            <a:endParaRPr lang="ru-RU" dirty="0" smtClean="0"/>
          </a:p>
          <a:p>
            <a:r>
              <a:rPr lang="en-US" sz="2200" dirty="0"/>
              <a:t>antimicrobial</a:t>
            </a:r>
            <a:r>
              <a:rPr lang="ru-RU" sz="2200" dirty="0" smtClean="0"/>
              <a:t>,</a:t>
            </a:r>
          </a:p>
          <a:p>
            <a:r>
              <a:rPr lang="en-US" sz="2200" dirty="0"/>
              <a:t>anti-</a:t>
            </a:r>
            <a:r>
              <a:rPr lang="en-US" sz="2200" dirty="0" err="1"/>
              <a:t>inflamatory</a:t>
            </a:r>
            <a:r>
              <a:rPr lang="en-US" sz="2200" dirty="0"/>
              <a:t> drugs</a:t>
            </a:r>
            <a:r>
              <a:rPr lang="ru-RU" sz="2200" dirty="0" smtClean="0"/>
              <a:t>, </a:t>
            </a:r>
          </a:p>
          <a:p>
            <a:r>
              <a:rPr lang="en-US" sz="2200" dirty="0"/>
              <a:t>antihistamine drugs</a:t>
            </a:r>
            <a:r>
              <a:rPr lang="ru-RU" sz="2200" dirty="0" smtClean="0"/>
              <a:t>, </a:t>
            </a:r>
          </a:p>
          <a:p>
            <a:r>
              <a:rPr lang="en-US" sz="2200" dirty="0"/>
              <a:t>antidepressant medication</a:t>
            </a:r>
            <a:r>
              <a:rPr lang="ru-RU" sz="2200" dirty="0" smtClean="0"/>
              <a:t> </a:t>
            </a:r>
          </a:p>
          <a:p>
            <a:r>
              <a:rPr lang="en-US" sz="2200" dirty="0" smtClean="0"/>
              <a:t>etc.</a:t>
            </a:r>
            <a:endParaRPr lang="ru-RU" sz="22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643438" y="3000372"/>
            <a:ext cx="4000528" cy="37862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>
              <a:buClr>
                <a:schemeClr val="accent1"/>
              </a:buClr>
              <a:buSzPct val="70000"/>
            </a:pPr>
            <a:r>
              <a:rPr lang="en-US" sz="2800" b="1" dirty="0"/>
              <a:t>Herbal preparations based on plant </a:t>
            </a:r>
            <a:r>
              <a:rPr lang="en-US" sz="2800" b="1" dirty="0" smtClean="0"/>
              <a:t>extracts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/>
              <a:t>supplements containing vitamins B6, B12, folic acid, ginseng </a:t>
            </a:r>
            <a:r>
              <a:rPr lang="en-US" sz="2200" dirty="0" smtClean="0"/>
              <a:t>extracts, </a:t>
            </a:r>
            <a:r>
              <a:rPr lang="en-US" sz="2200" dirty="0"/>
              <a:t>Echinacea </a:t>
            </a:r>
            <a:r>
              <a:rPr lang="en-US" sz="2200" dirty="0" err="1"/>
              <a:t>purpurea</a:t>
            </a:r>
            <a:r>
              <a:rPr lang="en-US" sz="2200" dirty="0"/>
              <a:t> (USA)</a:t>
            </a:r>
            <a:endParaRPr lang="ru-RU" sz="2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954201"/>
            <a:ext cx="3752847" cy="197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http://mind-gu.ru/wp-content/uploads/2013/02/99725654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89" y="4500570"/>
            <a:ext cx="3143271" cy="2357454"/>
          </a:xfrm>
          <a:prstGeom prst="rect">
            <a:avLst/>
          </a:prstGeom>
          <a:noFill/>
        </p:spPr>
      </p:pic>
      <p:cxnSp>
        <p:nvCxnSpPr>
          <p:cNvPr id="12" name="Прямая со стрелкой 11"/>
          <p:cNvCxnSpPr/>
          <p:nvPr/>
        </p:nvCxnSpPr>
        <p:spPr>
          <a:xfrm rot="5400000">
            <a:off x="2035951" y="1107265"/>
            <a:ext cx="642942" cy="285752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stealt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500298" y="928670"/>
            <a:ext cx="2143140" cy="571504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stealt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49" y="928694"/>
            <a:ext cx="9147749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35732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Exclusive role in human nutrition </a:t>
            </a:r>
            <a:r>
              <a:rPr lang="en-US" sz="3200" dirty="0" smtClean="0">
                <a:solidFill>
                  <a:schemeClr val="tx1"/>
                </a:solidFill>
              </a:rPr>
              <a:t>belongs to </a:t>
            </a:r>
            <a:r>
              <a:rPr lang="en-US" sz="3200" dirty="0">
                <a:solidFill>
                  <a:schemeClr val="tx1"/>
                </a:solidFill>
              </a:rPr>
              <a:t>fruits and berries in fresh and processed form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3929066"/>
            <a:ext cx="3143272" cy="2571768"/>
          </a:xfrm>
        </p:spPr>
        <p:txBody>
          <a:bodyPr/>
          <a:lstStyle/>
          <a:p>
            <a:r>
              <a:rPr lang="en-US" dirty="0"/>
              <a:t>easily digestible carbohydrates</a:t>
            </a:r>
          </a:p>
          <a:p>
            <a:r>
              <a:rPr lang="en-US" dirty="0"/>
              <a:t>organic </a:t>
            </a:r>
            <a:r>
              <a:rPr lang="en-US" dirty="0" smtClean="0"/>
              <a:t>acids</a:t>
            </a:r>
            <a:endParaRPr lang="en-US" dirty="0"/>
          </a:p>
          <a:p>
            <a:r>
              <a:rPr lang="en-US" dirty="0"/>
              <a:t>vitamins</a:t>
            </a:r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572132" y="3929066"/>
            <a:ext cx="3143272" cy="2571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786446" y="3929066"/>
            <a:ext cx="3214710" cy="264320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n-US" sz="2400" dirty="0">
                <a:solidFill>
                  <a:prstClr val="black"/>
                </a:solidFill>
              </a:rPr>
              <a:t>flavor and </a:t>
            </a:r>
            <a:r>
              <a:rPr lang="en-US" sz="2400" dirty="0" smtClean="0">
                <a:solidFill>
                  <a:prstClr val="black"/>
                </a:solidFill>
              </a:rPr>
              <a:t>aroma substances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n-US" sz="2400" dirty="0">
                <a:solidFill>
                  <a:prstClr val="black"/>
                </a:solidFill>
              </a:rPr>
              <a:t>minerals - potassium, calcium, magnesium, iron, phosphorus, etc.</a:t>
            </a:r>
            <a:endParaRPr lang="ru-RU" sz="24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6119" y="3214686"/>
            <a:ext cx="4447881" cy="364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-24"/>
            <a:ext cx="475269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4282" y="3571876"/>
            <a:ext cx="4500594" cy="3143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/>
              <a:t>Components of biologically active substances </a:t>
            </a:r>
            <a:r>
              <a:rPr lang="en-US" sz="2000" dirty="0" smtClean="0"/>
              <a:t>of herbal powders do </a:t>
            </a:r>
            <a:r>
              <a:rPr lang="en-US" sz="2000" dirty="0"/>
              <a:t>not accumulate in the human body, and therefore their dose of exposure </a:t>
            </a:r>
            <a:r>
              <a:rPr lang="en-US" sz="2000" dirty="0" smtClean="0"/>
              <a:t>should not be regulated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43438" y="71438"/>
            <a:ext cx="4500594" cy="3143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 smtClean="0"/>
              <a:t>Functional significance of </a:t>
            </a:r>
            <a:r>
              <a:rPr lang="en-US" sz="2000" dirty="0"/>
              <a:t>herbal powders is confirmed  </a:t>
            </a:r>
            <a:r>
              <a:rPr lang="en-US" sz="2000" dirty="0" smtClean="0"/>
              <a:t>by the </a:t>
            </a:r>
            <a:r>
              <a:rPr lang="en-US" sz="2000" dirty="0"/>
              <a:t>fact that they contain a set of materials adapted to the metabolic processes in the human body, and </a:t>
            </a:r>
            <a:r>
              <a:rPr lang="en-US" sz="2000" dirty="0" smtClean="0"/>
              <a:t>therefore cases </a:t>
            </a:r>
            <a:r>
              <a:rPr lang="en-US" sz="2000" dirty="0"/>
              <a:t>of intolerance and allergic </a:t>
            </a:r>
            <a:r>
              <a:rPr lang="en-US" sz="2000" dirty="0" smtClean="0"/>
              <a:t>complications are</a:t>
            </a:r>
            <a:endParaRPr lang="ru-RU" sz="2000" dirty="0"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en-US" sz="2000" dirty="0" smtClean="0"/>
              <a:t> </a:t>
            </a:r>
            <a:r>
              <a:rPr lang="en-US" sz="2000" dirty="0"/>
              <a:t>almost always </a:t>
            </a:r>
            <a:r>
              <a:rPr lang="en-US" sz="2000" dirty="0" smtClean="0"/>
              <a:t>excluded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3357562"/>
            <a:ext cx="8143932" cy="257176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u="sng" dirty="0" smtClean="0"/>
              <a:t>COMPLEX   HEALTH-IMPROVING   MIXTURES</a:t>
            </a:r>
            <a:endParaRPr lang="ru-RU" b="1" u="sng" dirty="0" smtClean="0"/>
          </a:p>
          <a:p>
            <a:pPr algn="ctr">
              <a:buNone/>
            </a:pPr>
            <a:endParaRPr lang="ru-RU" dirty="0" smtClean="0"/>
          </a:p>
          <a:p>
            <a:pPr algn="just"/>
            <a:r>
              <a:rPr lang="en-US" sz="3000" dirty="0" smtClean="0"/>
              <a:t>based on </a:t>
            </a:r>
            <a:r>
              <a:rPr lang="en-US" sz="3000" dirty="0"/>
              <a:t>disintegrated plant material, containing in the structure </a:t>
            </a:r>
            <a:r>
              <a:rPr lang="en-US" sz="3000" dirty="0" smtClean="0"/>
              <a:t>vitamin-mineral </a:t>
            </a:r>
            <a:r>
              <a:rPr lang="en-US" sz="3000" dirty="0"/>
              <a:t>supplements, amino acids, dietary </a:t>
            </a:r>
            <a:r>
              <a:rPr lang="en-US" sz="3000" dirty="0" smtClean="0"/>
              <a:t>fibers, </a:t>
            </a:r>
            <a:r>
              <a:rPr lang="en-US" sz="3000" dirty="0"/>
              <a:t>making up for a deficit of vital components</a:t>
            </a:r>
            <a:endParaRPr lang="ru-RU" sz="3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162779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 descr="http://www.rosmed.ru/img/comp/6637/preunitech.jpg/120_unite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28604"/>
            <a:ext cx="1853524" cy="11430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14546" y="571480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Science and Technology </a:t>
            </a:r>
            <a:r>
              <a:rPr lang="en-US" dirty="0" smtClean="0"/>
              <a:t>Park of </a:t>
            </a:r>
            <a:r>
              <a:rPr lang="en-US" dirty="0"/>
              <a:t>BSU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588224" y="622429"/>
            <a:ext cx="2177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SPUP</a:t>
            </a:r>
            <a:endParaRPr lang="ru-RU" dirty="0" smtClean="0"/>
          </a:p>
          <a:p>
            <a:r>
              <a:rPr lang="en-US" dirty="0" err="1"/>
              <a:t>Unitechprom</a:t>
            </a:r>
            <a:r>
              <a:rPr lang="en-US" dirty="0"/>
              <a:t> BSU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83401" y="2060848"/>
            <a:ext cx="2800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Jointly develop:</a:t>
            </a:r>
            <a:endParaRPr lang="ru-RU" sz="2800" dirty="0"/>
          </a:p>
        </p:txBody>
      </p:sp>
      <p:sp>
        <p:nvSpPr>
          <p:cNvPr id="10" name="Стрелка вниз 9"/>
          <p:cNvSpPr/>
          <p:nvPr/>
        </p:nvSpPr>
        <p:spPr>
          <a:xfrm rot="18920113">
            <a:off x="2610999" y="1641952"/>
            <a:ext cx="500066" cy="1719712"/>
          </a:xfrm>
          <a:prstGeom prst="downArrow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76200" dist="139700" dir="7380000" sx="114000" sy="114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3058460">
            <a:off x="6076089" y="1661736"/>
            <a:ext cx="500066" cy="1719712"/>
          </a:xfrm>
          <a:prstGeom prst="downArrow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76200" dist="139700" dir="7380000" sx="114000" sy="114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71462"/>
            <a:ext cx="8219256" cy="141223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the task of the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republican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program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“Food for Children "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for 2011-2015.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74848" y="1700808"/>
            <a:ext cx="8229600" cy="1728192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n-US" dirty="0">
                <a:cs typeface="Aharoni" pitchFamily="2" charset="-79"/>
              </a:rPr>
              <a:t>Development and research of science-based formulations combined series of functional drinks tonic properties, intended for children of secondary school age and students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89040"/>
            <a:ext cx="424847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643</TotalTime>
  <Words>595</Words>
  <Application>Microsoft Office PowerPoint</Application>
  <PresentationFormat>Экран (4:3)</PresentationFormat>
  <Paragraphs>102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Health strengthening drinks</vt:lpstr>
      <vt:lpstr>Functional Foods</vt:lpstr>
      <vt:lpstr>A deficiency of vitamins, minerals, dietary fibers, emotional stress, increased load  =&gt; Chronic Fatigue Syndrome (CFS)</vt:lpstr>
      <vt:lpstr>Diet of school children and students</vt:lpstr>
      <vt:lpstr>Methods of CFS treatment</vt:lpstr>
      <vt:lpstr>Exclusive role in human nutrition belongs to fruits and berries in fresh and processed form</vt:lpstr>
      <vt:lpstr>Презентация PowerPoint</vt:lpstr>
      <vt:lpstr>Презентация PowerPoint</vt:lpstr>
      <vt:lpstr>the task of the republican program “Food for Children " for 2011-2015.</vt:lpstr>
      <vt:lpstr>line of functional food  in development:</vt:lpstr>
      <vt:lpstr>Combinations of health-improving mixtures for tea and kvass drinks are based on natural, domestic vegetable raw materials and processed fruit and berries</vt:lpstr>
      <vt:lpstr>Презентация PowerPoint</vt:lpstr>
      <vt:lpstr>Health-improving drinks of combined structure – preventive products of polyfunctional profile</vt:lpstr>
      <vt:lpstr>,</vt:lpstr>
      <vt:lpstr>Презентация PowerPoint</vt:lpstr>
      <vt:lpstr>Thank You For Your Attention!!!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117</cp:revision>
  <dcterms:created xsi:type="dcterms:W3CDTF">2013-08-22T11:19:23Z</dcterms:created>
  <dcterms:modified xsi:type="dcterms:W3CDTF">2013-11-29T13:00:09Z</dcterms:modified>
</cp:coreProperties>
</file>