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12"/>
  </p:notesMasterIdLst>
  <p:sldIdLst>
    <p:sldId id="256" r:id="rId2"/>
    <p:sldId id="257" r:id="rId3"/>
    <p:sldId id="258" r:id="rId4"/>
    <p:sldId id="263" r:id="rId5"/>
    <p:sldId id="264" r:id="rId6"/>
    <p:sldId id="265" r:id="rId7"/>
    <p:sldId id="268" r:id="rId8"/>
    <p:sldId id="267" r:id="rId9"/>
    <p:sldId id="266" r:id="rId10"/>
    <p:sldId id="262" r:id="rId11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4E0ADFA0-C499-44C3-A57F-302807958782}">
  <a:tblStyle styleId="{4E0ADFA0-C499-44C3-A57F-302807958782}" styleName="Table_0">
    <a:wholeTbl>
      <a:tcTxStyle b="off" i="off">
        <a:font>
          <a:latin typeface="Cambria"/>
          <a:ea typeface="Cambria"/>
          <a:cs typeface="Cambria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rgbClr val="E7E7E7"/>
          </a:solidFill>
        </a:fill>
      </a:tcStyle>
    </a:band1H>
    <a:band1V>
      <a:tcStyle>
        <a:tcBdr/>
        <a:fill>
          <a:solidFill>
            <a:srgbClr val="E7E7E7"/>
          </a:solidFill>
        </a:fill>
      </a:tcStyle>
    </a:band1V>
    <a:lastCol>
      <a:tcTxStyle b="on" i="off">
        <a:font>
          <a:latin typeface="Cambria"/>
          <a:ea typeface="Cambria"/>
          <a:cs typeface="Cambria"/>
        </a:font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 i="off">
        <a:font>
          <a:latin typeface="Cambria"/>
          <a:ea typeface="Cambria"/>
          <a:cs typeface="Cambria"/>
        </a:font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 i="off"/>
      <a:tcStyle>
        <a:tcBdr>
          <a:top>
            <a:ln w="508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lt1"/>
          </a:solidFill>
        </a:fill>
      </a:tcStyle>
    </a:lastRow>
    <a:seCell>
      <a:tcTxStyle b="on" i="off">
        <a:font>
          <a:latin typeface="Cambria"/>
          <a:ea typeface="Cambria"/>
          <a:cs typeface="Cambria"/>
        </a:font>
        <a:schemeClr val="dk1"/>
      </a:tcTxStyle>
      <a:tcStyle>
        <a:tcBdr/>
      </a:tcStyle>
    </a:seCell>
    <a:swCell>
      <a:tcTxStyle b="on" i="off">
        <a:font>
          <a:latin typeface="Cambria"/>
          <a:ea typeface="Cambria"/>
          <a:cs typeface="Cambria"/>
        </a:font>
        <a:schemeClr val="dk1"/>
      </a:tcTxStyle>
      <a:tcStyle>
        <a:tcBdr/>
      </a:tcStyle>
    </a:swCell>
    <a:firstRow>
      <a:tcTxStyle b="on" i="off">
        <a:font>
          <a:latin typeface="Cambria"/>
          <a:ea typeface="Cambria"/>
          <a:cs typeface="Cambria"/>
        </a:font>
        <a:schemeClr val="lt1"/>
      </a:tcTxStyle>
      <a:tcStyle>
        <a:tcBdr>
          <a:bottom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23" d="100"/>
          <a:sy n="123" d="100"/>
        </p:scale>
        <p:origin x="-7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8" cy="496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50442" y="0"/>
            <a:ext cx="2945658" cy="496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4537"/>
            <a:ext cx="4962525" cy="372268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428582"/>
            <a:ext cx="2945658" cy="496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50442" y="9428582"/>
            <a:ext cx="2945658" cy="496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cs-CZ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308435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" name="Shape 40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1331640" y="332656"/>
            <a:ext cx="7355159" cy="6480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r" rtl="0">
              <a:spcBef>
                <a:spcPts val="0"/>
              </a:spcBef>
              <a:buClr>
                <a:srgbClr val="F03741"/>
              </a:buClr>
              <a:buFont typeface="Cambria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cs-CZ" sz="1200" b="0" i="0" u="none" strike="noStrike" cap="none">
              <a:solidFill>
                <a:srgbClr val="7F7F7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Úvodní sníme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685800" y="1844824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F03741"/>
              </a:buClr>
              <a:buFont typeface="Cambria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47890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/>
            </a:lvl1pPr>
            <a:lvl2pPr marL="457200" marR="0" lvl="1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/>
            </a:lvl2pPr>
            <a:lvl3pPr marL="914400" marR="0" lvl="2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3pPr>
            <a:lvl4pPr marL="1371600" marR="0" lvl="3" indent="0" algn="ctr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/>
            </a:lvl4pPr>
            <a:lvl5pPr marL="1828800" marR="0" lvl="4" indent="0" algn="ctr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/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1358900" y="4365625"/>
            <a:ext cx="6400799" cy="384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algn="ctr" rtl="0">
              <a:spcBef>
                <a:spcPts val="0"/>
              </a:spcBef>
              <a:buFont typeface="Cambria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3"/>
          </p:nvPr>
        </p:nvSpPr>
        <p:spPr>
          <a:xfrm>
            <a:off x="683568" y="5229200"/>
            <a:ext cx="7776864" cy="432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algn="ctr" rtl="0">
              <a:spcBef>
                <a:spcPts val="0"/>
              </a:spcBef>
              <a:buClr>
                <a:schemeClr val="accent6"/>
              </a:buClr>
              <a:buFont typeface="Cambria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4"/>
          </p:nvPr>
        </p:nvSpPr>
        <p:spPr>
          <a:xfrm>
            <a:off x="683568" y="5661248"/>
            <a:ext cx="7776864" cy="3904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algn="ctr" rtl="0">
              <a:spcBef>
                <a:spcPts val="0"/>
              </a:spcBef>
              <a:buClr>
                <a:schemeClr val="accent6"/>
              </a:buClr>
              <a:buFont typeface="Cambria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1331640" y="332656"/>
            <a:ext cx="7355159" cy="6480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827583" y="1600200"/>
            <a:ext cx="7859215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651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lvl="1" indent="-133350" algn="l" rtl="0">
              <a:spcBef>
                <a:spcPts val="48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lvl="2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lvl="3" indent="-114300" algn="l" rtl="0">
              <a:spcBef>
                <a:spcPts val="36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lvl="4" indent="-114300" algn="l" rtl="0">
              <a:spcBef>
                <a:spcPts val="36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cs-CZ" sz="1200" b="0" i="0" u="none" strike="noStrike" cap="none">
              <a:solidFill>
                <a:srgbClr val="7F7F7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1331640" y="332656"/>
            <a:ext cx="7355159" cy="6480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r" rtl="0">
              <a:spcBef>
                <a:spcPts val="0"/>
              </a:spcBef>
              <a:buClr>
                <a:srgbClr val="F03741"/>
              </a:buClr>
              <a:buFont typeface="Cambria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899591" y="1600200"/>
            <a:ext cx="3596207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5090592" y="1600200"/>
            <a:ext cx="3596207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cs-CZ" sz="1200" b="0" i="0" u="none" strike="noStrike" cap="none">
              <a:solidFill>
                <a:srgbClr val="7F7F7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1331640" y="332656"/>
            <a:ext cx="7355159" cy="6480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mbria"/>
              <a:buNone/>
              <a:defRPr/>
            </a:lvl1pPr>
            <a:lvl2pPr marL="457200" lvl="1" indent="0" rtl="0">
              <a:spcBef>
                <a:spcPts val="0"/>
              </a:spcBef>
              <a:buFont typeface="Cambria"/>
              <a:buNone/>
              <a:defRPr/>
            </a:lvl2pPr>
            <a:lvl3pPr marL="914400" lvl="2" indent="0" rtl="0">
              <a:spcBef>
                <a:spcPts val="0"/>
              </a:spcBef>
              <a:buFont typeface="Cambria"/>
              <a:buNone/>
              <a:defRPr/>
            </a:lvl3pPr>
            <a:lvl4pPr marL="1371600" lvl="3" indent="0" rtl="0">
              <a:spcBef>
                <a:spcPts val="0"/>
              </a:spcBef>
              <a:buFont typeface="Cambria"/>
              <a:buNone/>
              <a:defRPr/>
            </a:lvl4pPr>
            <a:lvl5pPr marL="1828800" lvl="4" indent="0" rtl="0">
              <a:spcBef>
                <a:spcPts val="0"/>
              </a:spcBef>
              <a:buFont typeface="Cambria"/>
              <a:buNone/>
              <a:defRPr/>
            </a:lvl5pPr>
            <a:lvl6pPr marL="2286000" lvl="5" indent="0" rtl="0">
              <a:spcBef>
                <a:spcPts val="0"/>
              </a:spcBef>
              <a:buFont typeface="Cambria"/>
              <a:buNone/>
              <a:defRPr/>
            </a:lvl6pPr>
            <a:lvl7pPr marL="2743200" lvl="6" indent="0" rtl="0">
              <a:spcBef>
                <a:spcPts val="0"/>
              </a:spcBef>
              <a:buFont typeface="Cambria"/>
              <a:buNone/>
              <a:defRPr/>
            </a:lvl7pPr>
            <a:lvl8pPr marL="3200400" lvl="7" indent="0" rtl="0">
              <a:spcBef>
                <a:spcPts val="0"/>
              </a:spcBef>
              <a:buFont typeface="Cambria"/>
              <a:buNone/>
              <a:defRPr/>
            </a:lvl8pPr>
            <a:lvl9pPr marL="3657600" lvl="8" indent="0" rtl="0">
              <a:spcBef>
                <a:spcPts val="0"/>
              </a:spcBef>
              <a:buFont typeface="Cambria"/>
              <a:buNone/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mbria"/>
              <a:buNone/>
              <a:defRPr/>
            </a:lvl1pPr>
            <a:lvl2pPr marL="457200" lvl="1" indent="0" rtl="0">
              <a:spcBef>
                <a:spcPts val="0"/>
              </a:spcBef>
              <a:buFont typeface="Cambria"/>
              <a:buNone/>
              <a:defRPr/>
            </a:lvl2pPr>
            <a:lvl3pPr marL="914400" lvl="2" indent="0" rtl="0">
              <a:spcBef>
                <a:spcPts val="0"/>
              </a:spcBef>
              <a:buFont typeface="Cambria"/>
              <a:buNone/>
              <a:defRPr/>
            </a:lvl3pPr>
            <a:lvl4pPr marL="1371600" lvl="3" indent="0" rtl="0">
              <a:spcBef>
                <a:spcPts val="0"/>
              </a:spcBef>
              <a:buFont typeface="Cambria"/>
              <a:buNone/>
              <a:defRPr/>
            </a:lvl4pPr>
            <a:lvl5pPr marL="1828800" lvl="4" indent="0" rtl="0">
              <a:spcBef>
                <a:spcPts val="0"/>
              </a:spcBef>
              <a:buFont typeface="Cambria"/>
              <a:buNone/>
              <a:defRPr/>
            </a:lvl5pPr>
            <a:lvl6pPr marL="2286000" lvl="5" indent="0" rtl="0">
              <a:spcBef>
                <a:spcPts val="0"/>
              </a:spcBef>
              <a:buFont typeface="Cambria"/>
              <a:buNone/>
              <a:defRPr/>
            </a:lvl6pPr>
            <a:lvl7pPr marL="2743200" lvl="6" indent="0" rtl="0">
              <a:spcBef>
                <a:spcPts val="0"/>
              </a:spcBef>
              <a:buFont typeface="Cambria"/>
              <a:buNone/>
              <a:defRPr/>
            </a:lvl7pPr>
            <a:lvl8pPr marL="3200400" lvl="7" indent="0" rtl="0">
              <a:spcBef>
                <a:spcPts val="0"/>
              </a:spcBef>
              <a:buFont typeface="Cambria"/>
              <a:buNone/>
              <a:defRPr/>
            </a:lvl8pPr>
            <a:lvl9pPr marL="3657600" lvl="8" indent="0" rtl="0">
              <a:spcBef>
                <a:spcPts val="0"/>
              </a:spcBef>
              <a:buFont typeface="Cambria"/>
              <a:buNone/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cs-CZ" sz="1200" b="0" i="0" u="none" strike="noStrike" cap="none">
              <a:solidFill>
                <a:srgbClr val="7F7F7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>
            <a:alphaModFix/>
          </a:blip>
          <a:stretch>
            <a:fillRect r="85999" b="80999"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1331640" y="332656"/>
            <a:ext cx="7355159" cy="6480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Clr>
                <a:srgbClr val="F03741"/>
              </a:buClr>
              <a:buFont typeface="Cambria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827583" y="1600200"/>
            <a:ext cx="7859215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cs-CZ" sz="1200" b="0" i="0" u="none" strike="noStrike" cap="none">
              <a:solidFill>
                <a:srgbClr val="7F7F7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cr.cz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0" y="4952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cs-CZ" sz="1200" b="0" i="0" u="none" strike="noStrike" cap="none">
              <a:solidFill>
                <a:srgbClr val="7F7F7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44" name="Shape 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523"/>
            <a:ext cx="9143998" cy="685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0" y="4077071"/>
            <a:ext cx="9144000" cy="7200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03741"/>
              </a:buClr>
              <a:buSzPct val="25000"/>
              <a:buFont typeface="Arial"/>
              <a:buNone/>
            </a:pPr>
            <a:r>
              <a:rPr lang="cs-CZ" sz="2800" b="1" i="0" u="none" strike="noStrike" cap="none" dirty="0" smtClean="0">
                <a:solidFill>
                  <a:srgbClr val="F03741"/>
                </a:solidFill>
                <a:latin typeface="Cambria"/>
                <a:ea typeface="Cambria"/>
                <a:cs typeface="Cambria"/>
                <a:sym typeface="Cambria"/>
                <a:hlinkClick r:id="rId3"/>
              </a:rPr>
              <a:t>www.tacr.cz</a:t>
            </a:r>
            <a:endParaRPr lang="cs-CZ" sz="2800" b="1" i="0" u="none" strike="noStrike" cap="none" dirty="0" smtClean="0">
              <a:solidFill>
                <a:srgbClr val="F0374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F03741"/>
              </a:buClr>
              <a:buSzPct val="25000"/>
              <a:buFont typeface="Arial"/>
              <a:buNone/>
            </a:pPr>
            <a:r>
              <a:rPr lang="cs-CZ" sz="2800" b="1" dirty="0" smtClean="0">
                <a:solidFill>
                  <a:srgbClr val="F03741"/>
                </a:solidFill>
                <a:latin typeface="Cambria"/>
                <a:ea typeface="Cambria"/>
                <a:cs typeface="Cambria"/>
                <a:sym typeface="Cambria"/>
              </a:rPr>
              <a:t>Ve spolupráci s JURISTIC </a:t>
            </a:r>
            <a:r>
              <a:rPr lang="cs-CZ" sz="2800" b="1" dirty="0" err="1" smtClean="0">
                <a:solidFill>
                  <a:srgbClr val="F03741"/>
                </a:solidFill>
                <a:latin typeface="Cambria"/>
                <a:ea typeface="Cambria"/>
                <a:cs typeface="Cambria"/>
                <a:sym typeface="Cambria"/>
              </a:rPr>
              <a:t>spol</a:t>
            </a:r>
            <a:r>
              <a:rPr lang="cs-CZ" sz="2800" b="1" dirty="0" smtClean="0">
                <a:solidFill>
                  <a:srgbClr val="F03741"/>
                </a:solidFill>
                <a:latin typeface="Cambria"/>
                <a:ea typeface="Cambria"/>
                <a:cs typeface="Cambria"/>
                <a:sym typeface="Cambria"/>
              </a:rPr>
              <a:t> .s r.o.</a:t>
            </a:r>
            <a:endParaRPr lang="cs-CZ" sz="2800" b="1" i="0" u="none" strike="noStrike" cap="none" dirty="0">
              <a:solidFill>
                <a:srgbClr val="F0374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6" name="Shape 86"/>
          <p:cNvSpPr txBox="1"/>
          <p:nvPr/>
        </p:nvSpPr>
        <p:spPr>
          <a:xfrm>
            <a:off x="0" y="2852935"/>
            <a:ext cx="9144000" cy="14401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03741"/>
              </a:buClr>
              <a:buSzPct val="25000"/>
              <a:buFont typeface="Arial"/>
              <a:buNone/>
            </a:pPr>
            <a:r>
              <a:rPr lang="cs-CZ" sz="3200" b="1" i="0" u="none" strike="noStrike" cap="none" dirty="0">
                <a:solidFill>
                  <a:srgbClr val="F03741"/>
                </a:solidFill>
                <a:latin typeface="Cambria"/>
                <a:ea typeface="Cambria"/>
                <a:cs typeface="Cambria"/>
                <a:sym typeface="Cambria"/>
              </a:rPr>
              <a:t>Děkuji za pozornost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ctrTitle"/>
          </p:nvPr>
        </p:nvSpPr>
        <p:spPr>
          <a:xfrm>
            <a:off x="685800" y="1844824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cs-CZ" sz="3200" b="1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PCP (</a:t>
            </a:r>
            <a:r>
              <a:rPr lang="cs-CZ" sz="3200" b="1" dirty="0" err="1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pre-commercial</a:t>
            </a:r>
            <a:r>
              <a:rPr lang="cs-CZ" sz="3200" b="1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cs-CZ" sz="3200" b="1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procurement</a:t>
            </a:r>
            <a:r>
              <a:rPr lang="cs-CZ" sz="32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)</a:t>
            </a:r>
            <a:endParaRPr sz="3200" b="1" i="0" u="none" strike="noStrike" cap="none" dirty="0">
              <a:solidFill>
                <a:srgbClr val="F0374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47890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SzPct val="25000"/>
            </a:pPr>
            <a:r>
              <a:rPr lang="cs-CZ" sz="24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Zkušenosti s PCP </a:t>
            </a:r>
            <a:r>
              <a:rPr lang="cs-CZ" sz="2400" b="1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v </a:t>
            </a:r>
            <a:r>
              <a:rPr lang="cs-CZ" sz="24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České republice</a:t>
            </a:r>
            <a:endParaRPr sz="24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2" name="Shape 52"/>
          <p:cNvSpPr txBox="1">
            <a:spLocks noGrp="1"/>
          </p:cNvSpPr>
          <p:nvPr>
            <p:ph type="body" idx="3"/>
          </p:nvPr>
        </p:nvSpPr>
        <p:spPr>
          <a:xfrm>
            <a:off x="683568" y="5229200"/>
            <a:ext cx="7776864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lang="cs-CZ" sz="1800" b="1" i="0" u="none" strike="noStrike" cap="none" dirty="0" smtClean="0">
                <a:solidFill>
                  <a:schemeClr val="accent6"/>
                </a:solidFill>
                <a:latin typeface="Cambria"/>
                <a:ea typeface="Cambria"/>
                <a:cs typeface="Cambria"/>
                <a:sym typeface="Cambria"/>
              </a:rPr>
              <a:t>Pavel Slípek</a:t>
            </a:r>
            <a:endParaRPr sz="1800" b="1" i="0" u="none" strike="noStrike" cap="none" dirty="0">
              <a:solidFill>
                <a:schemeClr val="accent6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1331640" y="332656"/>
            <a:ext cx="7355159" cy="6480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rgbClr val="F03741"/>
              </a:buClr>
              <a:buSzPct val="25000"/>
              <a:buFont typeface="Cambria"/>
              <a:buNone/>
            </a:pPr>
            <a:r>
              <a:rPr lang="cs-CZ" sz="2800" b="1" i="0" u="none" strike="noStrike" cap="none" dirty="0" smtClean="0">
                <a:solidFill>
                  <a:srgbClr val="F03741"/>
                </a:solidFill>
                <a:latin typeface="Cambria"/>
                <a:ea typeface="Cambria"/>
                <a:cs typeface="Cambria"/>
                <a:sym typeface="Cambria"/>
              </a:rPr>
              <a:t>Metoda</a:t>
            </a:r>
            <a:endParaRPr sz="2800" b="1" i="0" u="none" strike="noStrike" cap="none" dirty="0">
              <a:solidFill>
                <a:srgbClr val="F0374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cs-CZ" sz="1200" b="0" i="0" u="none" strike="noStrike" cap="none">
              <a:solidFill>
                <a:srgbClr val="7F7F7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47664" y="1844824"/>
            <a:ext cx="5829300" cy="44005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1331640" y="332656"/>
            <a:ext cx="7355159" cy="6480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rgbClr val="F03741"/>
              </a:buClr>
              <a:buSzPct val="25000"/>
              <a:buFont typeface="Cambria"/>
              <a:buNone/>
            </a:pPr>
            <a:r>
              <a:rPr lang="cs-CZ" sz="2800" b="1" i="0" u="none" strike="noStrike" cap="none" dirty="0" smtClean="0">
                <a:solidFill>
                  <a:srgbClr val="F03741"/>
                </a:solidFill>
                <a:latin typeface="Cambria"/>
                <a:ea typeface="Cambria"/>
                <a:cs typeface="Cambria"/>
                <a:sym typeface="Cambria"/>
              </a:rPr>
              <a:t>Metoda teorie</a:t>
            </a:r>
            <a:endParaRPr sz="2800" b="1" i="0" u="none" strike="noStrike" cap="none" dirty="0">
              <a:solidFill>
                <a:srgbClr val="F0374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827583" y="1600200"/>
            <a:ext cx="7859215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SzPct val="100000"/>
              <a:buNone/>
            </a:pPr>
            <a:r>
              <a:rPr lang="cs-CZ" sz="2000" dirty="0" smtClean="0"/>
              <a:t>SDĚLENÍ </a:t>
            </a:r>
            <a:r>
              <a:rPr lang="cs-CZ" sz="2000" dirty="0"/>
              <a:t>KOMISE EVROPSKÉMU PARLAMENTU, RADĚ, EVROPSKÉMU HOSPODÁŘSKÉMU A SOCIÁLNÍMU VÝBORU A VÝBORU REGIONŮ - Zadávání veřejných zakázek v </a:t>
            </a:r>
            <a:r>
              <a:rPr lang="cs-CZ" sz="2000" dirty="0" err="1"/>
              <a:t>předobchodní</a:t>
            </a:r>
            <a:r>
              <a:rPr lang="cs-CZ" sz="2000" dirty="0"/>
              <a:t> fázi: Podpora inovace za účelem zajištění udržitelné vysoké kvality veřejných služeb v Evropě, ze dne 14. 12. 2007, KOM(2007) 799 </a:t>
            </a:r>
            <a:endParaRPr lang="cs-CZ" sz="20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cs-CZ" sz="2800" b="0" i="0" u="none" strike="noStrike" cap="none" dirty="0" smtClean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cs-CZ" sz="28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r>
              <a:rPr lang="cs-CZ" sz="2800" b="0" i="0" u="none" strike="noStrike" cap="none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=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&gt;  ZAD</a:t>
            </a:r>
            <a:r>
              <a:rPr lang="cs-CZ" sz="2800" b="0" i="0" u="none" strike="noStrike" cap="none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E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JTE to </a:t>
            </a:r>
            <a:r>
              <a:rPr lang="cs-CZ" sz="2800" b="0" i="0" u="none" strike="noStrike" cap="none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„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v</a:t>
            </a:r>
            <a:r>
              <a:rPr lang="cs-CZ" sz="2800" b="0" i="0" u="none" strike="noStrike" cap="none" dirty="0" err="1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ýjimkou</a:t>
            </a:r>
            <a:r>
              <a:rPr lang="cs-CZ" sz="2800" b="0" i="0" u="none" strike="noStrike" cap="none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“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cs-CZ" sz="1200" b="0" i="0" u="none" strike="noStrike" cap="none">
              <a:solidFill>
                <a:srgbClr val="7F7F7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1875999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1331640" y="332656"/>
            <a:ext cx="7355159" cy="6480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rgbClr val="F03741"/>
              </a:buClr>
              <a:buSzPct val="25000"/>
              <a:buFont typeface="Cambria"/>
              <a:buNone/>
            </a:pPr>
            <a:r>
              <a:rPr lang="cs-CZ" sz="2800" b="1" i="0" u="none" strike="noStrike" cap="none" dirty="0" smtClean="0">
                <a:solidFill>
                  <a:srgbClr val="F03741"/>
                </a:solidFill>
                <a:latin typeface="Cambria"/>
                <a:ea typeface="Cambria"/>
                <a:cs typeface="Cambria"/>
                <a:sym typeface="Cambria"/>
              </a:rPr>
              <a:t>Metoda praxe</a:t>
            </a:r>
            <a:endParaRPr sz="2800" b="1" i="0" u="none" strike="noStrike" cap="none" dirty="0">
              <a:solidFill>
                <a:srgbClr val="F0374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827583" y="1600200"/>
            <a:ext cx="7859215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indent="-342900">
              <a:spcBef>
                <a:spcPts val="0"/>
              </a:spcBef>
              <a:buSzPct val="100000"/>
            </a:pPr>
            <a:r>
              <a:rPr lang="cs-CZ" sz="2800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Bojíme </a:t>
            </a:r>
            <a:r>
              <a:rPr lang="cs-CZ" sz="28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se výjimky (vazba na 130/2002 Sb</a:t>
            </a:r>
            <a:r>
              <a:rPr lang="cs-CZ" sz="2800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.)</a:t>
            </a:r>
          </a:p>
          <a:p>
            <a:pPr marL="0" lvl="0" indent="0">
              <a:spcBef>
                <a:spcPts val="0"/>
              </a:spcBef>
              <a:buSzPct val="100000"/>
              <a:buNone/>
            </a:pPr>
            <a:endParaRPr lang="cs-CZ" sz="28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lvl="0" indent="0">
              <a:spcBef>
                <a:spcPts val="0"/>
              </a:spcBef>
              <a:buSzPct val="100000"/>
              <a:buNone/>
            </a:pPr>
            <a:endParaRPr lang="cs-CZ" sz="28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lvl="0" indent="-342900">
              <a:spcBef>
                <a:spcPts val="0"/>
              </a:spcBef>
              <a:buSzPct val="100000"/>
            </a:pPr>
            <a:r>
              <a:rPr lang="cs-CZ" sz="2800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TAČR</a:t>
            </a:r>
            <a:r>
              <a:rPr lang="cs-CZ" sz="28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, </a:t>
            </a:r>
            <a:r>
              <a:rPr lang="cs-CZ" sz="28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Minitendry</a:t>
            </a:r>
            <a:r>
              <a:rPr lang="cs-CZ" sz="28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a </a:t>
            </a:r>
            <a:r>
              <a:rPr lang="cs-CZ" sz="2800" i="1" dirty="0" smtClean="0"/>
              <a:t>ÚOHS-S407/2014/VZ-16723/2014/511/</a:t>
            </a:r>
            <a:r>
              <a:rPr lang="cs-CZ" sz="2800" i="1" dirty="0" err="1" smtClean="0"/>
              <a:t>Abr</a:t>
            </a:r>
            <a:endParaRPr lang="cs-CZ" sz="2800" i="1" dirty="0" smtClean="0"/>
          </a:p>
          <a:p>
            <a:pPr lvl="0" indent="-342900">
              <a:spcBef>
                <a:spcPts val="0"/>
              </a:spcBef>
              <a:buSzPct val="100000"/>
            </a:pPr>
            <a:endParaRPr lang="cs-CZ" sz="2800" i="1" dirty="0"/>
          </a:p>
          <a:p>
            <a:pPr lvl="0" indent="-342900">
              <a:spcBef>
                <a:spcPts val="0"/>
              </a:spcBef>
              <a:buSzPct val="100000"/>
            </a:pPr>
            <a:endParaRPr lang="cs-CZ" sz="2800" dirty="0" smtClean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lvl="0" indent="-342900">
              <a:spcBef>
                <a:spcPts val="0"/>
              </a:spcBef>
              <a:buSzPct val="100000"/>
            </a:pPr>
            <a:r>
              <a:rPr lang="cs-CZ" sz="2800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nový </a:t>
            </a:r>
            <a:r>
              <a:rPr lang="cs-CZ" sz="28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zákon o Zadávání veřejných zakázek</a:t>
            </a:r>
          </a:p>
          <a:p>
            <a:pPr lvl="3" indent="-228600">
              <a:buSzPct val="100000"/>
              <a:buNone/>
            </a:pPr>
            <a:endParaRPr lang="cs-CZ" sz="18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cs-CZ" sz="2800" b="0" i="0" u="none" strike="noStrike" cap="none" dirty="0" smtClean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cs-CZ" sz="1200" b="0" i="0" u="none" strike="noStrike" cap="none">
              <a:solidFill>
                <a:srgbClr val="7F7F7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8131921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1331640" y="332656"/>
            <a:ext cx="7355159" cy="6480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rgbClr val="F03741"/>
              </a:buClr>
              <a:buSzPct val="25000"/>
              <a:buFont typeface="Cambria"/>
              <a:buNone/>
            </a:pPr>
            <a:r>
              <a:rPr lang="cs-CZ" sz="2800" b="1" i="0" u="none" strike="noStrike" cap="none" dirty="0" smtClean="0">
                <a:solidFill>
                  <a:srgbClr val="F03741"/>
                </a:solidFill>
                <a:latin typeface="Cambria"/>
                <a:ea typeface="Cambria"/>
                <a:cs typeface="Cambria"/>
                <a:sym typeface="Cambria"/>
              </a:rPr>
              <a:t>Pilot 2014-2016</a:t>
            </a:r>
            <a:endParaRPr sz="2800" b="1" i="0" u="none" strike="noStrike" cap="none" dirty="0">
              <a:solidFill>
                <a:srgbClr val="F0374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827583" y="1600200"/>
            <a:ext cx="7859215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77800" indent="0">
              <a:buNone/>
            </a:pPr>
            <a:r>
              <a:rPr lang="cs-CZ" dirty="0"/>
              <a:t>Implementace metody PCP v České republice je díky </a:t>
            </a:r>
            <a:r>
              <a:rPr lang="cs-CZ" dirty="0" smtClean="0"/>
              <a:t>legislativě </a:t>
            </a:r>
            <a:r>
              <a:rPr lang="cs-CZ" dirty="0"/>
              <a:t>možná prostřednictvím rámcové smlouvy a/nebo soutěží o návrh v případě specifických (dílčích) řešení. </a:t>
            </a:r>
            <a:endParaRPr lang="cs-CZ" dirty="0" smtClean="0"/>
          </a:p>
          <a:p>
            <a:pPr marL="177800" indent="0">
              <a:buNone/>
            </a:pPr>
            <a:endParaRPr lang="cs-CZ" dirty="0"/>
          </a:p>
          <a:p>
            <a:pPr marL="177800" indent="0">
              <a:buNone/>
            </a:pPr>
            <a:r>
              <a:rPr lang="cs-CZ" dirty="0" smtClean="0"/>
              <a:t>Předmětem </a:t>
            </a:r>
            <a:r>
              <a:rPr lang="cs-CZ" dirty="0"/>
              <a:t>rámcové smlouvy je obecné vymezení podmínek a postupů společných všem fázím, resp. všem dílčím soutěžím o návrhy (tzv. </a:t>
            </a:r>
            <a:r>
              <a:rPr lang="cs-CZ" dirty="0" err="1"/>
              <a:t>minitendrům</a:t>
            </a:r>
            <a:r>
              <a:rPr lang="cs-CZ" dirty="0" smtClean="0"/>
              <a:t>):</a:t>
            </a:r>
          </a:p>
          <a:p>
            <a:pPr marL="177800" indent="0">
              <a:buNone/>
            </a:pPr>
            <a:endParaRPr lang="cs-CZ" dirty="0" smtClean="0"/>
          </a:p>
          <a:p>
            <a:pPr marL="177800" indent="0">
              <a:buNone/>
            </a:pPr>
            <a:endParaRPr lang="cs-CZ" dirty="0"/>
          </a:p>
          <a:p>
            <a:pPr lvl="1"/>
            <a:r>
              <a:rPr lang="cs-CZ" dirty="0"/>
              <a:t>postupů a podmínek při vyzývání uchazečů k předkládání návrhů řešení do minitendru,</a:t>
            </a:r>
          </a:p>
          <a:p>
            <a:pPr lvl="1"/>
            <a:r>
              <a:rPr lang="cs-CZ" dirty="0"/>
              <a:t>postup výběru nejvhodnější nabídky návrhu řešení v minitendru,</a:t>
            </a:r>
          </a:p>
          <a:p>
            <a:pPr lvl="1"/>
            <a:r>
              <a:rPr lang="cs-CZ" dirty="0"/>
              <a:t>způsob uzavření smlouvy o poskytnutí podpory k vybranému návrhu řešení v minitendru,</a:t>
            </a:r>
          </a:p>
          <a:p>
            <a:pPr lvl="1"/>
            <a:r>
              <a:rPr lang="cs-CZ" dirty="0"/>
              <a:t>práva a povinnosti vyplývající ze smlouvy o poskytnutí podpory uzavřené na základě minitendru mezi poskytovatelem a příjemcem podpory a</a:t>
            </a:r>
          </a:p>
          <a:p>
            <a:pPr lvl="1"/>
            <a:r>
              <a:rPr lang="cs-CZ" dirty="0"/>
              <a:t>práva k výsledkům výzkumného projektu.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cs-CZ" sz="2800" b="0" i="0" u="none" strike="noStrike" cap="none" dirty="0" smtClean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cs-CZ" sz="1200" b="0" i="0" u="none" strike="noStrike" cap="none">
              <a:solidFill>
                <a:srgbClr val="7F7F7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4737614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1331640" y="332656"/>
            <a:ext cx="7355159" cy="6480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rgbClr val="F03741"/>
              </a:buClr>
              <a:buSzPct val="25000"/>
              <a:buFont typeface="Cambria"/>
              <a:buNone/>
            </a:pPr>
            <a:r>
              <a:rPr lang="cs-CZ" sz="2800" b="1" i="0" u="none" strike="noStrike" cap="none" dirty="0" smtClean="0">
                <a:solidFill>
                  <a:srgbClr val="F03741"/>
                </a:solidFill>
                <a:latin typeface="Cambria"/>
                <a:ea typeface="Cambria"/>
                <a:cs typeface="Cambria"/>
                <a:sym typeface="Cambria"/>
              </a:rPr>
              <a:t>Realizace pilotu</a:t>
            </a:r>
            <a:endParaRPr sz="2800" b="1" i="0" u="none" strike="noStrike" cap="none" dirty="0">
              <a:solidFill>
                <a:srgbClr val="F0374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827583" y="1600200"/>
            <a:ext cx="7859215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r>
              <a:rPr lang="cs-CZ" dirty="0"/>
              <a:t>Fáze: Zkoumání řešení</a:t>
            </a:r>
          </a:p>
          <a:p>
            <a:pPr lvl="1"/>
            <a:r>
              <a:rPr lang="cs-CZ" dirty="0"/>
              <a:t>Minitendr č. 01 První návrh technologického řešení</a:t>
            </a:r>
          </a:p>
          <a:p>
            <a:pPr lvl="1"/>
            <a:r>
              <a:rPr lang="cs-CZ" dirty="0"/>
              <a:t>Minitendr č. 02 Řešení otázek nezbytných pro vývoj software v rámci legislativního prostředí pro zpracování archiválií</a:t>
            </a:r>
          </a:p>
          <a:p>
            <a:pPr lvl="1"/>
            <a:r>
              <a:rPr lang="cs-CZ" dirty="0"/>
              <a:t>Minitendr č. 03 Řešení otázek nezbytných pro vývoj software v rámci technických podmínek jednotlivých archivů</a:t>
            </a:r>
          </a:p>
          <a:p>
            <a:pPr lvl="1"/>
            <a:r>
              <a:rPr lang="cs-CZ" dirty="0"/>
              <a:t>Minitendr č. 04 Optimalizace procesního modelu a související návrh funkčních požadavků</a:t>
            </a:r>
          </a:p>
          <a:p>
            <a:pPr lvl="1"/>
            <a:r>
              <a:rPr lang="cs-CZ" dirty="0"/>
              <a:t>Minitendr č. 05 První návrh technologických variant</a:t>
            </a:r>
          </a:p>
          <a:p>
            <a:pPr lvl="1"/>
            <a:r>
              <a:rPr lang="cs-CZ" dirty="0"/>
              <a:t>Minitendr č. </a:t>
            </a:r>
            <a:r>
              <a:rPr lang="cs-CZ" dirty="0" smtClean="0"/>
              <a:t>XX …dopracování , hledání..</a:t>
            </a:r>
          </a:p>
          <a:p>
            <a:pPr marL="609600" lvl="1" indent="0">
              <a:buNone/>
            </a:pPr>
            <a:endParaRPr lang="cs-CZ" dirty="0" smtClean="0"/>
          </a:p>
          <a:p>
            <a:r>
              <a:rPr lang="cs-CZ" dirty="0" smtClean="0"/>
              <a:t>Fáze: Zhotovení prototypů (funkčního vzorku)</a:t>
            </a:r>
          </a:p>
          <a:p>
            <a:pPr lvl="1"/>
            <a:r>
              <a:rPr lang="cs-CZ" dirty="0" smtClean="0"/>
              <a:t>Minitendr </a:t>
            </a:r>
            <a:r>
              <a:rPr lang="cs-CZ" dirty="0"/>
              <a:t>č. </a:t>
            </a:r>
            <a:r>
              <a:rPr lang="cs-CZ" dirty="0" smtClean="0"/>
              <a:t>0X </a:t>
            </a:r>
            <a:r>
              <a:rPr lang="cs-CZ" dirty="0"/>
              <a:t>Vytvoření prvního prototypu základu uvažovaného řešení pro pořádání archiválií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cs-CZ" sz="2800" b="0" i="0" u="none" strike="noStrike" cap="none" dirty="0" smtClean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cs-CZ" sz="1200" b="0" i="0" u="none" strike="noStrike" cap="none">
              <a:solidFill>
                <a:srgbClr val="7F7F7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962644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1331640" y="332656"/>
            <a:ext cx="7355159" cy="6480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rgbClr val="F03741"/>
              </a:buClr>
              <a:buSzPct val="25000"/>
              <a:buFont typeface="Cambria"/>
              <a:buNone/>
            </a:pPr>
            <a:r>
              <a:rPr lang="cs-CZ" sz="2800" b="1" dirty="0" smtClean="0">
                <a:solidFill>
                  <a:srgbClr val="F03741"/>
                </a:solidFill>
                <a:latin typeface="Cambria"/>
                <a:ea typeface="Cambria"/>
                <a:cs typeface="Cambria"/>
                <a:sym typeface="Cambria"/>
              </a:rPr>
              <a:t>Co je problém</a:t>
            </a:r>
            <a:endParaRPr sz="2800" b="1" i="0" u="none" strike="noStrike" cap="none" dirty="0">
              <a:solidFill>
                <a:srgbClr val="F0374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827583" y="1600200"/>
            <a:ext cx="7859215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cs-CZ" sz="28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514350" marR="0" lvl="0" indent="-514350" algn="l" rtl="0">
              <a:spcBef>
                <a:spcPts val="0"/>
              </a:spcBef>
              <a:buClr>
                <a:schemeClr val="dk1"/>
              </a:buClr>
              <a:buSzPct val="100000"/>
              <a:buAutoNum type="arabicPeriod"/>
            </a:pPr>
            <a:r>
              <a:rPr lang="cs-CZ" sz="2800" b="0" i="0" u="none" strike="noStrike" cap="none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Uplatnit výjimku ze zadávacího postupu (nebát se)</a:t>
            </a:r>
          </a:p>
          <a:p>
            <a:pPr marL="514350" marR="0" lvl="0" indent="-514350" algn="l" rtl="0">
              <a:spcBef>
                <a:spcPts val="0"/>
              </a:spcBef>
              <a:buClr>
                <a:schemeClr val="dk1"/>
              </a:buClr>
              <a:buSzPct val="100000"/>
              <a:buAutoNum type="arabicPeriod"/>
            </a:pPr>
            <a:r>
              <a:rPr lang="cs-CZ" sz="2800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Požadavky na formalistický postup vyžadovaný údajně legislativou (donátorem)</a:t>
            </a:r>
          </a:p>
          <a:p>
            <a:pPr marL="514350" marR="0" lvl="0" indent="-514350" algn="l" rtl="0">
              <a:spcBef>
                <a:spcPts val="0"/>
              </a:spcBef>
              <a:buClr>
                <a:schemeClr val="dk1"/>
              </a:buClr>
              <a:buSzPct val="100000"/>
              <a:buAutoNum type="arabicPeriod"/>
            </a:pPr>
            <a:r>
              <a:rPr lang="cs-CZ" sz="2800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Mít vhodně nastavený program (příklad OPP)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cs-CZ" sz="2800" dirty="0" smtClean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514350" marR="0" lvl="0" indent="-514350" algn="l" rtl="0">
              <a:spcBef>
                <a:spcPts val="0"/>
              </a:spcBef>
              <a:buClr>
                <a:schemeClr val="dk1"/>
              </a:buClr>
              <a:buSzPct val="100000"/>
              <a:buAutoNum type="arabicPeriod"/>
            </a:pPr>
            <a:endParaRPr lang="cs-CZ" sz="2800" b="0" i="0" u="none" strike="noStrike" cap="none" dirty="0" smtClean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514350" marR="0" lvl="0" indent="-514350" algn="l" rtl="0">
              <a:spcBef>
                <a:spcPts val="0"/>
              </a:spcBef>
              <a:buClr>
                <a:schemeClr val="dk1"/>
              </a:buClr>
              <a:buSzPct val="100000"/>
              <a:buAutoNum type="arabicPeriod"/>
            </a:pPr>
            <a:endParaRPr lang="cs-CZ" sz="2800" b="0" i="0" u="none" strike="noStrike" cap="none" dirty="0" smtClean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cs-CZ" sz="1200" b="0" i="0" u="none" strike="noStrike" cap="none">
              <a:solidFill>
                <a:srgbClr val="7F7F7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8056484"/>
      </p:ext>
    </p:extLst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1331640" y="332656"/>
            <a:ext cx="7355159" cy="6480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rgbClr val="F03741"/>
              </a:buClr>
              <a:buSzPct val="25000"/>
              <a:buFont typeface="Cambria"/>
              <a:buNone/>
            </a:pPr>
            <a:r>
              <a:rPr lang="cs-CZ" sz="2800" b="1" i="0" u="none" strike="noStrike" cap="none" dirty="0" smtClean="0">
                <a:solidFill>
                  <a:srgbClr val="F03741"/>
                </a:solidFill>
                <a:latin typeface="Cambria"/>
                <a:ea typeface="Cambria"/>
                <a:cs typeface="Cambria"/>
                <a:sym typeface="Cambria"/>
              </a:rPr>
              <a:t>Chceme PCP?</a:t>
            </a:r>
            <a:endParaRPr sz="2800" b="1" i="0" u="none" strike="noStrike" cap="none" dirty="0">
              <a:solidFill>
                <a:srgbClr val="F0374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827583" y="1600200"/>
            <a:ext cx="7859215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cs-CZ" sz="2800" b="0" i="0" u="none" strike="noStrike" cap="none" dirty="0" smtClean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cs-CZ" sz="28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r>
              <a:rPr lang="cs-CZ" sz="2800" b="0" i="0" u="none" strike="noStrike" cap="none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Chceme PCP a nevíme jak na to? Je vůbec potřeba? 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cs-CZ" sz="28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cs-CZ" sz="2800" b="0" i="0" u="none" strike="noStrike" cap="none" dirty="0" smtClean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r>
              <a:rPr lang="cs-CZ" sz="2800" b="0" i="0" u="none" strike="noStrike" cap="none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Bude nový ZVZ a objeví se inovační partnerství – je to stejné ?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cs-CZ" sz="1200" b="0" i="0" u="none" strike="noStrike" cap="none">
              <a:solidFill>
                <a:srgbClr val="7F7F7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1524762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Prezentace TA ČR_šablona_01">
  <a:themeElements>
    <a:clrScheme name="Tačr šedé">
      <a:dk1>
        <a:srgbClr val="000000"/>
      </a:dk1>
      <a:lt1>
        <a:srgbClr val="FFFFFF"/>
      </a:lt1>
      <a:dk2>
        <a:srgbClr val="7F7F7F"/>
      </a:dk2>
      <a:lt2>
        <a:srgbClr val="F2F2F2"/>
      </a:lt2>
      <a:accent1>
        <a:srgbClr val="000000"/>
      </a:accent1>
      <a:accent2>
        <a:srgbClr val="3F3F3F"/>
      </a:accent2>
      <a:accent3>
        <a:srgbClr val="7F7F7F"/>
      </a:accent3>
      <a:accent4>
        <a:srgbClr val="BFBFBF"/>
      </a:accent4>
      <a:accent5>
        <a:srgbClr val="FFFFFF"/>
      </a:accent5>
      <a:accent6>
        <a:srgbClr val="F03741"/>
      </a:accent6>
      <a:hlink>
        <a:srgbClr val="7F7F7F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383</Words>
  <Application>Microsoft Office PowerPoint</Application>
  <PresentationFormat>Předvádění na obrazovce (4:3)</PresentationFormat>
  <Paragraphs>63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Prezentace TA ČR_šablona_01</vt:lpstr>
      <vt:lpstr>Snímek 1</vt:lpstr>
      <vt:lpstr>PCP (pre-commercial procurement)</vt:lpstr>
      <vt:lpstr>Metoda</vt:lpstr>
      <vt:lpstr>Metoda teorie</vt:lpstr>
      <vt:lpstr>Metoda praxe</vt:lpstr>
      <vt:lpstr>Pilot 2014-2016</vt:lpstr>
      <vt:lpstr>Realizace pilotu</vt:lpstr>
      <vt:lpstr>Co je problém</vt:lpstr>
      <vt:lpstr>Chceme PCP?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pc</cp:lastModifiedBy>
  <cp:revision>3</cp:revision>
  <dcterms:modified xsi:type="dcterms:W3CDTF">2016-04-15T09:30:02Z</dcterms:modified>
</cp:coreProperties>
</file>