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6" r:id="rId3"/>
    <p:sldId id="309" r:id="rId4"/>
    <p:sldId id="281" r:id="rId5"/>
    <p:sldId id="310" r:id="rId6"/>
    <p:sldId id="311" r:id="rId7"/>
    <p:sldId id="312" r:id="rId8"/>
    <p:sldId id="278" r:id="rId9"/>
    <p:sldId id="263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0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31" autoAdjust="0"/>
  </p:normalViewPr>
  <p:slideViewPr>
    <p:cSldViewPr snapToGrid="0" showGuides="1">
      <p:cViewPr varScale="1">
        <p:scale>
          <a:sx n="71" d="100"/>
          <a:sy n="71" d="100"/>
        </p:scale>
        <p:origin x="424" y="56"/>
      </p:cViewPr>
      <p:guideLst>
        <p:guide orient="horz" pos="777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6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0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6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61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6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1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0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1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5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AEAF-A029-4371-BF6F-F4C68A5FAC10}" type="datetimeFigureOut">
              <a:rPr lang="cs-CZ" smtClean="0"/>
              <a:t>21.04.2016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F41A-FAD2-4EBB-B616-7AC6BD0FE2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31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.polansky@smartcitycluster.cz" TargetMode="External"/><Relationship Id="rId2" Type="http://schemas.openxmlformats.org/officeDocument/2006/relationships/hyperlink" Target="http://www.tcpisek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1.png"/><Relationship Id="rId4" Type="http://schemas.openxmlformats.org/officeDocument/2006/relationships/hyperlink" Target="mailto:e.charvatova@smartcitycluster.e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4766" y="5741074"/>
            <a:ext cx="6282441" cy="403034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Představení </a:t>
            </a:r>
            <a:r>
              <a:rPr lang="cs-CZ" dirty="0" smtClean="0"/>
              <a:t>Czech Smart City Clusteru</a:t>
            </a:r>
            <a:endParaRPr lang="cs-CZ" dirty="0"/>
          </a:p>
          <a:p>
            <a:pPr algn="l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4766" y="6144108"/>
            <a:ext cx="3382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Radovan Polanský, výkonný ředitel</a:t>
            </a:r>
            <a:endParaRPr lang="cs-CZ" i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19" y="905948"/>
            <a:ext cx="5405648" cy="50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jirkakubicek.cz/foto/krajina/jizni_cechy/img0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6281" y="-308575"/>
            <a:ext cx="14161316" cy="73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188428" y="421377"/>
            <a:ext cx="5631606" cy="166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Jihočeský kraj</a:t>
            </a:r>
          </a:p>
          <a:p>
            <a:r>
              <a:rPr lang="cs-CZ" sz="4800" b="1" dirty="0" smtClean="0">
                <a:solidFill>
                  <a:schemeClr val="bg1"/>
                </a:solidFill>
              </a:rPr>
              <a:t>S</a:t>
            </a:r>
            <a:r>
              <a:rPr lang="en-GB" sz="4800" b="1" dirty="0" smtClean="0">
                <a:solidFill>
                  <a:schemeClr val="bg1"/>
                </a:solidFill>
              </a:rPr>
              <a:t>mart </a:t>
            </a:r>
            <a:r>
              <a:rPr lang="cs-CZ" sz="4800" b="1" dirty="0" smtClean="0">
                <a:solidFill>
                  <a:schemeClr val="bg1"/>
                </a:solidFill>
              </a:rPr>
              <a:t>R</a:t>
            </a:r>
            <a:r>
              <a:rPr lang="en-GB" sz="4800" b="1" dirty="0" err="1" smtClean="0">
                <a:solidFill>
                  <a:schemeClr val="bg1"/>
                </a:solidFill>
              </a:rPr>
              <a:t>egion</a:t>
            </a:r>
            <a:r>
              <a:rPr lang="cs-CZ" sz="4800" b="1" dirty="0" smtClean="0">
                <a:solidFill>
                  <a:schemeClr val="bg1"/>
                </a:solidFill>
              </a:rPr>
              <a:t> Etapa 1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52328" y="2083370"/>
            <a:ext cx="401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i="1" dirty="0" smtClean="0">
                <a:solidFill>
                  <a:schemeClr val="bg1"/>
                </a:solidFill>
              </a:rPr>
              <a:t>Radovan Polanský, výkonný ředitel CSCC</a:t>
            </a:r>
            <a:endParaRPr lang="cs-CZ" i="1" dirty="0">
              <a:solidFill>
                <a:schemeClr val="bg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1068659" y="526988"/>
            <a:ext cx="1520" cy="193899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517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Jihočeský </a:t>
            </a:r>
            <a:r>
              <a:rPr lang="cs-CZ" sz="5300" b="1" dirty="0" smtClean="0"/>
              <a:t>kraj</a:t>
            </a: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000" i="1" dirty="0" smtClean="0"/>
              <a:t>S</a:t>
            </a:r>
            <a:r>
              <a:rPr lang="en-GB" sz="4000" i="1" dirty="0"/>
              <a:t>mart </a:t>
            </a:r>
            <a:r>
              <a:rPr lang="cs-CZ" sz="4000" i="1" dirty="0"/>
              <a:t>R</a:t>
            </a:r>
            <a:r>
              <a:rPr lang="en-GB" sz="4000" i="1" dirty="0" err="1" smtClean="0"/>
              <a:t>egion</a:t>
            </a:r>
            <a:r>
              <a:rPr lang="cs-CZ" sz="4000" i="1" dirty="0" smtClean="0"/>
              <a:t> Jižní Čechy</a:t>
            </a:r>
            <a:endParaRPr lang="cs-CZ" sz="4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7282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/>
              <a:t>Cílem projektu Smart </a:t>
            </a:r>
            <a:r>
              <a:rPr lang="cs-CZ" sz="3600" dirty="0" smtClean="0"/>
              <a:t>Region Jižní Čechy je </a:t>
            </a:r>
            <a:r>
              <a:rPr lang="cs-CZ" sz="3600" dirty="0"/>
              <a:t>rozvoj konceptu Smart City v Jihočeském Kraji. Snaží se o vytvoření strategického konsorcia klíčových partnerů, analýzu klíčových oblastí regionu pro rozvoj </a:t>
            </a:r>
            <a:r>
              <a:rPr lang="cs-CZ" sz="3600" dirty="0" err="1"/>
              <a:t>SmartCity</a:t>
            </a:r>
            <a:r>
              <a:rPr lang="cs-CZ" sz="3600" dirty="0"/>
              <a:t> a vytvoření koncepčního a technologického, prostředí podporujícího vznik a realizaci pilotních projektů, formovaných na základě společné strategie a v synergii všech zapojených členů clusteru a partnerů.</a:t>
            </a:r>
          </a:p>
        </p:txBody>
      </p:sp>
      <p:pic>
        <p:nvPicPr>
          <p:cNvPr id="2050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10212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51848" y="5934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Role pracovní skupiny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51848" y="1438741"/>
            <a:ext cx="10515600" cy="4786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/>
              <a:t>Vytvořit prostor ke vzniku </a:t>
            </a:r>
            <a:r>
              <a:rPr lang="cs-CZ" b="1" dirty="0"/>
              <a:t>a realizaci projektů zaměřených na rozvoj Smart </a:t>
            </a:r>
            <a:r>
              <a:rPr lang="cs-CZ" b="1" dirty="0" smtClean="0"/>
              <a:t>City technologií v Jihočeském kraji (</a:t>
            </a:r>
            <a:r>
              <a:rPr lang="cs-CZ" b="1" dirty="0" err="1" smtClean="0"/>
              <a:t>Smartfield</a:t>
            </a:r>
            <a:r>
              <a:rPr lang="cs-CZ" b="1" dirty="0" smtClean="0"/>
              <a:t>)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Poskytnout metodickou a technologickou podporu, kvalifikovanou analýzu akademických partnerů </a:t>
            </a:r>
            <a:r>
              <a:rPr lang="cs-CZ" dirty="0"/>
              <a:t>a </a:t>
            </a:r>
            <a:r>
              <a:rPr lang="cs-CZ" dirty="0" smtClean="0"/>
              <a:t>data. </a:t>
            </a:r>
          </a:p>
          <a:p>
            <a:r>
              <a:rPr lang="cs-CZ" dirty="0" smtClean="0"/>
              <a:t>Podílet se metodicky na realizaci strategických projektů </a:t>
            </a:r>
            <a:r>
              <a:rPr lang="cs-CZ" dirty="0"/>
              <a:t>a kontrolovat soulad s vytyčenou strategií, aby došlo k naplnění stanovaných cílů a požadovanému </a:t>
            </a:r>
            <a:r>
              <a:rPr lang="cs-CZ" dirty="0" smtClean="0"/>
              <a:t>rozvoji.</a:t>
            </a:r>
          </a:p>
          <a:p>
            <a:r>
              <a:rPr lang="cs-CZ" dirty="0" smtClean="0"/>
              <a:t>Rozvíjet komunikaci s partnery ve státní správě, akademickém i komerčním sektoru a se zahraničními partnery.</a:t>
            </a:r>
          </a:p>
          <a:p>
            <a:r>
              <a:rPr lang="cs-CZ" dirty="0" smtClean="0"/>
              <a:t>Podporovat financování pilotních projektů.</a:t>
            </a:r>
          </a:p>
          <a:p>
            <a:r>
              <a:rPr lang="cs-CZ" dirty="0" smtClean="0"/>
              <a:t>Přispívat k popularizaci konceptu a podílet se na komunikaci s občany.</a:t>
            </a:r>
            <a:endParaRPr lang="cs-CZ" dirty="0"/>
          </a:p>
        </p:txBody>
      </p:sp>
      <p:pic>
        <p:nvPicPr>
          <p:cNvPr id="6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4859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81" y="-139058"/>
            <a:ext cx="8072549" cy="6887876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76469" y="4053509"/>
            <a:ext cx="2123040" cy="706177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/>
              <a:t>Smartfield</a:t>
            </a:r>
            <a:endParaRPr lang="cs-CZ" sz="4000" b="1" dirty="0"/>
          </a:p>
        </p:txBody>
      </p:sp>
      <p:pic>
        <p:nvPicPr>
          <p:cNvPr id="7" name="Picture 2" descr="Screen-2016-01-21_15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14050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7332" y="1868747"/>
            <a:ext cx="105236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Doprava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Energetika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Zdravotnictví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Sociální služby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Školství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Regionální strategie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800" b="1" dirty="0" smtClean="0"/>
              <a:t>IT integrace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868279" y="869611"/>
            <a:ext cx="10515600" cy="598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Tématické</a:t>
            </a:r>
            <a:r>
              <a:rPr lang="cs-CZ" b="1" dirty="0" smtClean="0"/>
              <a:t> okruhy pro Smart Region</a:t>
            </a:r>
            <a:endParaRPr lang="cs-CZ" b="1" dirty="0"/>
          </a:p>
        </p:txBody>
      </p:sp>
      <p:pic>
        <p:nvPicPr>
          <p:cNvPr id="9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28464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19100" y="686790"/>
            <a:ext cx="10515600" cy="598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Fáze 1: Projektový </a:t>
            </a:r>
            <a:r>
              <a:rPr lang="cs-CZ" b="1" dirty="0"/>
              <a:t>tým, analýza, komunikace </a:t>
            </a:r>
          </a:p>
        </p:txBody>
      </p:sp>
      <p:sp>
        <p:nvSpPr>
          <p:cNvPr id="3" name="Obdélník 2"/>
          <p:cNvSpPr/>
          <p:nvPr/>
        </p:nvSpPr>
        <p:spPr>
          <a:xfrm>
            <a:off x="657868" y="1599961"/>
            <a:ext cx="112156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/>
              <a:t>Dokončení </a:t>
            </a:r>
            <a:r>
              <a:rPr lang="cs-CZ" sz="2800" dirty="0" smtClean="0"/>
              <a:t>organizace </a:t>
            </a:r>
            <a:r>
              <a:rPr lang="cs-CZ" sz="2800" dirty="0"/>
              <a:t>projektového týmu,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/>
              <a:t>analýza prostředí </a:t>
            </a:r>
            <a:r>
              <a:rPr lang="cs-CZ" sz="2800" dirty="0" smtClean="0"/>
              <a:t>JK </a:t>
            </a:r>
            <a:r>
              <a:rPr lang="cs-CZ" sz="2800" dirty="0"/>
              <a:t>a zpracování dat pro projektovou </a:t>
            </a:r>
            <a:r>
              <a:rPr lang="cs-CZ" sz="2800" dirty="0" smtClean="0"/>
              <a:t>skupinu,</a:t>
            </a:r>
            <a:endParaRPr lang="cs-CZ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rozvoj </a:t>
            </a:r>
            <a:r>
              <a:rPr lang="cs-CZ" sz="2800" dirty="0"/>
              <a:t>spolupráce projektového týmu a technických </a:t>
            </a:r>
            <a:r>
              <a:rPr lang="cs-CZ" sz="2800" dirty="0" smtClean="0"/>
              <a:t>týmů,</a:t>
            </a:r>
            <a:endParaRPr lang="cs-CZ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/>
              <a:t>rozvoj vztahů s partnery ve státní správě, nastavení individuální podpory konkrétních krajských záměrů (MMR, MŽP, MPO</a:t>
            </a:r>
            <a:r>
              <a:rPr lang="cs-CZ" sz="2800" dirty="0" smtClean="0"/>
              <a:t>),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/>
              <a:t>vytvoření identity a popularizace projektu,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aktivace </a:t>
            </a:r>
            <a:r>
              <a:rPr lang="cs-CZ" sz="2800" dirty="0"/>
              <a:t>občanské společnosti a </a:t>
            </a:r>
            <a:r>
              <a:rPr lang="cs-CZ" sz="2800" dirty="0" smtClean="0"/>
              <a:t>komunit,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rozvoj </a:t>
            </a:r>
            <a:r>
              <a:rPr lang="cs-CZ" sz="2800" dirty="0"/>
              <a:t>vztahů s partnery v </a:t>
            </a:r>
            <a:r>
              <a:rPr lang="cs-CZ" sz="2800" dirty="0" smtClean="0"/>
              <a:t>EU, transfer </a:t>
            </a:r>
            <a:r>
              <a:rPr lang="cs-CZ" sz="2800" dirty="0"/>
              <a:t>know-how a zapojení do evropských iniciativ Smart </a:t>
            </a:r>
            <a:r>
              <a:rPr lang="cs-CZ" sz="2800" dirty="0" smtClean="0"/>
              <a:t>City, </a:t>
            </a:r>
          </a:p>
          <a:p>
            <a:pPr fontAlgn="base"/>
            <a:endParaRPr lang="cs-CZ" sz="2800" b="1" dirty="0" smtClean="0"/>
          </a:p>
          <a:p>
            <a:pPr fontAlgn="base"/>
            <a:r>
              <a:rPr lang="cs-CZ" sz="2800" b="1" dirty="0" smtClean="0"/>
              <a:t>Vytvoření </a:t>
            </a:r>
            <a:r>
              <a:rPr lang="cs-CZ" sz="2800" b="1" dirty="0"/>
              <a:t>základních strategických dokumentů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4400" dirty="0"/>
          </a:p>
        </p:txBody>
      </p:sp>
      <p:pic>
        <p:nvPicPr>
          <p:cNvPr id="6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13559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19100" y="686790"/>
            <a:ext cx="10515600" cy="598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Fáze </a:t>
            </a:r>
            <a:r>
              <a:rPr lang="cs-CZ" b="1" dirty="0" smtClean="0"/>
              <a:t>2: </a:t>
            </a:r>
            <a:r>
              <a:rPr lang="cs-CZ" b="1" dirty="0"/>
              <a:t>Vytvoření </a:t>
            </a:r>
            <a:r>
              <a:rPr lang="cs-CZ" b="1" dirty="0" smtClean="0"/>
              <a:t>zásobníku </a:t>
            </a:r>
            <a:r>
              <a:rPr lang="cs-CZ" b="1" dirty="0"/>
              <a:t>projektů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657868" y="1599961"/>
            <a:ext cx="1121568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příprava zásobníku pilotních projektů </a:t>
            </a:r>
            <a:r>
              <a:rPr lang="cs-CZ" sz="2800" dirty="0" smtClean="0"/>
              <a:t>na </a:t>
            </a:r>
            <a:r>
              <a:rPr lang="cs-CZ" sz="2800" dirty="0"/>
              <a:t>úrovni kraje a vybraných </a:t>
            </a:r>
            <a:r>
              <a:rPr lang="cs-CZ" sz="2800" dirty="0" smtClean="0"/>
              <a:t>měst,</a:t>
            </a:r>
            <a:endParaRPr lang="cs-CZ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analýza dostupných technologií, </a:t>
            </a:r>
            <a:r>
              <a:rPr lang="cs-CZ" sz="2800" dirty="0" smtClean="0"/>
              <a:t>aplikace vývoje </a:t>
            </a:r>
            <a:r>
              <a:rPr lang="cs-CZ" sz="2800" dirty="0"/>
              <a:t>a </a:t>
            </a:r>
            <a:r>
              <a:rPr lang="cs-CZ" sz="2800" dirty="0" smtClean="0"/>
              <a:t>výzkumu</a:t>
            </a:r>
            <a:endParaRPr lang="cs-CZ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aktivace technologických partnerů, výběr strategických projektů,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analýza zdrojů financování a volba finančních </a:t>
            </a:r>
            <a:r>
              <a:rPr lang="cs-CZ" sz="2800" dirty="0" smtClean="0"/>
              <a:t>modelů,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návrh </a:t>
            </a:r>
            <a:r>
              <a:rPr lang="cs-CZ" sz="2800" dirty="0"/>
              <a:t>finančních </a:t>
            </a:r>
            <a:r>
              <a:rPr lang="cs-CZ" sz="2800" dirty="0" smtClean="0"/>
              <a:t>modelů, příprava business </a:t>
            </a:r>
            <a:r>
              <a:rPr lang="cs-CZ" sz="2800" dirty="0" err="1" smtClean="0"/>
              <a:t>cases</a:t>
            </a:r>
            <a:r>
              <a:rPr lang="cs-CZ" sz="2800" dirty="0" smtClean="0"/>
              <a:t>, </a:t>
            </a:r>
            <a:endParaRPr lang="cs-CZ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analýza národních a evropských zdrojů a</a:t>
            </a:r>
            <a:r>
              <a:rPr lang="cs-CZ" sz="2800" dirty="0" smtClean="0"/>
              <a:t> </a:t>
            </a:r>
            <a:r>
              <a:rPr lang="cs-CZ" sz="2800" dirty="0"/>
              <a:t>příprava projektů do </a:t>
            </a:r>
            <a:r>
              <a:rPr lang="cs-CZ" sz="2800" dirty="0" smtClean="0"/>
              <a:t>výzev,</a:t>
            </a:r>
            <a:endParaRPr lang="cs-CZ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zapojení </a:t>
            </a:r>
            <a:r>
              <a:rPr lang="cs-CZ" sz="2800" dirty="0"/>
              <a:t>do vybraných evropských iniciativ</a:t>
            </a:r>
            <a:r>
              <a:rPr lang="cs-CZ" sz="2800" dirty="0" smtClean="0"/>
              <a:t>,</a:t>
            </a:r>
            <a:endParaRPr lang="cs-CZ" sz="2800" dirty="0"/>
          </a:p>
          <a:p>
            <a:pPr fontAlgn="base"/>
            <a:endParaRPr lang="cs-CZ" sz="2800" b="1" dirty="0" smtClean="0"/>
          </a:p>
          <a:p>
            <a:pPr fontAlgn="base"/>
            <a:r>
              <a:rPr lang="cs-CZ" sz="2800" b="1" dirty="0"/>
              <a:t>Vytvoření projektového </a:t>
            </a:r>
            <a:r>
              <a:rPr lang="cs-CZ" sz="2800" b="1" dirty="0" smtClean="0"/>
              <a:t>zásobníku</a:t>
            </a:r>
            <a:endParaRPr lang="cs-CZ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4400" dirty="0"/>
          </a:p>
        </p:txBody>
      </p:sp>
      <p:pic>
        <p:nvPicPr>
          <p:cNvPr id="5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30753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19100" y="686790"/>
            <a:ext cx="10515600" cy="598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Fáze </a:t>
            </a:r>
            <a:r>
              <a:rPr lang="cs-CZ" b="1" dirty="0" smtClean="0"/>
              <a:t>3: </a:t>
            </a:r>
            <a:r>
              <a:rPr lang="pl-PL" b="1" dirty="0"/>
              <a:t>Podpora realizace, rozvoj a </a:t>
            </a:r>
            <a:r>
              <a:rPr lang="pl-PL" b="1" dirty="0" smtClean="0"/>
              <a:t>replikace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657868" y="1599961"/>
            <a:ext cx="112156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Proaktivní podpora </a:t>
            </a:r>
            <a:r>
              <a:rPr lang="cs-CZ" sz="2800" dirty="0"/>
              <a:t>pilotáží a budování referenčních implementací,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popularizace a marketingová podpora realizovaných projektů,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transfer </a:t>
            </a:r>
            <a:r>
              <a:rPr lang="cs-CZ" sz="2800" dirty="0"/>
              <a:t>zkušeností do dalších měst </a:t>
            </a:r>
            <a:r>
              <a:rPr lang="cs-CZ" sz="2800" dirty="0" smtClean="0"/>
              <a:t>regionu, replikace,</a:t>
            </a:r>
            <a:endParaRPr lang="cs-CZ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komunikace s městy v regionu, návrhy spolupráce a s využití </a:t>
            </a:r>
            <a:r>
              <a:rPr lang="cs-CZ" sz="2800" dirty="0" err="1"/>
              <a:t>casestudies</a:t>
            </a:r>
            <a:r>
              <a:rPr lang="cs-CZ" sz="2800" dirty="0"/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podpora </a:t>
            </a:r>
            <a:r>
              <a:rPr lang="cs-CZ" sz="2800" dirty="0"/>
              <a:t>regionálního trhu a replikace ověřených </a:t>
            </a:r>
            <a:r>
              <a:rPr lang="cs-CZ" sz="2800" dirty="0" smtClean="0"/>
              <a:t>konceptů,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/>
              <a:t>kontrola a vyhodnocování výstupů z pilotních </a:t>
            </a:r>
            <a:r>
              <a:rPr lang="cs-CZ" sz="2800" dirty="0" smtClean="0"/>
              <a:t>projektů.</a:t>
            </a:r>
            <a:endParaRPr lang="cs-CZ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cs-CZ" sz="2800" dirty="0"/>
          </a:p>
          <a:p>
            <a:pPr fontAlgn="base"/>
            <a:endParaRPr lang="cs-CZ" sz="2800" b="1" dirty="0" smtClean="0"/>
          </a:p>
          <a:p>
            <a:pPr fontAlgn="base"/>
            <a:r>
              <a:rPr lang="cs-CZ" sz="2800" b="1" dirty="0"/>
              <a:t>Podpora projektů, </a:t>
            </a:r>
            <a:r>
              <a:rPr lang="cs-CZ" sz="2800" b="1" dirty="0" smtClean="0"/>
              <a:t>návrh konceptu </a:t>
            </a:r>
            <a:r>
              <a:rPr lang="cs-CZ" sz="2800" b="1" dirty="0"/>
              <a:t>Smart RE2</a:t>
            </a:r>
            <a:endParaRPr lang="cs-CZ" sz="4400" dirty="0"/>
          </a:p>
        </p:txBody>
      </p:sp>
      <p:pic>
        <p:nvPicPr>
          <p:cNvPr id="5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3774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19100" y="686790"/>
            <a:ext cx="10515600" cy="598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Financování projektu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657868" y="1599961"/>
            <a:ext cx="112156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Podpora ze strany zapojených partnerských organizací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Národní dotační programy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Evropské dotační programy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cs-CZ" sz="2800" dirty="0" smtClean="0"/>
              <a:t>Zdroje Jihočeského kraje a zapojených měst</a:t>
            </a:r>
          </a:p>
        </p:txBody>
      </p:sp>
      <p:pic>
        <p:nvPicPr>
          <p:cNvPr id="5" name="Picture 2" descr="Screen-2016-01-21_15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353" y="74367"/>
            <a:ext cx="467539" cy="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6468" y="6424166"/>
            <a:ext cx="14093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>
                <a:solidFill>
                  <a:srgbClr val="999999"/>
                </a:solidFill>
                <a:latin typeface="Arial" panose="020B0604020202020204" pitchFamily="34" charset="0"/>
              </a:rPr>
              <a:t>Smart City Cluster 2016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19437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8"/>
          <p:cNvSpPr txBox="1">
            <a:spLocks/>
          </p:cNvSpPr>
          <p:nvPr/>
        </p:nvSpPr>
        <p:spPr>
          <a:xfrm>
            <a:off x="1202012" y="2165556"/>
            <a:ext cx="4316408" cy="1507139"/>
          </a:xfrm>
          <a:prstGeom prst="rect">
            <a:avLst/>
          </a:prstGeom>
          <a:effectLst/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sz="2133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Czech Smart City Cluster, </a:t>
            </a:r>
            <a:r>
              <a:rPr lang="cs-CZ" sz="2133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z.s</a:t>
            </a:r>
            <a:r>
              <a:rPr lang="cs-CZ" sz="2133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GB" sz="2133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Vladislavova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250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39701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Písek</a:t>
            </a: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+420 380 424 411</a:t>
            </a:r>
          </a:p>
          <a:p>
            <a:pPr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Hot-line: +420 380 424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424</a:t>
            </a:r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cs-CZ" sz="1600" u="sng" dirty="0" smtClean="0">
              <a:solidFill>
                <a:schemeClr val="tx1">
                  <a:lumMod val="65000"/>
                  <a:lumOff val="35000"/>
                </a:schemeClr>
              </a:solidFill>
              <a:hlinkClick r:id="rId2"/>
            </a:endParaRPr>
          </a:p>
          <a:p>
            <a:pPr>
              <a:buFont typeface="Arial" panose="020B0604020202020204" pitchFamily="34" charset="0"/>
              <a:buNone/>
            </a:pP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214590" y="2552654"/>
            <a:ext cx="3988005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Radovan Polanský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Executive Director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GSM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+420 775 211 579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GB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r.polansky</a:t>
            </a:r>
            <a:r>
              <a:rPr lang="en-GB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@</a:t>
            </a:r>
            <a:r>
              <a:rPr lang="cs-CZ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smartcitycluster</a:t>
            </a:r>
            <a:r>
              <a:rPr lang="en-GB" u="sng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.</a:t>
            </a:r>
            <a:r>
              <a:rPr lang="cs-CZ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eu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cs-CZ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228769" y="4182399"/>
            <a:ext cx="405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 Charvátová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 City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Cluster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manager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GSM: +420 721 446 071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E-mail: 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e.charvatova@smartcitycluster.eu</a:t>
            </a:r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8" y="722386"/>
            <a:ext cx="2412478" cy="119214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50" y="2670212"/>
            <a:ext cx="605182" cy="658868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08" y="426219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7"/>
          <a:stretch>
            <a:fillRect/>
          </a:stretch>
        </p:blipFill>
        <p:spPr bwMode="auto">
          <a:xfrm>
            <a:off x="1285666" y="2088228"/>
            <a:ext cx="2692255" cy="10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technologickeforum.cz/images/cvut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/>
          <a:stretch/>
        </p:blipFill>
        <p:spPr bwMode="auto">
          <a:xfrm>
            <a:off x="947738" y="3647619"/>
            <a:ext cx="2371139" cy="119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87" y="5461880"/>
            <a:ext cx="2735299" cy="75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kalkulackaenergie.com/wp-content/uploads/2015/07/eon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65" y="2058690"/>
            <a:ext cx="2604365" cy="10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27864" r="15231" b="29777"/>
          <a:stretch/>
        </p:blipFill>
        <p:spPr>
          <a:xfrm>
            <a:off x="4013159" y="3647619"/>
            <a:ext cx="2317687" cy="10716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t="26799" r="6437" b="27392"/>
          <a:stretch/>
        </p:blipFill>
        <p:spPr>
          <a:xfrm>
            <a:off x="947738" y="5306227"/>
            <a:ext cx="2206034" cy="857216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947738" y="494379"/>
            <a:ext cx="10515600" cy="911226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Stávající členové CSCC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  <p:pic>
        <p:nvPicPr>
          <p:cNvPr id="1026" name="Picture 2" descr="http://czechsmartcitycluster.cz/wp-content/uploads/2016/02/sta%C5%BEen%C3%BD-soubor-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73" y="2794278"/>
            <a:ext cx="1581014" cy="183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zechsmartcitycluster.cz/wp-content/uploads/2016/02/sta%C5%BEen%C3%BD-soubo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84" y="5306227"/>
            <a:ext cx="1802441" cy="10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2.gstatic.com/images?q=tbn:ANd9GcSJhNDOv1TtCDlagO3un7kZAo9lvNVAC6PC9CX4bwDryrzceg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88" y="2201531"/>
            <a:ext cx="2588046" cy="8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://www.rokprumyslu.eu/original/3132d89a/vste-ceske-budejovice-4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ttp://www.rokprumyslu.eu/original/3132d89a/vste-ceske-budejovice-43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301" y="3515736"/>
            <a:ext cx="1866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512" y="-1251071"/>
            <a:ext cx="4890974" cy="456004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72272" y="2412502"/>
            <a:ext cx="7910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/>
              <a:t>Czech Smart City Cluster</a:t>
            </a:r>
            <a:r>
              <a:rPr lang="cs-CZ" sz="3600" dirty="0"/>
              <a:t> (CSCC) vytváří jedinečné partnerství mezi firmami, státní správou, samosprávou, znalostními institucemi a obyvateli měst. Jsme průkopníky myšlenky Smart City v České republice. </a:t>
            </a:r>
          </a:p>
        </p:txBody>
      </p:sp>
    </p:spTree>
    <p:extLst>
      <p:ext uri="{BB962C8B-B14F-4D97-AF65-F5344CB8AC3E}">
        <p14:creationId xmlns:p14="http://schemas.microsoft.com/office/powerpoint/2010/main" val="1228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73" y="323676"/>
            <a:ext cx="5056029" cy="47709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36" y="36504"/>
            <a:ext cx="3426266" cy="32649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6" y="345807"/>
            <a:ext cx="2931421" cy="2936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41" y="3783784"/>
            <a:ext cx="2931421" cy="293142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738" y="202448"/>
            <a:ext cx="10972800" cy="1143200"/>
          </a:xfrm>
        </p:spPr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Smartfield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development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5" y="1732956"/>
            <a:ext cx="4002082" cy="3813602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4680285" y="1864894"/>
            <a:ext cx="6914147" cy="39463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Cílem </a:t>
            </a:r>
            <a:r>
              <a:rPr lang="cs-CZ" dirty="0" smtClean="0"/>
              <a:t>je </a:t>
            </a:r>
            <a:r>
              <a:rPr lang="cs-CZ" dirty="0"/>
              <a:t>vytvořit </a:t>
            </a:r>
            <a:r>
              <a:rPr lang="cs-CZ" dirty="0" smtClean="0"/>
              <a:t>prostor</a:t>
            </a:r>
            <a:r>
              <a:rPr lang="cs-CZ" dirty="0"/>
              <a:t>, který bude podněcovat </a:t>
            </a:r>
            <a:r>
              <a:rPr lang="cs-CZ" dirty="0" smtClean="0"/>
              <a:t>ke vzniku </a:t>
            </a:r>
            <a:r>
              <a:rPr lang="cs-CZ" dirty="0"/>
              <a:t>a realizaci projektů zaměřených na rozvoj Smart </a:t>
            </a:r>
            <a:r>
              <a:rPr lang="cs-CZ" dirty="0" smtClean="0"/>
              <a:t>City technologií.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Poskytnout srozumitelné metodiky jak postupovat, transfer zkušeností z úspěšných projektů a podporu inovativním myšlenkám.</a:t>
            </a:r>
          </a:p>
          <a:p>
            <a:pPr marL="0" indent="0">
              <a:buNone/>
            </a:pPr>
            <a:r>
              <a:rPr lang="cs-CZ" dirty="0" smtClean="0"/>
              <a:t>Zapojit tradiční regionální partnery a obyvatele s důrazem na projekty zlepšující kvalitu jejich života ve městech.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738" y="202448"/>
            <a:ext cx="10972800" cy="11432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Chytrá řešení podporující inovaci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2054289"/>
            <a:ext cx="3489425" cy="349582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716379" y="2167438"/>
            <a:ext cx="6914147" cy="438977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Cílem je zapojení akademických partnerů do procesu plánování budoucího rozvoje. Využití výstupů výzkumu a vývoje a podpoření transferu zkušeností ze zahraničních projektů.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Poskytnout kvalitní analýzu prostředí, kvalifikovaný pohled na budoucí rozvoj a nezávislou kontrolu </a:t>
            </a:r>
            <a:r>
              <a:rPr lang="cs-CZ" dirty="0"/>
              <a:t>a</a:t>
            </a:r>
            <a:r>
              <a:rPr lang="cs-CZ" dirty="0" smtClean="0"/>
              <a:t> soulad s vytyčenou strategií a naplnění stanovaných cílů.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708" y="252213"/>
            <a:ext cx="10972800" cy="11432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Moderní technologie a ekonomická stabilita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59967" y="1732551"/>
            <a:ext cx="6938211" cy="46923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Cílem je </a:t>
            </a:r>
            <a:r>
              <a:rPr lang="cs-CZ" dirty="0" smtClean="0"/>
              <a:t>široké zapojení technologických partnerů do návrhu takových technologických konceptů, které přináší optimalizaci, zvyšují efektivitu a udržitelnost života ve městech a řeší konkrétní potřeby daných měst.</a:t>
            </a:r>
          </a:p>
          <a:p>
            <a:pPr marL="0" indent="0">
              <a:buNone/>
            </a:pPr>
            <a:endParaRPr lang="cs-CZ" sz="1700" dirty="0" smtClean="0"/>
          </a:p>
          <a:p>
            <a:pPr marL="0" indent="0">
              <a:buNone/>
            </a:pPr>
            <a:r>
              <a:rPr lang="cs-CZ" dirty="0"/>
              <a:t>Integrace nových a sofistikovanějších technologií, například v oblastech energetiky, inteligentních budov, dopravy a informačních a komunikačních technologií. Propojování tradičně izolovaných infrastruktur a jejich transformace na vysoce integrované systémy, zasahující do všech úrovní, počínaje budovami a technologickými celky, přes obce až na úroveň kraje a následně státu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7" y="2063584"/>
            <a:ext cx="3495005" cy="34950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29565"/>
            <a:ext cx="10515600" cy="1325563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nabízíme?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4171" y="1797321"/>
            <a:ext cx="10680700" cy="482917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Expertízu v oblasti </a:t>
            </a:r>
            <a:r>
              <a:rPr lang="cs-CZ" sz="3200" dirty="0" err="1" smtClean="0"/>
              <a:t>SmartCity</a:t>
            </a:r>
            <a:r>
              <a:rPr lang="cs-CZ" sz="3200" dirty="0" smtClean="0"/>
              <a:t>,</a:t>
            </a:r>
          </a:p>
          <a:p>
            <a:r>
              <a:rPr lang="cs-CZ" sz="3200" dirty="0"/>
              <a:t>t</a:t>
            </a:r>
            <a:r>
              <a:rPr lang="cs-CZ" sz="3200" dirty="0" smtClean="0"/>
              <a:t>echnologickou i metodickou podporu SC projektů,</a:t>
            </a:r>
          </a:p>
          <a:p>
            <a:r>
              <a:rPr lang="cs-CZ" sz="3200" dirty="0"/>
              <a:t>účinnou spolupráci s akademickou sférou, </a:t>
            </a:r>
          </a:p>
          <a:p>
            <a:r>
              <a:rPr lang="cs-CZ" sz="3200" dirty="0" smtClean="0"/>
              <a:t>ověřování a standardizaci </a:t>
            </a:r>
            <a:r>
              <a:rPr lang="cs-CZ" sz="3200" dirty="0" err="1"/>
              <a:t>smart</a:t>
            </a:r>
            <a:r>
              <a:rPr lang="cs-CZ" sz="3200" dirty="0"/>
              <a:t> </a:t>
            </a:r>
            <a:r>
              <a:rPr lang="cs-CZ" sz="3200" dirty="0" smtClean="0"/>
              <a:t>technologií, </a:t>
            </a:r>
          </a:p>
          <a:p>
            <a:r>
              <a:rPr lang="cs-CZ" sz="3200" dirty="0"/>
              <a:t>p</a:t>
            </a:r>
            <a:r>
              <a:rPr lang="cs-CZ" sz="3200" dirty="0" smtClean="0"/>
              <a:t>odporu při replikaci ověřených řešení,</a:t>
            </a:r>
          </a:p>
          <a:p>
            <a:r>
              <a:rPr lang="cs-CZ" sz="3200" dirty="0"/>
              <a:t>a</a:t>
            </a:r>
            <a:r>
              <a:rPr lang="cs-CZ" sz="3200" dirty="0" smtClean="0"/>
              <a:t>lternativní ekonomické modely a podporu financování,</a:t>
            </a:r>
          </a:p>
          <a:p>
            <a:r>
              <a:rPr lang="cs-CZ" sz="3200" dirty="0" smtClean="0"/>
              <a:t>účinnou spolupráci </a:t>
            </a:r>
            <a:r>
              <a:rPr lang="cs-CZ" sz="3200" dirty="0"/>
              <a:t>s </a:t>
            </a:r>
            <a:r>
              <a:rPr lang="cs-CZ" sz="3200" dirty="0" smtClean="0"/>
              <a:t>mezinárodními partnery.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194" y="207961"/>
            <a:ext cx="10515600" cy="1325563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podporujeme?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3036" y="1670002"/>
            <a:ext cx="10515600" cy="4829175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 smtClean="0"/>
              <a:t>Transfer know-how a metodickou podporu,</a:t>
            </a:r>
          </a:p>
          <a:p>
            <a:r>
              <a:rPr lang="cs-CZ" sz="3200" dirty="0" smtClean="0"/>
              <a:t>aplikaci výzkumu a vývoje v SC řešeních, </a:t>
            </a:r>
            <a:endParaRPr lang="cs-CZ" sz="3200" dirty="0"/>
          </a:p>
          <a:p>
            <a:r>
              <a:rPr lang="cs-CZ" sz="3200" dirty="0" smtClean="0"/>
              <a:t>standardizaci </a:t>
            </a:r>
            <a:r>
              <a:rPr lang="cs-CZ" sz="3200" dirty="0" err="1"/>
              <a:t>smart</a:t>
            </a:r>
            <a:r>
              <a:rPr lang="cs-CZ" sz="3200" dirty="0"/>
              <a:t> </a:t>
            </a:r>
            <a:r>
              <a:rPr lang="cs-CZ" sz="3200" dirty="0" smtClean="0"/>
              <a:t>technologií, </a:t>
            </a:r>
          </a:p>
          <a:p>
            <a:r>
              <a:rPr lang="cs-CZ" sz="3200" dirty="0" smtClean="0"/>
              <a:t>komunikaci s občanem a aktivaci veřejnosti,</a:t>
            </a:r>
          </a:p>
          <a:p>
            <a:r>
              <a:rPr lang="cs-CZ" sz="3200" dirty="0" smtClean="0"/>
              <a:t>zapojení lokálních trhů a SMB,</a:t>
            </a:r>
          </a:p>
          <a:p>
            <a:r>
              <a:rPr lang="cs-CZ" sz="3200" dirty="0"/>
              <a:t>a</a:t>
            </a:r>
            <a:r>
              <a:rPr lang="cs-CZ" sz="3200" dirty="0" smtClean="0"/>
              <a:t>ktivní roli municipalit,</a:t>
            </a:r>
          </a:p>
          <a:p>
            <a:r>
              <a:rPr lang="cs-CZ" sz="3200" dirty="0" smtClean="0"/>
              <a:t>otevřené technologie a Open Data</a:t>
            </a:r>
          </a:p>
          <a:p>
            <a:r>
              <a:rPr lang="cs-CZ" sz="3200" dirty="0" smtClean="0"/>
              <a:t>rozšiřování členské základny,</a:t>
            </a:r>
          </a:p>
          <a:p>
            <a:r>
              <a:rPr lang="cs-CZ" sz="3200" dirty="0" smtClean="0"/>
              <a:t>zapojení start-up firem, vývojových a univerzitních komunit,</a:t>
            </a:r>
            <a:endParaRPr lang="cs-CZ" sz="3200" dirty="0"/>
          </a:p>
          <a:p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Otevřené Smart City technologie </a:t>
            </a:r>
            <a:r>
              <a:rPr lang="cs-CZ" sz="3200" b="1" dirty="0"/>
              <a:t>pro </a:t>
            </a:r>
            <a:r>
              <a:rPr lang="cs-CZ" sz="3200" b="1" dirty="0" smtClean="0"/>
              <a:t>život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54" y="164945"/>
            <a:ext cx="605182" cy="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861</Words>
  <Application>Microsoft Office PowerPoint</Application>
  <PresentationFormat>Širokoúhlá obrazovka</PresentationFormat>
  <Paragraphs>111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Prezentace aplikace PowerPoint</vt:lpstr>
      <vt:lpstr>Stávající členové CSCC</vt:lpstr>
      <vt:lpstr>Prezentace aplikace PowerPoint</vt:lpstr>
      <vt:lpstr>Prezentace aplikace PowerPoint</vt:lpstr>
      <vt:lpstr>Smartfield development  </vt:lpstr>
      <vt:lpstr>Chytrá řešení podporující inovaci</vt:lpstr>
      <vt:lpstr>Moderní technologie a ekonomická stabilita</vt:lpstr>
      <vt:lpstr>Co nabízíme?</vt:lpstr>
      <vt:lpstr>Co podporujeme?</vt:lpstr>
      <vt:lpstr>Prezentace aplikace PowerPoint</vt:lpstr>
      <vt:lpstr>Jihočeský kraj Smart Region Jižní Čechy</vt:lpstr>
      <vt:lpstr>Prezentace aplikace PowerPoint</vt:lpstr>
      <vt:lpstr>Smartfield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Smart City Cluster</dc:title>
  <dc:creator>Radovan Polanský</dc:creator>
  <cp:lastModifiedBy>Radovan Polanský</cp:lastModifiedBy>
  <cp:revision>59</cp:revision>
  <dcterms:created xsi:type="dcterms:W3CDTF">2015-12-15T08:34:37Z</dcterms:created>
  <dcterms:modified xsi:type="dcterms:W3CDTF">2016-04-21T08:45:06Z</dcterms:modified>
</cp:coreProperties>
</file>