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259" r:id="rId9"/>
    <p:sldId id="260" r:id="rId10"/>
    <p:sldId id="261" r:id="rId11"/>
    <p:sldId id="283" r:id="rId12"/>
    <p:sldId id="263" r:id="rId13"/>
    <p:sldId id="264" r:id="rId14"/>
    <p:sldId id="265" r:id="rId15"/>
    <p:sldId id="291" r:id="rId16"/>
    <p:sldId id="268" r:id="rId17"/>
    <p:sldId id="274" r:id="rId18"/>
    <p:sldId id="277" r:id="rId19"/>
    <p:sldId id="284" r:id="rId20"/>
    <p:sldId id="308" r:id="rId21"/>
    <p:sldId id="302" r:id="rId22"/>
    <p:sldId id="304" r:id="rId23"/>
    <p:sldId id="303" r:id="rId2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itri Culo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2665"/>
    <a:srgbClr val="4B847B"/>
    <a:srgbClr val="6BCDFF"/>
    <a:srgbClr val="001D60"/>
    <a:srgbClr val="112C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0301" autoAdjust="0"/>
  </p:normalViewPr>
  <p:slideViewPr>
    <p:cSldViewPr snapToGrid="0" snapToObjects="1">
      <p:cViewPr>
        <p:scale>
          <a:sx n="70" d="100"/>
          <a:sy n="70" d="100"/>
        </p:scale>
        <p:origin x="-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ACCAE-E9AD-6B43-9A13-5C52D1AA2A4B}" type="datetimeFigureOut">
              <a:rPr lang="nl-NL" smtClean="0"/>
              <a:pPr/>
              <a:t>20-4-2016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18577-D9F2-914D-947D-BA7B21BD44A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7469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80BD-2D43-BB44-B7CD-2CCEA552E2D5}" type="datetimeFigureOut">
              <a:rPr lang="nl-NL" smtClean="0"/>
              <a:pPr/>
              <a:t>20-4-2016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5C77-2155-B44A-9FDF-BB0DF168C9D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8023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b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3466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428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9835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FF647-52D7-469B-AB12-42F0C05DD3C3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22</a:t>
            </a:fld>
            <a:endParaRPr lang="en-US" alt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1147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800" baseline="0" dirty="0" smtClean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b="0" i="0" u="none" strike="noStrike" cap="none" baseline="0" dirty="0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B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678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solidFill>
                <a:schemeClr val="tx1"/>
              </a:solidFill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8743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7492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7954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5304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445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868" y="1"/>
            <a:ext cx="7772400" cy="61734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2655" y="1381558"/>
            <a:ext cx="753646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F0-A635-5642-9A1B-D0DBB5B3B35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3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9C60-EEDD-2646-82D0-3BCCF59D8C9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5903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20" y="1142984"/>
            <a:ext cx="8619059" cy="4857784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228600"/>
            <a:ext cx="64373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379" y="80621"/>
            <a:ext cx="8235531" cy="571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379" y="1353264"/>
            <a:ext cx="8360465" cy="424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9843" y="6380542"/>
            <a:ext cx="5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F6F0-A635-5642-9A1B-D0DBB5B3B359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logo_eurostars_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910" y="115026"/>
            <a:ext cx="620300" cy="537593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67578" y="723171"/>
            <a:ext cx="8705211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7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708920"/>
            <a:ext cx="7171888" cy="29523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cs-CZ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cs-CZ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Eurostars </a:t>
            </a:r>
          </a:p>
          <a:p>
            <a:pPr algn="r"/>
            <a:r>
              <a:rPr lang="cs-CZ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– evropský nástroj pro inovace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Svatopluk Halada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Asociace inovačního podnikání ČR, z.s.</a:t>
            </a:r>
            <a:endParaRPr lang="en-GB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740" y="0"/>
            <a:ext cx="8007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Eurostars countries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2" y="977055"/>
            <a:ext cx="9144000" cy="59057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6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7" y="926087"/>
            <a:ext cx="9102804" cy="5929268"/>
          </a:xfrm>
          <a:prstGeom prst="rect">
            <a:avLst/>
          </a:prstGeom>
        </p:spPr>
      </p:pic>
      <p:sp>
        <p:nvSpPr>
          <p:cNvPr id="164" name="Shape 16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" name="Shape 159"/>
          <p:cNvSpPr txBox="1"/>
          <p:nvPr/>
        </p:nvSpPr>
        <p:spPr>
          <a:xfrm>
            <a:off x="3913481" y="-1717041"/>
            <a:ext cx="1121757" cy="4448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80000"/>
              </a:lnSpc>
              <a:spcBef>
                <a:spcPts val="280"/>
              </a:spcBef>
              <a:buClr>
                <a:schemeClr val="dk1"/>
              </a:buClr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University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2409292" y="2695041"/>
            <a:ext cx="0" cy="1092257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766335" y="2803307"/>
            <a:ext cx="0" cy="1206919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405413" y="2979873"/>
            <a:ext cx="0" cy="1097199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4295575" y="3044988"/>
            <a:ext cx="0" cy="1239145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540828" y="3114013"/>
            <a:ext cx="0" cy="113077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7250620" y="2603138"/>
            <a:ext cx="0" cy="1318148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79379" y="80621"/>
            <a:ext cx="8235531" cy="57199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in the driving seat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4011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Market-oriented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1" y="876255"/>
            <a:ext cx="9025057" cy="5979100"/>
          </a:xfrm>
          <a:prstGeom prst="rect">
            <a:avLst/>
          </a:prstGeom>
        </p:spPr>
      </p:pic>
      <p:sp>
        <p:nvSpPr>
          <p:cNvPr id="4" name="Tekstvak 5"/>
          <p:cNvSpPr txBox="1"/>
          <p:nvPr/>
        </p:nvSpPr>
        <p:spPr>
          <a:xfrm>
            <a:off x="1186270" y="6395876"/>
            <a:ext cx="673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4B847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 introduction is foreseen within 2 years after project completion</a:t>
            </a:r>
            <a:endParaRPr lang="en-GB" sz="1600" dirty="0">
              <a:solidFill>
                <a:srgbClr val="4B847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27756" y="927485"/>
            <a:ext cx="67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INNOVATIVE</a:t>
            </a:r>
            <a:endParaRPr lang="en-GB" sz="28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561470" y="2820279"/>
            <a:ext cx="272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</a:t>
            </a:r>
            <a:endParaRPr lang="en-GB" sz="24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2960180" y="2820279"/>
            <a:ext cx="272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PROCESS</a:t>
            </a:r>
            <a:endParaRPr lang="en-GB" sz="24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510541" y="2820279"/>
            <a:ext cx="272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SERVICE</a:t>
            </a:r>
            <a:endParaRPr lang="en-GB" sz="24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2802685" y="6079778"/>
            <a:ext cx="7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YEAR1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5"/>
          <p:cNvSpPr txBox="1"/>
          <p:nvPr/>
        </p:nvSpPr>
        <p:spPr>
          <a:xfrm>
            <a:off x="3365558" y="6079778"/>
            <a:ext cx="7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YEAR2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5"/>
          <p:cNvSpPr txBox="1"/>
          <p:nvPr/>
        </p:nvSpPr>
        <p:spPr>
          <a:xfrm>
            <a:off x="3928431" y="6079778"/>
            <a:ext cx="7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YEAR3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5"/>
          <p:cNvSpPr txBox="1"/>
          <p:nvPr/>
        </p:nvSpPr>
        <p:spPr>
          <a:xfrm>
            <a:off x="4491304" y="6079778"/>
            <a:ext cx="7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YEAR4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/>
          <p:nvPr/>
        </p:nvSpPr>
        <p:spPr>
          <a:xfrm>
            <a:off x="5054176" y="6079778"/>
            <a:ext cx="7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YEAR5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Bottom-up approach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0" y="815764"/>
            <a:ext cx="9035119" cy="60422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Tekstvak 5"/>
          <p:cNvSpPr txBox="1"/>
          <p:nvPr/>
        </p:nvSpPr>
        <p:spPr>
          <a:xfrm>
            <a:off x="286606" y="767289"/>
            <a:ext cx="458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TECHNOLOGICAL AREAS</a:t>
            </a:r>
            <a:endParaRPr lang="en-GB" sz="20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5443445" y="777856"/>
            <a:ext cx="32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 AREAS</a:t>
            </a:r>
            <a:endParaRPr lang="en-GB" sz="20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315792" y="1071325"/>
            <a:ext cx="458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 SUBMITTED</a:t>
            </a:r>
            <a:endParaRPr lang="en-GB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463153" y="1072629"/>
            <a:ext cx="458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 SUBMITTED</a:t>
            </a:r>
            <a:endParaRPr lang="en-GB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2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85375"/>
            <a:ext cx="9144001" cy="6007894"/>
          </a:xfrm>
          <a:prstGeom prst="rect">
            <a:avLst/>
          </a:prstGeom>
        </p:spPr>
      </p:pic>
      <p:sp>
        <p:nvSpPr>
          <p:cNvPr id="5" name="Tekstvak 5"/>
          <p:cNvSpPr txBox="1"/>
          <p:nvPr/>
        </p:nvSpPr>
        <p:spPr>
          <a:xfrm>
            <a:off x="403425" y="3137754"/>
            <a:ext cx="1586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 leader is an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R&amp;D-performing SME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from a Eurostars country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2574662" y="3137754"/>
            <a:ext cx="18062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 least </a:t>
            </a:r>
            <a:endParaRPr lang="cs-CZ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Autonomous entities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Legal entities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rom at least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Eurostars countries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4820971" y="3137754"/>
            <a:ext cx="1586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SMEs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are in the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driving seat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International balance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7062527" y="3137754"/>
            <a:ext cx="174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 duration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 max.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years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 introduction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within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years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3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Eurostars project is...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995666"/>
            <a:ext cx="9144002" cy="58623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F2F2F2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F2F2F2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F2F2F2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5" name="Tekstvak 5"/>
          <p:cNvSpPr txBox="1"/>
          <p:nvPr/>
        </p:nvSpPr>
        <p:spPr>
          <a:xfrm>
            <a:off x="3918550" y="1116956"/>
            <a:ext cx="3020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3-4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3918550" y="2411856"/>
            <a:ext cx="3020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2-3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countries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3906678" y="3640155"/>
            <a:ext cx="3562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months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average duration</a:t>
            </a:r>
            <a:endParaRPr lang="en-GB" sz="20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3906677" y="5221392"/>
            <a:ext cx="2623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1.4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M€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average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 cost</a:t>
            </a:r>
            <a:endParaRPr lang="en-GB" sz="20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6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7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Eurostars in numbers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22552"/>
            <a:ext cx="9143998" cy="5820015"/>
          </a:xfrm>
          <a:prstGeom prst="rect">
            <a:avLst/>
          </a:prstGeom>
        </p:spPr>
      </p:pic>
      <p:sp>
        <p:nvSpPr>
          <p:cNvPr id="5" name="Tekstvak 5"/>
          <p:cNvSpPr txBox="1"/>
          <p:nvPr/>
        </p:nvSpPr>
        <p:spPr>
          <a:xfrm>
            <a:off x="782068" y="2212687"/>
            <a:ext cx="27689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3,548</a:t>
            </a:r>
          </a:p>
          <a:p>
            <a:pPr algn="r"/>
            <a:r>
              <a: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</a:t>
            </a:r>
            <a:r>
              <a:rPr lang="en-GB" sz="1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APPLICATIONS</a:t>
            </a:r>
            <a:endParaRPr lang="en-GB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en-GB" sz="3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947810" y="3247889"/>
            <a:ext cx="2582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11,733</a:t>
            </a:r>
          </a:p>
          <a:p>
            <a:pPr algn="r"/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APPLICANTS</a:t>
            </a:r>
            <a:endParaRPr lang="en-GB" sz="1300" dirty="0">
              <a:solidFill>
                <a:srgbClr val="A6A6A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79631" y="2193015"/>
            <a:ext cx="355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783</a:t>
            </a:r>
          </a:p>
          <a:p>
            <a:r>
              <a:rPr lang="en-GB" sz="1300" dirty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</a:t>
            </a:r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APPROVED PROJECTS</a:t>
            </a:r>
            <a:endParaRPr lang="en-GB" sz="1300" dirty="0">
              <a:solidFill>
                <a:srgbClr val="A6A6A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5708065" y="3247889"/>
            <a:ext cx="31539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2,600</a:t>
            </a:r>
          </a:p>
          <a:p>
            <a:r>
              <a:rPr lang="en-GB" sz="1300" dirty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NUMBER OF APPLICANTS</a:t>
            </a:r>
          </a:p>
          <a:p>
            <a:endParaRPr lang="en-GB" sz="3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5"/>
          <p:cNvSpPr txBox="1"/>
          <p:nvPr/>
        </p:nvSpPr>
        <p:spPr>
          <a:xfrm>
            <a:off x="5708065" y="4389215"/>
            <a:ext cx="2606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1.1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BILLION €</a:t>
            </a:r>
          </a:p>
          <a:p>
            <a:r>
              <a:rPr lang="en-GB" sz="1300" dirty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COSTS OF </a:t>
            </a:r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APPLICATIONS FUNDED</a:t>
            </a:r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5"/>
          <p:cNvSpPr txBox="1"/>
          <p:nvPr/>
        </p:nvSpPr>
        <p:spPr>
          <a:xfrm>
            <a:off x="5708065" y="5704435"/>
            <a:ext cx="24431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472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MILLION €</a:t>
            </a:r>
          </a:p>
          <a:p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ESTIMATED PUBLIC FUNDING</a:t>
            </a:r>
            <a:endParaRPr lang="en-GB" sz="3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/>
          <p:nvPr/>
        </p:nvSpPr>
        <p:spPr>
          <a:xfrm>
            <a:off x="782068" y="4386064"/>
            <a:ext cx="27394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4.9 </a:t>
            </a:r>
            <a:r>
              <a:rPr lang="en-GB" sz="20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BILLION €</a:t>
            </a:r>
          </a:p>
          <a:p>
            <a:pPr algn="r"/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COSTS OF APPLICATIONS</a:t>
            </a:r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5"/>
          <p:cNvSpPr txBox="1"/>
          <p:nvPr/>
        </p:nvSpPr>
        <p:spPr>
          <a:xfrm>
            <a:off x="1450150" y="5685884"/>
            <a:ext cx="20507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47</a:t>
            </a:r>
          </a:p>
          <a:p>
            <a:pPr algn="r"/>
            <a:r>
              <a:rPr lang="en-GB" sz="1300" dirty="0" smtClean="0">
                <a:solidFill>
                  <a:srgbClr val="A6A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COUNTRIES INVOLVED</a:t>
            </a:r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en-GB" sz="13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5"/>
          <p:cNvSpPr txBox="1"/>
          <p:nvPr/>
        </p:nvSpPr>
        <p:spPr>
          <a:xfrm>
            <a:off x="3869861" y="974663"/>
            <a:ext cx="1596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23%</a:t>
            </a:r>
          </a:p>
          <a:p>
            <a:pPr algn="ctr"/>
            <a:r>
              <a:rPr lang="en-GB" sz="1200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SUCCESS RATE</a:t>
            </a:r>
            <a:endParaRPr lang="en-GB" sz="1200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5"/>
          <p:cNvSpPr txBox="1"/>
          <p:nvPr/>
        </p:nvSpPr>
        <p:spPr>
          <a:xfrm>
            <a:off x="284343" y="1157568"/>
            <a:ext cx="3094985" cy="138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 SUBMITTED</a:t>
            </a:r>
          </a:p>
          <a:p>
            <a:pPr algn="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CUT-OFF 1-10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5"/>
          <p:cNvSpPr txBox="1"/>
          <p:nvPr/>
        </p:nvSpPr>
        <p:spPr>
          <a:xfrm>
            <a:off x="5795346" y="1146335"/>
            <a:ext cx="306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FUNDED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CUT-OFF 1-10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6" y="805571"/>
            <a:ext cx="9056871" cy="6056782"/>
          </a:xfrm>
          <a:prstGeom prst="rect">
            <a:avLst/>
          </a:prstGeom>
        </p:spPr>
      </p:pic>
      <p:sp>
        <p:nvSpPr>
          <p:cNvPr id="5" name="Tekstvak 5"/>
          <p:cNvSpPr txBox="1"/>
          <p:nvPr/>
        </p:nvSpPr>
        <p:spPr>
          <a:xfrm>
            <a:off x="5500316" y="2237030"/>
            <a:ext cx="1513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SECURED FUNDING</a:t>
            </a:r>
            <a:endParaRPr lang="en-GB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5500316" y="4872480"/>
            <a:ext cx="1513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SECURED FUNDING</a:t>
            </a:r>
            <a:endParaRPr lang="en-GB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6970922" y="4313320"/>
            <a:ext cx="1075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EUROSTARS</a:t>
            </a:r>
            <a:endParaRPr lang="en-GB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 rot="5400000">
            <a:off x="8038948" y="3521559"/>
            <a:ext cx="179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MONITORING</a:t>
            </a:r>
            <a:endParaRPr lang="en-GB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 rot="16200000">
            <a:off x="-977395" y="3576596"/>
            <a:ext cx="254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APPLICATION SUBMITTED</a:t>
            </a:r>
            <a:endParaRPr lang="en-GB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5"/>
          <p:cNvSpPr txBox="1"/>
          <p:nvPr/>
        </p:nvSpPr>
        <p:spPr>
          <a:xfrm>
            <a:off x="686942" y="3498366"/>
            <a:ext cx="84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COMPLETE-NESS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CHECK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5"/>
          <p:cNvSpPr txBox="1"/>
          <p:nvPr/>
        </p:nvSpPr>
        <p:spPr>
          <a:xfrm>
            <a:off x="1500001" y="3536274"/>
            <a:ext cx="78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ELIGIBILITY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CHECK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5"/>
          <p:cNvSpPr txBox="1"/>
          <p:nvPr/>
        </p:nvSpPr>
        <p:spPr>
          <a:xfrm>
            <a:off x="2525137" y="2713189"/>
            <a:ext cx="1048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EXPERT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EVALUATION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/>
          <p:nvPr/>
        </p:nvSpPr>
        <p:spPr>
          <a:xfrm>
            <a:off x="2525137" y="4262344"/>
            <a:ext cx="104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FINANCIAL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VIABILITY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CHECK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5"/>
          <p:cNvSpPr txBox="1"/>
          <p:nvPr/>
        </p:nvSpPr>
        <p:spPr>
          <a:xfrm>
            <a:off x="3796758" y="3430447"/>
            <a:ext cx="84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PANEL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EVALUATION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+RANKING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5"/>
          <p:cNvSpPr txBox="1"/>
          <p:nvPr/>
        </p:nvSpPr>
        <p:spPr>
          <a:xfrm>
            <a:off x="4615836" y="3525650"/>
            <a:ext cx="84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RANKING</a:t>
            </a:r>
          </a:p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LIST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5"/>
          <p:cNvSpPr txBox="1"/>
          <p:nvPr/>
        </p:nvSpPr>
        <p:spPr>
          <a:xfrm>
            <a:off x="5843971" y="3506263"/>
            <a:ext cx="838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CONSORTIUM</a:t>
            </a:r>
          </a:p>
          <a:p>
            <a:pPr algn="ctr"/>
            <a:r>
              <a:rPr lang="en-GB" sz="7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AGREEMENT</a:t>
            </a:r>
          </a:p>
          <a:p>
            <a:pPr algn="ctr"/>
            <a:r>
              <a:rPr lang="en-GB" sz="7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(CA)</a:t>
            </a:r>
            <a:endParaRPr lang="en-GB" sz="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5"/>
          <p:cNvSpPr txBox="1"/>
          <p:nvPr/>
        </p:nvSpPr>
        <p:spPr>
          <a:xfrm>
            <a:off x="5844029" y="2675281"/>
            <a:ext cx="847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PUBLIC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5"/>
          <p:cNvSpPr txBox="1"/>
          <p:nvPr/>
        </p:nvSpPr>
        <p:spPr>
          <a:xfrm>
            <a:off x="5844029" y="4218409"/>
            <a:ext cx="847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PRIVATE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5"/>
          <p:cNvSpPr txBox="1"/>
          <p:nvPr/>
        </p:nvSpPr>
        <p:spPr>
          <a:xfrm>
            <a:off x="7124323" y="3766630"/>
            <a:ext cx="847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START</a:t>
            </a:r>
            <a:endParaRPr lang="en-GB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8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criteria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56900"/>
            <a:ext cx="9144002" cy="6115052"/>
          </a:xfrm>
          <a:prstGeom prst="rect">
            <a:avLst/>
          </a:prstGeom>
        </p:spPr>
      </p:pic>
      <p:sp>
        <p:nvSpPr>
          <p:cNvPr id="5" name="Tekstvak 5"/>
          <p:cNvSpPr txBox="1"/>
          <p:nvPr/>
        </p:nvSpPr>
        <p:spPr>
          <a:xfrm>
            <a:off x="194682" y="3012339"/>
            <a:ext cx="275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QUALITY AND EFFICIENCY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IMPLENTATION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BASIC ASSESSMENT</a:t>
            </a:r>
          </a:p>
        </p:txBody>
      </p:sp>
      <p:sp>
        <p:nvSpPr>
          <p:cNvPr id="7" name="Tekstvak 5"/>
          <p:cNvSpPr txBox="1"/>
          <p:nvPr/>
        </p:nvSpPr>
        <p:spPr>
          <a:xfrm>
            <a:off x="3199991" y="3012339"/>
            <a:ext cx="275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EXCELLENCE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cs-CZ" sz="14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INNOVATION AND R&amp;D</a:t>
            </a:r>
          </a:p>
        </p:txBody>
      </p:sp>
      <p:sp>
        <p:nvSpPr>
          <p:cNvPr id="8" name="Tekstvak 5"/>
          <p:cNvSpPr txBox="1"/>
          <p:nvPr/>
        </p:nvSpPr>
        <p:spPr>
          <a:xfrm>
            <a:off x="6124357" y="3012339"/>
            <a:ext cx="275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IMPACT 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 &amp;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COMMERCIALISATION</a:t>
            </a:r>
          </a:p>
        </p:txBody>
      </p:sp>
      <p:sp>
        <p:nvSpPr>
          <p:cNvPr id="9" name="Tekstvak 5"/>
          <p:cNvSpPr txBox="1"/>
          <p:nvPr/>
        </p:nvSpPr>
        <p:spPr>
          <a:xfrm>
            <a:off x="215817" y="4179856"/>
            <a:ext cx="27107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Quality of the consortium</a:t>
            </a:r>
          </a:p>
          <a:p>
            <a:endParaRPr lang="en-GB" sz="1400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Added value through co-operation</a:t>
            </a:r>
          </a:p>
          <a:p>
            <a:endParaRPr lang="en-GB" sz="1400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Realistic and clearly defined Project management &amp; planning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Reasonable cost structure</a:t>
            </a:r>
          </a:p>
        </p:txBody>
      </p:sp>
      <p:sp>
        <p:nvSpPr>
          <p:cNvPr id="10" name="Tekstvak 5"/>
          <p:cNvSpPr txBox="1"/>
          <p:nvPr/>
        </p:nvSpPr>
        <p:spPr>
          <a:xfrm>
            <a:off x="3216630" y="4179856"/>
            <a:ext cx="27107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Degree of Innovation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applied knowledge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Level of Technical Challenge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Technological achievability &amp; Risk</a:t>
            </a:r>
          </a:p>
        </p:txBody>
      </p:sp>
      <p:sp>
        <p:nvSpPr>
          <p:cNvPr id="11" name="Tekstvak 5"/>
          <p:cNvSpPr txBox="1"/>
          <p:nvPr/>
        </p:nvSpPr>
        <p:spPr>
          <a:xfrm>
            <a:off x="6166627" y="4179856"/>
            <a:ext cx="27107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 size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 access and risk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Competitive advantage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Clear and realistic commercialisation plans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Time to market</a:t>
            </a:r>
          </a:p>
        </p:txBody>
      </p:sp>
    </p:spTree>
    <p:extLst>
      <p:ext uri="{BB962C8B-B14F-4D97-AF65-F5344CB8AC3E}">
        <p14:creationId xmlns:p14="http://schemas.microsoft.com/office/powerpoint/2010/main" xmlns="" val="7510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timing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4" y="2289402"/>
            <a:ext cx="9017680" cy="263892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49414" y="1202290"/>
            <a:ext cx="8235531" cy="571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bel Pro"/>
                <a:ea typeface="+mj-ea"/>
                <a:cs typeface="Abel Pro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Time-to-contract is within 4 to 7 months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8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412776"/>
            <a:ext cx="7171888" cy="424847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Regions </a:t>
            </a: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and implement strategies and policy instruments to build on their strengths</a:t>
            </a: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seeking to promote their economic development increasingly through support to innovation </a:t>
            </a: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752" y="0"/>
            <a:ext cx="7775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/>
          </p:cNvSpPr>
          <p:nvPr/>
        </p:nvSpPr>
        <p:spPr bwMode="auto">
          <a:xfrm>
            <a:off x="250825" y="836712"/>
            <a:ext cx="8893175" cy="565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Eurostars 2014-2020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0850" algn="just">
              <a:buFont typeface="Wingdings" pitchFamily="2" charset="2"/>
              <a:buChar char="q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available budget 1 M€/year</a:t>
            </a:r>
          </a:p>
          <a:p>
            <a:pPr marL="450850" algn="just">
              <a:buFont typeface="Wingdings" pitchFamily="2" charset="2"/>
              <a:buChar char="q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national funding rules</a:t>
            </a:r>
          </a:p>
          <a:p>
            <a:pPr marL="450850" algn="just">
              <a:buFont typeface="Wingdings" pitchFamily="2" charset="2"/>
              <a:buChar char="q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responsibility of MEYS</a:t>
            </a:r>
          </a:p>
          <a:p>
            <a:pPr marL="450850" algn="just">
              <a:buFont typeface="Wingdings" pitchFamily="2" charset="2"/>
              <a:buChar char="q"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1200" b="1" dirty="0">
                <a:solidFill>
                  <a:schemeClr val="tx1"/>
                </a:solidFill>
              </a:rPr>
              <a:t> </a:t>
            </a:r>
          </a:p>
          <a:p>
            <a:r>
              <a:rPr lang="cs-CZ" sz="1200" b="1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cs-CZ" sz="1200" b="1" dirty="0">
                <a:solidFill>
                  <a:schemeClr val="tx1"/>
                </a:solidFill>
              </a:rPr>
              <a:t> </a:t>
            </a:r>
            <a:endParaRPr lang="cs-CZ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1000"/>
            </a:pPr>
            <a:endParaRPr lang="en-GB" altLang="en-US" sz="2400" dirty="0">
              <a:solidFill>
                <a:srgbClr val="002060"/>
              </a:solidFill>
              <a:latin typeface="Abe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524835"/>
          <a:ext cx="8424935" cy="3772016"/>
        </p:xfrm>
        <a:graphic>
          <a:graphicData uri="http://schemas.openxmlformats.org/drawingml/2006/table">
            <a:tbl>
              <a:tblPr/>
              <a:tblGrid>
                <a:gridCol w="1368152"/>
                <a:gridCol w="1917438"/>
                <a:gridCol w="2339896"/>
                <a:gridCol w="2799449"/>
              </a:tblGrid>
              <a:tr h="7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Typ organizace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% financování  způsobilých nákladů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výše podpory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(v tis. Kč/rok/projekt)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Doplňující informace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rebuchet MS"/>
                          <a:ea typeface="Calibri"/>
                          <a:cs typeface="Times New Roman"/>
                        </a:rPr>
                        <a:t>Malý </a:t>
                      </a: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a střední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latin typeface="Trebuchet MS"/>
                          <a:ea typeface="Calibri"/>
                          <a:cs typeface="Times New Roman"/>
                        </a:rPr>
                        <a:t>10% bonus pro MSP s vlastním V&amp;V, který je hlavním řešitelem projektu.</a:t>
                      </a:r>
                      <a:endParaRPr lang="cs-CZ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Velký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Vysoká škola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Společná účast  s podnikatelským subjektem je doporučena.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Výzkumná organizace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rebuchet MS"/>
                          <a:ea typeface="Calibri"/>
                          <a:cs typeface="Times New Roman"/>
                        </a:rPr>
                        <a:t>Společná účast  s podnikatelským subjektem je doporučena.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92" name="Rectangle 1"/>
          <p:cNvSpPr>
            <a:spLocks noChangeArrowheads="1"/>
          </p:cNvSpPr>
          <p:nvPr/>
        </p:nvSpPr>
        <p:spPr bwMode="auto">
          <a:xfrm>
            <a:off x="0" y="319114"/>
            <a:ext cx="9144000" cy="3693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825" y="319114"/>
            <a:ext cx="8682863" cy="517598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Eurostars programme in the Czech Republic.</a:t>
            </a:r>
            <a:br>
              <a:rPr lang="cs-CZ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1" y="928048"/>
            <a:ext cx="7995497" cy="5453280"/>
          </a:xfrm>
        </p:spPr>
        <p:txBody>
          <a:bodyPr>
            <a:normAutofit/>
          </a:bodyPr>
          <a:lstStyle/>
          <a:p>
            <a:endParaRPr lang="cs-CZ" sz="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Eurostars 2008-2013: 38 projects</a:t>
            </a:r>
          </a:p>
          <a:p>
            <a:endParaRPr lang="cs-CZ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6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8990" y="1801504"/>
          <a:ext cx="7995498" cy="44758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  <a:gridCol w="571107"/>
              </a:tblGrid>
              <a:tr h="74011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SČK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JČK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JMK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VYS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MSK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ÚSK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OLK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KHK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PUK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ZLK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KVK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LIK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PRA</a:t>
                      </a:r>
                      <a:endParaRPr lang="en-GB" sz="1600" dirty="0"/>
                    </a:p>
                  </a:txBody>
                  <a:tcPr/>
                </a:tc>
              </a:tr>
              <a:tr h="71818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2791610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LAS</a:t>
                      </a:r>
                    </a:p>
                    <a:p>
                      <a:pPr algn="just"/>
                      <a:r>
                        <a:rPr lang="cs-CZ" sz="1600" dirty="0" smtClean="0"/>
                        <a:t>ENV</a:t>
                      </a:r>
                    </a:p>
                    <a:p>
                      <a:pPr algn="just"/>
                      <a:r>
                        <a:rPr lang="cs-CZ" sz="1600" dirty="0" smtClean="0"/>
                        <a:t>BIO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MAT</a:t>
                      </a:r>
                    </a:p>
                    <a:p>
                      <a:r>
                        <a:rPr lang="cs-CZ" sz="1600" dirty="0" smtClean="0"/>
                        <a:t>ICT</a:t>
                      </a:r>
                    </a:p>
                    <a:p>
                      <a:r>
                        <a:rPr lang="cs-CZ" sz="1600" dirty="0" smtClean="0"/>
                        <a:t>INF</a:t>
                      </a:r>
                    </a:p>
                    <a:p>
                      <a:r>
                        <a:rPr lang="cs-CZ" sz="1600" dirty="0" smtClean="0"/>
                        <a:t>(2)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ENV</a:t>
                      </a:r>
                    </a:p>
                    <a:p>
                      <a:r>
                        <a:rPr lang="cs-CZ" sz="1600" dirty="0" smtClean="0"/>
                        <a:t>TRA</a:t>
                      </a:r>
                    </a:p>
                    <a:p>
                      <a:r>
                        <a:rPr lang="cs-CZ" sz="1600" dirty="0" smtClean="0"/>
                        <a:t>(2)</a:t>
                      </a:r>
                    </a:p>
                    <a:p>
                      <a:r>
                        <a:rPr lang="cs-CZ" sz="1600" dirty="0" smtClean="0"/>
                        <a:t>INF</a:t>
                      </a:r>
                    </a:p>
                    <a:p>
                      <a:r>
                        <a:rPr lang="cs-CZ" sz="1600" dirty="0" smtClean="0"/>
                        <a:t>ROB</a:t>
                      </a:r>
                    </a:p>
                    <a:p>
                      <a:r>
                        <a:rPr lang="cs-CZ" sz="1600" dirty="0" smtClean="0"/>
                        <a:t>BIO</a:t>
                      </a:r>
                    </a:p>
                    <a:p>
                      <a:r>
                        <a:rPr lang="cs-CZ" sz="1600" dirty="0" smtClean="0"/>
                        <a:t>(2)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ROB</a:t>
                      </a:r>
                    </a:p>
                    <a:p>
                      <a:r>
                        <a:rPr lang="cs-CZ" sz="1600" dirty="0" smtClean="0"/>
                        <a:t>INF</a:t>
                      </a:r>
                    </a:p>
                    <a:p>
                      <a:r>
                        <a:rPr lang="cs-CZ" sz="1600" dirty="0" smtClean="0"/>
                        <a:t>BIO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BIO</a:t>
                      </a:r>
                    </a:p>
                    <a:p>
                      <a:r>
                        <a:rPr lang="cs-CZ" sz="1600" dirty="0" smtClean="0"/>
                        <a:t>(3)</a:t>
                      </a:r>
                    </a:p>
                    <a:p>
                      <a:r>
                        <a:rPr lang="cs-CZ" sz="1600" dirty="0" smtClean="0"/>
                        <a:t>ENV</a:t>
                      </a:r>
                    </a:p>
                    <a:p>
                      <a:r>
                        <a:rPr lang="cs-CZ" sz="1600" dirty="0" smtClean="0"/>
                        <a:t>(3)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ENV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INF</a:t>
                      </a:r>
                    </a:p>
                    <a:p>
                      <a:r>
                        <a:rPr lang="cs-CZ" sz="1600" dirty="0" smtClean="0"/>
                        <a:t>(3)</a:t>
                      </a:r>
                    </a:p>
                    <a:p>
                      <a:r>
                        <a:rPr lang="cs-CZ" sz="1600" dirty="0" smtClean="0"/>
                        <a:t>ICT</a:t>
                      </a:r>
                    </a:p>
                    <a:p>
                      <a:r>
                        <a:rPr lang="cs-CZ" sz="1600" dirty="0" smtClean="0"/>
                        <a:t>(3)</a:t>
                      </a:r>
                    </a:p>
                    <a:p>
                      <a:r>
                        <a:rPr lang="cs-CZ" sz="1600" dirty="0" smtClean="0"/>
                        <a:t>ROB</a:t>
                      </a:r>
                    </a:p>
                    <a:p>
                      <a:r>
                        <a:rPr lang="cs-CZ" sz="1600" dirty="0" smtClean="0"/>
                        <a:t>(2)</a:t>
                      </a:r>
                    </a:p>
                    <a:p>
                      <a:r>
                        <a:rPr lang="cs-CZ" sz="1600" dirty="0" smtClean="0"/>
                        <a:t>MAT</a:t>
                      </a:r>
                    </a:p>
                    <a:p>
                      <a:r>
                        <a:rPr lang="cs-CZ" sz="1600" dirty="0" smtClean="0"/>
                        <a:t>ENE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ENVCOM</a:t>
                      </a:r>
                    </a:p>
                    <a:p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3081" y="0"/>
            <a:ext cx="7369791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cs-CZ" sz="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20000"/>
              </a:spcBef>
            </a:pPr>
            <a:r>
              <a:rPr lang="cs-CZ" sz="3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Eurostars programme in Czech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0"/>
            <a:ext cx="6726237" cy="736979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Eurostars success story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43212" y="927101"/>
            <a:ext cx="597324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just"/>
            <a:r>
              <a:rPr lang="cs-CZ" altLang="en-US" sz="3200" dirty="0" smtClean="0"/>
              <a:t>Project 4231 </a:t>
            </a:r>
            <a:r>
              <a:rPr lang="en-US" altLang="en-US" sz="3200" dirty="0" smtClean="0"/>
              <a:t>INSIDER</a:t>
            </a:r>
            <a:endParaRPr lang="cs-CZ" altLang="en-US" sz="3200" dirty="0" smtClean="0"/>
          </a:p>
          <a:p>
            <a:pPr marL="533400" algn="just"/>
            <a:endParaRPr lang="cs-CZ" altLang="en-US" sz="800" b="1" dirty="0" smtClean="0"/>
          </a:p>
          <a:p>
            <a:pPr marL="533400" algn="just"/>
            <a:r>
              <a:rPr lang="en-GB" altLang="en-US" sz="2400" b="1" dirty="0" smtClean="0"/>
              <a:t>Eurostars </a:t>
            </a:r>
            <a:r>
              <a:rPr lang="en-GB" altLang="en-US" sz="2400" b="1" dirty="0"/>
              <a:t>backed high-tech firm helps taxi drivers</a:t>
            </a:r>
          </a:p>
          <a:p>
            <a:pPr marL="533400" algn="just"/>
            <a:r>
              <a:rPr lang="en-GB" altLang="en-US" sz="1800" dirty="0" smtClean="0"/>
              <a:t>As </a:t>
            </a:r>
            <a:r>
              <a:rPr lang="en-GB" altLang="en-US" sz="1800" dirty="0"/>
              <a:t>the trend for geo-location applications is rapidly expanding, Correlation Systems developed RAE is a device which adapts the principle of data-mining to GPS and helps taxi companies to work more efficiently. The additional turnover expected in two years is of </a:t>
            </a:r>
            <a:r>
              <a:rPr lang="en-GB" altLang="en-US" sz="1800" dirty="0" smtClean="0"/>
              <a:t>10</a:t>
            </a:r>
            <a:r>
              <a:rPr lang="cs-CZ" altLang="en-US" sz="1800" dirty="0" smtClean="0"/>
              <a:t> M€</a:t>
            </a:r>
            <a:r>
              <a:rPr lang="en-GB" altLang="en-US" sz="1800" dirty="0" smtClean="0"/>
              <a:t>. </a:t>
            </a:r>
            <a:r>
              <a:rPr lang="en-GB" altLang="en-US" sz="1800" dirty="0"/>
              <a:t>8 new jobs were created in the company during the course of the project.</a:t>
            </a:r>
            <a:r>
              <a:rPr lang="en-GB" altLang="en-US" sz="2000" dirty="0"/>
              <a:t> </a:t>
            </a:r>
          </a:p>
          <a:p>
            <a:pPr marL="533400" algn="just"/>
            <a:endParaRPr lang="en-GB" altLang="en-US" sz="2000" b="1" dirty="0">
              <a:solidFill>
                <a:srgbClr val="000000"/>
              </a:solidFill>
            </a:endParaRPr>
          </a:p>
          <a:p>
            <a:pPr marL="533400" algn="just">
              <a:lnSpc>
                <a:spcPct val="90000"/>
              </a:lnSpc>
            </a:pPr>
            <a:r>
              <a:rPr lang="en-GB" altLang="en-US" sz="2000" b="1" dirty="0">
                <a:solidFill>
                  <a:srgbClr val="000000"/>
                </a:solidFill>
              </a:rPr>
              <a:t/>
            </a:r>
            <a:br>
              <a:rPr lang="en-GB" altLang="en-US" sz="2000" b="1" dirty="0">
                <a:solidFill>
                  <a:srgbClr val="000000"/>
                </a:solidFill>
              </a:rPr>
            </a:br>
            <a:endParaRPr lang="en-GB" altLang="en-US" sz="2000" b="1" dirty="0">
              <a:solidFill>
                <a:srgbClr val="000000"/>
              </a:solidFill>
            </a:endParaRPr>
          </a:p>
          <a:p>
            <a:pPr marL="533400" algn="just">
              <a:lnSpc>
                <a:spcPct val="90000"/>
              </a:lnSpc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marL="533400" algn="just">
              <a:lnSpc>
                <a:spcPct val="90000"/>
              </a:lnSpc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  <p:pic>
        <p:nvPicPr>
          <p:cNvPr id="23556" name="Picture 2" descr="V:\Success stories\All Eurostars pics\INSI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6841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225" y="4884738"/>
            <a:ext cx="5233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 smtClean="0">
                <a:latin typeface="Trebuchet MS" pitchFamily="-100" charset="0"/>
                <a:ea typeface="ＭＳ Ｐゴシック" pitchFamily="-100" charset="-128"/>
              </a:rPr>
              <a:t>Countries</a:t>
            </a:r>
            <a:r>
              <a:rPr lang="cs-CZ" sz="2000" dirty="0" smtClean="0">
                <a:latin typeface="Trebuchet MS" pitchFamily="-100" charset="0"/>
                <a:ea typeface="ＭＳ Ｐゴシック" pitchFamily="-100" charset="-128"/>
              </a:rPr>
              <a:t>: </a:t>
            </a:r>
            <a:r>
              <a:rPr lang="en-GB" sz="2000" dirty="0" smtClean="0">
                <a:latin typeface="Trebuchet MS" pitchFamily="-100" charset="0"/>
                <a:ea typeface="ＭＳ Ｐゴシック" pitchFamily="-100" charset="-128"/>
              </a:rPr>
              <a:t>Israel</a:t>
            </a:r>
            <a:r>
              <a:rPr lang="en-GB" sz="2000" dirty="0">
                <a:latin typeface="Trebuchet MS" pitchFamily="-100" charset="0"/>
                <a:ea typeface="ＭＳ Ｐゴシック" pitchFamily="-100" charset="-128"/>
              </a:rPr>
              <a:t>, Hungary, CZECH REPUBLIC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-100" charset="0"/>
                <a:ea typeface="ＭＳ Ｐゴシック" pitchFamily="-100" charset="-128"/>
              </a:rPr>
              <a:t>			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225" y="5281684"/>
            <a:ext cx="3576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800" dirty="0">
                <a:latin typeface="Trebuchet MS" pitchFamily="-100" charset="0"/>
                <a:ea typeface="ＭＳ Ｐゴシック" pitchFamily="-100" charset="-128"/>
              </a:rPr>
              <a:t>Cost: 0.5 M€</a:t>
            </a: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403225" y="5592624"/>
            <a:ext cx="243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altLang="en-US" sz="1800" dirty="0">
                <a:latin typeface="Trebuchet MS" pitchFamily="34" charset="0"/>
              </a:rPr>
              <a:t>Duration: 12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639" y="0"/>
            <a:ext cx="7856561" cy="900752"/>
          </a:xfrm>
        </p:spPr>
        <p:txBody>
          <a:bodyPr>
            <a:normAutofit/>
          </a:bodyPr>
          <a:lstStyle/>
          <a:p>
            <a:pPr algn="ctr"/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r>
              <a:rPr lang="cs-CZ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486050"/>
            <a:ext cx="7406640" cy="3175198"/>
          </a:xfrm>
        </p:spPr>
        <p:txBody>
          <a:bodyPr>
            <a:normAutofit fontScale="92500" lnSpcReduction="20000"/>
          </a:bodyPr>
          <a:lstStyle/>
          <a:p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</a:t>
            </a:r>
          </a:p>
          <a:p>
            <a:r>
              <a:rPr lang="cs-CZ" sz="1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www.eurostars-eureka.eu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THANKS </a:t>
            </a:r>
            <a:r>
              <a:rPr lang="cs-CZ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YOUR KIND ATTENTION</a:t>
            </a:r>
          </a:p>
          <a:p>
            <a:r>
              <a:rPr lang="cs-CZ" dirty="0" smtClean="0"/>
              <a:t> </a:t>
            </a:r>
          </a:p>
          <a:p>
            <a:pPr algn="r"/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Svatopluk Halada</a:t>
            </a:r>
          </a:p>
          <a:p>
            <a:pPr algn="r"/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AIE CR</a:t>
            </a:r>
          </a:p>
          <a:p>
            <a:pPr algn="r"/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halada@aipcr.cz</a:t>
            </a:r>
          </a:p>
          <a:p>
            <a:endParaRPr lang="en-GB" dirty="0"/>
          </a:p>
        </p:txBody>
      </p:sp>
      <p:pic>
        <p:nvPicPr>
          <p:cNvPr id="5" name="Picture 4" descr="https://www.utrs.com/images/header_technology_transf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780" y="1628800"/>
            <a:ext cx="45310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8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171888" cy="3816424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 development is </a:t>
            </a: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cs-CZ" sz="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broad term but can be seen as a general effort to reduce regional disparities by supporting economic activities in regions</a:t>
            </a: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61" y="0"/>
            <a:ext cx="78302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315904" cy="5040560"/>
          </a:xfrm>
        </p:spPr>
        <p:txBody>
          <a:bodyPr>
            <a:normAutofit fontScale="25000" lnSpcReduction="20000"/>
          </a:bodyPr>
          <a:lstStyle/>
          <a:p>
            <a:r>
              <a:rPr lang="cs-CZ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 you know?</a:t>
            </a:r>
          </a:p>
          <a:p>
            <a:pPr lvl="0"/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about 10% of regions account for over half of R&amp;D in the OECD area</a:t>
            </a:r>
          </a:p>
          <a:p>
            <a:pPr lvl="0"/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the top 10% of OECD regions generate on average about 280 patents per million inhabitants, while 40% produce fewer than 20</a:t>
            </a:r>
          </a:p>
          <a:p>
            <a:pPr lvl="0"/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in OECD regions, innovation policy portfolios include traditional supply side, demand side and </a:t>
            </a:r>
            <a:r>
              <a:rPr lang="cs-CZ" sz="9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networking instruments</a:t>
            </a: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as well as experimental measures</a:t>
            </a:r>
          </a:p>
          <a:p>
            <a:endParaRPr lang="cs-CZ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cs-CZ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cs-CZ" sz="6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Source: OECD Regional Database</a:t>
            </a:r>
            <a:endParaRPr lang="cs-CZ" sz="6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0"/>
            <a:ext cx="79121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340768"/>
            <a:ext cx="7459920" cy="48245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i/ Networking instruments: four levels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local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regional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national 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Europenan (global)</a:t>
            </a:r>
          </a:p>
          <a:p>
            <a:pPr>
              <a:buFontTx/>
              <a:buChar char="-"/>
            </a:pPr>
            <a:endParaRPr lang="cs-CZ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ii/ Networking instruments: different types of R&amp;D tools</a:t>
            </a:r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ranch and regional clusters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Science and Technology Parks  </a:t>
            </a:r>
          </a:p>
          <a:p>
            <a:endParaRPr lang="cs-CZ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R&amp;D vouchers (local, regional)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R&amp;D programmes (national, European)	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usually involves some public funding)</a:t>
            </a:r>
          </a:p>
          <a:p>
            <a:pPr>
              <a:buFont typeface="Wingdings" pitchFamily="2" charset="2"/>
              <a:buChar char="q"/>
            </a:pPr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639" y="0"/>
            <a:ext cx="76938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7632848" cy="5256584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r>
              <a:rPr lang="cs-CZ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multilateral R&amp;D programmes</a:t>
            </a:r>
          </a:p>
          <a:p>
            <a:pPr>
              <a:buFont typeface="Wingdings" pitchFamily="2" charset="2"/>
              <a:buChar char="q"/>
            </a:pPr>
            <a:r>
              <a:rPr lang="cs-CZ" sz="8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networking instruments</a:t>
            </a:r>
          </a:p>
          <a:p>
            <a:pPr>
              <a:buFont typeface="Wingdings" pitchFamily="2" charset="2"/>
              <a:buChar char="q"/>
            </a:pPr>
            <a:r>
              <a:rPr lang="cs-CZ" sz="8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supporting innovation across regions &amp; countries</a:t>
            </a:r>
            <a:endParaRPr lang="cs-CZ" sz="8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Framework programme	</a:t>
            </a:r>
          </a:p>
          <a:p>
            <a:pPr>
              <a:buFont typeface="Wingdings" pitchFamily="2" charset="2"/>
              <a:buChar char="Ø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since 1984; Horizon 2020 (1994-2020)</a:t>
            </a:r>
          </a:p>
          <a:p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 </a:t>
            </a:r>
          </a:p>
          <a:p>
            <a:pPr>
              <a:buFont typeface="Wingdings" pitchFamily="2" charset="2"/>
              <a:buChar char="Ø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since 1971</a:t>
            </a:r>
          </a:p>
          <a:p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EUREKA programme </a:t>
            </a:r>
          </a:p>
          <a:p>
            <a:pPr>
              <a:buFont typeface="Wingdings" pitchFamily="2" charset="2"/>
              <a:buChar char="Ø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since 1985</a:t>
            </a:r>
          </a:p>
          <a:p>
            <a:endParaRPr lang="cs-CZ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Eurostars programme </a:t>
            </a:r>
          </a:p>
          <a:p>
            <a:pPr>
              <a:buFont typeface="Wingdings" pitchFamily="2" charset="2"/>
              <a:buChar char="Ø"/>
            </a:pPr>
            <a:r>
              <a:rPr lang="cs-CZ" sz="9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since 2008; Eurostars-2 (2014-2020)</a:t>
            </a:r>
          </a:p>
          <a:p>
            <a:endParaRPr lang="cs-CZ" sz="6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6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sz="6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991" y="0"/>
            <a:ext cx="77074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8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7560840" cy="3888432"/>
          </a:xfrm>
        </p:spPr>
        <p:txBody>
          <a:bodyPr>
            <a:normAutofit/>
          </a:bodyPr>
          <a:lstStyle/>
          <a:p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4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Eurostars programme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supporting innovation across regions &amp; countries</a:t>
            </a:r>
          </a:p>
          <a:p>
            <a:pPr algn="ctr"/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639" y="0"/>
            <a:ext cx="76938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Inovace a technologie v rozvoji regionů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doprovodný program Stavebních veletrhů Brno 2016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Eurostars is…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83235"/>
            <a:ext cx="9143997" cy="5836441"/>
          </a:xfrm>
          <a:prstGeom prst="rect">
            <a:avLst/>
          </a:prstGeom>
        </p:spPr>
      </p:pic>
      <p:sp>
        <p:nvSpPr>
          <p:cNvPr id="5" name="Tekstvak 5"/>
          <p:cNvSpPr txBox="1"/>
          <p:nvPr/>
        </p:nvSpPr>
        <p:spPr>
          <a:xfrm>
            <a:off x="194906" y="1508018"/>
            <a:ext cx="579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Joint programme between EUREKA and EU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3351764" y="2494989"/>
            <a:ext cx="562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Dedicated to R&amp;D-performing SMEs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194906" y="3547275"/>
            <a:ext cx="4696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Market-oriented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3351764" y="4653989"/>
            <a:ext cx="562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Bottom-up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194906" y="5778846"/>
            <a:ext cx="509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International cooperation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Eurostars under Horizon 2020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2475"/>
            <a:ext cx="9144000" cy="552211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918" y="6577057"/>
            <a:ext cx="180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00" dirty="0" err="1" smtClean="0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00" dirty="0" smtClean="0">
                <a:solidFill>
                  <a:srgbClr val="595959"/>
                </a:solidFill>
                <a:latin typeface="Arial"/>
                <a:cs typeface="Arial"/>
              </a:rPr>
              <a:t> 2014</a:t>
            </a:r>
            <a:endParaRPr lang="nl-NL" sz="9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Tekstvak 5"/>
          <p:cNvSpPr txBox="1"/>
          <p:nvPr/>
        </p:nvSpPr>
        <p:spPr>
          <a:xfrm>
            <a:off x="2379005" y="4176667"/>
            <a:ext cx="143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75</a:t>
            </a:r>
            <a:r>
              <a:rPr lang="en-GB" sz="3600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5"/>
          <p:cNvSpPr txBox="1"/>
          <p:nvPr/>
        </p:nvSpPr>
        <p:spPr>
          <a:xfrm>
            <a:off x="2095415" y="5390519"/>
            <a:ext cx="198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EUROSTARS</a:t>
            </a:r>
          </a:p>
          <a:p>
            <a:pPr algn="ctr"/>
            <a:r>
              <a:rPr lang="en-GB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COUNTRIES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CONTRIBUTION</a:t>
            </a:r>
            <a:r>
              <a:rPr lang="en-GB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5002187" y="5352431"/>
            <a:ext cx="195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CONTRIBUTION</a:t>
            </a:r>
            <a:r>
              <a:rPr lang="en-GB" dirty="0" smtClean="0">
                <a:solidFill>
                  <a:srgbClr val="0C266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336924" y="4176667"/>
            <a:ext cx="143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r>
              <a:rPr lang="en-GB" sz="3600" dirty="0" smtClean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1195748" y="2737645"/>
            <a:ext cx="673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EUROSTARS TOTAL PUBLIC BUDGET 2014-2020</a:t>
            </a:r>
            <a:endParaRPr lang="en-GB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5"/>
          <p:cNvSpPr txBox="1"/>
          <p:nvPr/>
        </p:nvSpPr>
        <p:spPr>
          <a:xfrm>
            <a:off x="2316645" y="2063996"/>
            <a:ext cx="445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1.148 </a:t>
            </a:r>
            <a:r>
              <a:rPr lang="en-GB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BILLION</a:t>
            </a:r>
            <a:endParaRPr lang="en-GB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7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5259</TotalTime>
  <Words>854</Words>
  <Application>Microsoft Office PowerPoint</Application>
  <PresentationFormat>On-screen Show (4:3)</PresentationFormat>
  <Paragraphs>368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Office-thema</vt:lpstr>
      <vt:lpstr>Slide 1</vt:lpstr>
      <vt:lpstr>          </vt:lpstr>
      <vt:lpstr>          </vt:lpstr>
      <vt:lpstr>Slide 4</vt:lpstr>
      <vt:lpstr>Slide 5</vt:lpstr>
      <vt:lpstr>Slide 6</vt:lpstr>
      <vt:lpstr>          </vt:lpstr>
      <vt:lpstr>Eurostars is…</vt:lpstr>
      <vt:lpstr>Eurostars under Horizon 2020</vt:lpstr>
      <vt:lpstr>Eurostars countries</vt:lpstr>
      <vt:lpstr>SMEs in the driving seat</vt:lpstr>
      <vt:lpstr>Market-oriented</vt:lpstr>
      <vt:lpstr>Bottom-up approach</vt:lpstr>
      <vt:lpstr>Eligibility</vt:lpstr>
      <vt:lpstr>A typical Eurostars project is...</vt:lpstr>
      <vt:lpstr>Eurostars in numbers</vt:lpstr>
      <vt:lpstr>Evaluation</vt:lpstr>
      <vt:lpstr>Evaluation criteria</vt:lpstr>
      <vt:lpstr>Evaluation timing</vt:lpstr>
      <vt:lpstr>Eurostars programme in the Czech Republic. </vt:lpstr>
      <vt:lpstr>Slide 21</vt:lpstr>
      <vt:lpstr>Eurostars success story</vt:lpstr>
      <vt:lpstr>Inovace a technologie v rozvoji regionů doprovodný program Stavebních veletrhů Brno 2016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user</cp:lastModifiedBy>
  <cp:revision>189</cp:revision>
  <dcterms:created xsi:type="dcterms:W3CDTF">2014-06-14T21:21:03Z</dcterms:created>
  <dcterms:modified xsi:type="dcterms:W3CDTF">2016-04-20T14:21:53Z</dcterms:modified>
</cp:coreProperties>
</file>