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notesSlides/notesSlide8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82" r:id="rId1"/>
  </p:sldMasterIdLst>
  <p:notesMasterIdLst>
    <p:notesMasterId r:id="rId13"/>
  </p:notesMasterIdLst>
  <p:handoutMasterIdLst>
    <p:handoutMasterId r:id="rId14"/>
  </p:handoutMasterIdLst>
  <p:sldIdLst>
    <p:sldId id="660" r:id="rId2"/>
    <p:sldId id="644" r:id="rId3"/>
    <p:sldId id="653" r:id="rId4"/>
    <p:sldId id="658" r:id="rId5"/>
    <p:sldId id="631" r:id="rId6"/>
    <p:sldId id="657" r:id="rId7"/>
    <p:sldId id="675" r:id="rId8"/>
    <p:sldId id="672" r:id="rId9"/>
    <p:sldId id="676" r:id="rId10"/>
    <p:sldId id="677" r:id="rId11"/>
    <p:sldId id="630" r:id="rId12"/>
  </p:sldIdLst>
  <p:sldSz cx="9144000" cy="6858000" type="screen4x3"/>
  <p:notesSz cx="6797675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4B8D"/>
    <a:srgbClr val="CCECFF"/>
    <a:srgbClr val="13B5EA"/>
    <a:srgbClr val="C8282C"/>
    <a:srgbClr val="D4E6EC"/>
    <a:srgbClr val="336699"/>
    <a:srgbClr val="13F154"/>
    <a:srgbClr val="B5121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47" autoAdjust="0"/>
    <p:restoredTop sz="76053" autoAdjust="0"/>
  </p:normalViewPr>
  <p:slideViewPr>
    <p:cSldViewPr snapToGrid="0">
      <p:cViewPr varScale="1">
        <p:scale>
          <a:sx n="55" d="100"/>
          <a:sy n="55" d="100"/>
        </p:scale>
        <p:origin x="-96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AFC351-A928-4285-A407-02FBC535806A}" type="doc">
      <dgm:prSet loTypeId="urn:microsoft.com/office/officeart/2005/8/layout/vList2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cs-CZ"/>
        </a:p>
      </dgm:t>
    </dgm:pt>
    <dgm:pt modelId="{CEDECCBD-F2C3-4DAD-A146-BB5C9C082266}">
      <dgm:prSet custT="1"/>
      <dgm:spPr>
        <a:solidFill>
          <a:srgbClr val="109ECA"/>
        </a:solidFill>
      </dgm:spPr>
      <dgm:t>
        <a:bodyPr/>
        <a:lstStyle/>
        <a:p>
          <a:pPr rtl="0"/>
          <a:r>
            <a:rPr lang="cs-CZ" sz="2000" b="1" dirty="0" smtClean="0">
              <a:latin typeface="Calibri" pitchFamily="34" charset="0"/>
              <a:cs typeface="Calibri" pitchFamily="34" charset="0"/>
            </a:rPr>
            <a:t>PO 1</a:t>
          </a:r>
          <a:r>
            <a:rPr lang="cs-CZ" sz="2000" dirty="0" smtClean="0">
              <a:latin typeface="Calibri" pitchFamily="34" charset="0"/>
              <a:cs typeface="Calibri" pitchFamily="34" charset="0"/>
            </a:rPr>
            <a:t>	</a:t>
          </a:r>
          <a:r>
            <a:rPr lang="cs-CZ" sz="2000" b="1" dirty="0" smtClean="0">
              <a:latin typeface="Calibri" pitchFamily="34" charset="0"/>
              <a:cs typeface="Calibri" pitchFamily="34" charset="0"/>
            </a:rPr>
            <a:t>Rozvoj výzkumu a vývoje pro inovace</a:t>
          </a:r>
          <a:endParaRPr lang="cs-CZ" sz="2000" dirty="0">
            <a:latin typeface="Calibri" pitchFamily="34" charset="0"/>
            <a:cs typeface="Calibri" pitchFamily="34" charset="0"/>
          </a:endParaRPr>
        </a:p>
      </dgm:t>
    </dgm:pt>
    <dgm:pt modelId="{F277F443-C7F5-4D00-9F0E-1335FCD89D16}" type="parTrans" cxnId="{CF139D3A-BE3D-4404-9E11-7F7BB90D7719}">
      <dgm:prSet/>
      <dgm:spPr/>
      <dgm:t>
        <a:bodyPr/>
        <a:lstStyle/>
        <a:p>
          <a:endParaRPr lang="cs-CZ" sz="2000">
            <a:latin typeface="Calibri" pitchFamily="34" charset="0"/>
            <a:cs typeface="Calibri" pitchFamily="34" charset="0"/>
          </a:endParaRPr>
        </a:p>
      </dgm:t>
    </dgm:pt>
    <dgm:pt modelId="{A04896A4-9D43-4022-81BA-F2E9463776AB}" type="sibTrans" cxnId="{CF139D3A-BE3D-4404-9E11-7F7BB90D7719}">
      <dgm:prSet/>
      <dgm:spPr/>
      <dgm:t>
        <a:bodyPr/>
        <a:lstStyle/>
        <a:p>
          <a:endParaRPr lang="cs-CZ" sz="2000">
            <a:latin typeface="Calibri" pitchFamily="34" charset="0"/>
            <a:cs typeface="Calibri" pitchFamily="34" charset="0"/>
          </a:endParaRPr>
        </a:p>
      </dgm:t>
    </dgm:pt>
    <dgm:pt modelId="{E1642DF1-9806-4817-A605-931D1DCD3EB1}">
      <dgm:prSet custT="1"/>
      <dgm:spPr>
        <a:solidFill>
          <a:srgbClr val="70AC2E"/>
        </a:solidFill>
      </dgm:spPr>
      <dgm:t>
        <a:bodyPr/>
        <a:lstStyle/>
        <a:p>
          <a:pPr marL="808038" indent="-808038" rtl="0"/>
          <a:r>
            <a:rPr lang="cs-CZ" sz="2000" b="1" noProof="0" dirty="0" smtClean="0">
              <a:latin typeface="Calibri" pitchFamily="34" charset="0"/>
              <a:cs typeface="Calibri" pitchFamily="34" charset="0"/>
            </a:rPr>
            <a:t>PO 3	Účinné nakládání energií, rozvoj energetické infrastruktury a obnovitelných zdrojů energie, podpora zavádění nových technologií v oblasti nakládání energií a druhotných surovin </a:t>
          </a:r>
          <a:endParaRPr lang="cs-CZ" sz="2000" b="1" noProof="0" dirty="0">
            <a:latin typeface="Calibri" pitchFamily="34" charset="0"/>
            <a:cs typeface="Calibri" pitchFamily="34" charset="0"/>
          </a:endParaRPr>
        </a:p>
      </dgm:t>
    </dgm:pt>
    <dgm:pt modelId="{A04633DC-D94E-4FDD-A200-C3B197F3FD3B}" type="parTrans" cxnId="{60DDDD0B-D17B-4906-8E85-DE33199BA91C}">
      <dgm:prSet/>
      <dgm:spPr/>
      <dgm:t>
        <a:bodyPr/>
        <a:lstStyle/>
        <a:p>
          <a:endParaRPr lang="en-US" sz="2000"/>
        </a:p>
      </dgm:t>
    </dgm:pt>
    <dgm:pt modelId="{49205482-25F3-402F-A643-EDC85ADDB527}" type="sibTrans" cxnId="{60DDDD0B-D17B-4906-8E85-DE33199BA91C}">
      <dgm:prSet/>
      <dgm:spPr/>
      <dgm:t>
        <a:bodyPr/>
        <a:lstStyle/>
        <a:p>
          <a:endParaRPr lang="en-US" sz="2000"/>
        </a:p>
      </dgm:t>
    </dgm:pt>
    <dgm:pt modelId="{B7253A87-AF1C-4013-9D03-44B4F7E0EEE3}">
      <dgm:prSet custT="1"/>
      <dgm:spPr>
        <a:solidFill>
          <a:srgbClr val="EAA804"/>
        </a:solidFill>
      </dgm:spPr>
      <dgm:t>
        <a:bodyPr/>
        <a:lstStyle/>
        <a:p>
          <a:pPr marL="808038" indent="-808038" rtl="0"/>
          <a:r>
            <a:rPr lang="cs-CZ" sz="2000" b="1" dirty="0" smtClean="0">
              <a:latin typeface="Calibri" pitchFamily="34" charset="0"/>
              <a:cs typeface="Calibri" pitchFamily="34" charset="0"/>
            </a:rPr>
            <a:t>PO 4</a:t>
          </a:r>
          <a:r>
            <a:rPr lang="cs-CZ" sz="2000" dirty="0" smtClean="0">
              <a:latin typeface="Calibri" pitchFamily="34" charset="0"/>
              <a:cs typeface="Calibri" pitchFamily="34" charset="0"/>
            </a:rPr>
            <a:t>	</a:t>
          </a:r>
          <a:r>
            <a:rPr lang="cs-CZ" sz="2000" b="1" dirty="0" smtClean="0">
              <a:latin typeface="Calibri" pitchFamily="34" charset="0"/>
              <a:cs typeface="Calibri" pitchFamily="34" charset="0"/>
            </a:rPr>
            <a:t>Rozvoj vysokorychlostních přístupových sítí k internetu a informačních a komunikačních technologií</a:t>
          </a:r>
          <a:endParaRPr lang="cs-CZ" sz="2000" dirty="0">
            <a:latin typeface="Calibri" pitchFamily="34" charset="0"/>
            <a:cs typeface="Calibri" pitchFamily="34" charset="0"/>
          </a:endParaRPr>
        </a:p>
      </dgm:t>
    </dgm:pt>
    <dgm:pt modelId="{67B6E387-F0D0-4E48-BFAE-C972E7BE3B37}" type="sibTrans" cxnId="{74F1836C-3FA4-482B-8C5A-9BE008F33738}">
      <dgm:prSet/>
      <dgm:spPr/>
      <dgm:t>
        <a:bodyPr/>
        <a:lstStyle/>
        <a:p>
          <a:endParaRPr lang="cs-CZ" sz="2000">
            <a:latin typeface="Calibri" pitchFamily="34" charset="0"/>
            <a:cs typeface="Calibri" pitchFamily="34" charset="0"/>
          </a:endParaRPr>
        </a:p>
      </dgm:t>
    </dgm:pt>
    <dgm:pt modelId="{133AC027-D3A7-42CD-B6F6-8962399210FF}" type="parTrans" cxnId="{74F1836C-3FA4-482B-8C5A-9BE008F33738}">
      <dgm:prSet/>
      <dgm:spPr/>
      <dgm:t>
        <a:bodyPr/>
        <a:lstStyle/>
        <a:p>
          <a:endParaRPr lang="cs-CZ" sz="2000">
            <a:latin typeface="Calibri" pitchFamily="34" charset="0"/>
            <a:cs typeface="Calibri" pitchFamily="34" charset="0"/>
          </a:endParaRPr>
        </a:p>
      </dgm:t>
    </dgm:pt>
    <dgm:pt modelId="{FC64CEAA-3B48-4771-BD8D-DD509C129A47}">
      <dgm:prSet custT="1"/>
      <dgm:spPr>
        <a:solidFill>
          <a:schemeClr val="accent4"/>
        </a:solidFill>
      </dgm:spPr>
      <dgm:t>
        <a:bodyPr/>
        <a:lstStyle/>
        <a:p>
          <a:pPr marL="898525" indent="-898525" rtl="0"/>
          <a:r>
            <a:rPr lang="pl-PL" sz="2000" b="1" dirty="0" smtClean="0">
              <a:latin typeface="Calibri" pitchFamily="34" charset="0"/>
              <a:cs typeface="Calibri" pitchFamily="34" charset="0"/>
            </a:rPr>
            <a:t>PO 2	Rozvoj podnikání a konkurenceschopnosti malých a středních podniků</a:t>
          </a:r>
          <a:endParaRPr lang="cs-CZ" sz="2000" b="1" dirty="0">
            <a:latin typeface="Calibri" pitchFamily="34" charset="0"/>
            <a:cs typeface="Calibri" pitchFamily="34" charset="0"/>
          </a:endParaRPr>
        </a:p>
      </dgm:t>
    </dgm:pt>
    <dgm:pt modelId="{609AF20A-540A-4978-AD40-92D0070B9ED9}" type="parTrans" cxnId="{770C4094-403B-461C-B25B-6D07FFE655A3}">
      <dgm:prSet/>
      <dgm:spPr/>
      <dgm:t>
        <a:bodyPr/>
        <a:lstStyle/>
        <a:p>
          <a:endParaRPr lang="en-US"/>
        </a:p>
      </dgm:t>
    </dgm:pt>
    <dgm:pt modelId="{C5901985-82E5-4DBC-88F1-5EC42A839DBC}" type="sibTrans" cxnId="{770C4094-403B-461C-B25B-6D07FFE655A3}">
      <dgm:prSet/>
      <dgm:spPr/>
      <dgm:t>
        <a:bodyPr/>
        <a:lstStyle/>
        <a:p>
          <a:endParaRPr lang="en-US"/>
        </a:p>
      </dgm:t>
    </dgm:pt>
    <dgm:pt modelId="{FDA3954F-2754-4E51-9BAA-DA5E6303B394}" type="pres">
      <dgm:prSet presAssocID="{41AFC351-A928-4285-A407-02FBC535806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7A1E5E8-333E-416F-8354-2B6D6CA5A8A1}" type="pres">
      <dgm:prSet presAssocID="{CEDECCBD-F2C3-4DAD-A146-BB5C9C082266}" presName="parentText" presStyleLbl="node1" presStyleIdx="0" presStyleCnt="4" custScaleY="8344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57FEF0-351C-4F98-9733-C1BD3E8B5808}" type="pres">
      <dgm:prSet presAssocID="{A04896A4-9D43-4022-81BA-F2E9463776AB}" presName="spacer" presStyleCnt="0"/>
      <dgm:spPr/>
      <dgm:t>
        <a:bodyPr/>
        <a:lstStyle/>
        <a:p>
          <a:endParaRPr lang="cs-CZ"/>
        </a:p>
      </dgm:t>
    </dgm:pt>
    <dgm:pt modelId="{82AD35C9-6039-4104-929F-9883F80D9E08}" type="pres">
      <dgm:prSet presAssocID="{FC64CEAA-3B48-4771-BD8D-DD509C129A4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87A8D8-53E6-447E-BF70-845F744B35B3}" type="pres">
      <dgm:prSet presAssocID="{C5901985-82E5-4DBC-88F1-5EC42A839DBC}" presName="spacer" presStyleCnt="0"/>
      <dgm:spPr/>
    </dgm:pt>
    <dgm:pt modelId="{58192C46-1399-4E44-AAE4-64FC40DF3F6E}" type="pres">
      <dgm:prSet presAssocID="{E1642DF1-9806-4817-A605-931D1DCD3EB1}" presName="parentText" presStyleLbl="node1" presStyleIdx="2" presStyleCnt="4" custScaleY="13287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F9FF99-3904-4629-BDC5-70B9B176FECE}" type="pres">
      <dgm:prSet presAssocID="{49205482-25F3-402F-A643-EDC85ADDB527}" presName="spacer" presStyleCnt="0"/>
      <dgm:spPr/>
    </dgm:pt>
    <dgm:pt modelId="{8C9AFE43-1A73-4282-AD44-174CA3C70EF1}" type="pres">
      <dgm:prSet presAssocID="{B7253A87-AF1C-4013-9D03-44B4F7E0EEE3}" presName="parentText" presStyleLbl="node1" presStyleIdx="3" presStyleCnt="4" custScaleY="7733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70C4094-403B-461C-B25B-6D07FFE655A3}" srcId="{41AFC351-A928-4285-A407-02FBC535806A}" destId="{FC64CEAA-3B48-4771-BD8D-DD509C129A47}" srcOrd="1" destOrd="0" parTransId="{609AF20A-540A-4978-AD40-92D0070B9ED9}" sibTransId="{C5901985-82E5-4DBC-88F1-5EC42A839DBC}"/>
    <dgm:cxn modelId="{74F1836C-3FA4-482B-8C5A-9BE008F33738}" srcId="{41AFC351-A928-4285-A407-02FBC535806A}" destId="{B7253A87-AF1C-4013-9D03-44B4F7E0EEE3}" srcOrd="3" destOrd="0" parTransId="{133AC027-D3A7-42CD-B6F6-8962399210FF}" sibTransId="{67B6E387-F0D0-4E48-BFAE-C972E7BE3B37}"/>
    <dgm:cxn modelId="{CF139D3A-BE3D-4404-9E11-7F7BB90D7719}" srcId="{41AFC351-A928-4285-A407-02FBC535806A}" destId="{CEDECCBD-F2C3-4DAD-A146-BB5C9C082266}" srcOrd="0" destOrd="0" parTransId="{F277F443-C7F5-4D00-9F0E-1335FCD89D16}" sibTransId="{A04896A4-9D43-4022-81BA-F2E9463776AB}"/>
    <dgm:cxn modelId="{5C0626D2-94CC-4948-900C-E97C1B4C4E47}" type="presOf" srcId="{B7253A87-AF1C-4013-9D03-44B4F7E0EEE3}" destId="{8C9AFE43-1A73-4282-AD44-174CA3C70EF1}" srcOrd="0" destOrd="0" presId="urn:microsoft.com/office/officeart/2005/8/layout/vList2"/>
    <dgm:cxn modelId="{024D5BD2-9450-4A70-8FAC-16FF8A8FABF2}" type="presOf" srcId="{CEDECCBD-F2C3-4DAD-A146-BB5C9C082266}" destId="{77A1E5E8-333E-416F-8354-2B6D6CA5A8A1}" srcOrd="0" destOrd="0" presId="urn:microsoft.com/office/officeart/2005/8/layout/vList2"/>
    <dgm:cxn modelId="{60DDDD0B-D17B-4906-8E85-DE33199BA91C}" srcId="{41AFC351-A928-4285-A407-02FBC535806A}" destId="{E1642DF1-9806-4817-A605-931D1DCD3EB1}" srcOrd="2" destOrd="0" parTransId="{A04633DC-D94E-4FDD-A200-C3B197F3FD3B}" sibTransId="{49205482-25F3-402F-A643-EDC85ADDB527}"/>
    <dgm:cxn modelId="{C7E6552E-9279-4384-9189-145822089944}" type="presOf" srcId="{E1642DF1-9806-4817-A605-931D1DCD3EB1}" destId="{58192C46-1399-4E44-AAE4-64FC40DF3F6E}" srcOrd="0" destOrd="0" presId="urn:microsoft.com/office/officeart/2005/8/layout/vList2"/>
    <dgm:cxn modelId="{875A8E0B-06A0-453A-B5F7-8604D00C3868}" type="presOf" srcId="{41AFC351-A928-4285-A407-02FBC535806A}" destId="{FDA3954F-2754-4E51-9BAA-DA5E6303B394}" srcOrd="0" destOrd="0" presId="urn:microsoft.com/office/officeart/2005/8/layout/vList2"/>
    <dgm:cxn modelId="{9ECDA693-FF42-42CE-91A6-1C8402C5BDA1}" type="presOf" srcId="{FC64CEAA-3B48-4771-BD8D-DD509C129A47}" destId="{82AD35C9-6039-4104-929F-9883F80D9E08}" srcOrd="0" destOrd="0" presId="urn:microsoft.com/office/officeart/2005/8/layout/vList2"/>
    <dgm:cxn modelId="{53A93694-AED2-4107-9DD4-54C90F0627E3}" type="presParOf" srcId="{FDA3954F-2754-4E51-9BAA-DA5E6303B394}" destId="{77A1E5E8-333E-416F-8354-2B6D6CA5A8A1}" srcOrd="0" destOrd="0" presId="urn:microsoft.com/office/officeart/2005/8/layout/vList2"/>
    <dgm:cxn modelId="{B64B6079-F553-499D-9CA6-83DADF193A22}" type="presParOf" srcId="{FDA3954F-2754-4E51-9BAA-DA5E6303B394}" destId="{3557FEF0-351C-4F98-9733-C1BD3E8B5808}" srcOrd="1" destOrd="0" presId="urn:microsoft.com/office/officeart/2005/8/layout/vList2"/>
    <dgm:cxn modelId="{6B689268-F8AF-4B61-ACE3-8875277825FF}" type="presParOf" srcId="{FDA3954F-2754-4E51-9BAA-DA5E6303B394}" destId="{82AD35C9-6039-4104-929F-9883F80D9E08}" srcOrd="2" destOrd="0" presId="urn:microsoft.com/office/officeart/2005/8/layout/vList2"/>
    <dgm:cxn modelId="{D70D32F9-74A1-4F59-99E2-1F419BF15BA5}" type="presParOf" srcId="{FDA3954F-2754-4E51-9BAA-DA5E6303B394}" destId="{6C87A8D8-53E6-447E-BF70-845F744B35B3}" srcOrd="3" destOrd="0" presId="urn:microsoft.com/office/officeart/2005/8/layout/vList2"/>
    <dgm:cxn modelId="{2B495342-C1FA-41C6-8DBF-DF71E9966A73}" type="presParOf" srcId="{FDA3954F-2754-4E51-9BAA-DA5E6303B394}" destId="{58192C46-1399-4E44-AAE4-64FC40DF3F6E}" srcOrd="4" destOrd="0" presId="urn:microsoft.com/office/officeart/2005/8/layout/vList2"/>
    <dgm:cxn modelId="{95259E87-1CAA-4390-AA63-432130405209}" type="presParOf" srcId="{FDA3954F-2754-4E51-9BAA-DA5E6303B394}" destId="{1EF9FF99-3904-4629-BDC5-70B9B176FECE}" srcOrd="5" destOrd="0" presId="urn:microsoft.com/office/officeart/2005/8/layout/vList2"/>
    <dgm:cxn modelId="{CCDF4854-1001-4817-8C87-7F046C4A808E}" type="presParOf" srcId="{FDA3954F-2754-4E51-9BAA-DA5E6303B394}" destId="{8C9AFE43-1A73-4282-AD44-174CA3C70EF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A1E5E8-333E-416F-8354-2B6D6CA5A8A1}">
      <dsp:nvSpPr>
        <dsp:cNvPr id="0" name=""/>
        <dsp:cNvSpPr/>
      </dsp:nvSpPr>
      <dsp:spPr>
        <a:xfrm>
          <a:off x="0" y="337"/>
          <a:ext cx="8242300" cy="916169"/>
        </a:xfrm>
        <a:prstGeom prst="roundRect">
          <a:avLst/>
        </a:prstGeom>
        <a:solidFill>
          <a:srgbClr val="109EC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latin typeface="Calibri" pitchFamily="34" charset="0"/>
              <a:cs typeface="Calibri" pitchFamily="34" charset="0"/>
            </a:rPr>
            <a:t>PO 1</a:t>
          </a:r>
          <a:r>
            <a:rPr lang="cs-CZ" sz="2000" kern="1200" dirty="0" smtClean="0">
              <a:latin typeface="Calibri" pitchFamily="34" charset="0"/>
              <a:cs typeface="Calibri" pitchFamily="34" charset="0"/>
            </a:rPr>
            <a:t>	</a:t>
          </a:r>
          <a:r>
            <a:rPr lang="cs-CZ" sz="2000" b="1" kern="1200" dirty="0" smtClean="0">
              <a:latin typeface="Calibri" pitchFamily="34" charset="0"/>
              <a:cs typeface="Calibri" pitchFamily="34" charset="0"/>
            </a:rPr>
            <a:t>Rozvoj výzkumu a vývoje pro inovace</a:t>
          </a:r>
          <a:endParaRPr lang="cs-CZ" sz="2000" kern="1200" dirty="0">
            <a:latin typeface="Calibri" pitchFamily="34" charset="0"/>
            <a:cs typeface="Calibri" pitchFamily="34" charset="0"/>
          </a:endParaRPr>
        </a:p>
      </dsp:txBody>
      <dsp:txXfrm>
        <a:off x="44724" y="45061"/>
        <a:ext cx="8152852" cy="826721"/>
      </dsp:txXfrm>
    </dsp:sp>
    <dsp:sp modelId="{82AD35C9-6039-4104-929F-9883F80D9E08}">
      <dsp:nvSpPr>
        <dsp:cNvPr id="0" name=""/>
        <dsp:cNvSpPr/>
      </dsp:nvSpPr>
      <dsp:spPr>
        <a:xfrm>
          <a:off x="0" y="1028827"/>
          <a:ext cx="8242300" cy="1097971"/>
        </a:xfrm>
        <a:prstGeom prst="round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898525" lvl="0" indent="-898525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latin typeface="Calibri" pitchFamily="34" charset="0"/>
              <a:cs typeface="Calibri" pitchFamily="34" charset="0"/>
            </a:rPr>
            <a:t>PO 2	Rozvoj podnikání a konkurenceschopnosti malých a středních podniků</a:t>
          </a:r>
          <a:endParaRPr lang="cs-CZ" sz="2000" b="1" kern="1200" dirty="0">
            <a:latin typeface="Calibri" pitchFamily="34" charset="0"/>
            <a:cs typeface="Calibri" pitchFamily="34" charset="0"/>
          </a:endParaRPr>
        </a:p>
      </dsp:txBody>
      <dsp:txXfrm>
        <a:off x="53599" y="1082426"/>
        <a:ext cx="8135102" cy="990773"/>
      </dsp:txXfrm>
    </dsp:sp>
    <dsp:sp modelId="{58192C46-1399-4E44-AAE4-64FC40DF3F6E}">
      <dsp:nvSpPr>
        <dsp:cNvPr id="0" name=""/>
        <dsp:cNvSpPr/>
      </dsp:nvSpPr>
      <dsp:spPr>
        <a:xfrm>
          <a:off x="0" y="2239118"/>
          <a:ext cx="8242300" cy="1458886"/>
        </a:xfrm>
        <a:prstGeom prst="roundRect">
          <a:avLst/>
        </a:prstGeom>
        <a:solidFill>
          <a:srgbClr val="70AC2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808038" lvl="0" indent="-808038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noProof="0" dirty="0" smtClean="0">
              <a:latin typeface="Calibri" pitchFamily="34" charset="0"/>
              <a:cs typeface="Calibri" pitchFamily="34" charset="0"/>
            </a:rPr>
            <a:t>PO 3	Účinné nakládání energií, rozvoj energetické infrastruktury a obnovitelných zdrojů energie, podpora zavádění nových technologií v oblasti nakládání energií a druhotných surovin </a:t>
          </a:r>
          <a:endParaRPr lang="cs-CZ" sz="2000" b="1" kern="1200" noProof="0" dirty="0">
            <a:latin typeface="Calibri" pitchFamily="34" charset="0"/>
            <a:cs typeface="Calibri" pitchFamily="34" charset="0"/>
          </a:endParaRPr>
        </a:p>
      </dsp:txBody>
      <dsp:txXfrm>
        <a:off x="71217" y="2310335"/>
        <a:ext cx="8099866" cy="1316452"/>
      </dsp:txXfrm>
    </dsp:sp>
    <dsp:sp modelId="{8C9AFE43-1A73-4282-AD44-174CA3C70EF1}">
      <dsp:nvSpPr>
        <dsp:cNvPr id="0" name=""/>
        <dsp:cNvSpPr/>
      </dsp:nvSpPr>
      <dsp:spPr>
        <a:xfrm>
          <a:off x="0" y="3810325"/>
          <a:ext cx="8242300" cy="849138"/>
        </a:xfrm>
        <a:prstGeom prst="roundRect">
          <a:avLst/>
        </a:prstGeom>
        <a:solidFill>
          <a:srgbClr val="EAA80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808038" lvl="0" indent="-808038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latin typeface="Calibri" pitchFamily="34" charset="0"/>
              <a:cs typeface="Calibri" pitchFamily="34" charset="0"/>
            </a:rPr>
            <a:t>PO 4</a:t>
          </a:r>
          <a:r>
            <a:rPr lang="cs-CZ" sz="2000" kern="1200" dirty="0" smtClean="0">
              <a:latin typeface="Calibri" pitchFamily="34" charset="0"/>
              <a:cs typeface="Calibri" pitchFamily="34" charset="0"/>
            </a:rPr>
            <a:t>	</a:t>
          </a:r>
          <a:r>
            <a:rPr lang="cs-CZ" sz="2000" b="1" kern="1200" dirty="0" smtClean="0">
              <a:latin typeface="Calibri" pitchFamily="34" charset="0"/>
              <a:cs typeface="Calibri" pitchFamily="34" charset="0"/>
            </a:rPr>
            <a:t>Rozvoj vysokorychlostních přístupových sítí k internetu a informačních a komunikačních technologií</a:t>
          </a:r>
          <a:endParaRPr lang="cs-CZ" sz="2000" kern="1200" dirty="0">
            <a:latin typeface="Calibri" pitchFamily="34" charset="0"/>
            <a:cs typeface="Calibri" pitchFamily="34" charset="0"/>
          </a:endParaRPr>
        </a:p>
      </dsp:txBody>
      <dsp:txXfrm>
        <a:off x="41452" y="3851777"/>
        <a:ext cx="8159396" cy="7662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413CBC9-3345-454E-BFB1-09D5D36CFDC8}" type="datetimeFigureOut">
              <a:rPr lang="cs-CZ"/>
              <a:pPr>
                <a:defRPr/>
              </a:pPr>
              <a:t>26.11.2015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399F073-FB08-495E-8BAB-9CFDE7760B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67018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7436FA7-E511-4726-A83E-AC4A3ADFBD9D}" type="datetimeFigureOut">
              <a:rPr lang="cs-CZ"/>
              <a:pPr>
                <a:defRPr/>
              </a:pPr>
              <a:t>26.11.2015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1555DE-F30E-4692-B085-B4ACBCF233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3838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45AF03-9F99-4299-9842-59E348FA39ED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33240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en-US" dirty="0" smtClean="0"/>
              <a:t>Příprava operačního programu v gesci MPO vychází ze zkušeností ze stávajícího OPPI 2007-2013 a jeho úspěšných programů podpory. ŘO dále vycházel</a:t>
            </a:r>
            <a:r>
              <a:rPr lang="cs-CZ" altLang="en-US" baseline="0" dirty="0" smtClean="0"/>
              <a:t> především za Strategie Evropa 2020 a dalších materiálů a doporučení EK.</a:t>
            </a:r>
            <a:endParaRPr lang="cs-CZ" altLang="en-US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1555DE-F30E-4692-B085-B4ACBCF233B9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00770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en-US" dirty="0" smtClean="0"/>
          </a:p>
          <a:p>
            <a:pPr>
              <a:spcBef>
                <a:spcPct val="0"/>
              </a:spcBef>
            </a:pPr>
            <a:endParaRPr lang="cs-CZ" altLang="en-US" dirty="0" smtClean="0"/>
          </a:p>
        </p:txBody>
      </p:sp>
      <p:sp>
        <p:nvSpPr>
          <p:cNvPr id="79876" name="Zástupný symbol pro číslo snímku 3"/>
          <p:cNvSpPr txBox="1">
            <a:spLocks noGrp="1"/>
          </p:cNvSpPr>
          <p:nvPr/>
        </p:nvSpPr>
        <p:spPr bwMode="auto">
          <a:xfrm>
            <a:off x="3849899" y="9378643"/>
            <a:ext cx="2946189" cy="494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5ECEB03-BBBD-4B85-B90A-BCEFC7C6BE42}" type="slidenum">
              <a:rPr lang="cs-CZ" altLang="en-US"/>
              <a:pPr algn="r" eaLnBrk="1" hangingPunct="1">
                <a:spcBef>
                  <a:spcPct val="0"/>
                </a:spcBef>
              </a:pPr>
              <a:t>3</a:t>
            </a:fld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xmlns="" val="3617524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 algn="just">
              <a:spcBef>
                <a:spcPts val="600"/>
              </a:spcBef>
              <a:defRPr/>
            </a:pPr>
            <a:r>
              <a:rPr lang="cs-CZ" sz="2400" b="1" dirty="0" smtClean="0">
                <a:cs typeface="Calibri" pitchFamily="34" charset="0"/>
              </a:rPr>
              <a:t>Nový operační program v gesci MPO zahrnuje:</a:t>
            </a:r>
          </a:p>
          <a:p>
            <a:pPr marL="628650" indent="-2667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 smtClean="0">
                <a:cs typeface="Calibri" pitchFamily="34" charset="0"/>
              </a:rPr>
              <a:t>Posílení výzkumu, technologického rozvoje a inovací (cíl týkající se výzkumu a vývoje)</a:t>
            </a:r>
          </a:p>
          <a:p>
            <a:pPr marL="628650" indent="-2667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 smtClean="0">
                <a:cs typeface="Calibri" pitchFamily="34" charset="0"/>
              </a:rPr>
              <a:t>Zvýšení konkurenceschopnosti malých a středních podniků (MSP)</a:t>
            </a:r>
          </a:p>
          <a:p>
            <a:pPr marL="628650" indent="-2667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 smtClean="0">
                <a:cs typeface="Calibri" pitchFamily="34" charset="0"/>
              </a:rPr>
              <a:t>Podpora přechodu na nízkouhlíkové hospodářství ve všech odvětvích</a:t>
            </a:r>
          </a:p>
          <a:p>
            <a:pPr marL="628650" indent="-2667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 smtClean="0">
                <a:cs typeface="Calibri" pitchFamily="34" charset="0"/>
              </a:rPr>
              <a:t>Zlepšení přístupu, využití a kvality informačních a komunikačních technologií (cíl týkající se širokopásmových sítí)</a:t>
            </a:r>
          </a:p>
          <a:p>
            <a:pPr marL="263525" algn="just">
              <a:spcBef>
                <a:spcPts val="1200"/>
              </a:spcBef>
              <a:defRPr/>
            </a:pPr>
            <a:endParaRPr lang="cs-CZ" b="1" dirty="0" smtClean="0">
              <a:solidFill>
                <a:srgbClr val="FF0000"/>
              </a:solidFill>
              <a:cs typeface="Calibri" pitchFamily="34" charset="0"/>
            </a:endParaRPr>
          </a:p>
          <a:p>
            <a:pPr marL="536575" indent="-273050" algn="just">
              <a:spcBef>
                <a:spcPts val="1200"/>
              </a:spcBef>
              <a:buFontTx/>
              <a:buBlip>
                <a:blip r:embed="rId3"/>
              </a:buBlip>
              <a:defRPr/>
            </a:pPr>
            <a:r>
              <a:rPr lang="cs-CZ" b="1" dirty="0" smtClean="0">
                <a:solidFill>
                  <a:srgbClr val="FF0000"/>
                </a:solidFill>
                <a:cs typeface="Calibri" pitchFamily="34" charset="0"/>
              </a:rPr>
              <a:t>PO 1 „Rozvoj výzkumu a vývoje pro inovace“</a:t>
            </a:r>
          </a:p>
          <a:p>
            <a:pPr marL="263525" algn="just">
              <a:spcBef>
                <a:spcPts val="1200"/>
              </a:spcBef>
              <a:defRPr/>
            </a:pPr>
            <a:r>
              <a:rPr lang="cs-CZ" dirty="0" smtClean="0">
                <a:cs typeface="Calibri" pitchFamily="34" charset="0"/>
              </a:rPr>
              <a:t>VaV a inovace, spolupráce mezi veřejným, vzdělávacím, vědeckovýzkumným a podnikatelským sektorem, podniková centra VaV, zavádění inovací v podnicích, hraniční oblasti (překryvy) s jinými operačními programy, synergické vazby (zejména s OP Výzkum, vývoj a vzdělávání), řešení regionální dimenze v této prioritní ose </a:t>
            </a:r>
          </a:p>
          <a:p>
            <a:pPr marL="536575" indent="-273050" algn="just">
              <a:spcBef>
                <a:spcPts val="1200"/>
              </a:spcBef>
              <a:buFontTx/>
              <a:buBlip>
                <a:blip r:embed="rId3"/>
              </a:buBlip>
              <a:defRPr/>
            </a:pPr>
            <a:r>
              <a:rPr lang="cs-CZ" sz="1400" b="1" dirty="0" smtClean="0">
                <a:solidFill>
                  <a:srgbClr val="FF0000"/>
                </a:solidFill>
                <a:cs typeface="Calibri" pitchFamily="34" charset="0"/>
              </a:rPr>
              <a:t>PO 2 „Rozvoj podnikání a konkurenceschopnosti malých a středních podniků “</a:t>
            </a:r>
          </a:p>
          <a:p>
            <a:pPr marL="263525" algn="just">
              <a:spcBef>
                <a:spcPts val="1200"/>
              </a:spcBef>
              <a:defRPr/>
            </a:pPr>
            <a:r>
              <a:rPr lang="cs-CZ" dirty="0" smtClean="0">
                <a:cs typeface="Calibri" pitchFamily="34" charset="0"/>
              </a:rPr>
              <a:t>podnikatelská infrastruktura, zakládání a rozvoj podniků, internacionalizace podnikání, partnerské sítě, sofistikované poradenské služby, poskytování služeb pro MSP, podpora technického vzdělávání, řešení regionální dimenze v této prioritní ose</a:t>
            </a:r>
          </a:p>
          <a:p>
            <a:pPr marL="536575" indent="-273050" algn="just">
              <a:spcBef>
                <a:spcPts val="1200"/>
              </a:spcBef>
              <a:buFontTx/>
              <a:buBlip>
                <a:blip r:embed="rId3"/>
              </a:buBlip>
              <a:defRPr/>
            </a:pPr>
            <a:r>
              <a:rPr lang="cs-CZ" b="1" dirty="0" smtClean="0">
                <a:solidFill>
                  <a:srgbClr val="FF0000"/>
                </a:solidFill>
                <a:cs typeface="Calibri" pitchFamily="34" charset="0"/>
              </a:rPr>
              <a:t>PO 3 „Účinné nakládání s energií, rozvoj energetické infrastruktury a obnovitelných zdrojů energie, podpora zavádění nových technologií v oblasti nakládání energií a druhotných surovin “ </a:t>
            </a:r>
          </a:p>
          <a:p>
            <a:pPr marL="263525" algn="just">
              <a:spcBef>
                <a:spcPts val="600"/>
              </a:spcBef>
              <a:defRPr/>
            </a:pPr>
            <a:r>
              <a:rPr lang="cs-CZ" dirty="0" smtClean="0">
                <a:solidFill>
                  <a:srgbClr val="004B8D"/>
                </a:solidFill>
                <a:cs typeface="Calibri" pitchFamily="34" charset="0"/>
              </a:rPr>
              <a:t>energetika (snižování energetické náročnosti výroby, úspory energie, využití obnovitelných zdrojů energie a druhotných zdrojů energie, rozvoj a modernizace přenosových sítí – vazba na CEF, modernizace       a rozvoj tepelných rozvodných zařízení, výzkum, vývoj a inovace v energetice), surovinové zdroje, hraniční oblasti (překryvy) s jinými operačními programy, řešení regionální dimenze v této prioritní ose</a:t>
            </a:r>
            <a:endParaRPr lang="cs-CZ" dirty="0" smtClean="0">
              <a:cs typeface="Calibri" pitchFamily="34" charset="0"/>
            </a:endParaRPr>
          </a:p>
          <a:p>
            <a:pPr marL="536575" indent="-273050" algn="just">
              <a:spcBef>
                <a:spcPts val="1200"/>
              </a:spcBef>
              <a:buFontTx/>
              <a:buBlip>
                <a:blip r:embed="rId3"/>
              </a:buBlip>
              <a:defRPr/>
            </a:pPr>
            <a:r>
              <a:rPr lang="cs-CZ" b="1" dirty="0" smtClean="0">
                <a:solidFill>
                  <a:srgbClr val="FF0000"/>
                </a:solidFill>
                <a:cs typeface="Calibri" pitchFamily="34" charset="0"/>
              </a:rPr>
              <a:t>PO 4 „Rozvoj vysokorychlostních přístupových sítí k internetu a informačních a komunikačních technologií “</a:t>
            </a:r>
          </a:p>
          <a:p>
            <a:pPr marL="263525" algn="just">
              <a:spcBef>
                <a:spcPts val="600"/>
              </a:spcBef>
              <a:defRPr/>
            </a:pPr>
            <a:r>
              <a:rPr lang="cs-CZ" dirty="0" smtClean="0">
                <a:solidFill>
                  <a:srgbClr val="004B8D"/>
                </a:solidFill>
                <a:cs typeface="Calibri" pitchFamily="34" charset="0"/>
              </a:rPr>
              <a:t>služby elektronických komunikací, přístup k vysokorychlostnímu internetu, infrastruktura elektronických komunikací, hraniční oblasti (překryvy) s jinými operačními programy, řešení regionální dimenze v této prioritní ose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13FB6B-174E-491E-943A-B37B65CA6238}" type="slidenum">
              <a:rPr lang="cs-CZ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1170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7BA2DA-9B5E-4DA4-8297-4FBCAD314A27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24050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D4A1C9-746F-4980-8154-68C122C55470}" type="slidenum">
              <a:rPr lang="cs-CZ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78762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1555DE-F30E-4692-B085-B4ACBCF233B9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108066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1555DE-F30E-4692-B085-B4ACBCF233B9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19081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w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gi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emf"/><Relationship Id="rId4" Type="http://schemas.openxmlformats.org/officeDocument/2006/relationships/image" Target="../media/image5.gi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emf"/><Relationship Id="rId4" Type="http://schemas.openxmlformats.org/officeDocument/2006/relationships/image" Target="../media/image5.gi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2 - úvo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3813" y="3632200"/>
            <a:ext cx="4052887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9"/>
          <p:cNvSpPr txBox="1">
            <a:spLocks noChangeArrowheads="1"/>
          </p:cNvSpPr>
          <p:nvPr/>
        </p:nvSpPr>
        <p:spPr bwMode="auto">
          <a:xfrm>
            <a:off x="2771775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Ing. Martin Kocourek</a:t>
            </a:r>
            <a:b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</a:b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ministr průmyslu a obchodu</a:t>
            </a:r>
          </a:p>
        </p:txBody>
      </p:sp>
      <p:sp>
        <p:nvSpPr>
          <p:cNvPr id="6" name="TextovéPole 10"/>
          <p:cNvSpPr txBox="1">
            <a:spLocks noChangeArrowheads="1"/>
          </p:cNvSpPr>
          <p:nvPr/>
        </p:nvSpPr>
        <p:spPr bwMode="auto">
          <a:xfrm>
            <a:off x="444500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ZPĚT NA VRCHOL – INSTITUCE, INOVACE A INFRASTRUKTURA</a:t>
            </a:r>
          </a:p>
        </p:txBody>
      </p:sp>
      <p:sp>
        <p:nvSpPr>
          <p:cNvPr id="7" name="Obdélník 10"/>
          <p:cNvSpPr/>
          <p:nvPr userDrawn="1"/>
        </p:nvSpPr>
        <p:spPr>
          <a:xfrm>
            <a:off x="4851400" y="2844800"/>
            <a:ext cx="4292600" cy="401320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8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2320925" y="6021388"/>
            <a:ext cx="2174875" cy="83661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91113" y="3632200"/>
            <a:ext cx="4052887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 descr="D:\3 Projekty\MPO\prezentace OPPI\podklady\EU2.wm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4500" y="6100763"/>
            <a:ext cx="2921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428349"/>
            <a:ext cx="8400008" cy="553998"/>
          </a:xfrm>
        </p:spPr>
        <p:txBody>
          <a:bodyPr lIns="0" tIns="0" rIns="0" bIns="0" anchor="t">
            <a:spAutoFit/>
          </a:bodyPr>
          <a:lstStyle>
            <a:lvl1pPr algn="l">
              <a:defRPr sz="3600" b="1" baseline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0784" y="2265410"/>
            <a:ext cx="8070031" cy="777136"/>
          </a:xfrm>
        </p:spPr>
        <p:txBody>
          <a:bodyPr lIns="0" tIns="342900" rIns="0" bIns="0">
            <a:spAutoFit/>
          </a:bodyPr>
          <a:lstStyle>
            <a:lvl1pPr marL="0" indent="0" algn="l">
              <a:buNone/>
              <a:defRPr sz="28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53652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2 - text 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1"/>
          <p:cNvSpPr/>
          <p:nvPr userDrawn="1"/>
        </p:nvSpPr>
        <p:spPr>
          <a:xfrm>
            <a:off x="0" y="-73025"/>
            <a:ext cx="9144000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5975350"/>
            <a:ext cx="9144000" cy="88265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pic>
        <p:nvPicPr>
          <p:cNvPr id="6" name="Picture 8" descr="D:\3 Projekty\MPO\prezentace OPPI\podklady\EU2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5963" y="6169025"/>
            <a:ext cx="2921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4706" y="6072636"/>
            <a:ext cx="1243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467544" y="893135"/>
            <a:ext cx="8208912" cy="4761540"/>
          </a:xfrm>
        </p:spPr>
        <p:txBody>
          <a:bodyPr lIns="0" tIns="360000" rIns="0" bIns="0"/>
          <a:lstStyle>
            <a:lvl1pPr marL="285750" marR="0" indent="-28575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charset="0"/>
              <a:buBlip>
                <a:blip r:embed="rId4"/>
              </a:buBlip>
              <a:tabLst/>
              <a:defRPr sz="2400">
                <a:solidFill>
                  <a:srgbClr val="004B8D"/>
                </a:solidFill>
              </a:defRPr>
            </a:lvl1pPr>
            <a:lvl2pPr marL="742950" indent="-285750" algn="just">
              <a:buFont typeface="Wingdings" pitchFamily="2" charset="2"/>
              <a:buChar char="Ø"/>
              <a:defRPr sz="2000">
                <a:solidFill>
                  <a:srgbClr val="004B8D"/>
                </a:solidFill>
              </a:defRPr>
            </a:lvl2pPr>
            <a:lvl3pPr algn="just">
              <a:defRPr sz="1800">
                <a:solidFill>
                  <a:srgbClr val="004B8D"/>
                </a:solidFill>
              </a:defRPr>
            </a:lvl3pPr>
            <a:lvl4pPr>
              <a:defRPr sz="1600">
                <a:solidFill>
                  <a:srgbClr val="004B8D"/>
                </a:solidFill>
              </a:defRPr>
            </a:lvl4pPr>
            <a:lvl5pPr>
              <a:defRPr sz="1200">
                <a:solidFill>
                  <a:srgbClr val="004B8D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67543" y="339762"/>
            <a:ext cx="8400009" cy="430887"/>
          </a:xfrm>
        </p:spPr>
        <p:txBody>
          <a:bodyPr lIns="0" tIns="0" rIns="0" bIns="0" anchor="t">
            <a:spAutoFit/>
          </a:bodyPr>
          <a:lstStyle>
            <a:lvl1pPr algn="l">
              <a:defRPr sz="2800" b="1">
                <a:solidFill>
                  <a:srgbClr val="13B5EA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2475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2 - text 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3813" y="3632200"/>
            <a:ext cx="4052887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9"/>
          <p:cNvSpPr txBox="1">
            <a:spLocks noChangeArrowheads="1"/>
          </p:cNvSpPr>
          <p:nvPr/>
        </p:nvSpPr>
        <p:spPr bwMode="auto">
          <a:xfrm>
            <a:off x="2771775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Ing. Martin Kocourek</a:t>
            </a:r>
            <a:b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</a:b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ministr průmyslu a obchodu</a:t>
            </a:r>
          </a:p>
        </p:txBody>
      </p:sp>
      <p:sp>
        <p:nvSpPr>
          <p:cNvPr id="6" name="TextovéPole 10"/>
          <p:cNvSpPr txBox="1">
            <a:spLocks noChangeArrowheads="1"/>
          </p:cNvSpPr>
          <p:nvPr/>
        </p:nvSpPr>
        <p:spPr bwMode="auto">
          <a:xfrm>
            <a:off x="444500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ZPĚT NA VRCHOL – INSTITUCE, INOVACE A INFRASTRUKTURA</a:t>
            </a:r>
          </a:p>
        </p:txBody>
      </p:sp>
      <p:sp>
        <p:nvSpPr>
          <p:cNvPr id="7" name="Obdélník 11"/>
          <p:cNvSpPr/>
          <p:nvPr userDrawn="1"/>
        </p:nvSpPr>
        <p:spPr>
          <a:xfrm>
            <a:off x="0" y="-73025"/>
            <a:ext cx="9144000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5975350"/>
            <a:ext cx="9144000" cy="88265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pic>
        <p:nvPicPr>
          <p:cNvPr id="11" name="Picture 8" descr="D:\3 Projekty\MPO\prezentace OPPI\podklady\EU2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5963" y="6169025"/>
            <a:ext cx="2921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467544" y="893135"/>
            <a:ext cx="8208912" cy="4761540"/>
          </a:xfrm>
        </p:spPr>
        <p:txBody>
          <a:bodyPr lIns="0" tIns="360000" rIns="0" bIns="0"/>
          <a:lstStyle>
            <a:lvl1pPr marL="285750" marR="0" indent="-28575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charset="0"/>
              <a:buBlip>
                <a:blip r:embed="rId4"/>
              </a:buBlip>
              <a:tabLst/>
              <a:defRPr sz="2400">
                <a:solidFill>
                  <a:srgbClr val="004B8D"/>
                </a:solidFill>
              </a:defRPr>
            </a:lvl1pPr>
            <a:lvl2pPr marL="742950" indent="-285750" algn="just">
              <a:buFont typeface="Wingdings" pitchFamily="2" charset="2"/>
              <a:buChar char="Ø"/>
              <a:defRPr sz="2000">
                <a:solidFill>
                  <a:srgbClr val="004B8D"/>
                </a:solidFill>
              </a:defRPr>
            </a:lvl2pPr>
            <a:lvl3pPr algn="just">
              <a:defRPr sz="1800">
                <a:solidFill>
                  <a:srgbClr val="004B8D"/>
                </a:solidFill>
              </a:defRPr>
            </a:lvl3pPr>
            <a:lvl4pPr>
              <a:defRPr sz="1600">
                <a:solidFill>
                  <a:srgbClr val="004B8D"/>
                </a:solidFill>
              </a:defRPr>
            </a:lvl4pPr>
            <a:lvl5pPr>
              <a:defRPr sz="1200">
                <a:solidFill>
                  <a:srgbClr val="004B8D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67543" y="339762"/>
            <a:ext cx="8400009" cy="430887"/>
          </a:xfrm>
        </p:spPr>
        <p:txBody>
          <a:bodyPr lIns="0" tIns="0" rIns="0" bIns="0" anchor="t">
            <a:spAutoFit/>
          </a:bodyPr>
          <a:lstStyle>
            <a:lvl1pPr algn="l">
              <a:defRPr sz="2800" b="1">
                <a:solidFill>
                  <a:srgbClr val="13B5EA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14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4706" y="6072636"/>
            <a:ext cx="1243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96875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V2 - text 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3813" y="3632200"/>
            <a:ext cx="4052887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9"/>
          <p:cNvSpPr txBox="1">
            <a:spLocks noChangeArrowheads="1"/>
          </p:cNvSpPr>
          <p:nvPr/>
        </p:nvSpPr>
        <p:spPr bwMode="auto">
          <a:xfrm>
            <a:off x="2771775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Ing. Martin Kocourek</a:t>
            </a:r>
            <a:b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</a:b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ministr průmyslu a obchodu</a:t>
            </a:r>
          </a:p>
        </p:txBody>
      </p:sp>
      <p:sp>
        <p:nvSpPr>
          <p:cNvPr id="6" name="TextovéPole 10"/>
          <p:cNvSpPr txBox="1">
            <a:spLocks noChangeArrowheads="1"/>
          </p:cNvSpPr>
          <p:nvPr/>
        </p:nvSpPr>
        <p:spPr bwMode="auto">
          <a:xfrm>
            <a:off x="444500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ZPĚT NA VRCHOL – INSTITUCE, INOVACE A INFRASTRUKTURA</a:t>
            </a:r>
          </a:p>
        </p:txBody>
      </p:sp>
      <p:sp>
        <p:nvSpPr>
          <p:cNvPr id="7" name="Obdélník 11"/>
          <p:cNvSpPr/>
          <p:nvPr userDrawn="1"/>
        </p:nvSpPr>
        <p:spPr>
          <a:xfrm>
            <a:off x="0" y="-73025"/>
            <a:ext cx="9144000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5975350"/>
            <a:ext cx="9144000" cy="88265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11" name="Picture 8" descr="D:\3 Projekty\MPO\prezentace OPPI\podklady\EU2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5963" y="6169025"/>
            <a:ext cx="2921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467544" y="893135"/>
            <a:ext cx="8208912" cy="4761540"/>
          </a:xfrm>
        </p:spPr>
        <p:txBody>
          <a:bodyPr lIns="0" tIns="360000" rIns="0" bIns="0"/>
          <a:lstStyle>
            <a:lvl1pPr marL="285750" marR="0" indent="-28575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charset="0"/>
              <a:buBlip>
                <a:blip r:embed="rId4"/>
              </a:buBlip>
              <a:tabLst/>
              <a:defRPr sz="2400">
                <a:solidFill>
                  <a:srgbClr val="004B8D"/>
                </a:solidFill>
              </a:defRPr>
            </a:lvl1pPr>
            <a:lvl2pPr marL="742950" indent="-285750" algn="just">
              <a:buFont typeface="Wingdings" pitchFamily="2" charset="2"/>
              <a:buChar char="Ø"/>
              <a:defRPr sz="2000">
                <a:solidFill>
                  <a:srgbClr val="004B8D"/>
                </a:solidFill>
              </a:defRPr>
            </a:lvl2pPr>
            <a:lvl3pPr algn="just">
              <a:defRPr sz="1800">
                <a:solidFill>
                  <a:srgbClr val="004B8D"/>
                </a:solidFill>
              </a:defRPr>
            </a:lvl3pPr>
            <a:lvl4pPr>
              <a:defRPr sz="1600">
                <a:solidFill>
                  <a:srgbClr val="004B8D"/>
                </a:solidFill>
              </a:defRPr>
            </a:lvl4pPr>
            <a:lvl5pPr>
              <a:defRPr sz="1200">
                <a:solidFill>
                  <a:srgbClr val="004B8D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67543" y="339762"/>
            <a:ext cx="8400009" cy="430887"/>
          </a:xfrm>
        </p:spPr>
        <p:txBody>
          <a:bodyPr lIns="0" tIns="0" rIns="0" bIns="0" anchor="t">
            <a:spAutoFit/>
          </a:bodyPr>
          <a:lstStyle>
            <a:lvl1pPr algn="l">
              <a:defRPr sz="2800" b="1">
                <a:solidFill>
                  <a:srgbClr val="13B5EA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14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4706" y="6072636"/>
            <a:ext cx="1243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654912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2 - 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3813" y="3632200"/>
            <a:ext cx="4052887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9"/>
          <p:cNvSpPr txBox="1">
            <a:spLocks noChangeArrowheads="1"/>
          </p:cNvSpPr>
          <p:nvPr/>
        </p:nvSpPr>
        <p:spPr bwMode="auto">
          <a:xfrm>
            <a:off x="2771775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Ing. Martin Kocourek</a:t>
            </a:r>
            <a:b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</a:b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ministr průmyslu a obchodu</a:t>
            </a:r>
          </a:p>
        </p:txBody>
      </p:sp>
      <p:sp>
        <p:nvSpPr>
          <p:cNvPr id="7" name="TextovéPole 10"/>
          <p:cNvSpPr txBox="1">
            <a:spLocks noChangeArrowheads="1"/>
          </p:cNvSpPr>
          <p:nvPr/>
        </p:nvSpPr>
        <p:spPr bwMode="auto">
          <a:xfrm>
            <a:off x="444500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ZPĚT NA VRCHOL – INSTITUCE, INOVACE A INFRASTRUKTURA</a:t>
            </a:r>
          </a:p>
        </p:txBody>
      </p:sp>
      <p:sp>
        <p:nvSpPr>
          <p:cNvPr id="8" name="Obdélník 11"/>
          <p:cNvSpPr/>
          <p:nvPr userDrawn="1"/>
        </p:nvSpPr>
        <p:spPr>
          <a:xfrm>
            <a:off x="0" y="0"/>
            <a:ext cx="9144000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9" name="Rectangle 7"/>
          <p:cNvSpPr/>
          <p:nvPr userDrawn="1"/>
        </p:nvSpPr>
        <p:spPr>
          <a:xfrm>
            <a:off x="0" y="5975350"/>
            <a:ext cx="9144000" cy="88265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pic>
        <p:nvPicPr>
          <p:cNvPr id="10" name="Picture 5" descr="D:\3 Projekty\MPO\prezentace OPPI\podklady\EU2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5963" y="6169025"/>
            <a:ext cx="2921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3"/>
          <p:cNvSpPr>
            <a:spLocks noGrp="1"/>
          </p:cNvSpPr>
          <p:nvPr>
            <p:ph sz="quarter" idx="10"/>
          </p:nvPr>
        </p:nvSpPr>
        <p:spPr>
          <a:xfrm>
            <a:off x="467544" y="908719"/>
            <a:ext cx="8208912" cy="4745955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467543" y="339762"/>
            <a:ext cx="8400009" cy="430887"/>
          </a:xfrm>
        </p:spPr>
        <p:txBody>
          <a:bodyPr lIns="0" tIns="0" rIns="0" bIns="0" anchor="t">
            <a:spAutoFit/>
          </a:bodyPr>
          <a:lstStyle>
            <a:lvl1pPr algn="l">
              <a:defRPr sz="2800" b="1">
                <a:solidFill>
                  <a:srgbClr val="13B5EA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14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4706" y="6072636"/>
            <a:ext cx="1243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36041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2 - bez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3813" y="3632200"/>
            <a:ext cx="4052887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9"/>
          <p:cNvSpPr txBox="1">
            <a:spLocks noChangeArrowheads="1"/>
          </p:cNvSpPr>
          <p:nvPr/>
        </p:nvSpPr>
        <p:spPr bwMode="auto">
          <a:xfrm>
            <a:off x="2771775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Ing. Martin Kocourek</a:t>
            </a:r>
            <a:b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</a:b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ministr průmyslu a obchodu</a:t>
            </a:r>
          </a:p>
        </p:txBody>
      </p:sp>
      <p:sp>
        <p:nvSpPr>
          <p:cNvPr id="5" name="TextovéPole 10"/>
          <p:cNvSpPr txBox="1">
            <a:spLocks noChangeArrowheads="1"/>
          </p:cNvSpPr>
          <p:nvPr/>
        </p:nvSpPr>
        <p:spPr bwMode="auto">
          <a:xfrm>
            <a:off x="444500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ZPĚT NA VRCHOL – INSTITUCE, INOVACE A INFRASTRUKTURA</a:t>
            </a:r>
          </a:p>
        </p:txBody>
      </p:sp>
      <p:sp>
        <p:nvSpPr>
          <p:cNvPr id="6" name="Obdélník 11"/>
          <p:cNvSpPr/>
          <p:nvPr userDrawn="1"/>
        </p:nvSpPr>
        <p:spPr>
          <a:xfrm>
            <a:off x="0" y="0"/>
            <a:ext cx="9144000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5975350"/>
            <a:ext cx="9144000" cy="88265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pic>
        <p:nvPicPr>
          <p:cNvPr id="9" name="Picture 5" descr="D:\3 Projekty\MPO\prezentace OPPI\podklady\EU2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5963" y="6169025"/>
            <a:ext cx="2921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67543" y="339762"/>
            <a:ext cx="8400009" cy="430887"/>
          </a:xfrm>
        </p:spPr>
        <p:txBody>
          <a:bodyPr lIns="0" tIns="0" rIns="0" bIns="0" anchor="t">
            <a:spAutoFit/>
          </a:bodyPr>
          <a:lstStyle>
            <a:lvl1pPr algn="l">
              <a:defRPr sz="2800" b="1">
                <a:solidFill>
                  <a:srgbClr val="13B5EA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4706" y="6072636"/>
            <a:ext cx="1243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35641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3813" y="3632200"/>
            <a:ext cx="4052887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44500" y="446088"/>
            <a:ext cx="8256588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</a:p>
        </p:txBody>
      </p:sp>
      <p:sp>
        <p:nvSpPr>
          <p:cNvPr id="614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44500" y="1600200"/>
            <a:ext cx="8242300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6149" name="TextovéPole 9"/>
          <p:cNvSpPr txBox="1">
            <a:spLocks noChangeArrowheads="1"/>
          </p:cNvSpPr>
          <p:nvPr/>
        </p:nvSpPr>
        <p:spPr bwMode="auto">
          <a:xfrm>
            <a:off x="2771775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Ing. Martin Kocourek</a:t>
            </a:r>
            <a:b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</a:b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ministr průmyslu a obchodu</a:t>
            </a:r>
          </a:p>
        </p:txBody>
      </p:sp>
      <p:sp>
        <p:nvSpPr>
          <p:cNvPr id="6150" name="TextovéPole 10"/>
          <p:cNvSpPr txBox="1">
            <a:spLocks noChangeArrowheads="1"/>
          </p:cNvSpPr>
          <p:nvPr/>
        </p:nvSpPr>
        <p:spPr bwMode="auto">
          <a:xfrm>
            <a:off x="444500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ZPĚT NA VRCHOL – INSTITUCE, INOVACE A INFRASTRUKTURA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025" r:id="rId1"/>
    <p:sldLayoutId id="2147486014" r:id="rId2"/>
    <p:sldLayoutId id="2147486026" r:id="rId3"/>
    <p:sldLayoutId id="2147486071" r:id="rId4"/>
    <p:sldLayoutId id="2147486027" r:id="rId5"/>
    <p:sldLayoutId id="2147486028" r:id="rId6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Calibri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Calibri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Calibri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Calibri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korinkova@mpo.cz" TargetMode="External"/><Relationship Id="rId2" Type="http://schemas.openxmlformats.org/officeDocument/2006/relationships/hyperlink" Target="https://trio.mpo.cz/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ctrTitle"/>
          </p:nvPr>
        </p:nvSpPr>
        <p:spPr>
          <a:xfrm>
            <a:off x="396374" y="446088"/>
            <a:ext cx="8242300" cy="6617196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dirty="0" smtClean="0"/>
              <a:t>Podpora výzkumu, vývoje a inovací </a:t>
            </a:r>
            <a:br>
              <a:rPr lang="cs-CZ" dirty="0" smtClean="0"/>
            </a:br>
            <a:r>
              <a:rPr lang="cs-CZ" dirty="0" smtClean="0"/>
              <a:t>na MPO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altLang="cs-CZ" dirty="0" smtClean="0">
                <a:cs typeface="Calibri" pitchFamily="34" charset="0"/>
              </a:rPr>
              <a:t/>
            </a:r>
            <a:br>
              <a:rPr lang="cs-CZ" altLang="cs-CZ" dirty="0" smtClean="0">
                <a:cs typeface="Calibri" pitchFamily="34" charset="0"/>
              </a:rPr>
            </a:br>
            <a:r>
              <a:rPr lang="cs-CZ" altLang="cs-CZ" sz="2400" b="0" dirty="0" smtClean="0">
                <a:cs typeface="Calibri" pitchFamily="34" charset="0"/>
              </a:rPr>
              <a:t>Ing. Martin Štícha</a:t>
            </a:r>
            <a:br>
              <a:rPr lang="cs-CZ" altLang="cs-CZ" sz="2400" b="0" dirty="0" smtClean="0">
                <a:cs typeface="Calibri" pitchFamily="34" charset="0"/>
              </a:rPr>
            </a:br>
            <a:r>
              <a:rPr lang="cs-CZ" altLang="cs-CZ" sz="2400" b="0" dirty="0" smtClean="0">
                <a:cs typeface="Calibri" pitchFamily="34" charset="0"/>
              </a:rPr>
              <a:t>Ministerstvo průmyslu a obchodu</a:t>
            </a:r>
            <a:br>
              <a:rPr lang="cs-CZ" altLang="cs-CZ" sz="2400" b="0" dirty="0" smtClean="0">
                <a:cs typeface="Calibri" pitchFamily="34" charset="0"/>
              </a:rPr>
            </a:br>
            <a:r>
              <a:rPr lang="cs-CZ" altLang="cs-CZ" sz="2400" b="0" dirty="0" smtClean="0">
                <a:cs typeface="Calibri" pitchFamily="34" charset="0"/>
              </a:rPr>
              <a:t/>
            </a:r>
            <a:br>
              <a:rPr lang="cs-CZ" altLang="cs-CZ" sz="2400" b="0" dirty="0" smtClean="0">
                <a:cs typeface="Calibri" pitchFamily="34" charset="0"/>
              </a:rPr>
            </a:br>
            <a:r>
              <a:rPr lang="cs-CZ" altLang="cs-CZ" sz="2400" b="0" dirty="0" smtClean="0">
                <a:cs typeface="Calibri" pitchFamily="34" charset="0"/>
              </a:rPr>
              <a:t/>
            </a:r>
            <a:br>
              <a:rPr lang="cs-CZ" altLang="cs-CZ" sz="2400" b="0" dirty="0" smtClean="0">
                <a:cs typeface="Calibri" pitchFamily="34" charset="0"/>
              </a:rPr>
            </a:br>
            <a:r>
              <a:rPr lang="cs-CZ" altLang="cs-CZ" sz="2400" b="0" dirty="0" smtClean="0">
                <a:cs typeface="Calibri" pitchFamily="34" charset="0"/>
              </a:rPr>
              <a:t>Týden </a:t>
            </a:r>
            <a:r>
              <a:rPr lang="cs-CZ" altLang="cs-CZ" sz="2400" b="0" dirty="0" err="1" smtClean="0">
                <a:cs typeface="Calibri" pitchFamily="34" charset="0"/>
              </a:rPr>
              <a:t>VaVaI</a:t>
            </a:r>
            <a:r>
              <a:rPr lang="cs-CZ" altLang="cs-CZ" sz="2200" b="0" dirty="0" smtClean="0">
                <a:cs typeface="Calibri" pitchFamily="34" charset="0"/>
              </a:rPr>
              <a:t> </a:t>
            </a:r>
            <a:r>
              <a:rPr lang="cs-CZ" altLang="cs-CZ" sz="2200" b="0" smtClean="0">
                <a:cs typeface="Calibri" pitchFamily="34" charset="0"/>
              </a:rPr>
              <a:t/>
            </a:r>
            <a:br>
              <a:rPr lang="cs-CZ" altLang="cs-CZ" sz="2200" b="0" smtClean="0">
                <a:cs typeface="Calibri" pitchFamily="34" charset="0"/>
              </a:rPr>
            </a:br>
            <a:r>
              <a:rPr lang="cs-CZ" altLang="cs-CZ" sz="2200" b="0" smtClean="0">
                <a:cs typeface="Calibri" pitchFamily="34" charset="0"/>
              </a:rPr>
              <a:t>prosinec 2015</a:t>
            </a:r>
            <a:r>
              <a:rPr lang="cs-CZ" altLang="cs-CZ" dirty="0" smtClean="0">
                <a:cs typeface="Calibri" pitchFamily="34" charset="0"/>
              </a:rPr>
              <a:t/>
            </a:r>
            <a:br>
              <a:rPr lang="cs-CZ" altLang="cs-CZ" dirty="0" smtClean="0">
                <a:cs typeface="Calibri" pitchFamily="34" charset="0"/>
              </a:rPr>
            </a:br>
            <a:r>
              <a:rPr lang="cs-CZ" altLang="cs-CZ" dirty="0" smtClean="0">
                <a:cs typeface="Calibri" pitchFamily="34" charset="0"/>
              </a:rPr>
              <a:t/>
            </a:r>
            <a:br>
              <a:rPr lang="cs-CZ" altLang="cs-CZ" dirty="0" smtClean="0">
                <a:cs typeface="Calibri" pitchFamily="34" charset="0"/>
              </a:rPr>
            </a:br>
            <a:r>
              <a:rPr lang="cs-CZ" altLang="cs-CZ" dirty="0" smtClean="0">
                <a:cs typeface="Calibri" pitchFamily="34" charset="0"/>
              </a:rPr>
              <a:t/>
            </a:r>
            <a:br>
              <a:rPr lang="cs-CZ" altLang="cs-CZ" dirty="0" smtClean="0">
                <a:cs typeface="Calibri" pitchFamily="34" charset="0"/>
              </a:rPr>
            </a:br>
            <a:r>
              <a:rPr lang="cs-CZ" altLang="cs-CZ" dirty="0" smtClean="0">
                <a:cs typeface="Calibri" pitchFamily="34" charset="0"/>
              </a:rPr>
              <a:t/>
            </a:r>
            <a:br>
              <a:rPr lang="cs-CZ" altLang="cs-CZ" dirty="0" smtClean="0">
                <a:cs typeface="Calibri" pitchFamily="34" charset="0"/>
              </a:rPr>
            </a:br>
            <a:endParaRPr lang="cs-CZ" altLang="cs-CZ" dirty="0" smtClean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93803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1800" b="1" dirty="0"/>
              <a:t>p</a:t>
            </a:r>
            <a:r>
              <a:rPr lang="cs-CZ" sz="1800" b="1" dirty="0" smtClean="0"/>
              <a:t>rvní veřejná soutěž vyhlášena dne 25. 11. 2015</a:t>
            </a:r>
          </a:p>
          <a:p>
            <a:r>
              <a:rPr lang="cs-CZ" sz="1800" dirty="0"/>
              <a:t>a</a:t>
            </a:r>
            <a:r>
              <a:rPr lang="cs-CZ" sz="1800" dirty="0" smtClean="0"/>
              <a:t>lokace první veřejné soutěže: </a:t>
            </a:r>
            <a:r>
              <a:rPr lang="cs-CZ" sz="1800" b="1" dirty="0" smtClean="0"/>
              <a:t>300 mil. Kč</a:t>
            </a:r>
          </a:p>
          <a:p>
            <a:r>
              <a:rPr lang="cs-CZ" sz="1800" b="1" dirty="0"/>
              <a:t>p</a:t>
            </a:r>
            <a:r>
              <a:rPr lang="cs-CZ" sz="1800" b="1" dirty="0" smtClean="0"/>
              <a:t>říjem žádostí: od 26. 11. 2015 do 15. 1. 2016 </a:t>
            </a:r>
          </a:p>
          <a:p>
            <a:r>
              <a:rPr lang="cs-CZ" sz="1800" dirty="0"/>
              <a:t>h</a:t>
            </a:r>
            <a:r>
              <a:rPr lang="cs-CZ" sz="1800" dirty="0" smtClean="0"/>
              <a:t>odnotí lhůta: od 16. 1. 2016 do 31. 7. 2016</a:t>
            </a:r>
          </a:p>
          <a:p>
            <a:pPr marL="0" indent="0">
              <a:buNone/>
            </a:pPr>
            <a:endParaRPr lang="cs-CZ" sz="1800" dirty="0"/>
          </a:p>
          <a:p>
            <a:r>
              <a:rPr lang="cs-CZ" sz="1800" dirty="0">
                <a:hlinkClick r:id="rId2"/>
              </a:rPr>
              <a:t>https://</a:t>
            </a:r>
            <a:r>
              <a:rPr lang="cs-CZ" sz="1800" dirty="0" smtClean="0">
                <a:hlinkClick r:id="rId2"/>
              </a:rPr>
              <a:t>trio.mpo.cz</a:t>
            </a:r>
            <a:endParaRPr lang="cs-CZ" sz="1800" dirty="0" smtClean="0"/>
          </a:p>
          <a:p>
            <a:r>
              <a:rPr lang="cs-CZ" sz="1800" dirty="0"/>
              <a:t>Kontaktní osoba: </a:t>
            </a:r>
            <a:r>
              <a:rPr lang="cs-CZ" sz="1800" dirty="0" smtClean="0"/>
              <a:t> Ing</a:t>
            </a:r>
            <a:r>
              <a:rPr lang="cs-CZ" sz="1800" dirty="0"/>
              <a:t>. Eva </a:t>
            </a:r>
            <a:r>
              <a:rPr lang="cs-CZ" sz="1800" dirty="0" smtClean="0"/>
              <a:t>Kořínková</a:t>
            </a:r>
          </a:p>
          <a:p>
            <a:pPr marL="0" indent="0">
              <a:buNone/>
            </a:pPr>
            <a:r>
              <a:rPr lang="cs-CZ" sz="1800" dirty="0" smtClean="0"/>
              <a:t>      Tel</a:t>
            </a:r>
            <a:r>
              <a:rPr lang="cs-CZ" sz="1800" dirty="0"/>
              <a:t>.: +420 224 </a:t>
            </a:r>
            <a:r>
              <a:rPr lang="cs-CZ" sz="1800" dirty="0" smtClean="0"/>
              <a:t>852 621, </a:t>
            </a:r>
            <a:r>
              <a:rPr lang="cs-CZ" sz="1800" dirty="0">
                <a:hlinkClick r:id="rId3"/>
              </a:rPr>
              <a:t>korinkova@mpo.cz</a:t>
            </a:r>
            <a:endParaRPr lang="cs-CZ" sz="1800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Aktuální stav implementace programu TRIO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40707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3"/>
          <p:cNvSpPr>
            <a:spLocks noGrp="1"/>
          </p:cNvSpPr>
          <p:nvPr>
            <p:ph type="title"/>
          </p:nvPr>
        </p:nvSpPr>
        <p:spPr>
          <a:xfrm>
            <a:off x="571116" y="1937652"/>
            <a:ext cx="8401050" cy="776672"/>
          </a:xfrm>
        </p:spPr>
        <p:txBody>
          <a:bodyPr/>
          <a:lstStyle/>
          <a:p>
            <a:pPr algn="ctr"/>
            <a:r>
              <a:rPr lang="cs-CZ" altLang="en-US" sz="3600" dirty="0" smtClean="0"/>
              <a:t>Děkuji za pozornost</a:t>
            </a:r>
            <a:br>
              <a:rPr lang="cs-CZ" altLang="en-US" sz="3600" dirty="0" smtClean="0"/>
            </a:br>
            <a:r>
              <a:rPr lang="cs-CZ" altLang="en-US" sz="3600" dirty="0"/>
              <a:t/>
            </a:r>
            <a:br>
              <a:rPr lang="cs-CZ" altLang="en-US" sz="3600" dirty="0"/>
            </a:br>
            <a:r>
              <a:rPr lang="cs-CZ" altLang="en-US" sz="3600" dirty="0" smtClean="0"/>
              <a:t/>
            </a:r>
            <a:br>
              <a:rPr lang="cs-CZ" altLang="en-US" sz="3600" dirty="0" smtClean="0"/>
            </a:br>
            <a:r>
              <a:rPr lang="cs-CZ" altLang="en-US" sz="3600" dirty="0"/>
              <a:t/>
            </a:r>
            <a:br>
              <a:rPr lang="cs-CZ" altLang="en-US" sz="3600" dirty="0"/>
            </a:br>
            <a:r>
              <a:rPr lang="cs-CZ" altLang="en-US" sz="3600" dirty="0" smtClean="0"/>
              <a:t/>
            </a:r>
            <a:br>
              <a:rPr lang="cs-CZ" altLang="en-US" sz="3600" dirty="0" smtClean="0"/>
            </a:br>
            <a:r>
              <a:rPr lang="cs-CZ" sz="1400" dirty="0" smtClean="0"/>
              <a:t/>
            </a:r>
            <a:br>
              <a:rPr lang="cs-CZ" sz="1400" dirty="0" smtClean="0"/>
            </a:br>
            <a:endParaRPr lang="en-US" altLang="en-US" sz="1400" dirty="0" smtClean="0"/>
          </a:p>
        </p:txBody>
      </p:sp>
      <p:sp>
        <p:nvSpPr>
          <p:cNvPr id="3" name="Nadpis 3"/>
          <p:cNvSpPr txBox="1">
            <a:spLocks/>
          </p:cNvSpPr>
          <p:nvPr/>
        </p:nvSpPr>
        <p:spPr bwMode="auto">
          <a:xfrm>
            <a:off x="646697" y="4140233"/>
            <a:ext cx="7371147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13B5EA"/>
                </a:solidFill>
                <a:latin typeface="Calibri" pitchFamily="34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cs-CZ" altLang="en-US" sz="1600" dirty="0" smtClean="0"/>
              <a:t>Ing. Martin Štícha</a:t>
            </a:r>
          </a:p>
          <a:p>
            <a:r>
              <a:rPr lang="cs-CZ" altLang="en-US" sz="1600" dirty="0" smtClean="0"/>
              <a:t>Ředitel odboru výzkumu, vývoje a inovací</a:t>
            </a:r>
          </a:p>
          <a:p>
            <a:r>
              <a:rPr lang="cs-CZ" altLang="en-US" sz="1600" dirty="0" smtClean="0"/>
              <a:t>Ministerstvo průmyslu a obchodu</a:t>
            </a:r>
          </a:p>
          <a:p>
            <a:r>
              <a:rPr lang="cs-CZ" altLang="en-US" sz="1600" dirty="0" smtClean="0"/>
              <a:t>T.: </a:t>
            </a:r>
            <a:r>
              <a:rPr lang="cs-CZ" sz="1600" dirty="0"/>
              <a:t>+420 224 853 </a:t>
            </a:r>
            <a:r>
              <a:rPr lang="cs-CZ" sz="1600" dirty="0" smtClean="0"/>
              <a:t>169</a:t>
            </a:r>
          </a:p>
          <a:p>
            <a:r>
              <a:rPr lang="cs-CZ" altLang="en-US" sz="1600" dirty="0" smtClean="0"/>
              <a:t>sticha@mpo.cz</a:t>
            </a:r>
            <a:r>
              <a:rPr lang="cs-CZ" altLang="en-US" sz="3600" dirty="0" smtClean="0"/>
              <a:t/>
            </a:r>
            <a:br>
              <a:rPr lang="cs-CZ" altLang="en-US" sz="3600" dirty="0" smtClean="0"/>
            </a:br>
            <a:r>
              <a:rPr lang="cs-CZ" sz="1400" dirty="0" smtClean="0"/>
              <a:t/>
            </a:r>
            <a:br>
              <a:rPr lang="cs-CZ" sz="1400" dirty="0" smtClean="0"/>
            </a:br>
            <a:endParaRPr lang="en-US" alt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473075" y="446088"/>
            <a:ext cx="8228013" cy="862012"/>
          </a:xfrm>
        </p:spPr>
        <p:txBody>
          <a:bodyPr/>
          <a:lstStyle/>
          <a:p>
            <a:pPr eaLnBrk="1" hangingPunct="1"/>
            <a:r>
              <a:rPr lang="pl-PL" altLang="en-US" dirty="0" smtClean="0">
                <a:cs typeface="Calibri" pitchFamily="34" charset="0"/>
              </a:rPr>
              <a:t>Operační programy</a:t>
            </a:r>
            <a:br>
              <a:rPr lang="pl-PL" altLang="en-US" dirty="0" smtClean="0">
                <a:cs typeface="Calibri" pitchFamily="34" charset="0"/>
              </a:rPr>
            </a:br>
            <a:endParaRPr lang="cs-CZ" altLang="en-US" dirty="0" smtClean="0">
              <a:cs typeface="Calibri" pitchFamily="34" charset="0"/>
            </a:endParaRPr>
          </a:p>
        </p:txBody>
      </p:sp>
      <p:sp>
        <p:nvSpPr>
          <p:cNvPr id="33795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54038" y="4060825"/>
            <a:ext cx="2373312" cy="1585913"/>
          </a:xfrm>
        </p:spPr>
        <p:txBody>
          <a:bodyPr/>
          <a:lstStyle/>
          <a:p>
            <a:pPr marL="0" fontAlgn="base">
              <a:buFont typeface="Arial" charset="0"/>
              <a:buNone/>
            </a:pPr>
            <a:r>
              <a:rPr lang="pl-PL" altLang="en-US" sz="1900" b="1" smtClean="0">
                <a:cs typeface="Calibri" pitchFamily="34" charset="0"/>
              </a:rPr>
              <a:t>Důraz na rozvojové podpory </a:t>
            </a:r>
          </a:p>
          <a:p>
            <a:pPr marL="0" fontAlgn="base">
              <a:buFont typeface="Arial" charset="0"/>
              <a:buNone/>
            </a:pPr>
            <a:r>
              <a:rPr lang="pl-PL" altLang="en-US" sz="1900" smtClean="0">
                <a:cs typeface="Calibri" pitchFamily="34" charset="0"/>
              </a:rPr>
              <a:t>+ počátek inovační podpory</a:t>
            </a:r>
          </a:p>
        </p:txBody>
      </p:sp>
      <p:sp>
        <p:nvSpPr>
          <p:cNvPr id="27652" name="Volný tvar 9"/>
          <p:cNvSpPr>
            <a:spLocks noChangeArrowheads="1"/>
          </p:cNvSpPr>
          <p:nvPr/>
        </p:nvSpPr>
        <p:spPr bwMode="auto">
          <a:xfrm>
            <a:off x="361950" y="2506136"/>
            <a:ext cx="2628900" cy="1554690"/>
          </a:xfrm>
          <a:custGeom>
            <a:avLst/>
            <a:gdLst>
              <a:gd name="T0" fmla="*/ 0 w 2437180"/>
              <a:gd name="T1" fmla="*/ 736657 h 1476763"/>
              <a:gd name="T2" fmla="*/ 1777984 w 2437180"/>
              <a:gd name="T3" fmla="*/ 0 h 1476763"/>
              <a:gd name="T4" fmla="*/ 3555969 w 2437180"/>
              <a:gd name="T5" fmla="*/ 736657 h 1476763"/>
              <a:gd name="T6" fmla="*/ 1777984 w 2437180"/>
              <a:gd name="T7" fmla="*/ 1473318 h 1476763"/>
              <a:gd name="T8" fmla="*/ 0 w 2437180"/>
              <a:gd name="T9" fmla="*/ 736657 h 14767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37180"/>
              <a:gd name="T16" fmla="*/ 0 h 1476763"/>
              <a:gd name="T17" fmla="*/ 2437180 w 2437180"/>
              <a:gd name="T18" fmla="*/ 1476763 h 14767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37180" h="1476763">
                <a:moveTo>
                  <a:pt x="0" y="738382"/>
                </a:moveTo>
                <a:cubicBezTo>
                  <a:pt x="0" y="330585"/>
                  <a:pt x="545581" y="0"/>
                  <a:pt x="1218590" y="0"/>
                </a:cubicBezTo>
                <a:cubicBezTo>
                  <a:pt x="1891599" y="0"/>
                  <a:pt x="2437180" y="330585"/>
                  <a:pt x="2437180" y="738382"/>
                </a:cubicBezTo>
                <a:cubicBezTo>
                  <a:pt x="2437180" y="1146179"/>
                  <a:pt x="1891599" y="1476764"/>
                  <a:pt x="1218590" y="1476764"/>
                </a:cubicBezTo>
                <a:cubicBezTo>
                  <a:pt x="545581" y="1476764"/>
                  <a:pt x="0" y="1146179"/>
                  <a:pt x="0" y="738382"/>
                </a:cubicBezTo>
                <a:close/>
              </a:path>
            </a:pathLst>
          </a:custGeom>
          <a:solidFill>
            <a:srgbClr val="13B5EA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379777" tIns="239127" rIns="379777" bIns="239127" anchor="ctr"/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  <a:defRPr/>
            </a:pPr>
            <a:r>
              <a:rPr lang="cs-CZ" sz="2000" b="1" dirty="0">
                <a:solidFill>
                  <a:srgbClr val="FFFFFF"/>
                </a:solidFill>
                <a:latin typeface="Calibri" pitchFamily="34" charset="0"/>
              </a:rPr>
              <a:t>OPPP </a:t>
            </a:r>
          </a:p>
          <a:p>
            <a:pPr algn="ctr" defTabSz="800100">
              <a:lnSpc>
                <a:spcPct val="90000"/>
              </a:lnSpc>
              <a:spcAft>
                <a:spcPct val="35000"/>
              </a:spcAft>
              <a:defRPr/>
            </a:pPr>
            <a:r>
              <a:rPr lang="cs-CZ" sz="2000" b="1" dirty="0">
                <a:solidFill>
                  <a:srgbClr val="FFFFFF"/>
                </a:solidFill>
                <a:latin typeface="Calibri" pitchFamily="34" charset="0"/>
              </a:rPr>
              <a:t>2004 - 2006</a:t>
            </a:r>
          </a:p>
        </p:txBody>
      </p:sp>
      <p:sp>
        <p:nvSpPr>
          <p:cNvPr id="27653" name="Volný tvar 11"/>
          <p:cNvSpPr>
            <a:spLocks noChangeArrowheads="1"/>
          </p:cNvSpPr>
          <p:nvPr/>
        </p:nvSpPr>
        <p:spPr bwMode="auto">
          <a:xfrm>
            <a:off x="3252788" y="1763186"/>
            <a:ext cx="2609195" cy="1554690"/>
          </a:xfrm>
          <a:custGeom>
            <a:avLst/>
            <a:gdLst>
              <a:gd name="T0" fmla="*/ 0 w 2417210"/>
              <a:gd name="T1" fmla="*/ 736657 h 1476763"/>
              <a:gd name="T2" fmla="*/ 1773373 w 2417210"/>
              <a:gd name="T3" fmla="*/ 0 h 1476763"/>
              <a:gd name="T4" fmla="*/ 3546742 w 2417210"/>
              <a:gd name="T5" fmla="*/ 736657 h 1476763"/>
              <a:gd name="T6" fmla="*/ 1773373 w 2417210"/>
              <a:gd name="T7" fmla="*/ 1473318 h 1476763"/>
              <a:gd name="T8" fmla="*/ 0 w 2417210"/>
              <a:gd name="T9" fmla="*/ 736657 h 14767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7210"/>
              <a:gd name="T16" fmla="*/ 0 h 1476763"/>
              <a:gd name="T17" fmla="*/ 2417210 w 2417210"/>
              <a:gd name="T18" fmla="*/ 1476763 h 14767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7210" h="1476763">
                <a:moveTo>
                  <a:pt x="0" y="738382"/>
                </a:moveTo>
                <a:cubicBezTo>
                  <a:pt x="0" y="330585"/>
                  <a:pt x="541111" y="0"/>
                  <a:pt x="1208605" y="0"/>
                </a:cubicBezTo>
                <a:cubicBezTo>
                  <a:pt x="1876099" y="0"/>
                  <a:pt x="2417210" y="330585"/>
                  <a:pt x="2417210" y="738382"/>
                </a:cubicBezTo>
                <a:cubicBezTo>
                  <a:pt x="2417210" y="1146179"/>
                  <a:pt x="1876099" y="1476764"/>
                  <a:pt x="1208605" y="1476764"/>
                </a:cubicBezTo>
                <a:cubicBezTo>
                  <a:pt x="541111" y="1476764"/>
                  <a:pt x="0" y="1146179"/>
                  <a:pt x="0" y="738382"/>
                </a:cubicBezTo>
                <a:close/>
              </a:path>
            </a:pathLst>
          </a:custGeom>
          <a:solidFill>
            <a:srgbClr val="004B8D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376852" tIns="239127" rIns="376852" bIns="239127" anchor="ctr"/>
          <a:lstStyle/>
          <a:p>
            <a:pPr algn="ctr" defTabSz="800100">
              <a:spcAft>
                <a:spcPct val="35000"/>
              </a:spcAft>
              <a:defRPr/>
            </a:pPr>
            <a:r>
              <a:rPr lang="cs-CZ" sz="2000" b="1" dirty="0">
                <a:solidFill>
                  <a:srgbClr val="FFFFFF"/>
                </a:solidFill>
                <a:latin typeface="Calibri" pitchFamily="34" charset="0"/>
              </a:rPr>
              <a:t>OPPI </a:t>
            </a:r>
          </a:p>
          <a:p>
            <a:pPr algn="ctr" defTabSz="800100">
              <a:spcAft>
                <a:spcPct val="35000"/>
              </a:spcAft>
              <a:defRPr/>
            </a:pPr>
            <a:r>
              <a:rPr lang="cs-CZ" sz="2000" b="1" dirty="0">
                <a:solidFill>
                  <a:srgbClr val="FFFFFF"/>
                </a:solidFill>
                <a:latin typeface="Calibri" pitchFamily="34" charset="0"/>
              </a:rPr>
              <a:t>2007 - 2013</a:t>
            </a:r>
          </a:p>
        </p:txBody>
      </p:sp>
      <p:sp>
        <p:nvSpPr>
          <p:cNvPr id="27654" name="Volný tvar 13"/>
          <p:cNvSpPr>
            <a:spLocks noChangeArrowheads="1"/>
          </p:cNvSpPr>
          <p:nvPr/>
        </p:nvSpPr>
        <p:spPr bwMode="auto">
          <a:xfrm>
            <a:off x="6181725" y="970203"/>
            <a:ext cx="2676526" cy="1728548"/>
          </a:xfrm>
          <a:custGeom>
            <a:avLst/>
            <a:gdLst>
              <a:gd name="T0" fmla="*/ 0 w 2406317"/>
              <a:gd name="T1" fmla="*/ 2871666 h 1329063"/>
              <a:gd name="T2" fmla="*/ 1757908 w 2406317"/>
              <a:gd name="T3" fmla="*/ 0 h 1329063"/>
              <a:gd name="T4" fmla="*/ 3515816 w 2406317"/>
              <a:gd name="T5" fmla="*/ 2871666 h 1329063"/>
              <a:gd name="T6" fmla="*/ 1757908 w 2406317"/>
              <a:gd name="T7" fmla="*/ 5743324 h 1329063"/>
              <a:gd name="T8" fmla="*/ 0 w 2406317"/>
              <a:gd name="T9" fmla="*/ 2871666 h 13290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06317"/>
              <a:gd name="T16" fmla="*/ 0 h 1329063"/>
              <a:gd name="T17" fmla="*/ 2406317 w 2406317"/>
              <a:gd name="T18" fmla="*/ 1329063 h 13290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06317" h="1329063">
                <a:moveTo>
                  <a:pt x="0" y="664532"/>
                </a:moveTo>
                <a:cubicBezTo>
                  <a:pt x="0" y="297521"/>
                  <a:pt x="538673" y="0"/>
                  <a:pt x="1203159" y="0"/>
                </a:cubicBezTo>
                <a:cubicBezTo>
                  <a:pt x="1867645" y="0"/>
                  <a:pt x="2406318" y="297521"/>
                  <a:pt x="2406318" y="664532"/>
                </a:cubicBezTo>
                <a:cubicBezTo>
                  <a:pt x="2406318" y="1031543"/>
                  <a:pt x="1867645" y="1329064"/>
                  <a:pt x="1203159" y="1329064"/>
                </a:cubicBezTo>
                <a:cubicBezTo>
                  <a:pt x="538673" y="1329064"/>
                  <a:pt x="0" y="1031543"/>
                  <a:pt x="0" y="664532"/>
                </a:cubicBezTo>
                <a:close/>
              </a:path>
            </a:pathLst>
          </a:custGeom>
          <a:solidFill>
            <a:srgbClr val="E30B0B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372717" tIns="214957" rIns="372717" bIns="214957" anchor="ctr"/>
          <a:lstStyle/>
          <a:p>
            <a:pPr algn="ctr" defTabSz="711200">
              <a:lnSpc>
                <a:spcPct val="150000"/>
              </a:lnSpc>
              <a:spcAft>
                <a:spcPct val="35000"/>
              </a:spcAft>
              <a:defRPr/>
            </a:pPr>
            <a:r>
              <a:rPr lang="cs-CZ" sz="2000" b="1" dirty="0">
                <a:solidFill>
                  <a:srgbClr val="FFFFFF"/>
                </a:solidFill>
                <a:latin typeface="Calibri" pitchFamily="34" charset="0"/>
              </a:rPr>
              <a:t>OP PIK              2014 - 2020</a:t>
            </a: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3521075" y="3295650"/>
            <a:ext cx="2484438" cy="2379663"/>
          </a:xfrm>
          <a:prstGeom prst="rect">
            <a:avLst/>
          </a:prstGeom>
        </p:spPr>
        <p:txBody>
          <a:bodyPr lIns="0" tIns="360000" rIns="0" bIns="0">
            <a:normAutofit lnSpcReduction="10000"/>
          </a:bodyPr>
          <a:lstStyle/>
          <a:p>
            <a:pPr>
              <a:spcBef>
                <a:spcPct val="20000"/>
              </a:spcBef>
              <a:defRPr/>
            </a:pPr>
            <a:r>
              <a:rPr lang="cs-CZ" sz="2000" b="1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Důraz na inovační podpory</a:t>
            </a:r>
          </a:p>
          <a:p>
            <a:pPr>
              <a:spcBef>
                <a:spcPct val="20000"/>
              </a:spcBef>
              <a:defRPr/>
            </a:pPr>
            <a:r>
              <a:rPr lang="cs-CZ" sz="20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+ podpora VaV ve firmách (Potenciál), spolupráce mezi terciární sférou                          a průmyslem</a:t>
            </a:r>
          </a:p>
        </p:txBody>
      </p:sp>
      <p:sp>
        <p:nvSpPr>
          <p:cNvPr id="33806" name="Text Placeholder 2"/>
          <p:cNvSpPr txBox="1">
            <a:spLocks/>
          </p:cNvSpPr>
          <p:nvPr/>
        </p:nvSpPr>
        <p:spPr bwMode="auto">
          <a:xfrm>
            <a:off x="6375400" y="2705100"/>
            <a:ext cx="2460625" cy="237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0" rIns="0" bIns="0"/>
          <a:lstStyle>
            <a:lvl1pPr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bg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bg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bg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bg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bg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bg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bg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bg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cs-CZ" altLang="en-US" sz="2000" b="1" dirty="0">
                <a:solidFill>
                  <a:srgbClr val="004B8D"/>
                </a:solidFill>
                <a:cs typeface="Calibri" pitchFamily="34" charset="0"/>
              </a:rPr>
              <a:t>Důraz na znalostní ekonomiku, spolupráci VaV s inovačními firmami a využívání nových forem </a:t>
            </a:r>
            <a:r>
              <a:rPr lang="cs-CZ" altLang="en-US" sz="2000" b="1" dirty="0" smtClean="0">
                <a:solidFill>
                  <a:srgbClr val="004B8D"/>
                </a:solidFill>
                <a:cs typeface="Calibri" pitchFamily="34" charset="0"/>
              </a:rPr>
              <a:t>podpory (vazba na RIS3 strategii)</a:t>
            </a:r>
            <a:endParaRPr lang="cs-CZ" altLang="en-US" sz="2000" b="1" dirty="0">
              <a:solidFill>
                <a:srgbClr val="004B8D"/>
              </a:solidFill>
              <a:cs typeface="Calibri" pitchFamily="34" charset="0"/>
            </a:endParaRPr>
          </a:p>
        </p:txBody>
      </p:sp>
      <p:sp>
        <p:nvSpPr>
          <p:cNvPr id="33807" name="Volný tvar 10"/>
          <p:cNvSpPr>
            <a:spLocks noChangeArrowheads="1"/>
          </p:cNvSpPr>
          <p:nvPr/>
        </p:nvSpPr>
        <p:spPr bwMode="auto">
          <a:xfrm rot="-1029596">
            <a:off x="2886075" y="2667000"/>
            <a:ext cx="366713" cy="457200"/>
          </a:xfrm>
          <a:custGeom>
            <a:avLst/>
            <a:gdLst>
              <a:gd name="T0" fmla="*/ 0 w 351637"/>
              <a:gd name="T1" fmla="*/ 91978 h 456987"/>
              <a:gd name="T2" fmla="*/ 330097 w 351637"/>
              <a:gd name="T3" fmla="*/ 91978 h 456987"/>
              <a:gd name="T4" fmla="*/ 330097 w 351637"/>
              <a:gd name="T5" fmla="*/ 0 h 456987"/>
              <a:gd name="T6" fmla="*/ 660188 w 351637"/>
              <a:gd name="T7" fmla="*/ 229937 h 456987"/>
              <a:gd name="T8" fmla="*/ 330097 w 351637"/>
              <a:gd name="T9" fmla="*/ 459870 h 456987"/>
              <a:gd name="T10" fmla="*/ 330097 w 351637"/>
              <a:gd name="T11" fmla="*/ 367896 h 456987"/>
              <a:gd name="T12" fmla="*/ 0 w 351637"/>
              <a:gd name="T13" fmla="*/ 367896 h 456987"/>
              <a:gd name="T14" fmla="*/ 0 w 351637"/>
              <a:gd name="T15" fmla="*/ 91978 h 4569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1637"/>
              <a:gd name="T25" fmla="*/ 0 h 456987"/>
              <a:gd name="T26" fmla="*/ 351637 w 351637"/>
              <a:gd name="T27" fmla="*/ 456987 h 4569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1637" h="456987">
                <a:moveTo>
                  <a:pt x="0" y="91397"/>
                </a:moveTo>
                <a:lnTo>
                  <a:pt x="175819" y="91397"/>
                </a:lnTo>
                <a:lnTo>
                  <a:pt x="175819" y="0"/>
                </a:lnTo>
                <a:lnTo>
                  <a:pt x="351637" y="228494"/>
                </a:lnTo>
                <a:lnTo>
                  <a:pt x="175819" y="456987"/>
                </a:lnTo>
                <a:lnTo>
                  <a:pt x="175819" y="365590"/>
                </a:lnTo>
                <a:lnTo>
                  <a:pt x="0" y="365590"/>
                </a:lnTo>
                <a:lnTo>
                  <a:pt x="0" y="91397"/>
                </a:lnTo>
                <a:close/>
              </a:path>
            </a:pathLst>
          </a:custGeom>
          <a:solidFill>
            <a:srgbClr val="13B5EA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-1" tIns="91397" rIns="105491" bIns="91396" anchor="ctr"/>
          <a:lstStyle/>
          <a:p>
            <a:endParaRPr lang="cs-CZ" dirty="0"/>
          </a:p>
        </p:txBody>
      </p:sp>
      <p:sp>
        <p:nvSpPr>
          <p:cNvPr id="33808" name="Volný tvar 10"/>
          <p:cNvSpPr>
            <a:spLocks noChangeArrowheads="1"/>
          </p:cNvSpPr>
          <p:nvPr/>
        </p:nvSpPr>
        <p:spPr bwMode="auto">
          <a:xfrm rot="-1029596">
            <a:off x="5816600" y="2005013"/>
            <a:ext cx="366713" cy="457200"/>
          </a:xfrm>
          <a:custGeom>
            <a:avLst/>
            <a:gdLst>
              <a:gd name="T0" fmla="*/ 0 w 351637"/>
              <a:gd name="T1" fmla="*/ 91978 h 456987"/>
              <a:gd name="T2" fmla="*/ 330097 w 351637"/>
              <a:gd name="T3" fmla="*/ 91978 h 456987"/>
              <a:gd name="T4" fmla="*/ 330097 w 351637"/>
              <a:gd name="T5" fmla="*/ 0 h 456987"/>
              <a:gd name="T6" fmla="*/ 660188 w 351637"/>
              <a:gd name="T7" fmla="*/ 229937 h 456987"/>
              <a:gd name="T8" fmla="*/ 330097 w 351637"/>
              <a:gd name="T9" fmla="*/ 459870 h 456987"/>
              <a:gd name="T10" fmla="*/ 330097 w 351637"/>
              <a:gd name="T11" fmla="*/ 367896 h 456987"/>
              <a:gd name="T12" fmla="*/ 0 w 351637"/>
              <a:gd name="T13" fmla="*/ 367896 h 456987"/>
              <a:gd name="T14" fmla="*/ 0 w 351637"/>
              <a:gd name="T15" fmla="*/ 91978 h 4569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1637"/>
              <a:gd name="T25" fmla="*/ 0 h 456987"/>
              <a:gd name="T26" fmla="*/ 351637 w 351637"/>
              <a:gd name="T27" fmla="*/ 456987 h 4569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1637" h="456987">
                <a:moveTo>
                  <a:pt x="0" y="91397"/>
                </a:moveTo>
                <a:lnTo>
                  <a:pt x="175819" y="91397"/>
                </a:lnTo>
                <a:lnTo>
                  <a:pt x="175819" y="0"/>
                </a:lnTo>
                <a:lnTo>
                  <a:pt x="351637" y="228494"/>
                </a:lnTo>
                <a:lnTo>
                  <a:pt x="175819" y="456987"/>
                </a:lnTo>
                <a:lnTo>
                  <a:pt x="175819" y="365590"/>
                </a:lnTo>
                <a:lnTo>
                  <a:pt x="0" y="365590"/>
                </a:lnTo>
                <a:lnTo>
                  <a:pt x="0" y="91397"/>
                </a:lnTo>
                <a:close/>
              </a:path>
            </a:pathLst>
          </a:custGeom>
          <a:solidFill>
            <a:srgbClr val="004B8D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-1" tIns="91397" rIns="105491" bIns="91396" anchor="ctr"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/>
          <p:cNvSpPr>
            <a:spLocks noGrp="1"/>
          </p:cNvSpPr>
          <p:nvPr>
            <p:ph type="body" sz="quarter" idx="13"/>
          </p:nvPr>
        </p:nvSpPr>
        <p:spPr>
          <a:xfrm>
            <a:off x="468313" y="766763"/>
            <a:ext cx="8314740" cy="4660900"/>
          </a:xfrm>
        </p:spPr>
        <p:txBody>
          <a:bodyPr/>
          <a:lstStyle/>
          <a:p>
            <a:pPr marL="0" indent="0" fontAlgn="base">
              <a:buNone/>
            </a:pPr>
            <a:r>
              <a:rPr lang="cs-CZ" altLang="en-US" sz="2200" b="1" dirty="0" smtClean="0">
                <a:solidFill>
                  <a:srgbClr val="FF0000"/>
                </a:solidFill>
              </a:rPr>
              <a:t>Věcný rozsah</a:t>
            </a:r>
          </a:p>
          <a:p>
            <a:pPr lvl="1">
              <a:buFont typeface="Arial" charset="0"/>
              <a:buBlip>
                <a:blip r:embed="rId3"/>
              </a:buBlip>
            </a:pPr>
            <a:r>
              <a:rPr lang="cs-CZ" altLang="en-US" dirty="0" smtClean="0"/>
              <a:t>širší záběr intervencí (</a:t>
            </a:r>
            <a:r>
              <a:rPr lang="cs-CZ" altLang="en-US" b="1" dirty="0" smtClean="0"/>
              <a:t>aplikovaný průmyslový výzkum</a:t>
            </a:r>
            <a:r>
              <a:rPr lang="cs-CZ" altLang="en-US" dirty="0" smtClean="0"/>
              <a:t>, širší záběr</a:t>
            </a:r>
          </a:p>
          <a:p>
            <a:pPr marL="457200" lvl="1" indent="0">
              <a:buNone/>
            </a:pPr>
            <a:r>
              <a:rPr lang="cs-CZ" altLang="en-US" dirty="0"/>
              <a:t> </a:t>
            </a:r>
            <a:r>
              <a:rPr lang="cs-CZ" altLang="en-US" dirty="0" smtClean="0"/>
              <a:t>     v energetice, zcela nově vysokorychlostní internet), </a:t>
            </a:r>
          </a:p>
          <a:p>
            <a:pPr lvl="1">
              <a:buFont typeface="Arial" charset="0"/>
              <a:buBlip>
                <a:blip r:embed="rId3"/>
              </a:buBlip>
            </a:pPr>
            <a:r>
              <a:rPr lang="cs-CZ" altLang="en-US" dirty="0" smtClean="0"/>
              <a:t>rozšíření odvětví podpor (určitý záběr i do oblasti zemědělství), </a:t>
            </a:r>
          </a:p>
          <a:p>
            <a:pPr lvl="1">
              <a:buFont typeface="Arial" charset="0"/>
              <a:buBlip>
                <a:blip r:embed="rId3"/>
              </a:buBlip>
            </a:pPr>
            <a:r>
              <a:rPr lang="cs-CZ" altLang="en-US" dirty="0" smtClean="0"/>
              <a:t>širší/užší okruh příjemců (</a:t>
            </a:r>
            <a:r>
              <a:rPr lang="cs-CZ" altLang="en-US" b="1" dirty="0" smtClean="0"/>
              <a:t>důraz na MSP, masivnější zapojení veřejných univerzit a veřejných výzkumných institucí</a:t>
            </a:r>
            <a:r>
              <a:rPr lang="cs-CZ" altLang="en-US" dirty="0" smtClean="0"/>
              <a:t>), </a:t>
            </a:r>
          </a:p>
          <a:p>
            <a:pPr lvl="1">
              <a:buFont typeface="Arial" charset="0"/>
              <a:buBlip>
                <a:blip r:embed="rId3"/>
              </a:buBlip>
            </a:pPr>
            <a:r>
              <a:rPr lang="cs-CZ" altLang="en-US" dirty="0" smtClean="0"/>
              <a:t>větší podíl finančních nástrojů, integrované nástroje – ITI</a:t>
            </a:r>
            <a:endParaRPr lang="cs-CZ" altLang="en-US" b="1" dirty="0" smtClean="0">
              <a:solidFill>
                <a:srgbClr val="FF0000"/>
              </a:solidFill>
            </a:endParaRPr>
          </a:p>
          <a:p>
            <a:pPr marL="0" indent="0" fontAlgn="base">
              <a:spcBef>
                <a:spcPts val="1800"/>
              </a:spcBef>
              <a:buNone/>
            </a:pPr>
            <a:r>
              <a:rPr lang="cs-CZ" altLang="en-US" sz="2000" b="1" dirty="0">
                <a:solidFill>
                  <a:srgbClr val="FF0000"/>
                </a:solidFill>
              </a:rPr>
              <a:t>V</a:t>
            </a:r>
            <a:r>
              <a:rPr lang="cs-CZ" altLang="en-US" sz="2000" b="1" dirty="0" smtClean="0">
                <a:solidFill>
                  <a:srgbClr val="FF0000"/>
                </a:solidFill>
              </a:rPr>
              <a:t>yšší alokace </a:t>
            </a:r>
            <a:r>
              <a:rPr lang="cs-CZ" altLang="en-US" sz="2000" dirty="0" smtClean="0"/>
              <a:t>pro OP PIK při celkovém snížení objemu prostředků pro ČR   (</a:t>
            </a:r>
            <a:r>
              <a:rPr lang="cs-CZ" altLang="en-US" sz="2000" b="1" dirty="0" smtClean="0">
                <a:solidFill>
                  <a:srgbClr val="FF0000"/>
                </a:solidFill>
              </a:rPr>
              <a:t>4,331 mld. EUR</a:t>
            </a:r>
            <a:r>
              <a:rPr lang="cs-CZ" altLang="en-US" sz="2000" dirty="0" smtClean="0"/>
              <a:t>; zdroj ERDF) – </a:t>
            </a:r>
            <a:r>
              <a:rPr lang="cs-CZ" altLang="en-US" sz="2000" u="sng" dirty="0" smtClean="0"/>
              <a:t>z toho Prioritní osa I (podpora VaVaI) – 35 %</a:t>
            </a:r>
            <a:endParaRPr lang="cs-CZ" sz="2000" u="sng" dirty="0"/>
          </a:p>
          <a:p>
            <a:pPr marL="0" indent="0" fontAlgn="base">
              <a:spcBef>
                <a:spcPts val="1800"/>
              </a:spcBef>
              <a:buNone/>
            </a:pPr>
            <a:endParaRPr lang="cs-CZ" altLang="en-US" dirty="0" smtClean="0"/>
          </a:p>
        </p:txBody>
      </p:sp>
      <p:sp>
        <p:nvSpPr>
          <p:cNvPr id="56323" name="Nadpis 1"/>
          <p:cNvSpPr>
            <a:spLocks noGrp="1"/>
          </p:cNvSpPr>
          <p:nvPr>
            <p:ph type="title"/>
          </p:nvPr>
        </p:nvSpPr>
        <p:spPr>
          <a:xfrm>
            <a:off x="384175" y="333375"/>
            <a:ext cx="8399463" cy="431800"/>
          </a:xfrm>
        </p:spPr>
        <p:txBody>
          <a:bodyPr/>
          <a:lstStyle/>
          <a:p>
            <a:r>
              <a:rPr lang="cs-CZ" altLang="en-US" dirty="0" smtClean="0"/>
              <a:t>Odlišnosti OP PIK od OPPI </a:t>
            </a:r>
          </a:p>
        </p:txBody>
      </p:sp>
      <p:sp>
        <p:nvSpPr>
          <p:cNvPr id="56324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bg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bg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bg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bg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bg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bg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bg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bg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6744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477838" y="534988"/>
            <a:ext cx="8208962" cy="4987925"/>
          </a:xfrm>
        </p:spPr>
        <p:txBody>
          <a:bodyPr/>
          <a:lstStyle/>
          <a:p>
            <a:pPr fontAlgn="base">
              <a:buFont typeface="Arial" charset="0"/>
              <a:buNone/>
            </a:pPr>
            <a:r>
              <a:rPr lang="cs-CZ" altLang="en-US" sz="800" dirty="0" smtClean="0">
                <a:latin typeface="Arial" charset="0"/>
              </a:rPr>
              <a:t>.</a:t>
            </a:r>
          </a:p>
        </p:txBody>
      </p:sp>
      <p:sp>
        <p:nvSpPr>
          <p:cNvPr id="48131" name="Nadpis 1"/>
          <p:cNvSpPr>
            <a:spLocks noGrp="1"/>
          </p:cNvSpPr>
          <p:nvPr>
            <p:ph type="title"/>
          </p:nvPr>
        </p:nvSpPr>
        <p:spPr>
          <a:xfrm>
            <a:off x="468313" y="263525"/>
            <a:ext cx="8399462" cy="430213"/>
          </a:xfrm>
        </p:spPr>
        <p:txBody>
          <a:bodyPr/>
          <a:lstStyle/>
          <a:p>
            <a:pPr eaLnBrk="1" hangingPunct="1"/>
            <a:r>
              <a:rPr lang="cs-CZ" altLang="en-US" dirty="0" smtClean="0"/>
              <a:t>Zaměření OP PIK – Prioritní osy (PO)</a:t>
            </a:r>
            <a:endParaRPr lang="cs-CZ" altLang="en-US" dirty="0" smtClean="0">
              <a:latin typeface="Arial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1354892812"/>
              </p:ext>
            </p:extLst>
          </p:nvPr>
        </p:nvGraphicFramePr>
        <p:xfrm>
          <a:off x="444500" y="863477"/>
          <a:ext cx="8242300" cy="46598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978730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8" name="Picture 2" descr="F:\Dokumenty\12899620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8140" y="960755"/>
            <a:ext cx="2072005" cy="2072005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  <a:ln>
            <a:noFill/>
          </a:ln>
          <a:extLst/>
        </p:spPr>
      </p:pic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468313" y="214597"/>
            <a:ext cx="8399462" cy="430213"/>
          </a:xfrm>
        </p:spPr>
        <p:txBody>
          <a:bodyPr/>
          <a:lstStyle/>
          <a:p>
            <a:r>
              <a:rPr lang="cs-CZ" altLang="en-US" dirty="0" smtClean="0">
                <a:cs typeface="Calibri" pitchFamily="34" charset="0"/>
              </a:rPr>
              <a:t>PO 1 - Rozvoj výzkumu a vývoje pro inovace </a:t>
            </a:r>
          </a:p>
        </p:txBody>
      </p:sp>
      <p:sp>
        <p:nvSpPr>
          <p:cNvPr id="126979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31574" y="518895"/>
            <a:ext cx="8664575" cy="5276850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ts val="600"/>
              </a:spcBef>
              <a:spcAft>
                <a:spcPts val="150"/>
              </a:spcAft>
              <a:defRPr/>
            </a:pPr>
            <a:r>
              <a:rPr lang="cs-CZ" sz="3600" b="1" dirty="0" smtClean="0"/>
              <a:t>VaV </a:t>
            </a:r>
            <a:r>
              <a:rPr lang="cs-CZ" sz="3600" b="1" dirty="0"/>
              <a:t>a inovace, </a:t>
            </a:r>
          </a:p>
          <a:p>
            <a:pPr algn="l">
              <a:spcBef>
                <a:spcPts val="600"/>
              </a:spcBef>
              <a:spcAft>
                <a:spcPts val="150"/>
              </a:spcAft>
              <a:defRPr/>
            </a:pPr>
            <a:r>
              <a:rPr lang="cs-CZ" sz="3600" b="1" dirty="0"/>
              <a:t>spolupráce mezi veřejným, vzdělávacím, vědeckovýzkumným </a:t>
            </a: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a podnikatelským </a:t>
            </a:r>
            <a:r>
              <a:rPr lang="cs-CZ" sz="3600" b="1" dirty="0"/>
              <a:t>sektorem, </a:t>
            </a:r>
          </a:p>
          <a:p>
            <a:pPr>
              <a:spcBef>
                <a:spcPts val="600"/>
              </a:spcBef>
              <a:spcAft>
                <a:spcPts val="150"/>
              </a:spcAft>
              <a:defRPr/>
            </a:pPr>
            <a:r>
              <a:rPr lang="cs-CZ" sz="3600" b="1" dirty="0"/>
              <a:t>podniková centra VaV, </a:t>
            </a:r>
          </a:p>
          <a:p>
            <a:pPr>
              <a:spcBef>
                <a:spcPts val="600"/>
              </a:spcBef>
              <a:spcAft>
                <a:spcPts val="150"/>
              </a:spcAft>
              <a:defRPr/>
            </a:pPr>
            <a:r>
              <a:rPr lang="cs-CZ" sz="3600" b="1" dirty="0"/>
              <a:t>zavádění inovací v podnicích</a:t>
            </a:r>
            <a:r>
              <a:rPr lang="cs-CZ" sz="3600" b="1" dirty="0" smtClean="0"/>
              <a:t>,</a:t>
            </a:r>
          </a:p>
          <a:p>
            <a:pPr>
              <a:spcBef>
                <a:spcPts val="600"/>
              </a:spcBef>
              <a:spcAft>
                <a:spcPts val="150"/>
              </a:spcAft>
              <a:defRPr/>
            </a:pPr>
            <a:r>
              <a:rPr lang="cs-CZ" sz="3600" b="1" dirty="0"/>
              <a:t>v</a:t>
            </a:r>
            <a:r>
              <a:rPr lang="cs-CZ" sz="3600" b="1" dirty="0" smtClean="0"/>
              <a:t>azba na Národní RIS3 strategii</a:t>
            </a:r>
            <a:endParaRPr lang="cs-CZ" sz="3600" b="1" dirty="0"/>
          </a:p>
          <a:p>
            <a:pPr marL="0" indent="0">
              <a:spcBef>
                <a:spcPts val="600"/>
              </a:spcBef>
              <a:spcAft>
                <a:spcPts val="150"/>
              </a:spcAft>
              <a:buNone/>
              <a:defRPr/>
            </a:pPr>
            <a:endParaRPr lang="cs-CZ" sz="3200" b="1" dirty="0">
              <a:solidFill>
                <a:srgbClr val="FF0000"/>
              </a:solidFill>
              <a:cs typeface="Calibri" pitchFamily="34" charset="0"/>
            </a:endParaRPr>
          </a:p>
          <a:p>
            <a:pPr marL="0" indent="0">
              <a:spcBef>
                <a:spcPts val="600"/>
              </a:spcBef>
              <a:spcAft>
                <a:spcPts val="150"/>
              </a:spcAft>
              <a:buNone/>
              <a:defRPr/>
            </a:pPr>
            <a:r>
              <a:rPr lang="cs-CZ" sz="3600" b="1" dirty="0" smtClean="0">
                <a:solidFill>
                  <a:srgbClr val="FF0000"/>
                </a:solidFill>
                <a:cs typeface="Calibri" pitchFamily="34" charset="0"/>
              </a:rPr>
              <a:t>Posuny </a:t>
            </a:r>
            <a:r>
              <a:rPr lang="cs-CZ" sz="3600" b="1" dirty="0">
                <a:solidFill>
                  <a:srgbClr val="FF0000"/>
                </a:solidFill>
                <a:cs typeface="Calibri" pitchFamily="34" charset="0"/>
              </a:rPr>
              <a:t>oproti </a:t>
            </a:r>
            <a:r>
              <a:rPr lang="cs-CZ" sz="3600" b="1" dirty="0" smtClean="0">
                <a:solidFill>
                  <a:srgbClr val="FF0000"/>
                </a:solidFill>
                <a:cs typeface="Calibri" pitchFamily="34" charset="0"/>
              </a:rPr>
              <a:t>OPPI</a:t>
            </a:r>
          </a:p>
          <a:p>
            <a:pPr>
              <a:spcBef>
                <a:spcPts val="600"/>
              </a:spcBef>
              <a:spcAft>
                <a:spcPts val="150"/>
              </a:spcAft>
              <a:defRPr/>
            </a:pPr>
            <a:r>
              <a:rPr lang="cs-CZ" sz="3600" b="1" dirty="0"/>
              <a:t>v</a:t>
            </a:r>
            <a:r>
              <a:rPr lang="cs-CZ" sz="3600" b="1" dirty="0" smtClean="0"/>
              <a:t>ětší </a:t>
            </a:r>
            <a:r>
              <a:rPr lang="cs-CZ" sz="3600" b="1" dirty="0"/>
              <a:t>důraz na inovace vyšších řádů</a:t>
            </a:r>
            <a:r>
              <a:rPr lang="cs-CZ" sz="3600" dirty="0"/>
              <a:t>, </a:t>
            </a:r>
            <a:r>
              <a:rPr lang="pl-PL" sz="3600" dirty="0"/>
              <a:t>viditelné efekty i do dalších odvětví a za hranice domácí ekonomiky</a:t>
            </a:r>
            <a:endParaRPr lang="cs-CZ" sz="3600" dirty="0"/>
          </a:p>
          <a:p>
            <a:pPr>
              <a:spcBef>
                <a:spcPts val="600"/>
              </a:spcBef>
              <a:spcAft>
                <a:spcPts val="150"/>
              </a:spcAft>
              <a:defRPr/>
            </a:pPr>
            <a:r>
              <a:rPr lang="cs-CZ" sz="3600" dirty="0"/>
              <a:t>m</a:t>
            </a:r>
            <a:r>
              <a:rPr lang="cs-CZ" sz="3600" dirty="0" smtClean="0"/>
              <a:t>aximální </a:t>
            </a:r>
            <a:r>
              <a:rPr lang="cs-CZ" sz="3600" dirty="0"/>
              <a:t>využití stávající VaVaI infrastruktury (kvalitní služby)</a:t>
            </a:r>
          </a:p>
          <a:p>
            <a:pPr>
              <a:spcBef>
                <a:spcPts val="600"/>
              </a:spcBef>
              <a:spcAft>
                <a:spcPts val="150"/>
              </a:spcAft>
              <a:defRPr/>
            </a:pPr>
            <a:r>
              <a:rPr lang="cs-CZ" sz="3600" dirty="0"/>
              <a:t>v</a:t>
            </a:r>
            <a:r>
              <a:rPr lang="cs-CZ" sz="3600" dirty="0" smtClean="0"/>
              <a:t> </a:t>
            </a:r>
            <a:r>
              <a:rPr lang="cs-CZ" sz="3600" dirty="0"/>
              <a:t>oblasti klastrů bude cílem </a:t>
            </a:r>
            <a:r>
              <a:rPr lang="cs-CZ" sz="3600" b="1" dirty="0"/>
              <a:t>vychovat excelentní klastry</a:t>
            </a:r>
            <a:r>
              <a:rPr lang="cs-CZ" sz="3600" dirty="0"/>
              <a:t>, které budou generovat kvalitní výstupy v oblasti VaV a budou schopny se úspěšně zapojovat např. do projektů rámcového programu </a:t>
            </a:r>
            <a:r>
              <a:rPr lang="cs-CZ" sz="3600" dirty="0" err="1"/>
              <a:t>Horizon</a:t>
            </a:r>
            <a:r>
              <a:rPr lang="cs-CZ" sz="3600" dirty="0"/>
              <a:t> 2020</a:t>
            </a:r>
          </a:p>
          <a:p>
            <a:pPr>
              <a:spcBef>
                <a:spcPts val="600"/>
              </a:spcBef>
              <a:spcAft>
                <a:spcPts val="150"/>
              </a:spcAft>
              <a:defRPr/>
            </a:pPr>
            <a:r>
              <a:rPr lang="cs-CZ" sz="3600" dirty="0"/>
              <a:t>v</a:t>
            </a:r>
            <a:r>
              <a:rPr lang="cs-CZ" sz="3600" dirty="0" smtClean="0"/>
              <a:t>ětší </a:t>
            </a:r>
            <a:r>
              <a:rPr lang="cs-CZ" sz="3600" b="1" dirty="0"/>
              <a:t>důraz na netechnické inovace </a:t>
            </a:r>
            <a:r>
              <a:rPr lang="cs-CZ" sz="3600" dirty="0"/>
              <a:t>- orientace na zvýšení efektivnosti výrobních procesů, zavádění procesních a marketingových </a:t>
            </a:r>
            <a:r>
              <a:rPr lang="cs-CZ" sz="3600" dirty="0" smtClean="0"/>
              <a:t>inovací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2"/>
          <p:cNvSpPr>
            <a:spLocks noGrp="1"/>
          </p:cNvSpPr>
          <p:nvPr>
            <p:ph type="title"/>
          </p:nvPr>
        </p:nvSpPr>
        <p:spPr>
          <a:xfrm>
            <a:off x="468313" y="209550"/>
            <a:ext cx="8399462" cy="430213"/>
          </a:xfrm>
        </p:spPr>
        <p:txBody>
          <a:bodyPr/>
          <a:lstStyle/>
          <a:p>
            <a:r>
              <a:rPr lang="cs-CZ" altLang="cs-CZ" dirty="0" smtClean="0"/>
              <a:t>Programy podpory OP PIK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67287102"/>
              </p:ext>
            </p:extLst>
          </p:nvPr>
        </p:nvGraphicFramePr>
        <p:xfrm>
          <a:off x="261938" y="855663"/>
          <a:ext cx="8712200" cy="4690107"/>
        </p:xfrm>
        <a:graphic>
          <a:graphicData uri="http://schemas.openxmlformats.org/drawingml/2006/table">
            <a:tbl>
              <a:tblPr/>
              <a:tblGrid>
                <a:gridCol w="44448"/>
                <a:gridCol w="2139952"/>
                <a:gridCol w="44448"/>
                <a:gridCol w="1974852"/>
                <a:gridCol w="44448"/>
                <a:gridCol w="2354264"/>
                <a:gridCol w="47089"/>
                <a:gridCol w="2062699"/>
              </a:tblGrid>
              <a:tr h="311573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PO1</a:t>
                      </a:r>
                    </a:p>
                  </a:txBody>
                  <a:tcPr marL="9524" marR="9524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PO2</a:t>
                      </a:r>
                    </a:p>
                  </a:txBody>
                  <a:tcPr marL="9524" marR="9524" marT="9525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PO3</a:t>
                      </a:r>
                    </a:p>
                  </a:txBody>
                  <a:tcPr marL="9524" marR="9524" marT="9525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PO4</a:t>
                      </a:r>
                    </a:p>
                  </a:txBody>
                  <a:tcPr marL="9524" marR="9524" marT="9525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1573"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4" marR="9524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5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Inovace</a:t>
                      </a:r>
                    </a:p>
                  </a:txBody>
                  <a:tcPr marL="9524" marR="9524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5F7"/>
                    </a:solidFill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4" marR="9524" marT="9525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A1F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Technologie</a:t>
                      </a:r>
                    </a:p>
                  </a:txBody>
                  <a:tcPr marL="9524" marR="9524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A1FD"/>
                    </a:solidFill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4" marR="9524" marT="9525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29C"/>
                    </a:solidFill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Obnovitelné zdroje energie</a:t>
                      </a:r>
                    </a:p>
                  </a:txBody>
                  <a:tcPr marL="9524" marR="9524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29C"/>
                    </a:solidFill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4" marR="9524" marT="9525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Vysokorychlostní internet</a:t>
                      </a:r>
                    </a:p>
                  </a:txBody>
                  <a:tcPr marL="9524" marR="9524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85B"/>
                    </a:solidFill>
                  </a:tcPr>
                </a:tc>
              </a:tr>
              <a:tr h="3115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Potenciál</a:t>
                      </a:r>
                    </a:p>
                  </a:txBody>
                  <a:tcPr marL="9524" marR="9524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5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Poradenství </a:t>
                      </a:r>
                    </a:p>
                  </a:txBody>
                  <a:tcPr marL="9524" marR="9524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A1F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15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Aplikace</a:t>
                      </a:r>
                    </a:p>
                  </a:txBody>
                  <a:tcPr marL="9524" marR="9524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5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Rizikový kapitál </a:t>
                      </a:r>
                    </a:p>
                  </a:txBody>
                  <a:tcPr marL="9524" marR="9524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A1F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15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4" marR="9524" marT="9525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29C"/>
                    </a:solidFill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Úspory energie</a:t>
                      </a:r>
                    </a:p>
                  </a:txBody>
                  <a:tcPr marL="9524" marR="9524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29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15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PCP</a:t>
                      </a:r>
                    </a:p>
                  </a:txBody>
                  <a:tcPr marL="9524" marR="9524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5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Expanze</a:t>
                      </a: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marL="9524" marR="9524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A1F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1573"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4" marR="9524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5F7"/>
                    </a:solidFill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Partnerství znalostního transferu</a:t>
                      </a:r>
                    </a:p>
                  </a:txBody>
                  <a:tcPr marL="9524" marR="9524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5F7"/>
                    </a:solidFill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4" marR="9524" marT="9525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A1FD"/>
                    </a:solidFill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Marketing</a:t>
                      </a:r>
                    </a:p>
                  </a:txBody>
                  <a:tcPr marL="9524" marR="9524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A1F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231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4" marR="9524" marT="9525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29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Smart grids I.</a:t>
                      </a:r>
                    </a:p>
                  </a:txBody>
                  <a:tcPr marL="9524" marR="9524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29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15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Spolupráce</a:t>
                      </a:r>
                    </a:p>
                  </a:txBody>
                  <a:tcPr marL="9524" marR="9524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5F7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9524" marR="9524" marT="9525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A1FD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Nemovitosti</a:t>
                      </a:r>
                    </a:p>
                  </a:txBody>
                  <a:tcPr marL="9524" marR="9524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A1FD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cs-CZ" sz="2000"/>
                    </a:p>
                  </a:txBody>
                  <a:tcPr marL="9524" marR="9524" marT="9525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29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Nízkouhlíkové technologie</a:t>
                      </a:r>
                    </a:p>
                  </a:txBody>
                  <a:tcPr marL="9524" marR="9524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29C"/>
                    </a:solidFill>
                  </a:tcPr>
                </a:tc>
                <a:tc rowSpan="6">
                  <a:txBody>
                    <a:bodyPr/>
                    <a:lstStyle/>
                    <a:p>
                      <a:endParaRPr lang="cs-CZ" sz="2000"/>
                    </a:p>
                  </a:txBody>
                  <a:tcPr marL="9524" marR="9524" marT="9525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7DD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ICT a sdílené služby</a:t>
                      </a:r>
                    </a:p>
                  </a:txBody>
                  <a:tcPr marL="9524" marR="9524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85B"/>
                    </a:solidFill>
                  </a:tcPr>
                </a:tc>
              </a:tr>
              <a:tr h="3115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Inovační vouchery</a:t>
                      </a:r>
                    </a:p>
                  </a:txBody>
                  <a:tcPr marL="9524" marR="9524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5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15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4" marR="9524" marT="9525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29C"/>
                    </a:solidFill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Úspory energie v SZT</a:t>
                      </a:r>
                    </a:p>
                  </a:txBody>
                  <a:tcPr marL="9524" marR="9524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29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15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Služby infrastruktury</a:t>
                      </a:r>
                    </a:p>
                  </a:txBody>
                  <a:tcPr marL="9524" marR="9524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5F7"/>
                    </a:solidFill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4" marR="9524" marT="9525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A1FD"/>
                    </a:solidFill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Školicí střediska</a:t>
                      </a:r>
                    </a:p>
                  </a:txBody>
                  <a:tcPr marL="9524" marR="9524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A1F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15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4" marR="9524" marT="9525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29C"/>
                    </a:solidFill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Smart </a:t>
                      </a:r>
                      <a:r>
                        <a:rPr kumimoji="0" lang="cs-CZ" altLang="cs-CZ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grids</a:t>
                      </a: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II.</a:t>
                      </a:r>
                    </a:p>
                  </a:txBody>
                  <a:tcPr marL="9524" marR="9524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29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15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Proof</a:t>
                      </a:r>
                      <a:r>
                        <a:rPr kumimoji="0" lang="cs-CZ" altLang="cs-CZ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cs-CZ" altLang="cs-CZ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of</a:t>
                      </a:r>
                      <a:r>
                        <a:rPr kumimoji="0" lang="cs-CZ" altLang="cs-CZ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cs-CZ" altLang="cs-CZ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Concept</a:t>
                      </a:r>
                      <a:endParaRPr kumimoji="0" lang="cs-CZ" altLang="cs-CZ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4" marR="9524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5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261938" y="5556250"/>
            <a:ext cx="8712200" cy="33813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600" b="1" dirty="0">
                <a:solidFill>
                  <a:prstClr val="black"/>
                </a:solidFill>
                <a:latin typeface="Calibri" pitchFamily="34" charset="0"/>
              </a:rPr>
              <a:t>Pozn.: </a:t>
            </a:r>
            <a:r>
              <a:rPr lang="cs-CZ" altLang="cs-CZ" sz="1600" b="1" i="1" dirty="0" smtClean="0">
                <a:solidFill>
                  <a:srgbClr val="595959"/>
                </a:solidFill>
                <a:latin typeface="Calibri" pitchFamily="34" charset="0"/>
              </a:rPr>
              <a:t>Tučně označené </a:t>
            </a:r>
            <a:r>
              <a:rPr lang="cs-CZ" altLang="cs-CZ" sz="1600" b="1" i="1" dirty="0">
                <a:solidFill>
                  <a:srgbClr val="595959"/>
                </a:solidFill>
                <a:latin typeface="Calibri" pitchFamily="34" charset="0"/>
              </a:rPr>
              <a:t>programy </a:t>
            </a:r>
            <a:r>
              <a:rPr lang="cs-CZ" altLang="cs-CZ" sz="1600" b="1" i="1" dirty="0" smtClean="0">
                <a:solidFill>
                  <a:srgbClr val="595959"/>
                </a:solidFill>
                <a:latin typeface="Calibri" pitchFamily="34" charset="0"/>
              </a:rPr>
              <a:t>podpory byly schváleny vládou ČR</a:t>
            </a:r>
            <a:endParaRPr lang="cs-CZ" altLang="cs-CZ" sz="1600" b="1" i="1" dirty="0">
              <a:solidFill>
                <a:srgbClr val="59595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782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>
          <a:xfrm>
            <a:off x="442762" y="614001"/>
            <a:ext cx="8214444" cy="5113029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Specifický </a:t>
            </a:r>
            <a:r>
              <a:rPr lang="cs-CZ" sz="2000" b="1" dirty="0">
                <a:solidFill>
                  <a:srgbClr val="FF0000"/>
                </a:solidFill>
              </a:rPr>
              <a:t>cíl </a:t>
            </a:r>
            <a:r>
              <a:rPr lang="cs-CZ" sz="2000" b="1" dirty="0" smtClean="0">
                <a:solidFill>
                  <a:srgbClr val="FF0000"/>
                </a:solidFill>
              </a:rPr>
              <a:t>1.1 - </a:t>
            </a:r>
            <a:r>
              <a:rPr lang="cs-CZ" sz="2000" b="1" u="sng" dirty="0" smtClean="0">
                <a:solidFill>
                  <a:srgbClr val="FF0000"/>
                </a:solidFill>
              </a:rPr>
              <a:t>Zvýšení </a:t>
            </a:r>
            <a:r>
              <a:rPr lang="cs-CZ" sz="2000" b="1" u="sng" dirty="0">
                <a:solidFill>
                  <a:srgbClr val="FF0000"/>
                </a:solidFill>
              </a:rPr>
              <a:t>inovační výkonnosti </a:t>
            </a:r>
            <a:r>
              <a:rPr lang="cs-CZ" sz="2000" b="1" u="sng" dirty="0" smtClean="0">
                <a:solidFill>
                  <a:srgbClr val="FF0000"/>
                </a:solidFill>
              </a:rPr>
              <a:t>podniků</a:t>
            </a:r>
          </a:p>
          <a:p>
            <a:pPr>
              <a:spcBef>
                <a:spcPts val="600"/>
              </a:spcBef>
              <a:spcAft>
                <a:spcPts val="150"/>
              </a:spcAft>
              <a:defRPr/>
            </a:pPr>
            <a:r>
              <a:rPr lang="cs-CZ" sz="2000" dirty="0"/>
              <a:t>p</a:t>
            </a:r>
            <a:r>
              <a:rPr lang="cs-CZ" sz="2000" dirty="0" smtClean="0"/>
              <a:t>odpora zavádění inovací v podnicích, především technologických (modifikovaný program INOVACE)</a:t>
            </a:r>
            <a:r>
              <a:rPr lang="cs-CZ" sz="2000" b="1" dirty="0" smtClean="0"/>
              <a:t> </a:t>
            </a:r>
            <a:endParaRPr lang="cs-CZ" sz="2000" b="1" dirty="0"/>
          </a:p>
          <a:p>
            <a:pPr>
              <a:spcBef>
                <a:spcPts val="600"/>
              </a:spcBef>
              <a:spcAft>
                <a:spcPts val="150"/>
              </a:spcAft>
              <a:defRPr/>
            </a:pPr>
            <a:r>
              <a:rPr lang="cs-CZ" sz="2000" dirty="0"/>
              <a:t>p</a:t>
            </a:r>
            <a:r>
              <a:rPr lang="cs-CZ" sz="2000" dirty="0" smtClean="0"/>
              <a:t>odpora zakládání a rozvoje podnikových výzkumných a vývojových center (současný program POTENCIÁL)</a:t>
            </a:r>
            <a:r>
              <a:rPr lang="cs-CZ" sz="2000" b="1" dirty="0" smtClean="0"/>
              <a:t> </a:t>
            </a:r>
            <a:endParaRPr lang="cs-CZ" sz="2000" b="1" dirty="0"/>
          </a:p>
          <a:p>
            <a:pPr>
              <a:spcBef>
                <a:spcPts val="600"/>
              </a:spcBef>
              <a:spcAft>
                <a:spcPts val="150"/>
              </a:spcAft>
              <a:defRPr/>
            </a:pPr>
            <a:r>
              <a:rPr lang="cs-CZ" sz="2000" dirty="0"/>
              <a:t>podpora projektů průmyslového výzkumu a vývoje s výstupy v podobě prototypů, poloprovozů, materiálů a softwaru (program APLIKACE</a:t>
            </a:r>
            <a:r>
              <a:rPr lang="cs-CZ" sz="2000" dirty="0" smtClean="0"/>
              <a:t>)</a:t>
            </a:r>
          </a:p>
          <a:p>
            <a:pPr marL="0" indent="0">
              <a:spcBef>
                <a:spcPts val="600"/>
              </a:spcBef>
              <a:spcAft>
                <a:spcPts val="150"/>
              </a:spcAft>
              <a:buNone/>
              <a:defRPr/>
            </a:pPr>
            <a:endParaRPr lang="cs-CZ" sz="2200" b="1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600"/>
              </a:spcBef>
              <a:spcAft>
                <a:spcPts val="150"/>
              </a:spcAft>
              <a:buNone/>
              <a:defRPr/>
            </a:pPr>
            <a:r>
              <a:rPr lang="cs-CZ" sz="2000" b="1" dirty="0" smtClean="0">
                <a:solidFill>
                  <a:srgbClr val="FF0000"/>
                </a:solidFill>
              </a:rPr>
              <a:t>Specifický cíl 1.2 – </a:t>
            </a:r>
            <a:r>
              <a:rPr lang="cs-CZ" sz="2000" b="1" u="sng" dirty="0" smtClean="0">
                <a:solidFill>
                  <a:srgbClr val="FF0000"/>
                </a:solidFill>
              </a:rPr>
              <a:t>Rozvoj spolupráce mezi podnikatelským sektorem a veřejnými vzdělávacími a vědecko-výzkumnými institucemi</a:t>
            </a:r>
          </a:p>
          <a:p>
            <a:pPr>
              <a:spcBef>
                <a:spcPts val="600"/>
              </a:spcBef>
              <a:spcAft>
                <a:spcPts val="150"/>
              </a:spcAft>
              <a:defRPr/>
            </a:pPr>
            <a:r>
              <a:rPr lang="cs-CZ" sz="2000" dirty="0"/>
              <a:t>p</a:t>
            </a:r>
            <a:r>
              <a:rPr lang="cs-CZ" sz="2000" dirty="0" smtClean="0"/>
              <a:t>odpora podnikatelských inovačních center (BIC), vědeckotechnických parků, klastrů, technologických platforem, specializovaných služeb pro inovační MSP, inovačních voucherů aj.</a:t>
            </a:r>
            <a:endParaRPr lang="cs-CZ" sz="2200" b="1" u="sng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600"/>
              </a:spcBef>
              <a:spcAft>
                <a:spcPts val="150"/>
              </a:spcAft>
              <a:buNone/>
              <a:defRPr/>
            </a:pPr>
            <a:endParaRPr lang="cs-CZ" sz="2000" dirty="0"/>
          </a:p>
          <a:p>
            <a:pPr marL="0" indent="0">
              <a:spcBef>
                <a:spcPts val="600"/>
              </a:spcBef>
              <a:spcAft>
                <a:spcPts val="150"/>
              </a:spcAft>
              <a:buNone/>
              <a:defRPr/>
            </a:pPr>
            <a:endParaRPr lang="cs-CZ" sz="20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Členění PO1 OP PIK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74436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>
          <a:xfrm>
            <a:off x="457918" y="450374"/>
            <a:ext cx="8208912" cy="5459538"/>
          </a:xfrm>
        </p:spPr>
        <p:txBody>
          <a:bodyPr/>
          <a:lstStyle/>
          <a:p>
            <a:pPr marL="0" indent="0">
              <a:buNone/>
            </a:pPr>
            <a:r>
              <a:rPr lang="cs-CZ" sz="1800" b="1" dirty="0" smtClean="0">
                <a:solidFill>
                  <a:srgbClr val="FF0000"/>
                </a:solidFill>
              </a:rPr>
              <a:t>Výzvy OP PIK PO1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FF0000"/>
                </a:solidFill>
              </a:rPr>
              <a:t>1. kolo</a:t>
            </a:r>
          </a:p>
          <a:p>
            <a:r>
              <a:rPr lang="cs-CZ" sz="1800" dirty="0" smtClean="0"/>
              <a:t>Programy: </a:t>
            </a:r>
            <a:r>
              <a:rPr lang="cs-CZ" sz="1800" b="1" dirty="0"/>
              <a:t>Inovace, Potenciál, Aplikace, Partnerství znalostního transferu, </a:t>
            </a:r>
            <a:r>
              <a:rPr lang="cs-CZ" sz="1800" b="1" dirty="0" smtClean="0"/>
              <a:t>Spolupráce</a:t>
            </a:r>
            <a:r>
              <a:rPr lang="cs-CZ" sz="1800" b="1" dirty="0"/>
              <a:t> </a:t>
            </a:r>
            <a:r>
              <a:rPr lang="cs-CZ" sz="1800" b="1" dirty="0" smtClean="0"/>
              <a:t>– klastry</a:t>
            </a:r>
          </a:p>
          <a:p>
            <a:r>
              <a:rPr lang="cs-CZ" sz="1800" dirty="0"/>
              <a:t>zahájení příjmu plných žádostí z důvodu technických nedostatků systému MS2014+ bylo odloženo na začátek prosince</a:t>
            </a:r>
          </a:p>
          <a:p>
            <a:pPr marL="0" indent="0">
              <a:buNone/>
            </a:pPr>
            <a:endParaRPr lang="cs-CZ" sz="1800" b="1" dirty="0" smtClean="0"/>
          </a:p>
          <a:p>
            <a:pPr marL="0" indent="0">
              <a:buNone/>
            </a:pPr>
            <a:r>
              <a:rPr lang="cs-CZ" sz="1800" b="1" dirty="0" smtClean="0">
                <a:solidFill>
                  <a:srgbClr val="FF0000"/>
                </a:solidFill>
              </a:rPr>
              <a:t>Výzvy v roce 2015</a:t>
            </a:r>
          </a:p>
          <a:p>
            <a:pPr marL="0" indent="0">
              <a:buNone/>
            </a:pPr>
            <a:r>
              <a:rPr lang="cs-CZ" sz="1800" b="1" u="sng" dirty="0" smtClean="0"/>
              <a:t>Prosinec 2015 </a:t>
            </a:r>
            <a:r>
              <a:rPr lang="cs-CZ" sz="1800" b="1" dirty="0" smtClean="0"/>
              <a:t>– Inovace: Projekt  na ochranu práv průmyslového vlastnictví, Spolupráce – technologické platformy, Služby infrastruktury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FF0000"/>
                </a:solidFill>
              </a:rPr>
              <a:t>Výzvy v roce 2016</a:t>
            </a:r>
          </a:p>
          <a:p>
            <a:pPr marL="0" indent="0">
              <a:buNone/>
            </a:pPr>
            <a:r>
              <a:rPr lang="cs-CZ" sz="1800" b="1" u="sng" dirty="0" smtClean="0"/>
              <a:t>Květen 2016 </a:t>
            </a:r>
            <a:r>
              <a:rPr lang="cs-CZ" sz="1800" b="1" dirty="0" smtClean="0"/>
              <a:t>– Inovační vouchery, </a:t>
            </a:r>
            <a:r>
              <a:rPr lang="cs-CZ" sz="1800" b="1" dirty="0" err="1" smtClean="0"/>
              <a:t>Proof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of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Concept</a:t>
            </a:r>
            <a:endParaRPr lang="cs-CZ" sz="1800" b="1" dirty="0" smtClean="0"/>
          </a:p>
          <a:p>
            <a:pPr marL="0" indent="0">
              <a:buNone/>
            </a:pPr>
            <a:r>
              <a:rPr lang="cs-CZ" sz="1800" b="1" u="sng" dirty="0" smtClean="0"/>
              <a:t>Srpen 2016 </a:t>
            </a:r>
            <a:r>
              <a:rPr lang="cs-CZ" sz="1800" b="1" dirty="0" smtClean="0"/>
              <a:t>– Inovace, Inovace: Projekt na ochranu práv průmyslového vlastnictví, Potenciál, PCP, Aplikace, Partnerství znalostního transferu, Služby infrastruktury, Spolupráce – klastry, Spolupráce – technologické platformy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77168" y="262760"/>
            <a:ext cx="8400009" cy="430887"/>
          </a:xfrm>
        </p:spPr>
        <p:txBody>
          <a:bodyPr/>
          <a:lstStyle/>
          <a:p>
            <a:r>
              <a:rPr lang="cs-CZ" dirty="0" smtClean="0"/>
              <a:t>Aktuální stav implementace OP PIK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83521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>
          <a:xfrm>
            <a:off x="496419" y="748756"/>
            <a:ext cx="8125067" cy="476154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b="1" dirty="0" smtClean="0"/>
              <a:t>nový program podpory aplikovaného výzkumu </a:t>
            </a:r>
            <a:endParaRPr lang="cs-CZ" sz="1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dirty="0" smtClean="0"/>
              <a:t>doba realizace programu – </a:t>
            </a:r>
            <a:r>
              <a:rPr lang="cs-CZ" sz="1800" b="1" dirty="0" smtClean="0"/>
              <a:t>2016 – 2021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p</a:t>
            </a:r>
            <a:r>
              <a:rPr lang="cs-CZ" sz="1800" dirty="0" smtClean="0"/>
              <a:t>ředpokládaný objem podpory na program – 3 700 mil. Kč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z</a:t>
            </a:r>
            <a:r>
              <a:rPr lang="cs-CZ" sz="1800" dirty="0" smtClean="0"/>
              <a:t>aměření – </a:t>
            </a:r>
            <a:r>
              <a:rPr lang="cs-CZ" sz="1800" b="1" dirty="0" smtClean="0"/>
              <a:t>rozvoj potenciálu ČR v oblasti klíčových technologií </a:t>
            </a:r>
            <a:r>
              <a:rPr lang="cs-CZ" sz="1800" dirty="0" smtClean="0"/>
              <a:t>(</a:t>
            </a:r>
            <a:r>
              <a:rPr lang="cs-CZ" sz="1800" dirty="0" err="1" smtClean="0"/>
              <a:t>KETs</a:t>
            </a:r>
            <a:r>
              <a:rPr lang="cs-CZ" sz="1800" dirty="0" smtClean="0"/>
              <a:t>) (</a:t>
            </a:r>
            <a:r>
              <a:rPr lang="cs-CZ" sz="1800" dirty="0" err="1" smtClean="0"/>
              <a:t>fotonika</a:t>
            </a:r>
            <a:r>
              <a:rPr lang="cs-CZ" sz="1800" dirty="0" smtClean="0"/>
              <a:t> / mikro- a </a:t>
            </a:r>
            <a:r>
              <a:rPr lang="cs-CZ" sz="1800" dirty="0" err="1" smtClean="0"/>
              <a:t>nanoelektronika</a:t>
            </a:r>
            <a:r>
              <a:rPr lang="cs-CZ" sz="1800" dirty="0" smtClean="0"/>
              <a:t> / nanotechnologie / průmyslové biotechnologie / pokročilé materiály / pokročilé výrobní technologie) a </a:t>
            </a:r>
            <a:r>
              <a:rPr lang="cs-CZ" sz="1800" b="1" dirty="0" smtClean="0"/>
              <a:t>zvýšení aplikovatelnosti výsledků VaV </a:t>
            </a:r>
            <a:r>
              <a:rPr lang="cs-CZ" sz="1800" dirty="0" smtClean="0"/>
              <a:t>u těchto technologií v podnikové sféře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n</a:t>
            </a:r>
            <a:r>
              <a:rPr lang="cs-CZ" sz="1800" dirty="0" smtClean="0"/>
              <a:t>ejvyšší povolená míra podpory na projekt může být 80 % způsobilých výdajů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b="1" dirty="0" smtClean="0"/>
              <a:t>VO</a:t>
            </a:r>
            <a:r>
              <a:rPr lang="cs-CZ" sz="1800" dirty="0" smtClean="0"/>
              <a:t> mohou obdržet </a:t>
            </a:r>
            <a:r>
              <a:rPr lang="cs-CZ" sz="1800" b="1" dirty="0" smtClean="0"/>
              <a:t>až 100 % </a:t>
            </a:r>
            <a:r>
              <a:rPr lang="cs-CZ" sz="1800" dirty="0" smtClean="0"/>
              <a:t>míru podpory (pouze na nehospodářské činnosti)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j</a:t>
            </a:r>
            <a:r>
              <a:rPr lang="cs-CZ" sz="1800" dirty="0" smtClean="0"/>
              <a:t>ednostupňová veřejná soutěž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TRIO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90857552"/>
      </p:ext>
    </p:extLst>
  </p:cSld>
  <p:clrMapOvr>
    <a:masterClrMapping/>
  </p:clrMapOvr>
</p:sld>
</file>

<file path=ppt/theme/theme1.xml><?xml version="1.0" encoding="utf-8"?>
<a:theme xmlns:a="http://schemas.openxmlformats.org/drawingml/2006/main" name="OPPI a OP PIK_první jednání Výboru pro malé a střední podniky_NMl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lastní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OPPI a OP PIK_první jednání Výboru pro malé a střední podniky_NMl</Template>
  <TotalTime>444</TotalTime>
  <Words>996</Words>
  <Application>Microsoft Office PowerPoint</Application>
  <PresentationFormat>Předvádění na obrazovce (4:3)</PresentationFormat>
  <Paragraphs>138</Paragraphs>
  <Slides>11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OPPI a OP PIK_první jednání Výboru pro malé a střední podniky_NMl</vt:lpstr>
      <vt:lpstr>Podpora výzkumu, vývoje a inovací  na MPO   Ing. Martin Štícha Ministerstvo průmyslu a obchodu   Týden VaVaI  prosinec 2015    </vt:lpstr>
      <vt:lpstr>Operační programy </vt:lpstr>
      <vt:lpstr>Odlišnosti OP PIK od OPPI </vt:lpstr>
      <vt:lpstr>Zaměření OP PIK – Prioritní osy (PO)</vt:lpstr>
      <vt:lpstr>PO 1 - Rozvoj výzkumu a vývoje pro inovace </vt:lpstr>
      <vt:lpstr>Programy podpory OP PIK </vt:lpstr>
      <vt:lpstr>Členění PO1 OP PIK</vt:lpstr>
      <vt:lpstr>Aktuální stav implementace OP PIK</vt:lpstr>
      <vt:lpstr>TRIO </vt:lpstr>
      <vt:lpstr>Aktuální stav implementace programu TRIO</vt:lpstr>
      <vt:lpstr>Děkuji za pozornost      </vt:lpstr>
    </vt:vector>
  </TitlesOfParts>
  <Company>Ministerstvo průmyslu a obchodu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První jednání Výboru pro malé a střední podniky  Podpora MPO pro rozvoj podnikání MSP – stav implementace OPPI a příprava OP PIK  JUDr. Ing. Tomáš Novotný, Ph.D. Ministerstvo průmyslu a obchodu   20. dubna 2015</dc:title>
  <dc:creator>Hyklová Marie</dc:creator>
  <cp:lastModifiedBy>pc</cp:lastModifiedBy>
  <cp:revision>33</cp:revision>
  <cp:lastPrinted>2014-02-27T17:01:54Z</cp:lastPrinted>
  <dcterms:created xsi:type="dcterms:W3CDTF">2015-04-20T07:05:50Z</dcterms:created>
  <dcterms:modified xsi:type="dcterms:W3CDTF">2015-11-26T10:12:43Z</dcterms:modified>
</cp:coreProperties>
</file>