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7" r:id="rId2"/>
    <p:sldId id="258" r:id="rId3"/>
    <p:sldId id="259" r:id="rId4"/>
    <p:sldId id="287" r:id="rId5"/>
    <p:sldId id="260" r:id="rId6"/>
    <p:sldId id="281" r:id="rId7"/>
    <p:sldId id="282" r:id="rId8"/>
    <p:sldId id="284" r:id="rId9"/>
    <p:sldId id="262" r:id="rId10"/>
    <p:sldId id="285" r:id="rId11"/>
    <p:sldId id="269" r:id="rId12"/>
    <p:sldId id="271" r:id="rId13"/>
    <p:sldId id="272" r:id="rId14"/>
    <p:sldId id="286" r:id="rId15"/>
    <p:sldId id="275" r:id="rId16"/>
    <p:sldId id="276" r:id="rId17"/>
    <p:sldId id="268" r:id="rId18"/>
    <p:sldId id="270" r:id="rId19"/>
    <p:sldId id="277" r:id="rId20"/>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0708" autoAdjust="0"/>
  </p:normalViewPr>
  <p:slideViewPr>
    <p:cSldViewPr>
      <p:cViewPr>
        <p:scale>
          <a:sx n="80" d="100"/>
          <a:sy n="80" d="100"/>
        </p:scale>
        <p:origin x="-216"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klepace\AppData\Local\Microsoft\Windows\Temporary%20Internet%20Files\Content.IE5\F5M1U9E8\ne.exp.gnfs.zs_Indicator_en_excel_v2.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User_Data\rklepace\Dokumenty\MZV\PrezentaceMZV\ValueAdded.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User_Data\rklepace\Dokumenty\MZV\PrezentaceMZV\ValueAdde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cs-CZ"/>
  <c:chart>
    <c:view3D>
      <c:rAngAx val="1"/>
    </c:view3D>
    <c:plotArea>
      <c:layout/>
      <c:bar3DChart>
        <c:barDir val="col"/>
        <c:grouping val="clustered"/>
        <c:ser>
          <c:idx val="0"/>
          <c:order val="0"/>
          <c:dPt>
            <c:idx val="5"/>
            <c:spPr>
              <a:solidFill>
                <a:srgbClr val="C00000"/>
              </a:solidFill>
            </c:spPr>
          </c:dPt>
          <c:cat>
            <c:strRef>
              <c:f>[ne.exp.gnfs.zs_Indicator_en_excel_v2.xls]List1!$A$1:$A$21</c:f>
              <c:strCache>
                <c:ptCount val="21"/>
                <c:pt idx="0">
                  <c:v>Luxembourg</c:v>
                </c:pt>
                <c:pt idx="1">
                  <c:v>Slovak Republic</c:v>
                </c:pt>
                <c:pt idx="2">
                  <c:v>Hungary</c:v>
                </c:pt>
                <c:pt idx="3">
                  <c:v>Netherlands</c:v>
                </c:pt>
                <c:pt idx="4">
                  <c:v>Belgium</c:v>
                </c:pt>
                <c:pt idx="5">
                  <c:v>Czech Republic</c:v>
                </c:pt>
                <c:pt idx="6">
                  <c:v>Latvia</c:v>
                </c:pt>
                <c:pt idx="7">
                  <c:v>Cyprus</c:v>
                </c:pt>
                <c:pt idx="8">
                  <c:v>Caribbean small states</c:v>
                </c:pt>
                <c:pt idx="9">
                  <c:v>Germany</c:v>
                </c:pt>
                <c:pt idx="10">
                  <c:v>Bolivia</c:v>
                </c:pt>
                <c:pt idx="11">
                  <c:v>European Union</c:v>
                </c:pt>
                <c:pt idx="12">
                  <c:v>Finland</c:v>
                </c:pt>
                <c:pt idx="13">
                  <c:v>Kazakhstan</c:v>
                </c:pt>
                <c:pt idx="14">
                  <c:v>Mexico</c:v>
                </c:pt>
                <c:pt idx="15">
                  <c:v>Italy</c:v>
                </c:pt>
                <c:pt idx="16">
                  <c:v>Latin America &amp; Caribbean</c:v>
                </c:pt>
                <c:pt idx="17">
                  <c:v>Cuba</c:v>
                </c:pt>
                <c:pt idx="18">
                  <c:v>Colombia</c:v>
                </c:pt>
                <c:pt idx="19">
                  <c:v>Haiti</c:v>
                </c:pt>
                <c:pt idx="20">
                  <c:v>Brazil</c:v>
                </c:pt>
              </c:strCache>
            </c:strRef>
          </c:cat>
          <c:val>
            <c:numRef>
              <c:f>[ne.exp.gnfs.zs_Indicator_en_excel_v2.xls]List1!$B$1:$B$21</c:f>
              <c:numCache>
                <c:formatCode>General</c:formatCode>
                <c:ptCount val="21"/>
                <c:pt idx="0">
                  <c:v>203.32140231098239</c:v>
                </c:pt>
                <c:pt idx="1">
                  <c:v>92.952881516227023</c:v>
                </c:pt>
                <c:pt idx="2">
                  <c:v>88.761097328814316</c:v>
                </c:pt>
                <c:pt idx="3">
                  <c:v>82.94083699022012</c:v>
                </c:pt>
                <c:pt idx="4">
                  <c:v>82.766001588899968</c:v>
                </c:pt>
                <c:pt idx="5">
                  <c:v>77.248315085187926</c:v>
                </c:pt>
                <c:pt idx="6">
                  <c:v>59.397807865892958</c:v>
                </c:pt>
                <c:pt idx="7">
                  <c:v>50.829960251537898</c:v>
                </c:pt>
                <c:pt idx="8">
                  <c:v>46.426306275121227</c:v>
                </c:pt>
                <c:pt idx="9">
                  <c:v>45.564552870993928</c:v>
                </c:pt>
                <c:pt idx="10">
                  <c:v>44.176311159874018</c:v>
                </c:pt>
                <c:pt idx="11">
                  <c:v>41.75621088974107</c:v>
                </c:pt>
                <c:pt idx="12">
                  <c:v>38.439565335775647</c:v>
                </c:pt>
                <c:pt idx="13">
                  <c:v>38.249561909061931</c:v>
                </c:pt>
                <c:pt idx="14">
                  <c:v>31.74010116464768</c:v>
                </c:pt>
                <c:pt idx="15">
                  <c:v>28.815128432342181</c:v>
                </c:pt>
                <c:pt idx="16">
                  <c:v>24.410793820194943</c:v>
                </c:pt>
                <c:pt idx="17">
                  <c:v>24.099769668579391</c:v>
                </c:pt>
                <c:pt idx="18">
                  <c:v>17.615313893421671</c:v>
                </c:pt>
                <c:pt idx="19">
                  <c:v>14.347312658082</c:v>
                </c:pt>
                <c:pt idx="20">
                  <c:v>12.019596829436505</c:v>
                </c:pt>
              </c:numCache>
            </c:numRef>
          </c:val>
        </c:ser>
        <c:dLbls/>
        <c:shape val="box"/>
        <c:axId val="66259584"/>
        <c:axId val="66269568"/>
        <c:axId val="0"/>
      </c:bar3DChart>
      <c:catAx>
        <c:axId val="66259584"/>
        <c:scaling>
          <c:orientation val="minMax"/>
        </c:scaling>
        <c:axPos val="b"/>
        <c:tickLblPos val="nextTo"/>
        <c:crossAx val="66269568"/>
        <c:crosses val="autoZero"/>
        <c:auto val="1"/>
        <c:lblAlgn val="ctr"/>
        <c:lblOffset val="100"/>
      </c:catAx>
      <c:valAx>
        <c:axId val="66269568"/>
        <c:scaling>
          <c:orientation val="minMax"/>
        </c:scaling>
        <c:axPos val="l"/>
        <c:majorGridlines/>
        <c:numFmt formatCode="General" sourceLinked="1"/>
        <c:tickLblPos val="nextTo"/>
        <c:crossAx val="66259584"/>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cs-CZ"/>
  <c:chart>
    <c:plotArea>
      <c:layout/>
      <c:lineChart>
        <c:grouping val="stacked"/>
        <c:ser>
          <c:idx val="2"/>
          <c:order val="1"/>
          <c:tx>
            <c:strRef>
              <c:f>List1!$D$64</c:f>
              <c:strCache>
                <c:ptCount val="1"/>
                <c:pt idx="0">
                  <c:v>Ger Export</c:v>
                </c:pt>
              </c:strCache>
            </c:strRef>
          </c:tx>
          <c:marker>
            <c:symbol val="none"/>
          </c:marker>
          <c:cat>
            <c:multiLvlStrRef>
              <c:f>List1!$B$65:$B$69</c:f>
            </c:multiLvlStrRef>
          </c:cat>
          <c:val>
            <c:numRef>
              <c:f>List1!$D$65:$D$69</c:f>
              <c:numCache>
                <c:formatCode>#,##0.00</c:formatCode>
                <c:ptCount val="5"/>
                <c:pt idx="0">
                  <c:v>977.13197200000002</c:v>
                </c:pt>
                <c:pt idx="1">
                  <c:v>1466.1374129999997</c:v>
                </c:pt>
                <c:pt idx="2">
                  <c:v>1127.839933</c:v>
                </c:pt>
                <c:pt idx="3">
                  <c:v>1271.09632874</c:v>
                </c:pt>
                <c:pt idx="4">
                  <c:v>1482.202274324</c:v>
                </c:pt>
              </c:numCache>
            </c:numRef>
          </c:val>
        </c:ser>
        <c:dLbls/>
        <c:marker val="1"/>
        <c:axId val="66832256"/>
        <c:axId val="66833792"/>
      </c:lineChart>
      <c:lineChart>
        <c:grouping val="stacked"/>
        <c:ser>
          <c:idx val="1"/>
          <c:order val="0"/>
          <c:tx>
            <c:strRef>
              <c:f>List1!$C$64</c:f>
              <c:strCache>
                <c:ptCount val="1"/>
                <c:pt idx="0">
                  <c:v>Cze Export</c:v>
                </c:pt>
              </c:strCache>
            </c:strRef>
          </c:tx>
          <c:marker>
            <c:symbol val="none"/>
          </c:marker>
          <c:cat>
            <c:multiLvlStrRef>
              <c:f>List1!$B$65:$B$69</c:f>
            </c:multiLvlStrRef>
          </c:cat>
          <c:val>
            <c:numRef>
              <c:f>List1!$C$65:$C$69</c:f>
              <c:numCache>
                <c:formatCode>#,##0.00</c:formatCode>
                <c:ptCount val="5"/>
                <c:pt idx="0">
                  <c:v>78.208547529000001</c:v>
                </c:pt>
                <c:pt idx="1">
                  <c:v>146.08702873500002</c:v>
                </c:pt>
                <c:pt idx="2">
                  <c:v>112.88432133800001</c:v>
                </c:pt>
                <c:pt idx="3">
                  <c:v>132.140913815</c:v>
                </c:pt>
                <c:pt idx="4">
                  <c:v>162.39172122700001</c:v>
                </c:pt>
              </c:numCache>
            </c:numRef>
          </c:val>
        </c:ser>
        <c:dLbls/>
        <c:marker val="1"/>
        <c:axId val="66845312"/>
        <c:axId val="66843776"/>
      </c:lineChart>
      <c:catAx>
        <c:axId val="66832256"/>
        <c:scaling>
          <c:orientation val="minMax"/>
        </c:scaling>
        <c:axPos val="b"/>
        <c:numFmt formatCode="General" sourceLinked="1"/>
        <c:tickLblPos val="nextTo"/>
        <c:crossAx val="66833792"/>
        <c:crosses val="autoZero"/>
        <c:auto val="1"/>
        <c:lblAlgn val="ctr"/>
        <c:lblOffset val="100"/>
      </c:catAx>
      <c:valAx>
        <c:axId val="66833792"/>
        <c:scaling>
          <c:orientation val="minMax"/>
          <c:min val="600"/>
        </c:scaling>
        <c:axPos val="l"/>
        <c:majorGridlines/>
        <c:numFmt formatCode="#,##0.00" sourceLinked="1"/>
        <c:tickLblPos val="nextTo"/>
        <c:crossAx val="66832256"/>
        <c:crosses val="autoZero"/>
        <c:crossBetween val="between"/>
      </c:valAx>
      <c:valAx>
        <c:axId val="66843776"/>
        <c:scaling>
          <c:orientation val="minMax"/>
          <c:min val="60"/>
        </c:scaling>
        <c:axPos val="r"/>
        <c:numFmt formatCode="#,##0.00" sourceLinked="1"/>
        <c:tickLblPos val="nextTo"/>
        <c:crossAx val="66845312"/>
        <c:crosses val="max"/>
        <c:crossBetween val="between"/>
      </c:valAx>
      <c:catAx>
        <c:axId val="66845312"/>
        <c:scaling>
          <c:orientation val="minMax"/>
        </c:scaling>
        <c:delete val="1"/>
        <c:axPos val="b"/>
        <c:numFmt formatCode="General" sourceLinked="1"/>
        <c:tickLblPos val="nextTo"/>
        <c:crossAx val="66843776"/>
        <c:crosses val="autoZero"/>
        <c:auto val="1"/>
        <c:lblAlgn val="ctr"/>
        <c:lblOffset val="100"/>
      </c:catAx>
    </c:plotArea>
    <c:legend>
      <c:legendPos val="r"/>
      <c:layout/>
    </c:legend>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cs-CZ"/>
  <c:chart>
    <c:autoTitleDeleted val="1"/>
    <c:plotArea>
      <c:layout/>
      <c:barChart>
        <c:barDir val="col"/>
        <c:grouping val="clustered"/>
        <c:ser>
          <c:idx val="0"/>
          <c:order val="0"/>
          <c:cat>
            <c:strRef>
              <c:f>List1!$C$8:$H$8</c:f>
              <c:strCache>
                <c:ptCount val="6"/>
                <c:pt idx="0">
                  <c:v>2000</c:v>
                </c:pt>
                <c:pt idx="1">
                  <c:v>2005</c:v>
                </c:pt>
                <c:pt idx="2">
                  <c:v>2008</c:v>
                </c:pt>
                <c:pt idx="3">
                  <c:v>2009</c:v>
                </c:pt>
                <c:pt idx="4">
                  <c:v>2010</c:v>
                </c:pt>
                <c:pt idx="5">
                  <c:v>2011</c:v>
                </c:pt>
              </c:strCache>
            </c:strRef>
          </c:cat>
          <c:val>
            <c:numRef>
              <c:f>List1!$C$9:$H$9</c:f>
              <c:numCache>
                <c:formatCode>#,##0.00</c:formatCode>
                <c:ptCount val="6"/>
                <c:pt idx="0">
                  <c:v>23713.415000000001</c:v>
                </c:pt>
                <c:pt idx="1">
                  <c:v>44591.448000000011</c:v>
                </c:pt>
                <c:pt idx="2">
                  <c:v>55313.109000000004</c:v>
                </c:pt>
                <c:pt idx="3">
                  <c:v>32387.43</c:v>
                </c:pt>
                <c:pt idx="4">
                  <c:v>52347.359000000011</c:v>
                </c:pt>
                <c:pt idx="5">
                  <c:v>68233.657000000007</c:v>
                </c:pt>
              </c:numCache>
            </c:numRef>
          </c:val>
        </c:ser>
        <c:dLbls/>
        <c:gapWidth val="75"/>
        <c:overlap val="-25"/>
        <c:axId val="66865408"/>
        <c:axId val="66891776"/>
      </c:barChart>
      <c:catAx>
        <c:axId val="66865408"/>
        <c:scaling>
          <c:orientation val="minMax"/>
        </c:scaling>
        <c:axPos val="b"/>
        <c:majorTickMark val="none"/>
        <c:tickLblPos val="nextTo"/>
        <c:crossAx val="66891776"/>
        <c:crosses val="autoZero"/>
        <c:auto val="1"/>
        <c:lblAlgn val="ctr"/>
        <c:lblOffset val="100"/>
      </c:catAx>
      <c:valAx>
        <c:axId val="66891776"/>
        <c:scaling>
          <c:orientation val="minMax"/>
        </c:scaling>
        <c:axPos val="l"/>
        <c:majorGridlines/>
        <c:numFmt formatCode="#,##0.00" sourceLinked="1"/>
        <c:majorTickMark val="none"/>
        <c:tickLblPos val="nextTo"/>
        <c:spPr>
          <a:ln w="9525">
            <a:noFill/>
          </a:ln>
        </c:spPr>
        <c:crossAx val="66865408"/>
        <c:crosses val="autoZero"/>
        <c:crossBetween val="between"/>
        <c:dispUnits>
          <c:builtInUnit val="thousands"/>
          <c:dispUnitsLbl>
            <c:layout/>
            <c:tx>
              <c:rich>
                <a:bodyPr/>
                <a:lstStyle/>
                <a:p>
                  <a:pPr>
                    <a:defRPr/>
                  </a:pPr>
                  <a:r>
                    <a:rPr lang="cs-CZ" dirty="0" smtClean="0"/>
                    <a:t>Mld.</a:t>
                  </a:r>
                  <a:r>
                    <a:rPr lang="cs-CZ" baseline="0" dirty="0" smtClean="0"/>
                    <a:t> USD</a:t>
                  </a:r>
                  <a:endParaRPr lang="cs-CZ" dirty="0"/>
                </a:p>
              </c:rich>
            </c:tx>
          </c:dispUnitsLbl>
        </c:dispUnits>
      </c:valAx>
    </c:plotArea>
    <c:plotVisOnly val="1"/>
    <c:dispBlanksAs val="gap"/>
  </c:chart>
  <c:externalData r:id="rId1"/>
</c:chartSpac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E5A154-D64E-49C1-8FB6-30AC9E02AD3E}" type="doc">
      <dgm:prSet loTypeId="urn:microsoft.com/office/officeart/2005/8/layout/venn1" loCatId="relationship" qsTypeId="urn:microsoft.com/office/officeart/2005/8/quickstyle/simple1" qsCatId="simple" csTypeId="urn:microsoft.com/office/officeart/2005/8/colors/colorful1#1" csCatId="colorful" phldr="1"/>
      <dgm:spPr/>
    </dgm:pt>
    <dgm:pt modelId="{7E2050B9-095E-4A04-9C00-A5C595C2604B}">
      <dgm:prSet phldrT="[Text]"/>
      <dgm:spPr/>
      <dgm:t>
        <a:bodyPr/>
        <a:lstStyle/>
        <a:p>
          <a:r>
            <a:rPr lang="cs-CZ" noProof="0" dirty="0" smtClean="0"/>
            <a:t>Dynamika růstu</a:t>
          </a:r>
          <a:endParaRPr lang="en-US" noProof="0" dirty="0"/>
        </a:p>
      </dgm:t>
    </dgm:pt>
    <dgm:pt modelId="{1B47DF3D-2479-47C1-9851-E3C4CABD29A3}" type="parTrans" cxnId="{6A08E7D1-B29E-47B9-8C5E-64C62BF2B723}">
      <dgm:prSet/>
      <dgm:spPr/>
      <dgm:t>
        <a:bodyPr/>
        <a:lstStyle/>
        <a:p>
          <a:endParaRPr lang="cs-CZ"/>
        </a:p>
      </dgm:t>
    </dgm:pt>
    <dgm:pt modelId="{A62D1DF0-3A11-4EAD-B410-8FAC2C65AC1D}" type="sibTrans" cxnId="{6A08E7D1-B29E-47B9-8C5E-64C62BF2B723}">
      <dgm:prSet/>
      <dgm:spPr/>
      <dgm:t>
        <a:bodyPr/>
        <a:lstStyle/>
        <a:p>
          <a:endParaRPr lang="cs-CZ"/>
        </a:p>
      </dgm:t>
    </dgm:pt>
    <dgm:pt modelId="{9772F5C7-7A95-413A-9328-5D681E8052FA}">
      <dgm:prSet phldrT="[Text]"/>
      <dgm:spPr/>
      <dgm:t>
        <a:bodyPr/>
        <a:lstStyle/>
        <a:p>
          <a:r>
            <a:rPr lang="cs-CZ" noProof="0" dirty="0" smtClean="0"/>
            <a:t>Exportní kompetence</a:t>
          </a:r>
          <a:endParaRPr lang="en-US" noProof="0" dirty="0"/>
        </a:p>
      </dgm:t>
    </dgm:pt>
    <dgm:pt modelId="{778073AE-8321-4E7A-A84C-379A2342E20E}" type="parTrans" cxnId="{55EFFE2D-2E46-463F-9241-12484CCAAA3C}">
      <dgm:prSet/>
      <dgm:spPr/>
      <dgm:t>
        <a:bodyPr/>
        <a:lstStyle/>
        <a:p>
          <a:endParaRPr lang="cs-CZ"/>
        </a:p>
      </dgm:t>
    </dgm:pt>
    <dgm:pt modelId="{3A658260-D539-4946-B3D9-C1CD5BC2F8AE}" type="sibTrans" cxnId="{55EFFE2D-2E46-463F-9241-12484CCAAA3C}">
      <dgm:prSet/>
      <dgm:spPr/>
      <dgm:t>
        <a:bodyPr/>
        <a:lstStyle/>
        <a:p>
          <a:endParaRPr lang="cs-CZ"/>
        </a:p>
      </dgm:t>
    </dgm:pt>
    <dgm:pt modelId="{9FFF69A7-A29F-4CBE-B148-ADB23CB6162B}">
      <dgm:prSet phldrT="[Text]"/>
      <dgm:spPr/>
      <dgm:t>
        <a:bodyPr/>
        <a:lstStyle/>
        <a:p>
          <a:r>
            <a:rPr lang="cs-CZ" noProof="0" dirty="0" smtClean="0"/>
            <a:t>Exportní potenciál ČR</a:t>
          </a:r>
          <a:endParaRPr lang="en-US" noProof="0" dirty="0"/>
        </a:p>
      </dgm:t>
    </dgm:pt>
    <dgm:pt modelId="{125602B7-DFA8-4C02-BC70-AF5609E43F45}" type="parTrans" cxnId="{8442DDAD-9ADB-4753-9FF0-67137483E5CC}">
      <dgm:prSet/>
      <dgm:spPr/>
      <dgm:t>
        <a:bodyPr/>
        <a:lstStyle/>
        <a:p>
          <a:endParaRPr lang="cs-CZ"/>
        </a:p>
      </dgm:t>
    </dgm:pt>
    <dgm:pt modelId="{D097872E-2C34-44D9-8951-2BE273558117}" type="sibTrans" cxnId="{8442DDAD-9ADB-4753-9FF0-67137483E5CC}">
      <dgm:prSet/>
      <dgm:spPr/>
      <dgm:t>
        <a:bodyPr/>
        <a:lstStyle/>
        <a:p>
          <a:endParaRPr lang="cs-CZ"/>
        </a:p>
      </dgm:t>
    </dgm:pt>
    <dgm:pt modelId="{E8AAFD3C-CFC4-4295-AC4F-D9F59BDC8573}" type="pres">
      <dgm:prSet presAssocID="{97E5A154-D64E-49C1-8FB6-30AC9E02AD3E}" presName="compositeShape" presStyleCnt="0">
        <dgm:presLayoutVars>
          <dgm:chMax val="7"/>
          <dgm:dir/>
          <dgm:resizeHandles val="exact"/>
        </dgm:presLayoutVars>
      </dgm:prSet>
      <dgm:spPr/>
    </dgm:pt>
    <dgm:pt modelId="{8B20E508-3CCC-49DE-93D0-F8376E24E9F7}" type="pres">
      <dgm:prSet presAssocID="{7E2050B9-095E-4A04-9C00-A5C595C2604B}" presName="circ1" presStyleLbl="vennNode1" presStyleIdx="0" presStyleCnt="3"/>
      <dgm:spPr/>
      <dgm:t>
        <a:bodyPr/>
        <a:lstStyle/>
        <a:p>
          <a:endParaRPr lang="cs-CZ"/>
        </a:p>
      </dgm:t>
    </dgm:pt>
    <dgm:pt modelId="{F491DAD5-12BC-4F7B-A649-9B1853596706}" type="pres">
      <dgm:prSet presAssocID="{7E2050B9-095E-4A04-9C00-A5C595C2604B}" presName="circ1Tx" presStyleLbl="revTx" presStyleIdx="0" presStyleCnt="0">
        <dgm:presLayoutVars>
          <dgm:chMax val="0"/>
          <dgm:chPref val="0"/>
          <dgm:bulletEnabled val="1"/>
        </dgm:presLayoutVars>
      </dgm:prSet>
      <dgm:spPr/>
      <dgm:t>
        <a:bodyPr/>
        <a:lstStyle/>
        <a:p>
          <a:endParaRPr lang="cs-CZ"/>
        </a:p>
      </dgm:t>
    </dgm:pt>
    <dgm:pt modelId="{088899D7-BAFC-4874-A974-004F62B94D35}" type="pres">
      <dgm:prSet presAssocID="{9772F5C7-7A95-413A-9328-5D681E8052FA}" presName="circ2" presStyleLbl="vennNode1" presStyleIdx="1" presStyleCnt="3"/>
      <dgm:spPr/>
      <dgm:t>
        <a:bodyPr/>
        <a:lstStyle/>
        <a:p>
          <a:endParaRPr lang="cs-CZ"/>
        </a:p>
      </dgm:t>
    </dgm:pt>
    <dgm:pt modelId="{346C6750-0E54-4C80-A637-D39AB32EAFCD}" type="pres">
      <dgm:prSet presAssocID="{9772F5C7-7A95-413A-9328-5D681E8052FA}" presName="circ2Tx" presStyleLbl="revTx" presStyleIdx="0" presStyleCnt="0">
        <dgm:presLayoutVars>
          <dgm:chMax val="0"/>
          <dgm:chPref val="0"/>
          <dgm:bulletEnabled val="1"/>
        </dgm:presLayoutVars>
      </dgm:prSet>
      <dgm:spPr/>
      <dgm:t>
        <a:bodyPr/>
        <a:lstStyle/>
        <a:p>
          <a:endParaRPr lang="cs-CZ"/>
        </a:p>
      </dgm:t>
    </dgm:pt>
    <dgm:pt modelId="{CE809AC9-4680-46FE-B7AC-FDAC5B470614}" type="pres">
      <dgm:prSet presAssocID="{9FFF69A7-A29F-4CBE-B148-ADB23CB6162B}" presName="circ3" presStyleLbl="vennNode1" presStyleIdx="2" presStyleCnt="3"/>
      <dgm:spPr/>
      <dgm:t>
        <a:bodyPr/>
        <a:lstStyle/>
        <a:p>
          <a:endParaRPr lang="cs-CZ"/>
        </a:p>
      </dgm:t>
    </dgm:pt>
    <dgm:pt modelId="{8A9FFBDD-35B3-40AF-9434-553CF3A3C693}" type="pres">
      <dgm:prSet presAssocID="{9FFF69A7-A29F-4CBE-B148-ADB23CB6162B}" presName="circ3Tx" presStyleLbl="revTx" presStyleIdx="0" presStyleCnt="0">
        <dgm:presLayoutVars>
          <dgm:chMax val="0"/>
          <dgm:chPref val="0"/>
          <dgm:bulletEnabled val="1"/>
        </dgm:presLayoutVars>
      </dgm:prSet>
      <dgm:spPr/>
      <dgm:t>
        <a:bodyPr/>
        <a:lstStyle/>
        <a:p>
          <a:endParaRPr lang="cs-CZ"/>
        </a:p>
      </dgm:t>
    </dgm:pt>
  </dgm:ptLst>
  <dgm:cxnLst>
    <dgm:cxn modelId="{8442DDAD-9ADB-4753-9FF0-67137483E5CC}" srcId="{97E5A154-D64E-49C1-8FB6-30AC9E02AD3E}" destId="{9FFF69A7-A29F-4CBE-B148-ADB23CB6162B}" srcOrd="2" destOrd="0" parTransId="{125602B7-DFA8-4C02-BC70-AF5609E43F45}" sibTransId="{D097872E-2C34-44D9-8951-2BE273558117}"/>
    <dgm:cxn modelId="{59DD7B32-12E4-4E7A-9631-9D1C6FD04449}" type="presOf" srcId="{9FFF69A7-A29F-4CBE-B148-ADB23CB6162B}" destId="{8A9FFBDD-35B3-40AF-9434-553CF3A3C693}" srcOrd="1" destOrd="0" presId="urn:microsoft.com/office/officeart/2005/8/layout/venn1"/>
    <dgm:cxn modelId="{16FF0F10-24E5-4469-9D64-EA6A674038A3}" type="presOf" srcId="{7E2050B9-095E-4A04-9C00-A5C595C2604B}" destId="{F491DAD5-12BC-4F7B-A649-9B1853596706}" srcOrd="1" destOrd="0" presId="urn:microsoft.com/office/officeart/2005/8/layout/venn1"/>
    <dgm:cxn modelId="{55EFFE2D-2E46-463F-9241-12484CCAAA3C}" srcId="{97E5A154-D64E-49C1-8FB6-30AC9E02AD3E}" destId="{9772F5C7-7A95-413A-9328-5D681E8052FA}" srcOrd="1" destOrd="0" parTransId="{778073AE-8321-4E7A-A84C-379A2342E20E}" sibTransId="{3A658260-D539-4946-B3D9-C1CD5BC2F8AE}"/>
    <dgm:cxn modelId="{DA656F39-14FE-467A-AAA4-BC00A34E5EA5}" type="presOf" srcId="{97E5A154-D64E-49C1-8FB6-30AC9E02AD3E}" destId="{E8AAFD3C-CFC4-4295-AC4F-D9F59BDC8573}" srcOrd="0" destOrd="0" presId="urn:microsoft.com/office/officeart/2005/8/layout/venn1"/>
    <dgm:cxn modelId="{3876E233-F33F-40DD-BA7B-640726E973D8}" type="presOf" srcId="{9772F5C7-7A95-413A-9328-5D681E8052FA}" destId="{088899D7-BAFC-4874-A974-004F62B94D35}" srcOrd="0" destOrd="0" presId="urn:microsoft.com/office/officeart/2005/8/layout/venn1"/>
    <dgm:cxn modelId="{EFAAA86B-851E-4936-B585-80FF3630B37C}" type="presOf" srcId="{7E2050B9-095E-4A04-9C00-A5C595C2604B}" destId="{8B20E508-3CCC-49DE-93D0-F8376E24E9F7}" srcOrd="0" destOrd="0" presId="urn:microsoft.com/office/officeart/2005/8/layout/venn1"/>
    <dgm:cxn modelId="{3B2E4EBE-0B82-4BC5-910C-54DA72931158}" type="presOf" srcId="{9FFF69A7-A29F-4CBE-B148-ADB23CB6162B}" destId="{CE809AC9-4680-46FE-B7AC-FDAC5B470614}" srcOrd="0" destOrd="0" presId="urn:microsoft.com/office/officeart/2005/8/layout/venn1"/>
    <dgm:cxn modelId="{27AA12E7-18B0-4413-9037-3B3D27466684}" type="presOf" srcId="{9772F5C7-7A95-413A-9328-5D681E8052FA}" destId="{346C6750-0E54-4C80-A637-D39AB32EAFCD}" srcOrd="1" destOrd="0" presId="urn:microsoft.com/office/officeart/2005/8/layout/venn1"/>
    <dgm:cxn modelId="{6A08E7D1-B29E-47B9-8C5E-64C62BF2B723}" srcId="{97E5A154-D64E-49C1-8FB6-30AC9E02AD3E}" destId="{7E2050B9-095E-4A04-9C00-A5C595C2604B}" srcOrd="0" destOrd="0" parTransId="{1B47DF3D-2479-47C1-9851-E3C4CABD29A3}" sibTransId="{A62D1DF0-3A11-4EAD-B410-8FAC2C65AC1D}"/>
    <dgm:cxn modelId="{EF481B5C-CB14-4ADA-A8B8-6E1F947CBFEE}" type="presParOf" srcId="{E8AAFD3C-CFC4-4295-AC4F-D9F59BDC8573}" destId="{8B20E508-3CCC-49DE-93D0-F8376E24E9F7}" srcOrd="0" destOrd="0" presId="urn:microsoft.com/office/officeart/2005/8/layout/venn1"/>
    <dgm:cxn modelId="{1A6C54F6-5C9C-40B8-8A6C-AB5A03B3FA7A}" type="presParOf" srcId="{E8AAFD3C-CFC4-4295-AC4F-D9F59BDC8573}" destId="{F491DAD5-12BC-4F7B-A649-9B1853596706}" srcOrd="1" destOrd="0" presId="urn:microsoft.com/office/officeart/2005/8/layout/venn1"/>
    <dgm:cxn modelId="{E95295D5-A7BB-4C7A-92F7-BE5A550EB78E}" type="presParOf" srcId="{E8AAFD3C-CFC4-4295-AC4F-D9F59BDC8573}" destId="{088899D7-BAFC-4874-A974-004F62B94D35}" srcOrd="2" destOrd="0" presId="urn:microsoft.com/office/officeart/2005/8/layout/venn1"/>
    <dgm:cxn modelId="{D9819678-AC6E-4153-B7F7-2CB8C13B980D}" type="presParOf" srcId="{E8AAFD3C-CFC4-4295-AC4F-D9F59BDC8573}" destId="{346C6750-0E54-4C80-A637-D39AB32EAFCD}" srcOrd="3" destOrd="0" presId="urn:microsoft.com/office/officeart/2005/8/layout/venn1"/>
    <dgm:cxn modelId="{D3C92421-084A-4B23-AB0E-F9BCF5A80C05}" type="presParOf" srcId="{E8AAFD3C-CFC4-4295-AC4F-D9F59BDC8573}" destId="{CE809AC9-4680-46FE-B7AC-FDAC5B470614}" srcOrd="4" destOrd="0" presId="urn:microsoft.com/office/officeart/2005/8/layout/venn1"/>
    <dgm:cxn modelId="{084DD0E0-41BF-4D23-A5D4-4CDE4B9A8680}" type="presParOf" srcId="{E8AAFD3C-CFC4-4295-AC4F-D9F59BDC8573}" destId="{8A9FFBDD-35B3-40AF-9434-553CF3A3C693}"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EE73FC-01C2-4DF1-93A4-67F9416C2407}" type="doc">
      <dgm:prSet loTypeId="urn:microsoft.com/office/officeart/2005/8/layout/cycle5" loCatId="cycle" qsTypeId="urn:microsoft.com/office/officeart/2005/8/quickstyle/simple1" qsCatId="simple" csTypeId="urn:microsoft.com/office/officeart/2005/8/colors/accent1_1" csCatId="accent1" phldr="1"/>
      <dgm:spPr/>
      <dgm:t>
        <a:bodyPr/>
        <a:lstStyle/>
        <a:p>
          <a:endParaRPr lang="cs-CZ"/>
        </a:p>
      </dgm:t>
    </dgm:pt>
    <dgm:pt modelId="{FA73BAC6-E56D-4BA1-9152-9A324ABC0ADA}">
      <dgm:prSet phldrT="[Text]"/>
      <dgm:spPr/>
      <dgm:t>
        <a:bodyPr/>
        <a:lstStyle/>
        <a:p>
          <a:r>
            <a:rPr lang="cs-CZ" dirty="0" smtClean="0"/>
            <a:t>Statistická analýza</a:t>
          </a:r>
          <a:endParaRPr lang="cs-CZ" dirty="0"/>
        </a:p>
      </dgm:t>
    </dgm:pt>
    <dgm:pt modelId="{23D8006C-B904-493E-B67F-E32D1919698C}" type="parTrans" cxnId="{78C70F50-7E8F-473F-B4A9-448B6F1573C6}">
      <dgm:prSet/>
      <dgm:spPr/>
      <dgm:t>
        <a:bodyPr/>
        <a:lstStyle/>
        <a:p>
          <a:endParaRPr lang="cs-CZ"/>
        </a:p>
      </dgm:t>
    </dgm:pt>
    <dgm:pt modelId="{ADD8AE81-962F-477B-A545-B0A15243F1D0}" type="sibTrans" cxnId="{78C70F50-7E8F-473F-B4A9-448B6F1573C6}">
      <dgm:prSet/>
      <dgm:spPr/>
      <dgm:t>
        <a:bodyPr/>
        <a:lstStyle/>
        <a:p>
          <a:endParaRPr lang="cs-CZ"/>
        </a:p>
      </dgm:t>
    </dgm:pt>
    <dgm:pt modelId="{250DC3A5-51FA-403F-997A-0338F93578B6}">
      <dgm:prSet phldrT="[Text]"/>
      <dgm:spPr/>
      <dgm:t>
        <a:bodyPr/>
        <a:lstStyle/>
        <a:p>
          <a:r>
            <a:rPr lang="cs-CZ" dirty="0" smtClean="0"/>
            <a:t>Verifikace pomocí JZS</a:t>
          </a:r>
          <a:endParaRPr lang="cs-CZ" dirty="0"/>
        </a:p>
      </dgm:t>
    </dgm:pt>
    <dgm:pt modelId="{0D256470-99C3-4731-A9CC-18560BE881D4}" type="parTrans" cxnId="{22310685-D9BF-4796-B2A7-7E29AB16726A}">
      <dgm:prSet/>
      <dgm:spPr/>
      <dgm:t>
        <a:bodyPr/>
        <a:lstStyle/>
        <a:p>
          <a:endParaRPr lang="cs-CZ"/>
        </a:p>
      </dgm:t>
    </dgm:pt>
    <dgm:pt modelId="{0D345BC9-650C-4058-9F7D-235F1FE5512C}" type="sibTrans" cxnId="{22310685-D9BF-4796-B2A7-7E29AB16726A}">
      <dgm:prSet/>
      <dgm:spPr/>
      <dgm:t>
        <a:bodyPr/>
        <a:lstStyle/>
        <a:p>
          <a:endParaRPr lang="cs-CZ"/>
        </a:p>
      </dgm:t>
    </dgm:pt>
    <dgm:pt modelId="{18C47292-5E0C-4B86-9E96-08B01A6029C0}">
      <dgm:prSet phldrT="[Text]"/>
      <dgm:spPr/>
      <dgm:t>
        <a:bodyPr/>
        <a:lstStyle/>
        <a:p>
          <a:r>
            <a:rPr lang="cs-CZ" dirty="0" smtClean="0"/>
            <a:t>Konzultace s partnery</a:t>
          </a:r>
          <a:endParaRPr lang="cs-CZ" dirty="0"/>
        </a:p>
      </dgm:t>
    </dgm:pt>
    <dgm:pt modelId="{A27AAF7C-710F-4E12-B526-876DF3EC0F5A}" type="parTrans" cxnId="{9F933407-CCC2-4FD4-94B5-A230AC76D872}">
      <dgm:prSet/>
      <dgm:spPr/>
      <dgm:t>
        <a:bodyPr/>
        <a:lstStyle/>
        <a:p>
          <a:endParaRPr lang="cs-CZ"/>
        </a:p>
      </dgm:t>
    </dgm:pt>
    <dgm:pt modelId="{23DFA464-E9DB-4EDD-BFB7-91F512F782BC}" type="sibTrans" cxnId="{9F933407-CCC2-4FD4-94B5-A230AC76D872}">
      <dgm:prSet/>
      <dgm:spPr/>
      <dgm:t>
        <a:bodyPr/>
        <a:lstStyle/>
        <a:p>
          <a:endParaRPr lang="cs-CZ"/>
        </a:p>
      </dgm:t>
    </dgm:pt>
    <dgm:pt modelId="{A1FD8E8A-7152-4217-98DE-320F8EED3840}">
      <dgm:prSet phldrT="[Text]"/>
      <dgm:spPr/>
      <dgm:t>
        <a:bodyPr/>
        <a:lstStyle/>
        <a:p>
          <a:r>
            <a:rPr lang="cs-CZ" dirty="0" smtClean="0"/>
            <a:t>Verifikace pomocí JZS</a:t>
          </a:r>
          <a:endParaRPr lang="cs-CZ" dirty="0"/>
        </a:p>
      </dgm:t>
    </dgm:pt>
    <dgm:pt modelId="{11D589B0-CC24-4783-876B-FA947272FA6E}" type="parTrans" cxnId="{4313FE0A-4288-41DB-B1DD-43A89A8845B6}">
      <dgm:prSet/>
      <dgm:spPr/>
      <dgm:t>
        <a:bodyPr/>
        <a:lstStyle/>
        <a:p>
          <a:endParaRPr lang="cs-CZ"/>
        </a:p>
      </dgm:t>
    </dgm:pt>
    <dgm:pt modelId="{975E311D-DCBA-49D2-AFB0-60EB728391CD}" type="sibTrans" cxnId="{4313FE0A-4288-41DB-B1DD-43A89A8845B6}">
      <dgm:prSet/>
      <dgm:spPr/>
      <dgm:t>
        <a:bodyPr/>
        <a:lstStyle/>
        <a:p>
          <a:endParaRPr lang="cs-CZ"/>
        </a:p>
      </dgm:t>
    </dgm:pt>
    <dgm:pt modelId="{E1743DAF-96EC-4EA5-8D7A-7D7FC042860C}">
      <dgm:prSet phldrT="[Text]"/>
      <dgm:spPr/>
      <dgm:t>
        <a:bodyPr/>
        <a:lstStyle/>
        <a:p>
          <a:r>
            <a:rPr lang="cs-CZ" dirty="0" smtClean="0"/>
            <a:t>Zpětná vazba</a:t>
          </a:r>
          <a:endParaRPr lang="cs-CZ" dirty="0"/>
        </a:p>
      </dgm:t>
    </dgm:pt>
    <dgm:pt modelId="{518C0A8E-ADFB-44CB-AD0B-18FB49ABC705}" type="parTrans" cxnId="{D3A8DB2E-666A-4891-9566-D7113D66B75E}">
      <dgm:prSet/>
      <dgm:spPr/>
      <dgm:t>
        <a:bodyPr/>
        <a:lstStyle/>
        <a:p>
          <a:endParaRPr lang="cs-CZ"/>
        </a:p>
      </dgm:t>
    </dgm:pt>
    <dgm:pt modelId="{396EC9B9-498C-4237-9137-B9A2D30B9E0F}" type="sibTrans" cxnId="{D3A8DB2E-666A-4891-9566-D7113D66B75E}">
      <dgm:prSet/>
      <dgm:spPr/>
      <dgm:t>
        <a:bodyPr/>
        <a:lstStyle/>
        <a:p>
          <a:endParaRPr lang="cs-CZ"/>
        </a:p>
      </dgm:t>
    </dgm:pt>
    <dgm:pt modelId="{5997F28E-451C-412F-A6F8-5A4841C8AA7F}" type="pres">
      <dgm:prSet presAssocID="{8CEE73FC-01C2-4DF1-93A4-67F9416C2407}" presName="cycle" presStyleCnt="0">
        <dgm:presLayoutVars>
          <dgm:dir/>
          <dgm:resizeHandles val="exact"/>
        </dgm:presLayoutVars>
      </dgm:prSet>
      <dgm:spPr/>
      <dgm:t>
        <a:bodyPr/>
        <a:lstStyle/>
        <a:p>
          <a:endParaRPr lang="cs-CZ"/>
        </a:p>
      </dgm:t>
    </dgm:pt>
    <dgm:pt modelId="{BB92B9CF-024C-43AF-B795-E491DB1AD31D}" type="pres">
      <dgm:prSet presAssocID="{FA73BAC6-E56D-4BA1-9152-9A324ABC0ADA}" presName="node" presStyleLbl="node1" presStyleIdx="0" presStyleCnt="5">
        <dgm:presLayoutVars>
          <dgm:bulletEnabled val="1"/>
        </dgm:presLayoutVars>
      </dgm:prSet>
      <dgm:spPr/>
      <dgm:t>
        <a:bodyPr/>
        <a:lstStyle/>
        <a:p>
          <a:endParaRPr lang="cs-CZ"/>
        </a:p>
      </dgm:t>
    </dgm:pt>
    <dgm:pt modelId="{C805D37A-B4C6-4413-AD99-0D37825B7610}" type="pres">
      <dgm:prSet presAssocID="{FA73BAC6-E56D-4BA1-9152-9A324ABC0ADA}" presName="spNode" presStyleCnt="0"/>
      <dgm:spPr/>
    </dgm:pt>
    <dgm:pt modelId="{C575232F-E12D-4B98-B84B-0EF369E466A2}" type="pres">
      <dgm:prSet presAssocID="{ADD8AE81-962F-477B-A545-B0A15243F1D0}" presName="sibTrans" presStyleLbl="sibTrans1D1" presStyleIdx="0" presStyleCnt="5"/>
      <dgm:spPr/>
      <dgm:t>
        <a:bodyPr/>
        <a:lstStyle/>
        <a:p>
          <a:endParaRPr lang="cs-CZ"/>
        </a:p>
      </dgm:t>
    </dgm:pt>
    <dgm:pt modelId="{5F211D14-C56C-4051-B411-0024BE582651}" type="pres">
      <dgm:prSet presAssocID="{250DC3A5-51FA-403F-997A-0338F93578B6}" presName="node" presStyleLbl="node1" presStyleIdx="1" presStyleCnt="5">
        <dgm:presLayoutVars>
          <dgm:bulletEnabled val="1"/>
        </dgm:presLayoutVars>
      </dgm:prSet>
      <dgm:spPr/>
      <dgm:t>
        <a:bodyPr/>
        <a:lstStyle/>
        <a:p>
          <a:endParaRPr lang="cs-CZ"/>
        </a:p>
      </dgm:t>
    </dgm:pt>
    <dgm:pt modelId="{E9513AB8-3EF2-4E68-BC90-C0F0CC5C732A}" type="pres">
      <dgm:prSet presAssocID="{250DC3A5-51FA-403F-997A-0338F93578B6}" presName="spNode" presStyleCnt="0"/>
      <dgm:spPr/>
    </dgm:pt>
    <dgm:pt modelId="{5E9D1F97-ECFD-4672-A2C1-69BD36C14CCA}" type="pres">
      <dgm:prSet presAssocID="{0D345BC9-650C-4058-9F7D-235F1FE5512C}" presName="sibTrans" presStyleLbl="sibTrans1D1" presStyleIdx="1" presStyleCnt="5"/>
      <dgm:spPr/>
      <dgm:t>
        <a:bodyPr/>
        <a:lstStyle/>
        <a:p>
          <a:endParaRPr lang="cs-CZ"/>
        </a:p>
      </dgm:t>
    </dgm:pt>
    <dgm:pt modelId="{33439E4E-2F95-411B-B6C1-D44229FE075D}" type="pres">
      <dgm:prSet presAssocID="{18C47292-5E0C-4B86-9E96-08B01A6029C0}" presName="node" presStyleLbl="node1" presStyleIdx="2" presStyleCnt="5" custRadScaleRad="99068" custRadScaleInc="-1144">
        <dgm:presLayoutVars>
          <dgm:bulletEnabled val="1"/>
        </dgm:presLayoutVars>
      </dgm:prSet>
      <dgm:spPr/>
      <dgm:t>
        <a:bodyPr/>
        <a:lstStyle/>
        <a:p>
          <a:endParaRPr lang="cs-CZ"/>
        </a:p>
      </dgm:t>
    </dgm:pt>
    <dgm:pt modelId="{9A3A7927-0A99-40D6-A16E-230BC2A26968}" type="pres">
      <dgm:prSet presAssocID="{18C47292-5E0C-4B86-9E96-08B01A6029C0}" presName="spNode" presStyleCnt="0"/>
      <dgm:spPr/>
    </dgm:pt>
    <dgm:pt modelId="{54307CA6-64E2-4F63-8A7D-65580C0C78A5}" type="pres">
      <dgm:prSet presAssocID="{23DFA464-E9DB-4EDD-BFB7-91F512F782BC}" presName="sibTrans" presStyleLbl="sibTrans1D1" presStyleIdx="2" presStyleCnt="5"/>
      <dgm:spPr/>
      <dgm:t>
        <a:bodyPr/>
        <a:lstStyle/>
        <a:p>
          <a:endParaRPr lang="cs-CZ"/>
        </a:p>
      </dgm:t>
    </dgm:pt>
    <dgm:pt modelId="{1095FAA6-6982-40BF-B703-AD9F1CD1392C}" type="pres">
      <dgm:prSet presAssocID="{A1FD8E8A-7152-4217-98DE-320F8EED3840}" presName="node" presStyleLbl="node1" presStyleIdx="3" presStyleCnt="5">
        <dgm:presLayoutVars>
          <dgm:bulletEnabled val="1"/>
        </dgm:presLayoutVars>
      </dgm:prSet>
      <dgm:spPr/>
      <dgm:t>
        <a:bodyPr/>
        <a:lstStyle/>
        <a:p>
          <a:endParaRPr lang="cs-CZ"/>
        </a:p>
      </dgm:t>
    </dgm:pt>
    <dgm:pt modelId="{F002FF53-25E6-444D-AEAE-41298A3DFF02}" type="pres">
      <dgm:prSet presAssocID="{A1FD8E8A-7152-4217-98DE-320F8EED3840}" presName="spNode" presStyleCnt="0"/>
      <dgm:spPr/>
    </dgm:pt>
    <dgm:pt modelId="{4D041D00-0D75-4652-A51D-AB243F329FB2}" type="pres">
      <dgm:prSet presAssocID="{975E311D-DCBA-49D2-AFB0-60EB728391CD}" presName="sibTrans" presStyleLbl="sibTrans1D1" presStyleIdx="3" presStyleCnt="5"/>
      <dgm:spPr/>
      <dgm:t>
        <a:bodyPr/>
        <a:lstStyle/>
        <a:p>
          <a:endParaRPr lang="cs-CZ"/>
        </a:p>
      </dgm:t>
    </dgm:pt>
    <dgm:pt modelId="{D4FF028F-6CC4-44D4-A399-4DC8508978B4}" type="pres">
      <dgm:prSet presAssocID="{E1743DAF-96EC-4EA5-8D7A-7D7FC042860C}" presName="node" presStyleLbl="node1" presStyleIdx="4" presStyleCnt="5">
        <dgm:presLayoutVars>
          <dgm:bulletEnabled val="1"/>
        </dgm:presLayoutVars>
      </dgm:prSet>
      <dgm:spPr/>
      <dgm:t>
        <a:bodyPr/>
        <a:lstStyle/>
        <a:p>
          <a:endParaRPr lang="cs-CZ"/>
        </a:p>
      </dgm:t>
    </dgm:pt>
    <dgm:pt modelId="{E90424BB-2298-4E11-B78F-BA02CF1B3D22}" type="pres">
      <dgm:prSet presAssocID="{E1743DAF-96EC-4EA5-8D7A-7D7FC042860C}" presName="spNode" presStyleCnt="0"/>
      <dgm:spPr/>
    </dgm:pt>
    <dgm:pt modelId="{73F0EF41-A8C7-4863-8FE4-C7072527F7F7}" type="pres">
      <dgm:prSet presAssocID="{396EC9B9-498C-4237-9137-B9A2D30B9E0F}" presName="sibTrans" presStyleLbl="sibTrans1D1" presStyleIdx="4" presStyleCnt="5"/>
      <dgm:spPr/>
      <dgm:t>
        <a:bodyPr/>
        <a:lstStyle/>
        <a:p>
          <a:endParaRPr lang="cs-CZ"/>
        </a:p>
      </dgm:t>
    </dgm:pt>
  </dgm:ptLst>
  <dgm:cxnLst>
    <dgm:cxn modelId="{0996F551-4B85-48A8-B366-4EA7D356AD7B}" type="presOf" srcId="{396EC9B9-498C-4237-9137-B9A2D30B9E0F}" destId="{73F0EF41-A8C7-4863-8FE4-C7072527F7F7}" srcOrd="0" destOrd="0" presId="urn:microsoft.com/office/officeart/2005/8/layout/cycle5"/>
    <dgm:cxn modelId="{47FB80A4-4132-4900-AF62-F2A97588959C}" type="presOf" srcId="{8CEE73FC-01C2-4DF1-93A4-67F9416C2407}" destId="{5997F28E-451C-412F-A6F8-5A4841C8AA7F}" srcOrd="0" destOrd="0" presId="urn:microsoft.com/office/officeart/2005/8/layout/cycle5"/>
    <dgm:cxn modelId="{354D430E-2203-462D-8AC2-9DA75EABD4A0}" type="presOf" srcId="{0D345BC9-650C-4058-9F7D-235F1FE5512C}" destId="{5E9D1F97-ECFD-4672-A2C1-69BD36C14CCA}" srcOrd="0" destOrd="0" presId="urn:microsoft.com/office/officeart/2005/8/layout/cycle5"/>
    <dgm:cxn modelId="{9F933407-CCC2-4FD4-94B5-A230AC76D872}" srcId="{8CEE73FC-01C2-4DF1-93A4-67F9416C2407}" destId="{18C47292-5E0C-4B86-9E96-08B01A6029C0}" srcOrd="2" destOrd="0" parTransId="{A27AAF7C-710F-4E12-B526-876DF3EC0F5A}" sibTransId="{23DFA464-E9DB-4EDD-BFB7-91F512F782BC}"/>
    <dgm:cxn modelId="{401835A4-D8E3-43C2-BDCA-A1FECFD7653C}" type="presOf" srcId="{E1743DAF-96EC-4EA5-8D7A-7D7FC042860C}" destId="{D4FF028F-6CC4-44D4-A399-4DC8508978B4}" srcOrd="0" destOrd="0" presId="urn:microsoft.com/office/officeart/2005/8/layout/cycle5"/>
    <dgm:cxn modelId="{2E00A371-86E4-4790-A715-A6D43E3B7B81}" type="presOf" srcId="{23DFA464-E9DB-4EDD-BFB7-91F512F782BC}" destId="{54307CA6-64E2-4F63-8A7D-65580C0C78A5}" srcOrd="0" destOrd="0" presId="urn:microsoft.com/office/officeart/2005/8/layout/cycle5"/>
    <dgm:cxn modelId="{22310685-D9BF-4796-B2A7-7E29AB16726A}" srcId="{8CEE73FC-01C2-4DF1-93A4-67F9416C2407}" destId="{250DC3A5-51FA-403F-997A-0338F93578B6}" srcOrd="1" destOrd="0" parTransId="{0D256470-99C3-4731-A9CC-18560BE881D4}" sibTransId="{0D345BC9-650C-4058-9F7D-235F1FE5512C}"/>
    <dgm:cxn modelId="{83AF7391-5B1D-4D1C-AF66-FF34D671A892}" type="presOf" srcId="{FA73BAC6-E56D-4BA1-9152-9A324ABC0ADA}" destId="{BB92B9CF-024C-43AF-B795-E491DB1AD31D}" srcOrd="0" destOrd="0" presId="urn:microsoft.com/office/officeart/2005/8/layout/cycle5"/>
    <dgm:cxn modelId="{81A6EB55-C998-4741-A221-589B7E2A461E}" type="presOf" srcId="{A1FD8E8A-7152-4217-98DE-320F8EED3840}" destId="{1095FAA6-6982-40BF-B703-AD9F1CD1392C}" srcOrd="0" destOrd="0" presId="urn:microsoft.com/office/officeart/2005/8/layout/cycle5"/>
    <dgm:cxn modelId="{D3A8DB2E-666A-4891-9566-D7113D66B75E}" srcId="{8CEE73FC-01C2-4DF1-93A4-67F9416C2407}" destId="{E1743DAF-96EC-4EA5-8D7A-7D7FC042860C}" srcOrd="4" destOrd="0" parTransId="{518C0A8E-ADFB-44CB-AD0B-18FB49ABC705}" sibTransId="{396EC9B9-498C-4237-9137-B9A2D30B9E0F}"/>
    <dgm:cxn modelId="{9E0C664C-A513-4814-A424-1F39E36E7C5B}" type="presOf" srcId="{ADD8AE81-962F-477B-A545-B0A15243F1D0}" destId="{C575232F-E12D-4B98-B84B-0EF369E466A2}" srcOrd="0" destOrd="0" presId="urn:microsoft.com/office/officeart/2005/8/layout/cycle5"/>
    <dgm:cxn modelId="{4313FE0A-4288-41DB-B1DD-43A89A8845B6}" srcId="{8CEE73FC-01C2-4DF1-93A4-67F9416C2407}" destId="{A1FD8E8A-7152-4217-98DE-320F8EED3840}" srcOrd="3" destOrd="0" parTransId="{11D589B0-CC24-4783-876B-FA947272FA6E}" sibTransId="{975E311D-DCBA-49D2-AFB0-60EB728391CD}"/>
    <dgm:cxn modelId="{8F788455-7784-462A-992D-80F0BC229EA6}" type="presOf" srcId="{975E311D-DCBA-49D2-AFB0-60EB728391CD}" destId="{4D041D00-0D75-4652-A51D-AB243F329FB2}" srcOrd="0" destOrd="0" presId="urn:microsoft.com/office/officeart/2005/8/layout/cycle5"/>
    <dgm:cxn modelId="{78C70F50-7E8F-473F-B4A9-448B6F1573C6}" srcId="{8CEE73FC-01C2-4DF1-93A4-67F9416C2407}" destId="{FA73BAC6-E56D-4BA1-9152-9A324ABC0ADA}" srcOrd="0" destOrd="0" parTransId="{23D8006C-B904-493E-B67F-E32D1919698C}" sibTransId="{ADD8AE81-962F-477B-A545-B0A15243F1D0}"/>
    <dgm:cxn modelId="{3500EB9D-0A0D-4571-8C07-2E78FF4F5505}" type="presOf" srcId="{18C47292-5E0C-4B86-9E96-08B01A6029C0}" destId="{33439E4E-2F95-411B-B6C1-D44229FE075D}" srcOrd="0" destOrd="0" presId="urn:microsoft.com/office/officeart/2005/8/layout/cycle5"/>
    <dgm:cxn modelId="{B3260038-50A6-47F1-8821-CC4A835D2E39}" type="presOf" srcId="{250DC3A5-51FA-403F-997A-0338F93578B6}" destId="{5F211D14-C56C-4051-B411-0024BE582651}" srcOrd="0" destOrd="0" presId="urn:microsoft.com/office/officeart/2005/8/layout/cycle5"/>
    <dgm:cxn modelId="{E6CF91E9-ACEA-4283-BD29-66E32B2BB42C}" type="presParOf" srcId="{5997F28E-451C-412F-A6F8-5A4841C8AA7F}" destId="{BB92B9CF-024C-43AF-B795-E491DB1AD31D}" srcOrd="0" destOrd="0" presId="urn:microsoft.com/office/officeart/2005/8/layout/cycle5"/>
    <dgm:cxn modelId="{C76A9F8C-6416-40EF-A40F-B65E417E4516}" type="presParOf" srcId="{5997F28E-451C-412F-A6F8-5A4841C8AA7F}" destId="{C805D37A-B4C6-4413-AD99-0D37825B7610}" srcOrd="1" destOrd="0" presId="urn:microsoft.com/office/officeart/2005/8/layout/cycle5"/>
    <dgm:cxn modelId="{0C650ED0-B94E-4F43-8E80-9A5E76F82020}" type="presParOf" srcId="{5997F28E-451C-412F-A6F8-5A4841C8AA7F}" destId="{C575232F-E12D-4B98-B84B-0EF369E466A2}" srcOrd="2" destOrd="0" presId="urn:microsoft.com/office/officeart/2005/8/layout/cycle5"/>
    <dgm:cxn modelId="{C3B936FF-F517-47D9-8F90-B76C1263D6FA}" type="presParOf" srcId="{5997F28E-451C-412F-A6F8-5A4841C8AA7F}" destId="{5F211D14-C56C-4051-B411-0024BE582651}" srcOrd="3" destOrd="0" presId="urn:microsoft.com/office/officeart/2005/8/layout/cycle5"/>
    <dgm:cxn modelId="{DB2E541B-B50F-471A-92CE-4D4CD70CFEE9}" type="presParOf" srcId="{5997F28E-451C-412F-A6F8-5A4841C8AA7F}" destId="{E9513AB8-3EF2-4E68-BC90-C0F0CC5C732A}" srcOrd="4" destOrd="0" presId="urn:microsoft.com/office/officeart/2005/8/layout/cycle5"/>
    <dgm:cxn modelId="{C69779CD-8659-41F0-9C51-333B3BD7F110}" type="presParOf" srcId="{5997F28E-451C-412F-A6F8-5A4841C8AA7F}" destId="{5E9D1F97-ECFD-4672-A2C1-69BD36C14CCA}" srcOrd="5" destOrd="0" presId="urn:microsoft.com/office/officeart/2005/8/layout/cycle5"/>
    <dgm:cxn modelId="{875368CB-84EE-4EBA-89C6-43F30899E8C9}" type="presParOf" srcId="{5997F28E-451C-412F-A6F8-5A4841C8AA7F}" destId="{33439E4E-2F95-411B-B6C1-D44229FE075D}" srcOrd="6" destOrd="0" presId="urn:microsoft.com/office/officeart/2005/8/layout/cycle5"/>
    <dgm:cxn modelId="{C97F205D-D777-40A2-8FD3-4561F485BDC6}" type="presParOf" srcId="{5997F28E-451C-412F-A6F8-5A4841C8AA7F}" destId="{9A3A7927-0A99-40D6-A16E-230BC2A26968}" srcOrd="7" destOrd="0" presId="urn:microsoft.com/office/officeart/2005/8/layout/cycle5"/>
    <dgm:cxn modelId="{96BE03B2-F7A5-4FA3-9BFD-B7F36CC11D90}" type="presParOf" srcId="{5997F28E-451C-412F-A6F8-5A4841C8AA7F}" destId="{54307CA6-64E2-4F63-8A7D-65580C0C78A5}" srcOrd="8" destOrd="0" presId="urn:microsoft.com/office/officeart/2005/8/layout/cycle5"/>
    <dgm:cxn modelId="{2CE1D322-69B7-4570-ABF4-D2D9C28711EB}" type="presParOf" srcId="{5997F28E-451C-412F-A6F8-5A4841C8AA7F}" destId="{1095FAA6-6982-40BF-B703-AD9F1CD1392C}" srcOrd="9" destOrd="0" presId="urn:microsoft.com/office/officeart/2005/8/layout/cycle5"/>
    <dgm:cxn modelId="{C74A135D-E2C0-415A-9454-2A31C687D7C5}" type="presParOf" srcId="{5997F28E-451C-412F-A6F8-5A4841C8AA7F}" destId="{F002FF53-25E6-444D-AEAE-41298A3DFF02}" srcOrd="10" destOrd="0" presId="urn:microsoft.com/office/officeart/2005/8/layout/cycle5"/>
    <dgm:cxn modelId="{7EE6D616-639C-4F80-8986-C9F7519771CB}" type="presParOf" srcId="{5997F28E-451C-412F-A6F8-5A4841C8AA7F}" destId="{4D041D00-0D75-4652-A51D-AB243F329FB2}" srcOrd="11" destOrd="0" presId="urn:microsoft.com/office/officeart/2005/8/layout/cycle5"/>
    <dgm:cxn modelId="{DAF72B1F-A8E2-48F2-A4C4-F2A9DD0ACAD6}" type="presParOf" srcId="{5997F28E-451C-412F-A6F8-5A4841C8AA7F}" destId="{D4FF028F-6CC4-44D4-A399-4DC8508978B4}" srcOrd="12" destOrd="0" presId="urn:microsoft.com/office/officeart/2005/8/layout/cycle5"/>
    <dgm:cxn modelId="{67C587BC-274A-4D63-9FD5-2075BDE4879E}" type="presParOf" srcId="{5997F28E-451C-412F-A6F8-5A4841C8AA7F}" destId="{E90424BB-2298-4E11-B78F-BA02CF1B3D22}" srcOrd="13" destOrd="0" presId="urn:microsoft.com/office/officeart/2005/8/layout/cycle5"/>
    <dgm:cxn modelId="{3A2C7501-4A39-4065-9CD0-C7986DF2E8DF}" type="presParOf" srcId="{5997F28E-451C-412F-A6F8-5A4841C8AA7F}" destId="{73F0EF41-A8C7-4863-8FE4-C7072527F7F7}" srcOrd="14" destOrd="0" presId="urn:microsoft.com/office/officeart/2005/8/layout/cycle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20E508-3CCC-49DE-93D0-F8376E24E9F7}">
      <dsp:nvSpPr>
        <dsp:cNvPr id="0" name=""/>
        <dsp:cNvSpPr/>
      </dsp:nvSpPr>
      <dsp:spPr>
        <a:xfrm>
          <a:off x="2757011" y="56574"/>
          <a:ext cx="2715577" cy="2715577"/>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r>
            <a:rPr lang="cs-CZ" sz="2500" kern="1200" noProof="0" dirty="0" smtClean="0"/>
            <a:t>Dynamika růstu</a:t>
          </a:r>
          <a:endParaRPr lang="en-US" sz="2500" kern="1200" noProof="0" dirty="0"/>
        </a:p>
      </dsp:txBody>
      <dsp:txXfrm>
        <a:off x="3119088" y="531800"/>
        <a:ext cx="1991423" cy="1222010"/>
      </dsp:txXfrm>
    </dsp:sp>
    <dsp:sp modelId="{088899D7-BAFC-4874-A974-004F62B94D35}">
      <dsp:nvSpPr>
        <dsp:cNvPr id="0" name=""/>
        <dsp:cNvSpPr/>
      </dsp:nvSpPr>
      <dsp:spPr>
        <a:xfrm>
          <a:off x="3736882" y="1753810"/>
          <a:ext cx="2715577" cy="2715577"/>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r>
            <a:rPr lang="cs-CZ" sz="2500" kern="1200" noProof="0" dirty="0" smtClean="0"/>
            <a:t>Exportní kompetence</a:t>
          </a:r>
          <a:endParaRPr lang="en-US" sz="2500" kern="1200" noProof="0" dirty="0"/>
        </a:p>
      </dsp:txBody>
      <dsp:txXfrm>
        <a:off x="4567396" y="2455334"/>
        <a:ext cx="1629346" cy="1493567"/>
      </dsp:txXfrm>
    </dsp:sp>
    <dsp:sp modelId="{CE809AC9-4680-46FE-B7AC-FDAC5B470614}">
      <dsp:nvSpPr>
        <dsp:cNvPr id="0" name=""/>
        <dsp:cNvSpPr/>
      </dsp:nvSpPr>
      <dsp:spPr>
        <a:xfrm>
          <a:off x="1777140" y="1753810"/>
          <a:ext cx="2715577" cy="2715577"/>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r>
            <a:rPr lang="cs-CZ" sz="2500" kern="1200" noProof="0" dirty="0" smtClean="0"/>
            <a:t>Exportní potenciál ČR</a:t>
          </a:r>
          <a:endParaRPr lang="en-US" sz="2500" kern="1200" noProof="0" dirty="0"/>
        </a:p>
      </dsp:txBody>
      <dsp:txXfrm>
        <a:off x="2032857" y="2455334"/>
        <a:ext cx="1629346" cy="14935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92B9CF-024C-43AF-B795-E491DB1AD31D}">
      <dsp:nvSpPr>
        <dsp:cNvPr id="0" name=""/>
        <dsp:cNvSpPr/>
      </dsp:nvSpPr>
      <dsp:spPr>
        <a:xfrm>
          <a:off x="2625865" y="2626"/>
          <a:ext cx="1517020" cy="986063"/>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cs-CZ" sz="2100" kern="1200" dirty="0" smtClean="0"/>
            <a:t>Statistická analýza</a:t>
          </a:r>
          <a:endParaRPr lang="cs-CZ" sz="2100" kern="1200" dirty="0"/>
        </a:p>
      </dsp:txBody>
      <dsp:txXfrm>
        <a:off x="2674001" y="50762"/>
        <a:ext cx="1420748" cy="889791"/>
      </dsp:txXfrm>
    </dsp:sp>
    <dsp:sp modelId="{C575232F-E12D-4B98-B84B-0EF369E466A2}">
      <dsp:nvSpPr>
        <dsp:cNvPr id="0" name=""/>
        <dsp:cNvSpPr/>
      </dsp:nvSpPr>
      <dsp:spPr>
        <a:xfrm>
          <a:off x="1412395" y="495657"/>
          <a:ext cx="3943961" cy="3943961"/>
        </a:xfrm>
        <a:custGeom>
          <a:avLst/>
          <a:gdLst/>
          <a:ahLst/>
          <a:cxnLst/>
          <a:rect l="0" t="0" r="0" b="0"/>
          <a:pathLst>
            <a:path>
              <a:moveTo>
                <a:pt x="2934192" y="250685"/>
              </a:moveTo>
              <a:arcTo wR="1971980" hR="1971980" stAng="17952323" swAng="121330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F211D14-C56C-4051-B411-0024BE582651}">
      <dsp:nvSpPr>
        <dsp:cNvPr id="0" name=""/>
        <dsp:cNvSpPr/>
      </dsp:nvSpPr>
      <dsp:spPr>
        <a:xfrm>
          <a:off x="4501331" y="1365231"/>
          <a:ext cx="1517020" cy="986063"/>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cs-CZ" sz="2100" kern="1200" dirty="0" smtClean="0"/>
            <a:t>Verifikace pomocí JZS</a:t>
          </a:r>
          <a:endParaRPr lang="cs-CZ" sz="2100" kern="1200" dirty="0"/>
        </a:p>
      </dsp:txBody>
      <dsp:txXfrm>
        <a:off x="4549467" y="1413367"/>
        <a:ext cx="1420748" cy="889791"/>
      </dsp:txXfrm>
    </dsp:sp>
    <dsp:sp modelId="{5E9D1F97-ECFD-4672-A2C1-69BD36C14CCA}">
      <dsp:nvSpPr>
        <dsp:cNvPr id="0" name=""/>
        <dsp:cNvSpPr/>
      </dsp:nvSpPr>
      <dsp:spPr>
        <a:xfrm>
          <a:off x="1410827" y="465105"/>
          <a:ext cx="3943961" cy="3943961"/>
        </a:xfrm>
        <a:custGeom>
          <a:avLst/>
          <a:gdLst/>
          <a:ahLst/>
          <a:cxnLst/>
          <a:rect l="0" t="0" r="0" b="0"/>
          <a:pathLst>
            <a:path>
              <a:moveTo>
                <a:pt x="3937195" y="2135197"/>
              </a:moveTo>
              <a:arcTo wR="1971980" hR="1971980" stAng="21884860" swAng="134127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3439E4E-2F95-411B-B6C1-D44229FE075D}">
      <dsp:nvSpPr>
        <dsp:cNvPr id="0" name=""/>
        <dsp:cNvSpPr/>
      </dsp:nvSpPr>
      <dsp:spPr>
        <a:xfrm>
          <a:off x="3781724" y="3549583"/>
          <a:ext cx="1517020" cy="986063"/>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cs-CZ" sz="2100" kern="1200" dirty="0" smtClean="0"/>
            <a:t>Konzultace s partnery</a:t>
          </a:r>
          <a:endParaRPr lang="cs-CZ" sz="2100" kern="1200" dirty="0"/>
        </a:p>
      </dsp:txBody>
      <dsp:txXfrm>
        <a:off x="3829860" y="3597719"/>
        <a:ext cx="1420748" cy="889791"/>
      </dsp:txXfrm>
    </dsp:sp>
    <dsp:sp modelId="{54307CA6-64E2-4F63-8A7D-65580C0C78A5}">
      <dsp:nvSpPr>
        <dsp:cNvPr id="0" name=""/>
        <dsp:cNvSpPr/>
      </dsp:nvSpPr>
      <dsp:spPr>
        <a:xfrm>
          <a:off x="1366985" y="486790"/>
          <a:ext cx="3943961" cy="3943961"/>
        </a:xfrm>
        <a:custGeom>
          <a:avLst/>
          <a:gdLst/>
          <a:ahLst/>
          <a:cxnLst/>
          <a:rect l="0" t="0" r="0" b="0"/>
          <a:pathLst>
            <a:path>
              <a:moveTo>
                <a:pt x="2257906" y="3923122"/>
              </a:moveTo>
              <a:arcTo wR="1971980" hR="1971980" stAng="4899784" swAng="84451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095FAA6-6982-40BF-B703-AD9F1CD1392C}">
      <dsp:nvSpPr>
        <dsp:cNvPr id="0" name=""/>
        <dsp:cNvSpPr/>
      </dsp:nvSpPr>
      <dsp:spPr>
        <a:xfrm>
          <a:off x="1466764" y="3569973"/>
          <a:ext cx="1517020" cy="986063"/>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cs-CZ" sz="2100" kern="1200" dirty="0" smtClean="0"/>
            <a:t>Verifikace pomocí JZS</a:t>
          </a:r>
          <a:endParaRPr lang="cs-CZ" sz="2100" kern="1200" dirty="0"/>
        </a:p>
      </dsp:txBody>
      <dsp:txXfrm>
        <a:off x="1514900" y="3618109"/>
        <a:ext cx="1420748" cy="889791"/>
      </dsp:txXfrm>
    </dsp:sp>
    <dsp:sp modelId="{4D041D00-0D75-4652-A51D-AB243F329FB2}">
      <dsp:nvSpPr>
        <dsp:cNvPr id="0" name=""/>
        <dsp:cNvSpPr/>
      </dsp:nvSpPr>
      <dsp:spPr>
        <a:xfrm>
          <a:off x="1412395" y="495657"/>
          <a:ext cx="3943961" cy="3943961"/>
        </a:xfrm>
        <a:custGeom>
          <a:avLst/>
          <a:gdLst/>
          <a:ahLst/>
          <a:cxnLst/>
          <a:rect l="0" t="0" r="0" b="0"/>
          <a:pathLst>
            <a:path>
              <a:moveTo>
                <a:pt x="209412" y="2856324"/>
              </a:moveTo>
              <a:arcTo wR="1971980" hR="1971980" stAng="9201327" swAng="136109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4FF028F-6CC4-44D4-A399-4DC8508978B4}">
      <dsp:nvSpPr>
        <dsp:cNvPr id="0" name=""/>
        <dsp:cNvSpPr/>
      </dsp:nvSpPr>
      <dsp:spPr>
        <a:xfrm>
          <a:off x="750400" y="1365231"/>
          <a:ext cx="1517020" cy="986063"/>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cs-CZ" sz="2100" kern="1200" dirty="0" smtClean="0"/>
            <a:t>Zpětná vazba</a:t>
          </a:r>
          <a:endParaRPr lang="cs-CZ" sz="2100" kern="1200" dirty="0"/>
        </a:p>
      </dsp:txBody>
      <dsp:txXfrm>
        <a:off x="798536" y="1413367"/>
        <a:ext cx="1420748" cy="889791"/>
      </dsp:txXfrm>
    </dsp:sp>
    <dsp:sp modelId="{73F0EF41-A8C7-4863-8FE4-C7072527F7F7}">
      <dsp:nvSpPr>
        <dsp:cNvPr id="0" name=""/>
        <dsp:cNvSpPr/>
      </dsp:nvSpPr>
      <dsp:spPr>
        <a:xfrm>
          <a:off x="1412395" y="495657"/>
          <a:ext cx="3943961" cy="3943961"/>
        </a:xfrm>
        <a:custGeom>
          <a:avLst/>
          <a:gdLst/>
          <a:ahLst/>
          <a:cxnLst/>
          <a:rect l="0" t="0" r="0" b="0"/>
          <a:pathLst>
            <a:path>
              <a:moveTo>
                <a:pt x="474105" y="689375"/>
              </a:moveTo>
              <a:arcTo wR="1971980" hR="1971980" stAng="13234373" swAng="121330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27A0D7D-355F-4994-862B-5F4EF8BE3B0B}" type="datetimeFigureOut">
              <a:rPr lang="cs-CZ" smtClean="0"/>
              <a:pPr/>
              <a:t>30.11.2015</a:t>
            </a:fld>
            <a:endParaRPr lang="cs-CZ"/>
          </a:p>
        </p:txBody>
      </p:sp>
      <p:sp>
        <p:nvSpPr>
          <p:cNvPr id="4" name="Zástupný symbol pro zápatí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951BE31A-7968-40ED-A4EF-252E4D79785B}" type="slidenum">
              <a:rPr lang="cs-CZ" smtClean="0"/>
              <a:pPr/>
              <a:t>‹#›</a:t>
            </a:fld>
            <a:endParaRPr lang="cs-CZ"/>
          </a:p>
        </p:txBody>
      </p:sp>
    </p:spTree>
    <p:extLst>
      <p:ext uri="{BB962C8B-B14F-4D97-AF65-F5344CB8AC3E}">
        <p14:creationId xmlns:p14="http://schemas.microsoft.com/office/powerpoint/2010/main" xmlns="" val="37611400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46DCE95-F7C9-4BE0-BE8B-382C2085ECBB}" type="datetimeFigureOut">
              <a:rPr lang="cs-CZ" smtClean="0"/>
              <a:pPr/>
              <a:t>30.11.2015</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CA90BDF-0508-486A-B3CD-2A245E9DA192}" type="slidenum">
              <a:rPr lang="cs-CZ" smtClean="0"/>
              <a:pPr/>
              <a:t>‹#›</a:t>
            </a:fld>
            <a:endParaRPr lang="cs-CZ"/>
          </a:p>
        </p:txBody>
      </p:sp>
    </p:spTree>
    <p:extLst>
      <p:ext uri="{BB962C8B-B14F-4D97-AF65-F5344CB8AC3E}">
        <p14:creationId xmlns:p14="http://schemas.microsoft.com/office/powerpoint/2010/main" xmlns="" val="3372414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F1CCFD34-C74D-4B5D-A269-2F8BC85B5C70}" type="slidenum">
              <a:rPr lang="cs-CZ" smtClean="0"/>
              <a:pPr/>
              <a:t>1</a:t>
            </a:fld>
            <a:endParaRPr lang="cs-CZ"/>
          </a:p>
        </p:txBody>
      </p:sp>
    </p:spTree>
    <p:extLst>
      <p:ext uri="{BB962C8B-B14F-4D97-AF65-F5344CB8AC3E}">
        <p14:creationId xmlns:p14="http://schemas.microsoft.com/office/powerpoint/2010/main" xmlns="" val="496778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Zatím nejsme tak daleko, abychom předem</a:t>
            </a:r>
            <a:r>
              <a:rPr lang="cs-CZ" baseline="0" dirty="0" smtClean="0"/>
              <a:t> identifikovali měnící se trendy, ale snažíme se díky MOP orientovat v širokém spektru příležitostí ve světě. Tyto příležitosti však často potřebují inovativní řešení. ČR se tak může podílet na tvorbě budoucích trendů.</a:t>
            </a:r>
            <a:endParaRPr lang="cs-CZ" dirty="0"/>
          </a:p>
        </p:txBody>
      </p:sp>
      <p:sp>
        <p:nvSpPr>
          <p:cNvPr id="4" name="Zástupný symbol pro číslo snímku 3"/>
          <p:cNvSpPr>
            <a:spLocks noGrp="1"/>
          </p:cNvSpPr>
          <p:nvPr>
            <p:ph type="sldNum" sz="quarter" idx="10"/>
          </p:nvPr>
        </p:nvSpPr>
        <p:spPr/>
        <p:txBody>
          <a:bodyPr/>
          <a:lstStyle/>
          <a:p>
            <a:fld id="{656C013A-01F2-4034-B50D-7A939EBB9B20}" type="slidenum">
              <a:rPr lang="cs-CZ" smtClean="0"/>
              <a:pPr/>
              <a:t>10</a:t>
            </a:fld>
            <a:endParaRPr lang="cs-CZ"/>
          </a:p>
        </p:txBody>
      </p:sp>
    </p:spTree>
    <p:extLst>
      <p:ext uri="{BB962C8B-B14F-4D97-AF65-F5344CB8AC3E}">
        <p14:creationId xmlns:p14="http://schemas.microsoft.com/office/powerpoint/2010/main" xmlns="" val="592063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Mapa globálních oborových příležitostí unikátní a inovativní nástroj podpory ekonomických zájmu České republiky. Obsahuje analýzu, jejímž cílem je identifikovat perspektivní možnosti uplatnění českých podniků na zahraničních trzích a </a:t>
            </a:r>
            <a:r>
              <a:rPr lang="cs-CZ" sz="1200" b="1" kern="1200" dirty="0" smtClean="0">
                <a:solidFill>
                  <a:schemeClr val="tx1"/>
                </a:solidFill>
                <a:effectLst/>
                <a:latin typeface="+mn-lt"/>
                <a:ea typeface="+mn-ea"/>
                <a:cs typeface="+mn-cs"/>
              </a:rPr>
              <a:t>přiblížit potenciálním exportérům přehled o konkrétních příležitostech vývozu, investic či inovativního přístupu ke konkrétním teritoriím</a:t>
            </a:r>
            <a:r>
              <a:rPr lang="cs-CZ" sz="1200" kern="1200" dirty="0" smtClean="0">
                <a:solidFill>
                  <a:schemeClr val="tx1"/>
                </a:solidFill>
                <a:effectLst/>
                <a:latin typeface="+mn-lt"/>
                <a:ea typeface="+mn-ea"/>
                <a:cs typeface="+mn-cs"/>
              </a:rPr>
              <a:t>. Výsledná databáze oborových příležitostí šetři prostředky na straně podnikatelské sféry, jež by byly uplatněny za prvotní </a:t>
            </a:r>
            <a:r>
              <a:rPr lang="cs-CZ" sz="1200" kern="1200" dirty="0" err="1" smtClean="0">
                <a:solidFill>
                  <a:schemeClr val="tx1"/>
                </a:solidFill>
                <a:effectLst/>
                <a:latin typeface="+mn-lt"/>
                <a:ea typeface="+mn-ea"/>
                <a:cs typeface="+mn-cs"/>
              </a:rPr>
              <a:t>screening</a:t>
            </a:r>
            <a:r>
              <a:rPr lang="cs-CZ" sz="1200" kern="1200" dirty="0" smtClean="0">
                <a:solidFill>
                  <a:schemeClr val="tx1"/>
                </a:solidFill>
                <a:effectLst/>
                <a:latin typeface="+mn-lt"/>
                <a:ea typeface="+mn-ea"/>
                <a:cs typeface="+mn-cs"/>
              </a:rPr>
              <a:t> možností na zahraničních trzích, a </a:t>
            </a:r>
            <a:r>
              <a:rPr lang="cs-CZ" sz="1200" b="1" kern="1200" dirty="0" smtClean="0">
                <a:solidFill>
                  <a:schemeClr val="tx1"/>
                </a:solidFill>
                <a:effectLst/>
                <a:latin typeface="+mn-lt"/>
                <a:ea typeface="+mn-ea"/>
                <a:cs typeface="+mn-cs"/>
              </a:rPr>
              <a:t>zvyšuje možnosti internacionalizace malých a středních podniků</a:t>
            </a:r>
            <a:r>
              <a:rPr lang="cs-CZ" sz="1200" kern="1200" dirty="0" smtClean="0">
                <a:solidFill>
                  <a:schemeClr val="tx1"/>
                </a:solidFill>
                <a:effectLst/>
                <a:latin typeface="+mn-lt"/>
                <a:ea typeface="+mn-ea"/>
                <a:cs typeface="+mn-cs"/>
              </a:rPr>
              <a:t>. Identifikace perspektivních sektorů také pomáhá k efektivnějšímu zacílení státní podpory v oblasti exportní politiky.</a:t>
            </a:r>
          </a:p>
          <a:p>
            <a:r>
              <a:rPr lang="cs-CZ" sz="1200" kern="1200" dirty="0" smtClean="0">
                <a:solidFill>
                  <a:schemeClr val="tx1"/>
                </a:solidFill>
                <a:effectLst/>
                <a:latin typeface="+mn-lt"/>
                <a:ea typeface="+mn-ea"/>
                <a:cs typeface="+mn-cs"/>
              </a:rPr>
              <a:t>Rádi bychom na tomto místě také vyzdvihli, že rostoucí příležitosti v mnohých odvětvích ekonomiky jsou důvodem, proč moderní trendy ekonomické diplomacie kladou hlavní důraz na hledání perspektivních oborů před určováním exportních destinací. Mapa globálních oborových příležitostí nabízí tento nový pohled na zahraniční trhy. Namísto nevyhovujících definicí prioritních trhů je nabízen systém opakovaného ověřování signálů z analýz konkurenčních výhod se zástupci podnikatelů, zastupitelských úřadů v zahraničí a partnerských institucí a jejich agentur. Výčet perspektivních oborů je výsledkem analýzy, jež byla zaměřena na sektory, ve kterých na cílových trzích stabilně roste poptávka a v nichž v současné době není plně využit exportní potenciál České republiky.</a:t>
            </a:r>
            <a:endParaRPr lang="cs-CZ" dirty="0"/>
          </a:p>
        </p:txBody>
      </p:sp>
      <p:sp>
        <p:nvSpPr>
          <p:cNvPr id="4" name="Zástupný symbol pro číslo snímku 3"/>
          <p:cNvSpPr>
            <a:spLocks noGrp="1"/>
          </p:cNvSpPr>
          <p:nvPr>
            <p:ph type="sldNum" sz="quarter" idx="10"/>
          </p:nvPr>
        </p:nvSpPr>
        <p:spPr/>
        <p:txBody>
          <a:bodyPr/>
          <a:lstStyle/>
          <a:p>
            <a:fld id="{656C013A-01F2-4034-B50D-7A939EBB9B20}" type="slidenum">
              <a:rPr lang="cs-CZ" smtClean="0"/>
              <a:pPr/>
              <a:t>11</a:t>
            </a:fld>
            <a:endParaRPr lang="cs-CZ"/>
          </a:p>
        </p:txBody>
      </p:sp>
    </p:spTree>
    <p:extLst>
      <p:ext uri="{BB962C8B-B14F-4D97-AF65-F5344CB8AC3E}">
        <p14:creationId xmlns:p14="http://schemas.microsoft.com/office/powerpoint/2010/main" xmlns="" val="875771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6C013A-01F2-4034-B50D-7A939EBB9B20}" type="slidenum">
              <a:rPr lang="cs-CZ" smtClean="0"/>
              <a:pPr/>
              <a:t>12</a:t>
            </a:fld>
            <a:endParaRPr lang="cs-CZ"/>
          </a:p>
        </p:txBody>
      </p:sp>
    </p:spTree>
    <p:extLst>
      <p:ext uri="{BB962C8B-B14F-4D97-AF65-F5344CB8AC3E}">
        <p14:creationId xmlns:p14="http://schemas.microsoft.com/office/powerpoint/2010/main" xmlns="" val="8757712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Kombinace analytického přístupu zpracování „tvrdých dat“ a ověřování signálů „měkkých dat“.</a:t>
            </a:r>
            <a:endParaRPr lang="cs-CZ" dirty="0"/>
          </a:p>
        </p:txBody>
      </p:sp>
      <p:sp>
        <p:nvSpPr>
          <p:cNvPr id="4" name="Zástupný symbol pro číslo snímku 3"/>
          <p:cNvSpPr>
            <a:spLocks noGrp="1"/>
          </p:cNvSpPr>
          <p:nvPr>
            <p:ph type="sldNum" sz="quarter" idx="10"/>
          </p:nvPr>
        </p:nvSpPr>
        <p:spPr/>
        <p:txBody>
          <a:bodyPr/>
          <a:lstStyle/>
          <a:p>
            <a:fld id="{656C013A-01F2-4034-B50D-7A939EBB9B20}" type="slidenum">
              <a:rPr lang="cs-CZ" smtClean="0"/>
              <a:pPr/>
              <a:t>13</a:t>
            </a:fld>
            <a:endParaRPr lang="cs-CZ"/>
          </a:p>
        </p:txBody>
      </p:sp>
    </p:spTree>
    <p:extLst>
      <p:ext uri="{BB962C8B-B14F-4D97-AF65-F5344CB8AC3E}">
        <p14:creationId xmlns:p14="http://schemas.microsoft.com/office/powerpoint/2010/main" xmlns="" val="875771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Indie se konsistentně řadí mezi země se světově nejvyšším objemem těžby uhlí. Například v roce 2014 se Indie s 8 % celkové světové produkce uhlí zařadila na třetí příčku, předstižena pouze Čínou a USA. Více než 60 % celkové energetické produkce v zemi zprostředkovávají termální elektrárny. (Asi čtvrtina se vyrábí ve vodních elektrárnách a zbytek v elektrárnách atomových a z obnovitelných zdrojů, především </a:t>
            </a:r>
            <a:r>
              <a:rPr lang="cs-CZ" sz="1200" kern="1200" dirty="0" err="1" smtClean="0">
                <a:solidFill>
                  <a:schemeClr val="tx1"/>
                </a:solidFill>
                <a:effectLst/>
                <a:latin typeface="+mn-lt"/>
                <a:ea typeface="+mn-ea"/>
                <a:cs typeface="+mn-cs"/>
              </a:rPr>
              <a:t>solár</a:t>
            </a:r>
            <a:r>
              <a:rPr lang="cs-CZ" sz="1200" kern="1200" dirty="0" smtClean="0">
                <a:solidFill>
                  <a:schemeClr val="tx1"/>
                </a:solidFill>
                <a:effectLst/>
                <a:latin typeface="+mn-lt"/>
                <a:ea typeface="+mn-ea"/>
                <a:cs typeface="+mn-cs"/>
              </a:rPr>
              <a:t>). Paradoxně Indie trpí silným nedostatkem elektrické energie jak pro obyvatelstvo, tak pro rozvíjející se průmysl. Indická vláda má v úmyslu v nejbližších letech kapacity výrazně zvýšit. </a:t>
            </a:r>
            <a:endParaRPr lang="cs-CZ" dirty="0" smtClean="0">
              <a:effectLst/>
            </a:endParaRPr>
          </a:p>
          <a:p>
            <a:r>
              <a:rPr lang="cs-CZ" sz="1200" kern="1200" dirty="0" smtClean="0">
                <a:solidFill>
                  <a:schemeClr val="tx1"/>
                </a:solidFill>
                <a:effectLst/>
                <a:latin typeface="+mn-lt"/>
                <a:ea typeface="+mn-ea"/>
                <a:cs typeface="+mn-cs"/>
              </a:rPr>
              <a:t>Jedním ze stěžejních důvodů tohoto nedostatku je nízká dostupnost vodních zdrojů v zemi a jejich nedokonalá správa a neefektivní využití. Jak známo, výroba elektrické energie je náročná na spotřebu vody a zaujímá zhruba 15% podíl celkového světového průmyslového užití vody. V případě výroby v termálních elektrárnách jde hlavně o užívání vody v chladicích systémech. Například v roce 2014 měla jen výroba energie v termálních elektrárnách 39% podíl na průmyslovém užití vody v USA. Stabilní přístup k vodním zdrojům a jejich efektivní využití je jedno ze zásadních kritérií pro dosažení modernizace indické energetiky, která by zajistila nepřerušované dodávky energie, soběstačnost a prosperitu energetického průmyslu v  Indii. Volatilita energetického průmyslu se projevila například v roce 2012, kdy se opozdily „pravidelné“ indické monzuny. V důsledku nezvykle vysokého čerpání podzemních vod za účelem zavlažování došlo k navýšení poptávky po energii a tento nárůst vyvrcholil dvoudenním výpadkem energie, který zasáhl 600 milionu lidí. </a:t>
            </a:r>
            <a:endParaRPr lang="cs-CZ" dirty="0" smtClean="0">
              <a:effectLst/>
            </a:endParaRPr>
          </a:p>
          <a:p>
            <a:r>
              <a:rPr lang="cs-CZ" sz="1200" kern="1200" dirty="0" smtClean="0">
                <a:solidFill>
                  <a:schemeClr val="tx1"/>
                </a:solidFill>
                <a:effectLst/>
                <a:latin typeface="+mn-lt"/>
                <a:ea typeface="+mn-ea"/>
                <a:cs typeface="+mn-cs"/>
              </a:rPr>
              <a:t> </a:t>
            </a:r>
            <a:endParaRPr lang="cs-CZ" dirty="0" smtClean="0">
              <a:effectLst/>
            </a:endParaRPr>
          </a:p>
          <a:p>
            <a:r>
              <a:rPr lang="cs-CZ" sz="1200" kern="1200" dirty="0" smtClean="0">
                <a:solidFill>
                  <a:schemeClr val="tx1"/>
                </a:solidFill>
                <a:effectLst/>
                <a:latin typeface="+mn-lt"/>
                <a:ea typeface="+mn-ea"/>
                <a:cs typeface="+mn-cs"/>
              </a:rPr>
              <a:t>To vše směřuje k tomu, že </a:t>
            </a:r>
            <a:r>
              <a:rPr lang="cs-CZ" sz="1200" b="1" kern="1200" dirty="0" smtClean="0">
                <a:solidFill>
                  <a:schemeClr val="tx1"/>
                </a:solidFill>
                <a:effectLst/>
                <a:latin typeface="+mn-lt"/>
                <a:ea typeface="+mn-ea"/>
                <a:cs typeface="+mn-cs"/>
              </a:rPr>
              <a:t>není jen důležitá dodávka stávajících technologií</a:t>
            </a:r>
            <a:r>
              <a:rPr lang="cs-CZ" sz="1200" kern="1200" dirty="0" smtClean="0">
                <a:solidFill>
                  <a:schemeClr val="tx1"/>
                </a:solidFill>
                <a:effectLst/>
                <a:latin typeface="+mn-lt"/>
                <a:ea typeface="+mn-ea"/>
                <a:cs typeface="+mn-cs"/>
              </a:rPr>
              <a:t>, </a:t>
            </a:r>
            <a:r>
              <a:rPr lang="cs-CZ" sz="1200" b="1" kern="1200" dirty="0" smtClean="0">
                <a:solidFill>
                  <a:schemeClr val="tx1"/>
                </a:solidFill>
                <a:effectLst/>
                <a:latin typeface="+mn-lt"/>
                <a:ea typeface="+mn-ea"/>
                <a:cs typeface="+mn-cs"/>
              </a:rPr>
              <a:t>ale</a:t>
            </a:r>
            <a:r>
              <a:rPr lang="cs-CZ" sz="1200" kern="1200" dirty="0" smtClean="0">
                <a:solidFill>
                  <a:schemeClr val="tx1"/>
                </a:solidFill>
                <a:effectLst/>
                <a:latin typeface="+mn-lt"/>
                <a:ea typeface="+mn-ea"/>
                <a:cs typeface="+mn-cs"/>
              </a:rPr>
              <a:t> také </a:t>
            </a:r>
            <a:r>
              <a:rPr lang="cs-CZ" sz="1200" b="1" kern="1200" dirty="0" smtClean="0">
                <a:solidFill>
                  <a:schemeClr val="tx1"/>
                </a:solidFill>
                <a:effectLst/>
                <a:latin typeface="+mn-lt"/>
                <a:ea typeface="+mn-ea"/>
                <a:cs typeface="+mn-cs"/>
              </a:rPr>
              <a:t>inovativní přístup českých firem</a:t>
            </a:r>
            <a:r>
              <a:rPr lang="cs-CZ" sz="1200" kern="1200" dirty="0" smtClean="0">
                <a:solidFill>
                  <a:schemeClr val="tx1"/>
                </a:solidFill>
                <a:effectLst/>
                <a:latin typeface="+mn-lt"/>
                <a:ea typeface="+mn-ea"/>
                <a:cs typeface="+mn-cs"/>
              </a:rPr>
              <a:t>, které dokáží </a:t>
            </a:r>
            <a:r>
              <a:rPr lang="cs-CZ" sz="1200" b="1" kern="1200" dirty="0" smtClean="0">
                <a:solidFill>
                  <a:schemeClr val="tx1"/>
                </a:solidFill>
                <a:effectLst/>
                <a:latin typeface="+mn-lt"/>
                <a:ea typeface="+mn-ea"/>
                <a:cs typeface="+mn-cs"/>
              </a:rPr>
              <a:t>nabídnout jedinečná řešení</a:t>
            </a:r>
            <a:r>
              <a:rPr lang="cs-CZ" sz="1200" kern="1200" dirty="0" smtClean="0">
                <a:solidFill>
                  <a:schemeClr val="tx1"/>
                </a:solidFill>
                <a:effectLst/>
                <a:latin typeface="+mn-lt"/>
                <a:ea typeface="+mn-ea"/>
                <a:cs typeface="+mn-cs"/>
              </a:rPr>
              <a:t> a dokáží svoji </a:t>
            </a:r>
            <a:r>
              <a:rPr lang="cs-CZ" sz="1200" b="1" kern="1200" dirty="0" smtClean="0">
                <a:solidFill>
                  <a:schemeClr val="tx1"/>
                </a:solidFill>
                <a:effectLst/>
                <a:latin typeface="+mn-lt"/>
                <a:ea typeface="+mn-ea"/>
                <a:cs typeface="+mn-cs"/>
              </a:rPr>
              <a:t>nabídku přizpůsobit místní poptávce</a:t>
            </a:r>
            <a:r>
              <a:rPr lang="cs-CZ" sz="1200" kern="1200" dirty="0" smtClean="0">
                <a:solidFill>
                  <a:schemeClr val="tx1"/>
                </a:solidFill>
                <a:effectLst/>
                <a:latin typeface="+mn-lt"/>
                <a:ea typeface="+mn-ea"/>
                <a:cs typeface="+mn-cs"/>
              </a:rPr>
              <a:t>. Svým přístupem tak pomohou k rychlejšímu nástupu strukturálních změn v partnerské zemi, zvýší svoji prestiž a konkurenceschopnost díky přidané hodnotě, kterou nabízí, a stanou se nepostradatelnými v rámci globálních hodnotových řetězců. </a:t>
            </a:r>
            <a:endParaRPr lang="cs-CZ" dirty="0" smtClean="0">
              <a:effectLst/>
            </a:endParaRPr>
          </a:p>
          <a:p>
            <a:endParaRPr lang="cs-CZ" dirty="0"/>
          </a:p>
        </p:txBody>
      </p:sp>
      <p:sp>
        <p:nvSpPr>
          <p:cNvPr id="4" name="Zástupný symbol pro číslo snímku 3"/>
          <p:cNvSpPr>
            <a:spLocks noGrp="1"/>
          </p:cNvSpPr>
          <p:nvPr>
            <p:ph type="sldNum" sz="quarter" idx="10"/>
          </p:nvPr>
        </p:nvSpPr>
        <p:spPr/>
        <p:txBody>
          <a:bodyPr/>
          <a:lstStyle/>
          <a:p>
            <a:fld id="{D9F67AA7-9C1C-4A8F-B793-89B7119AFC0D}" type="slidenum">
              <a:rPr lang="cs-CZ" smtClean="0"/>
              <a:pPr/>
              <a:t>14</a:t>
            </a:fld>
            <a:endParaRPr lang="cs-CZ"/>
          </a:p>
        </p:txBody>
      </p:sp>
    </p:spTree>
    <p:extLst>
      <p:ext uri="{BB962C8B-B14F-4D97-AF65-F5344CB8AC3E}">
        <p14:creationId xmlns:p14="http://schemas.microsoft.com/office/powerpoint/2010/main" xmlns="" val="4510458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Příklad oborového využití MOP.</a:t>
            </a:r>
            <a:endParaRPr lang="cs-CZ" dirty="0"/>
          </a:p>
        </p:txBody>
      </p:sp>
      <p:sp>
        <p:nvSpPr>
          <p:cNvPr id="4" name="Zástupný symbol pro číslo snímku 3"/>
          <p:cNvSpPr>
            <a:spLocks noGrp="1"/>
          </p:cNvSpPr>
          <p:nvPr>
            <p:ph type="sldNum" sz="quarter" idx="10"/>
          </p:nvPr>
        </p:nvSpPr>
        <p:spPr/>
        <p:txBody>
          <a:bodyPr/>
          <a:lstStyle/>
          <a:p>
            <a:fld id="{D9F67AA7-9C1C-4A8F-B793-89B7119AFC0D}" type="slidenum">
              <a:rPr lang="cs-CZ" smtClean="0"/>
              <a:pPr/>
              <a:t>15</a:t>
            </a:fld>
            <a:endParaRPr lang="cs-CZ"/>
          </a:p>
        </p:txBody>
      </p:sp>
    </p:spTree>
    <p:extLst>
      <p:ext uri="{BB962C8B-B14F-4D97-AF65-F5344CB8AC3E}">
        <p14:creationId xmlns:p14="http://schemas.microsoft.com/office/powerpoint/2010/main" xmlns="" val="4510458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6C013A-01F2-4034-B50D-7A939EBB9B20}" type="slidenum">
              <a:rPr lang="cs-CZ" smtClean="0"/>
              <a:pPr/>
              <a:t>16</a:t>
            </a:fld>
            <a:endParaRPr lang="cs-CZ"/>
          </a:p>
        </p:txBody>
      </p:sp>
    </p:spTree>
    <p:extLst>
      <p:ext uri="{BB962C8B-B14F-4D97-AF65-F5344CB8AC3E}">
        <p14:creationId xmlns:p14="http://schemas.microsoft.com/office/powerpoint/2010/main" xmlns="" val="8757712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Lato" charset="0"/>
                <a:cs typeface="Lato" charset="0"/>
                <a:sym typeface="Lato" charset="0"/>
              </a:rPr>
              <a:t>Další nástroje, které mohou exportéři využít.</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Lato" charset="0"/>
                <a:cs typeface="Lato" charset="0"/>
                <a:sym typeface="Lato" charset="0"/>
              </a:rPr>
              <a:t>Management kvality - budou nastaveny formalizované procesy sjednání, zadávání (</a:t>
            </a:r>
            <a:r>
              <a:rPr lang="cs-CZ" sz="1200" dirty="0" err="1" smtClean="0">
                <a:latin typeface="Lato" charset="0"/>
                <a:cs typeface="Lato" charset="0"/>
                <a:sym typeface="Lato" charset="0"/>
              </a:rPr>
              <a:t>work-flow</a:t>
            </a:r>
            <a:r>
              <a:rPr lang="cs-CZ" sz="1200" dirty="0" smtClean="0">
                <a:latin typeface="Lato" charset="0"/>
                <a:cs typeface="Lato" charset="0"/>
                <a:sym typeface="Lato" charset="0"/>
              </a:rPr>
              <a:t>) a postupy realizace hlavních typů služeb, včetně jejích standardizovaných výstupů. Bude probíhat dozor nad kvalitou u každého výstupu.</a:t>
            </a:r>
          </a:p>
          <a:p>
            <a:endParaRPr lang="cs-CZ" dirty="0"/>
          </a:p>
        </p:txBody>
      </p:sp>
      <p:sp>
        <p:nvSpPr>
          <p:cNvPr id="4" name="Zástupný symbol pro číslo snímku 3"/>
          <p:cNvSpPr>
            <a:spLocks noGrp="1"/>
          </p:cNvSpPr>
          <p:nvPr>
            <p:ph type="sldNum" sz="quarter" idx="10"/>
          </p:nvPr>
        </p:nvSpPr>
        <p:spPr/>
        <p:txBody>
          <a:bodyPr/>
          <a:lstStyle/>
          <a:p>
            <a:fld id="{656C013A-01F2-4034-B50D-7A939EBB9B20}" type="slidenum">
              <a:rPr lang="cs-CZ" smtClean="0"/>
              <a:pPr/>
              <a:t>17</a:t>
            </a:fld>
            <a:endParaRPr lang="cs-CZ"/>
          </a:p>
        </p:txBody>
      </p:sp>
    </p:spTree>
    <p:extLst>
      <p:ext uri="{BB962C8B-B14F-4D97-AF65-F5344CB8AC3E}">
        <p14:creationId xmlns:p14="http://schemas.microsoft.com/office/powerpoint/2010/main" xmlns="" val="5920639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Projekty na podporu ekonomické diplomacie jsou nedílnou součástí aktivit ministerstva a každoročně nabízí prostřednictvím zastupitelských úřadů v zahraničí možnost vytvoření nových kontaktů, předvedení výrobků a služeb i získání nových zakázek několika desítkám až stovkám českých firem. V posledních pěti letech zrealizovali diplomaté v několika desítkách zemí ročně v průměru kolem padesáti seminářů, prezentací, účastí na výstavách a veletrzích, konferencí, misí, „českých dnů“ a podobných akcí. Pro rok 2015 bylo schváleno celkem 87 projektů s podporou ze strany Ministerstva zahraničních věcí převyšující 10,3 mil. Kč. Na rok 2016 je plánována v návaznosti na schválení státního rozpočtu stejná nebo vyšší alokace prostředků.  </a:t>
            </a:r>
          </a:p>
          <a:p>
            <a:endParaRPr lang="cs-CZ" dirty="0"/>
          </a:p>
        </p:txBody>
      </p:sp>
      <p:sp>
        <p:nvSpPr>
          <p:cNvPr id="4" name="Zástupný symbol pro číslo snímku 3"/>
          <p:cNvSpPr>
            <a:spLocks noGrp="1"/>
          </p:cNvSpPr>
          <p:nvPr>
            <p:ph type="sldNum" sz="quarter" idx="10"/>
          </p:nvPr>
        </p:nvSpPr>
        <p:spPr/>
        <p:txBody>
          <a:bodyPr/>
          <a:lstStyle/>
          <a:p>
            <a:fld id="{656C013A-01F2-4034-B50D-7A939EBB9B20}" type="slidenum">
              <a:rPr lang="cs-CZ" smtClean="0"/>
              <a:pPr/>
              <a:t>18</a:t>
            </a:fld>
            <a:endParaRPr lang="cs-CZ"/>
          </a:p>
        </p:txBody>
      </p:sp>
    </p:spTree>
    <p:extLst>
      <p:ext uri="{BB962C8B-B14F-4D97-AF65-F5344CB8AC3E}">
        <p14:creationId xmlns:p14="http://schemas.microsoft.com/office/powerpoint/2010/main" xmlns="" val="5920639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DCA90BDF-0508-486A-B3CD-2A245E9DA192}" type="slidenum">
              <a:rPr lang="cs-CZ" smtClean="0"/>
              <a:pPr/>
              <a:t>19</a:t>
            </a:fld>
            <a:endParaRPr lang="cs-CZ"/>
          </a:p>
        </p:txBody>
      </p:sp>
    </p:spTree>
    <p:extLst>
      <p:ext uri="{BB962C8B-B14F-4D97-AF65-F5344CB8AC3E}">
        <p14:creationId xmlns:p14="http://schemas.microsoft.com/office/powerpoint/2010/main" xmlns="" val="1864903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Česká republika je ekonomikou s relativně malým spotřebním trhem a je tedy nutné, aby byla exportně orientovanou zemí. Hospodářská prosperita České republiky je z velké míry závislá na vývoji světové ekonomiky. </a:t>
            </a:r>
            <a:r>
              <a:rPr lang="cs-CZ" sz="1200" b="1" kern="1200" dirty="0" smtClean="0">
                <a:solidFill>
                  <a:schemeClr val="tx1"/>
                </a:solidFill>
                <a:effectLst/>
                <a:latin typeface="+mn-lt"/>
                <a:ea typeface="+mn-ea"/>
                <a:cs typeface="+mn-cs"/>
              </a:rPr>
              <a:t>Objem českého exportu je na úrovni 83,6 % našeho HDP </a:t>
            </a:r>
            <a:r>
              <a:rPr lang="cs-CZ" sz="1200" kern="1200" dirty="0" smtClean="0">
                <a:solidFill>
                  <a:schemeClr val="tx1"/>
                </a:solidFill>
                <a:effectLst/>
                <a:latin typeface="+mn-lt"/>
                <a:ea typeface="+mn-ea"/>
                <a:cs typeface="+mn-cs"/>
              </a:rPr>
              <a:t>(</a:t>
            </a:r>
            <a:r>
              <a:rPr lang="cs-CZ" sz="1200" kern="1200" dirty="0" err="1" smtClean="0">
                <a:solidFill>
                  <a:schemeClr val="tx1"/>
                </a:solidFill>
                <a:effectLst/>
                <a:latin typeface="+mn-lt"/>
                <a:ea typeface="+mn-ea"/>
                <a:cs typeface="+mn-cs"/>
              </a:rPr>
              <a:t>WorldBank</a:t>
            </a:r>
            <a:r>
              <a:rPr lang="cs-CZ" sz="1200" kern="1200" dirty="0" smtClean="0">
                <a:solidFill>
                  <a:schemeClr val="tx1"/>
                </a:solidFill>
                <a:effectLst/>
                <a:latin typeface="+mn-lt"/>
                <a:ea typeface="+mn-ea"/>
                <a:cs typeface="+mn-cs"/>
              </a:rPr>
              <a:t>, 2014). Průměr EU činí 38 % HDP. České firmy, pokud chtějí růst, musí expandovat a hledat své exportní či investiční příležitosti v zahraničí. </a:t>
            </a:r>
            <a:endParaRPr lang="cs-CZ" dirty="0"/>
          </a:p>
        </p:txBody>
      </p:sp>
      <p:sp>
        <p:nvSpPr>
          <p:cNvPr id="4" name="Zástupný symbol pro číslo snímku 3"/>
          <p:cNvSpPr>
            <a:spLocks noGrp="1"/>
          </p:cNvSpPr>
          <p:nvPr>
            <p:ph type="sldNum" sz="quarter" idx="10"/>
          </p:nvPr>
        </p:nvSpPr>
        <p:spPr/>
        <p:txBody>
          <a:bodyPr/>
          <a:lstStyle/>
          <a:p>
            <a:fld id="{DCA90BDF-0508-486A-B3CD-2A245E9DA192}" type="slidenum">
              <a:rPr lang="cs-CZ" smtClean="0"/>
              <a:pPr/>
              <a:t>2</a:t>
            </a:fld>
            <a:endParaRPr lang="cs-CZ"/>
          </a:p>
        </p:txBody>
      </p:sp>
    </p:spTree>
    <p:extLst>
      <p:ext uri="{BB962C8B-B14F-4D97-AF65-F5344CB8AC3E}">
        <p14:creationId xmlns:p14="http://schemas.microsoft.com/office/powerpoint/2010/main" xmlns="" val="4033205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Z ekonomických teorií je zřejmé, že existuje korelace mezi otevřeností obchodu se zbožím, kterou můžeme měřit jako podíl obratu obchodu na HDP, a velikostí HDP. Česká republika, jak již bylo naznačeno, patří z tohoto pohledu mezi velmi otevřené ekonomiky.  </a:t>
            </a:r>
            <a:r>
              <a:rPr lang="cs-CZ" sz="1200" b="1" kern="1200" dirty="0" smtClean="0">
                <a:solidFill>
                  <a:schemeClr val="tx1"/>
                </a:solidFill>
                <a:effectLst/>
                <a:latin typeface="+mn-lt"/>
                <a:ea typeface="+mn-ea"/>
                <a:cs typeface="+mn-cs"/>
              </a:rPr>
              <a:t>Korelace mezi otevřeností obchodu a logaritmem HDP na obyvatele</a:t>
            </a:r>
            <a:r>
              <a:rPr lang="cs-CZ" sz="1200" b="1" kern="1200" baseline="0" dirty="0" smtClean="0">
                <a:solidFill>
                  <a:schemeClr val="tx1"/>
                </a:solidFill>
                <a:effectLst/>
                <a:latin typeface="+mn-lt"/>
                <a:ea typeface="+mn-ea"/>
                <a:cs typeface="+mn-cs"/>
              </a:rPr>
              <a:t> činí</a:t>
            </a:r>
            <a:r>
              <a:rPr lang="cs-CZ" sz="1200" b="1" kern="1200" dirty="0" smtClean="0">
                <a:solidFill>
                  <a:schemeClr val="tx1"/>
                </a:solidFill>
                <a:effectLst/>
                <a:latin typeface="+mn-lt"/>
                <a:ea typeface="+mn-ea"/>
                <a:cs typeface="+mn-cs"/>
              </a:rPr>
              <a:t> pro ČR je 91 %.</a:t>
            </a:r>
            <a:endParaRPr lang="cs-CZ" b="1" dirty="0"/>
          </a:p>
        </p:txBody>
      </p:sp>
      <p:sp>
        <p:nvSpPr>
          <p:cNvPr id="4" name="Zástupný symbol pro číslo snímku 3"/>
          <p:cNvSpPr>
            <a:spLocks noGrp="1"/>
          </p:cNvSpPr>
          <p:nvPr>
            <p:ph type="sldNum" sz="quarter" idx="10"/>
          </p:nvPr>
        </p:nvSpPr>
        <p:spPr/>
        <p:txBody>
          <a:bodyPr/>
          <a:lstStyle/>
          <a:p>
            <a:fld id="{DCA90BDF-0508-486A-B3CD-2A245E9DA192}" type="slidenum">
              <a:rPr lang="cs-CZ" smtClean="0"/>
              <a:pPr/>
              <a:t>3</a:t>
            </a:fld>
            <a:endParaRPr lang="cs-CZ"/>
          </a:p>
        </p:txBody>
      </p:sp>
    </p:spTree>
    <p:extLst>
      <p:ext uri="{BB962C8B-B14F-4D97-AF65-F5344CB8AC3E}">
        <p14:creationId xmlns:p14="http://schemas.microsoft.com/office/powerpoint/2010/main" xmlns="" val="3712850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ČR</a:t>
            </a:r>
            <a:r>
              <a:rPr lang="cs-CZ" baseline="0" dirty="0" smtClean="0"/>
              <a:t> se pohybuje okolo 30. místa z hlediska celkového </a:t>
            </a:r>
            <a:r>
              <a:rPr lang="cs-CZ" baseline="0" smtClean="0"/>
              <a:t>objemu exportů.</a:t>
            </a:r>
            <a:endParaRPr lang="cs-CZ"/>
          </a:p>
        </p:txBody>
      </p:sp>
      <p:sp>
        <p:nvSpPr>
          <p:cNvPr id="4" name="Zástupný symbol pro číslo snímku 3"/>
          <p:cNvSpPr>
            <a:spLocks noGrp="1"/>
          </p:cNvSpPr>
          <p:nvPr>
            <p:ph type="sldNum" sz="quarter" idx="10"/>
          </p:nvPr>
        </p:nvSpPr>
        <p:spPr/>
        <p:txBody>
          <a:bodyPr/>
          <a:lstStyle/>
          <a:p>
            <a:fld id="{82D73EF3-ED88-4687-869F-96D5CDF4ACE5}" type="slidenum">
              <a:rPr lang="en-US" smtClean="0"/>
              <a:pPr/>
              <a:t>4</a:t>
            </a:fld>
            <a:endParaRPr lang="en-US"/>
          </a:p>
        </p:txBody>
      </p:sp>
    </p:spTree>
    <p:extLst>
      <p:ext uri="{BB962C8B-B14F-4D97-AF65-F5344CB8AC3E}">
        <p14:creationId xmlns:p14="http://schemas.microsoft.com/office/powerpoint/2010/main" xmlns="" val="2527273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Aktivnější přístup státu v oblasti, podpory podnikatelských aktivit v zahraničí či odstraňování překážek v přístupu na trh je svým významem zásadní pro rozvoj hospodářství a tvorbu nových pracovních míst. Z ekonomických modelů vyplývá, že miliarda EUR v zahraničním obchodě znamená tvorbu 15 000 pracovních míst.</a:t>
            </a:r>
            <a:endParaRPr lang="cs-CZ" dirty="0"/>
          </a:p>
        </p:txBody>
      </p:sp>
      <p:sp>
        <p:nvSpPr>
          <p:cNvPr id="4" name="Zástupný symbol pro číslo snímku 3"/>
          <p:cNvSpPr>
            <a:spLocks noGrp="1"/>
          </p:cNvSpPr>
          <p:nvPr>
            <p:ph type="sldNum" sz="quarter" idx="10"/>
          </p:nvPr>
        </p:nvSpPr>
        <p:spPr/>
        <p:txBody>
          <a:bodyPr/>
          <a:lstStyle/>
          <a:p>
            <a:fld id="{656C013A-01F2-4034-B50D-7A939EBB9B20}" type="slidenum">
              <a:rPr lang="cs-CZ" smtClean="0"/>
              <a:pPr/>
              <a:t>5</a:t>
            </a:fld>
            <a:endParaRPr lang="cs-CZ"/>
          </a:p>
        </p:txBody>
      </p:sp>
    </p:spTree>
    <p:extLst>
      <p:ext uri="{BB962C8B-B14F-4D97-AF65-F5344CB8AC3E}">
        <p14:creationId xmlns:p14="http://schemas.microsoft.com/office/powerpoint/2010/main" xmlns="" val="592063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0" dirty="0" smtClean="0"/>
              <a:t>Aby však</a:t>
            </a:r>
            <a:r>
              <a:rPr lang="cs-CZ" b="0" baseline="0" dirty="0" smtClean="0"/>
              <a:t> pracovní místa, která zahraniční obchod vytvoří byla více udržitelná je nutné, abychom vyváželi výrobky, které mají silnou vazbu na ČR. To lze zajistit tím, že ČR bude vyvážet výrobky s vlastní přidanou hodnotou. Udržitelnost přidané hodnoty může být zajištěna podporou inovací – sledujeme trendy na zahraničních trzích a upravujeme podle nich naši nabídku. Takové výrobky s českým know-how jsou více nepostradatelné i v globálních hodnotových řetězcích. Proto nás zajímá vývoz z hlediska přidané hodnoty. Pokud srovnáme například německý a český vývoz aut, vidíme, že v době expanze roste rozdíl v nárůstu vývozu přidaných hodnot mezi českým a německým vývozem (Německu se daří více vyvážet jejich přidanou hodnotu taženou především inovacemi). V ČR je nárůst přidané hodnoty pomalejší, je spíše tažen objemy exportu. V době recese se Německu přibližujeme, ale je to spíše díky tomu, že je poptávka po klasických levnějších technologiích.</a:t>
            </a:r>
            <a:endParaRPr lang="cs-CZ" b="0" dirty="0"/>
          </a:p>
        </p:txBody>
      </p:sp>
      <p:sp>
        <p:nvSpPr>
          <p:cNvPr id="4" name="Zástupný symbol pro číslo snímku 3"/>
          <p:cNvSpPr>
            <a:spLocks noGrp="1"/>
          </p:cNvSpPr>
          <p:nvPr>
            <p:ph type="sldNum" sz="quarter" idx="10"/>
          </p:nvPr>
        </p:nvSpPr>
        <p:spPr/>
        <p:txBody>
          <a:bodyPr/>
          <a:lstStyle/>
          <a:p>
            <a:fld id="{DCA90BDF-0508-486A-B3CD-2A245E9DA192}" type="slidenum">
              <a:rPr lang="cs-CZ" smtClean="0"/>
              <a:pPr/>
              <a:t>6</a:t>
            </a:fld>
            <a:endParaRPr lang="cs-CZ"/>
          </a:p>
        </p:txBody>
      </p:sp>
    </p:spTree>
    <p:extLst>
      <p:ext uri="{BB962C8B-B14F-4D97-AF65-F5344CB8AC3E}">
        <p14:creationId xmlns:p14="http://schemas.microsoft.com/office/powerpoint/2010/main" xmlns="" val="3712850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0" dirty="0" smtClean="0"/>
              <a:t>To</a:t>
            </a:r>
            <a:r>
              <a:rPr lang="cs-CZ" b="0" baseline="0" dirty="0" smtClean="0"/>
              <a:t> dokládá i fakt, že Německo zvyšuje svůj podíl na německé přidané hodnoty na vývozu aut, zatímco ČR tento podíl snižuje.</a:t>
            </a:r>
            <a:endParaRPr lang="cs-CZ" b="0" dirty="0"/>
          </a:p>
        </p:txBody>
      </p:sp>
      <p:sp>
        <p:nvSpPr>
          <p:cNvPr id="4" name="Zástupný symbol pro číslo snímku 3"/>
          <p:cNvSpPr>
            <a:spLocks noGrp="1"/>
          </p:cNvSpPr>
          <p:nvPr>
            <p:ph type="sldNum" sz="quarter" idx="10"/>
          </p:nvPr>
        </p:nvSpPr>
        <p:spPr/>
        <p:txBody>
          <a:bodyPr/>
          <a:lstStyle/>
          <a:p>
            <a:fld id="{DCA90BDF-0508-486A-B3CD-2A245E9DA192}" type="slidenum">
              <a:rPr lang="cs-CZ" smtClean="0"/>
              <a:pPr/>
              <a:t>7</a:t>
            </a:fld>
            <a:endParaRPr lang="cs-CZ"/>
          </a:p>
        </p:txBody>
      </p:sp>
    </p:spTree>
    <p:extLst>
      <p:ext uri="{BB962C8B-B14F-4D97-AF65-F5344CB8AC3E}">
        <p14:creationId xmlns:p14="http://schemas.microsoft.com/office/powerpoint/2010/main" xmlns="" val="3712850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Co tedy může činit a činí ekonomická diplomacie pro podporu exportu s vysokou přidanou hodnotou a pro podporu inovací?</a:t>
            </a:r>
            <a:endParaRPr lang="cs-CZ" dirty="0"/>
          </a:p>
        </p:txBody>
      </p:sp>
      <p:sp>
        <p:nvSpPr>
          <p:cNvPr id="4" name="Zástupný symbol pro číslo snímku 3"/>
          <p:cNvSpPr>
            <a:spLocks noGrp="1"/>
          </p:cNvSpPr>
          <p:nvPr>
            <p:ph type="sldNum" sz="quarter" idx="10"/>
          </p:nvPr>
        </p:nvSpPr>
        <p:spPr/>
        <p:txBody>
          <a:bodyPr/>
          <a:lstStyle/>
          <a:p>
            <a:fld id="{D9F67AA7-9C1C-4A8F-B793-89B7119AFC0D}" type="slidenum">
              <a:rPr lang="cs-CZ" smtClean="0"/>
              <a:pPr/>
              <a:t>8</a:t>
            </a:fld>
            <a:endParaRPr lang="cs-CZ"/>
          </a:p>
        </p:txBody>
      </p:sp>
    </p:spTree>
    <p:extLst>
      <p:ext uri="{BB962C8B-B14F-4D97-AF65-F5344CB8AC3E}">
        <p14:creationId xmlns:p14="http://schemas.microsoft.com/office/powerpoint/2010/main" xmlns="" val="4271958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Postavení ekonomické diplomacie, a to nejen v podmínkách ČR, dlouhodobě sílí. Snahou MZV je, aby každý velvyslanec byl zároveň v pozitivním smyslu slova lobbistou za české exportní a ekonomické zájmy. </a:t>
            </a:r>
            <a:r>
              <a:rPr lang="cs-CZ" sz="1200" b="1" kern="1200" dirty="0" smtClean="0">
                <a:solidFill>
                  <a:schemeClr val="tx1"/>
                </a:solidFill>
                <a:effectLst/>
                <a:latin typeface="+mn-lt"/>
                <a:ea typeface="+mn-ea"/>
                <a:cs typeface="+mn-cs"/>
              </a:rPr>
              <a:t>Jde tedy o to hledat</a:t>
            </a:r>
            <a:r>
              <a:rPr lang="cs-CZ" sz="1200" b="1" kern="1200" baseline="0" dirty="0" smtClean="0">
                <a:solidFill>
                  <a:schemeClr val="tx1"/>
                </a:solidFill>
                <a:effectLst/>
                <a:latin typeface="+mn-lt"/>
                <a:ea typeface="+mn-ea"/>
                <a:cs typeface="+mn-cs"/>
              </a:rPr>
              <a:t> příležitosti v sektorech, ve kterých ČR má nebo buduje své kompetence a </a:t>
            </a:r>
            <a:r>
              <a:rPr lang="cs-CZ" sz="1200" b="1" kern="1200" baseline="0" dirty="0" err="1" smtClean="0">
                <a:solidFill>
                  <a:schemeClr val="tx1"/>
                </a:solidFill>
                <a:effectLst/>
                <a:latin typeface="+mn-lt"/>
                <a:ea typeface="+mn-ea"/>
                <a:cs typeface="+mn-cs"/>
              </a:rPr>
              <a:t>popořit</a:t>
            </a:r>
            <a:r>
              <a:rPr lang="cs-CZ" sz="1200" b="1" kern="1200" baseline="0" dirty="0" smtClean="0">
                <a:solidFill>
                  <a:schemeClr val="tx1"/>
                </a:solidFill>
                <a:effectLst/>
                <a:latin typeface="+mn-lt"/>
                <a:ea typeface="+mn-ea"/>
                <a:cs typeface="+mn-cs"/>
              </a:rPr>
              <a:t> je ekonomickou diplomacií.</a:t>
            </a:r>
            <a:r>
              <a:rPr lang="cs-CZ" sz="1200" b="1" kern="120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Ekonomická sekce MZV se snaží být podnikatelům a jejich sdružením maximálně nápomocna, proto pro ně připravila řadu vzájemně komplementárních nástrojů: Mapu globálních oborových příležitostí, Klientské centrum pro export a Jednotnou zahraniční síť. MZV také realizuje Projekty na podporu ekonomické diplomacie, které jsou vybírány na základě návrhu zastupitelských úřadů, jež znají nejlépe situaci v místě a disponují nejlepšími informacemi o zájmu konkrétních firem o daný trh. </a:t>
            </a:r>
            <a:endParaRPr lang="cs-CZ" dirty="0"/>
          </a:p>
        </p:txBody>
      </p:sp>
      <p:sp>
        <p:nvSpPr>
          <p:cNvPr id="4" name="Zástupný symbol pro číslo snímku 3"/>
          <p:cNvSpPr>
            <a:spLocks noGrp="1"/>
          </p:cNvSpPr>
          <p:nvPr>
            <p:ph type="sldNum" sz="quarter" idx="10"/>
          </p:nvPr>
        </p:nvSpPr>
        <p:spPr/>
        <p:txBody>
          <a:bodyPr/>
          <a:lstStyle/>
          <a:p>
            <a:fld id="{D9F67AA7-9C1C-4A8F-B793-89B7119AFC0D}" type="slidenum">
              <a:rPr lang="cs-CZ" smtClean="0"/>
              <a:pPr/>
              <a:t>9</a:t>
            </a:fld>
            <a:endParaRPr lang="cs-CZ"/>
          </a:p>
        </p:txBody>
      </p:sp>
    </p:spTree>
    <p:extLst>
      <p:ext uri="{BB962C8B-B14F-4D97-AF65-F5344CB8AC3E}">
        <p14:creationId xmlns:p14="http://schemas.microsoft.com/office/powerpoint/2010/main" xmlns="" val="4271958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4979CE1C-EBE9-4587-A193-344E6CC619B4}" type="datetimeFigureOut">
              <a:rPr lang="cs-CZ" smtClean="0"/>
              <a:pPr/>
              <a:t>30.11.2015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C96198-40D7-4759-A099-FD78C512889A}" type="slidenum">
              <a:rPr lang="cs-CZ" smtClean="0"/>
              <a:pPr/>
              <a:t>‹#›</a:t>
            </a:fld>
            <a:endParaRPr lang="cs-CZ"/>
          </a:p>
        </p:txBody>
      </p:sp>
    </p:spTree>
    <p:extLst>
      <p:ext uri="{BB962C8B-B14F-4D97-AF65-F5344CB8AC3E}">
        <p14:creationId xmlns:p14="http://schemas.microsoft.com/office/powerpoint/2010/main" xmlns="" val="3611906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979CE1C-EBE9-4587-A193-344E6CC619B4}" type="datetimeFigureOut">
              <a:rPr lang="cs-CZ" smtClean="0"/>
              <a:pPr/>
              <a:t>30.11.2015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C96198-40D7-4759-A099-FD78C512889A}" type="slidenum">
              <a:rPr lang="cs-CZ" smtClean="0"/>
              <a:pPr/>
              <a:t>‹#›</a:t>
            </a:fld>
            <a:endParaRPr lang="cs-CZ"/>
          </a:p>
        </p:txBody>
      </p:sp>
    </p:spTree>
    <p:extLst>
      <p:ext uri="{BB962C8B-B14F-4D97-AF65-F5344CB8AC3E}">
        <p14:creationId xmlns:p14="http://schemas.microsoft.com/office/powerpoint/2010/main" xmlns="" val="786411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979CE1C-EBE9-4587-A193-344E6CC619B4}" type="datetimeFigureOut">
              <a:rPr lang="cs-CZ" smtClean="0"/>
              <a:pPr/>
              <a:t>30.11.2015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C96198-40D7-4759-A099-FD78C512889A}" type="slidenum">
              <a:rPr lang="cs-CZ" smtClean="0"/>
              <a:pPr/>
              <a:t>‹#›</a:t>
            </a:fld>
            <a:endParaRPr lang="cs-CZ"/>
          </a:p>
        </p:txBody>
      </p:sp>
    </p:spTree>
    <p:extLst>
      <p:ext uri="{BB962C8B-B14F-4D97-AF65-F5344CB8AC3E}">
        <p14:creationId xmlns:p14="http://schemas.microsoft.com/office/powerpoint/2010/main" xmlns="" val="56977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979CE1C-EBE9-4587-A193-344E6CC619B4}" type="datetimeFigureOut">
              <a:rPr lang="cs-CZ" smtClean="0"/>
              <a:pPr/>
              <a:t>30.11.2015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C96198-40D7-4759-A099-FD78C512889A}" type="slidenum">
              <a:rPr lang="cs-CZ" smtClean="0"/>
              <a:pPr/>
              <a:t>‹#›</a:t>
            </a:fld>
            <a:endParaRPr lang="cs-CZ"/>
          </a:p>
        </p:txBody>
      </p:sp>
    </p:spTree>
    <p:extLst>
      <p:ext uri="{BB962C8B-B14F-4D97-AF65-F5344CB8AC3E}">
        <p14:creationId xmlns:p14="http://schemas.microsoft.com/office/powerpoint/2010/main" xmlns="" val="1207287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979CE1C-EBE9-4587-A193-344E6CC619B4}" type="datetimeFigureOut">
              <a:rPr lang="cs-CZ" smtClean="0"/>
              <a:pPr/>
              <a:t>30.11.2015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C96198-40D7-4759-A099-FD78C512889A}" type="slidenum">
              <a:rPr lang="cs-CZ" smtClean="0"/>
              <a:pPr/>
              <a:t>‹#›</a:t>
            </a:fld>
            <a:endParaRPr lang="cs-CZ"/>
          </a:p>
        </p:txBody>
      </p:sp>
    </p:spTree>
    <p:extLst>
      <p:ext uri="{BB962C8B-B14F-4D97-AF65-F5344CB8AC3E}">
        <p14:creationId xmlns:p14="http://schemas.microsoft.com/office/powerpoint/2010/main" xmlns="" val="3973465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979CE1C-EBE9-4587-A193-344E6CC619B4}" type="datetimeFigureOut">
              <a:rPr lang="cs-CZ" smtClean="0"/>
              <a:pPr/>
              <a:t>30.11.2015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8C96198-40D7-4759-A099-FD78C512889A}" type="slidenum">
              <a:rPr lang="cs-CZ" smtClean="0"/>
              <a:pPr/>
              <a:t>‹#›</a:t>
            </a:fld>
            <a:endParaRPr lang="cs-CZ"/>
          </a:p>
        </p:txBody>
      </p:sp>
    </p:spTree>
    <p:extLst>
      <p:ext uri="{BB962C8B-B14F-4D97-AF65-F5344CB8AC3E}">
        <p14:creationId xmlns:p14="http://schemas.microsoft.com/office/powerpoint/2010/main" xmlns="" val="3784776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979CE1C-EBE9-4587-A193-344E6CC619B4}" type="datetimeFigureOut">
              <a:rPr lang="cs-CZ" smtClean="0"/>
              <a:pPr/>
              <a:t>30.11.2015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8C96198-40D7-4759-A099-FD78C512889A}" type="slidenum">
              <a:rPr lang="cs-CZ" smtClean="0"/>
              <a:pPr/>
              <a:t>‹#›</a:t>
            </a:fld>
            <a:endParaRPr lang="cs-CZ"/>
          </a:p>
        </p:txBody>
      </p:sp>
    </p:spTree>
    <p:extLst>
      <p:ext uri="{BB962C8B-B14F-4D97-AF65-F5344CB8AC3E}">
        <p14:creationId xmlns:p14="http://schemas.microsoft.com/office/powerpoint/2010/main" xmlns="" val="360653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979CE1C-EBE9-4587-A193-344E6CC619B4}" type="datetimeFigureOut">
              <a:rPr lang="cs-CZ" smtClean="0"/>
              <a:pPr/>
              <a:t>30.11.2015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8C96198-40D7-4759-A099-FD78C512889A}" type="slidenum">
              <a:rPr lang="cs-CZ" smtClean="0"/>
              <a:pPr/>
              <a:t>‹#›</a:t>
            </a:fld>
            <a:endParaRPr lang="cs-CZ"/>
          </a:p>
        </p:txBody>
      </p:sp>
    </p:spTree>
    <p:extLst>
      <p:ext uri="{BB962C8B-B14F-4D97-AF65-F5344CB8AC3E}">
        <p14:creationId xmlns:p14="http://schemas.microsoft.com/office/powerpoint/2010/main" xmlns="" val="750193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979CE1C-EBE9-4587-A193-344E6CC619B4}" type="datetimeFigureOut">
              <a:rPr lang="cs-CZ" smtClean="0"/>
              <a:pPr/>
              <a:t>30.11.2015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8C96198-40D7-4759-A099-FD78C512889A}" type="slidenum">
              <a:rPr lang="cs-CZ" smtClean="0"/>
              <a:pPr/>
              <a:t>‹#›</a:t>
            </a:fld>
            <a:endParaRPr lang="cs-CZ"/>
          </a:p>
        </p:txBody>
      </p:sp>
    </p:spTree>
    <p:extLst>
      <p:ext uri="{BB962C8B-B14F-4D97-AF65-F5344CB8AC3E}">
        <p14:creationId xmlns:p14="http://schemas.microsoft.com/office/powerpoint/2010/main" xmlns="" val="2776866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979CE1C-EBE9-4587-A193-344E6CC619B4}" type="datetimeFigureOut">
              <a:rPr lang="cs-CZ" smtClean="0"/>
              <a:pPr/>
              <a:t>30.11.2015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8C96198-40D7-4759-A099-FD78C512889A}" type="slidenum">
              <a:rPr lang="cs-CZ" smtClean="0"/>
              <a:pPr/>
              <a:t>‹#›</a:t>
            </a:fld>
            <a:endParaRPr lang="cs-CZ"/>
          </a:p>
        </p:txBody>
      </p:sp>
    </p:spTree>
    <p:extLst>
      <p:ext uri="{BB962C8B-B14F-4D97-AF65-F5344CB8AC3E}">
        <p14:creationId xmlns:p14="http://schemas.microsoft.com/office/powerpoint/2010/main" xmlns="" val="4366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979CE1C-EBE9-4587-A193-344E6CC619B4}" type="datetimeFigureOut">
              <a:rPr lang="cs-CZ" smtClean="0"/>
              <a:pPr/>
              <a:t>30.11.2015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8C96198-40D7-4759-A099-FD78C512889A}" type="slidenum">
              <a:rPr lang="cs-CZ" smtClean="0"/>
              <a:pPr/>
              <a:t>‹#›</a:t>
            </a:fld>
            <a:endParaRPr lang="cs-CZ"/>
          </a:p>
        </p:txBody>
      </p:sp>
    </p:spTree>
    <p:extLst>
      <p:ext uri="{BB962C8B-B14F-4D97-AF65-F5344CB8AC3E}">
        <p14:creationId xmlns:p14="http://schemas.microsoft.com/office/powerpoint/2010/main" xmlns="" val="2978573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79CE1C-EBE9-4587-A193-344E6CC619B4}" type="datetimeFigureOut">
              <a:rPr lang="cs-CZ" smtClean="0"/>
              <a:pPr/>
              <a:t>30.11.2015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96198-40D7-4759-A099-FD78C512889A}" type="slidenum">
              <a:rPr lang="cs-CZ" smtClean="0"/>
              <a:pPr/>
              <a:t>‹#›</a:t>
            </a:fld>
            <a:endParaRPr lang="cs-CZ"/>
          </a:p>
        </p:txBody>
      </p:sp>
    </p:spTree>
    <p:extLst>
      <p:ext uri="{BB962C8B-B14F-4D97-AF65-F5344CB8AC3E}">
        <p14:creationId xmlns:p14="http://schemas.microsoft.com/office/powerpoint/2010/main" xmlns="" val="2981704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diagramData" Target="../diagrams/data1.xml"/><Relationship Id="rId7"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microsoft.com/office/2007/relationships/diagramDrawing" Target="../diagrams/drawing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chart" Target="../charts/chart3.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7.emf"/><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AutoShape 1"/>
          <p:cNvSpPr>
            <a:spLocks/>
          </p:cNvSpPr>
          <p:nvPr/>
        </p:nvSpPr>
        <p:spPr bwMode="auto">
          <a:xfrm>
            <a:off x="8321279" y="265113"/>
            <a:ext cx="113705" cy="223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defRPr/>
            </a:pPr>
            <a:fld id="{920A8AD5-0DCA-1A4C-BC85-308347084E5D}" type="slidenum">
              <a:rPr lang="cs-CZ" sz="800" b="1" smtClean="0">
                <a:solidFill>
                  <a:srgbClr val="FFFFFF"/>
                </a:solidFill>
                <a:latin typeface="Lato" charset="0"/>
                <a:cs typeface="Lato" charset="0"/>
                <a:sym typeface="Lato" charset="0"/>
              </a:rPr>
              <a:pPr>
                <a:defRPr/>
              </a:pPr>
              <a:t>1</a:t>
            </a:fld>
            <a:endParaRPr lang="cs-CZ" dirty="0">
              <a:cs typeface="Helvetica Light" charset="0"/>
            </a:endParaRPr>
          </a:p>
        </p:txBody>
      </p:sp>
      <p:sp>
        <p:nvSpPr>
          <p:cNvPr id="5123" name="AutoShape 3"/>
          <p:cNvSpPr>
            <a:spLocks/>
          </p:cNvSpPr>
          <p:nvPr/>
        </p:nvSpPr>
        <p:spPr bwMode="auto">
          <a:xfrm>
            <a:off x="4338639" y="2132807"/>
            <a:ext cx="458391" cy="4587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ctr"/>
          <a:lstStyle/>
          <a:p>
            <a:pPr>
              <a:lnSpc>
                <a:spcPct val="150000"/>
              </a:lnSpc>
              <a:defRPr/>
            </a:pPr>
            <a:r>
              <a:rPr lang="cs-CZ" sz="2500" dirty="0" smtClean="0">
                <a:solidFill>
                  <a:srgbClr val="FFFFFF"/>
                </a:solidFill>
                <a:latin typeface="FontAwesome" charset="0"/>
                <a:cs typeface="FontAwesome" charset="0"/>
                <a:sym typeface="FontAwesome" charset="0"/>
              </a:rPr>
              <a:t></a:t>
            </a:r>
            <a:endParaRPr lang="cs-CZ" dirty="0">
              <a:cs typeface="Helvetica Light" charset="0"/>
            </a:endParaRPr>
          </a:p>
        </p:txBody>
      </p:sp>
      <p:sp>
        <p:nvSpPr>
          <p:cNvPr id="5124" name="AutoShape 4"/>
          <p:cNvSpPr>
            <a:spLocks/>
          </p:cNvSpPr>
          <p:nvPr/>
        </p:nvSpPr>
        <p:spPr bwMode="auto">
          <a:xfrm>
            <a:off x="467544" y="1196752"/>
            <a:ext cx="7862292" cy="15405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28">
              <a:lnSpc>
                <a:spcPct val="120000"/>
              </a:lnSpc>
              <a:spcBef>
                <a:spcPts val="714"/>
              </a:spcBef>
              <a:defRPr/>
            </a:pPr>
            <a:r>
              <a:rPr lang="cs-CZ" sz="2800" b="1" dirty="0" smtClean="0">
                <a:solidFill>
                  <a:schemeClr val="tx2">
                    <a:lumMod val="60000"/>
                    <a:lumOff val="40000"/>
                  </a:schemeClr>
                </a:solidFill>
                <a:latin typeface="Lato" charset="0"/>
                <a:cs typeface="Lato" charset="0"/>
                <a:sym typeface="Lato" charset="0"/>
              </a:rPr>
              <a:t>Podpora exportu ČR</a:t>
            </a:r>
            <a:endParaRPr lang="en-US" sz="2800" b="1" dirty="0" smtClean="0">
              <a:solidFill>
                <a:schemeClr val="tx2">
                  <a:lumMod val="60000"/>
                  <a:lumOff val="40000"/>
                </a:schemeClr>
              </a:solidFill>
              <a:latin typeface="Lato" charset="0"/>
              <a:cs typeface="Lato" charset="0"/>
              <a:sym typeface="Lato" charset="0"/>
            </a:endParaRPr>
          </a:p>
          <a:p>
            <a:pPr algn="ctr" defTabSz="272028">
              <a:lnSpc>
                <a:spcPct val="120000"/>
              </a:lnSpc>
              <a:spcBef>
                <a:spcPts val="714"/>
              </a:spcBef>
              <a:defRPr/>
            </a:pPr>
            <a:r>
              <a:rPr lang="en-US" sz="2800" b="1" dirty="0" smtClean="0">
                <a:solidFill>
                  <a:schemeClr val="tx2">
                    <a:lumMod val="60000"/>
                    <a:lumOff val="40000"/>
                  </a:schemeClr>
                </a:solidFill>
                <a:latin typeface="Lato" charset="0"/>
                <a:cs typeface="Lato" charset="0"/>
                <a:sym typeface="Lato" charset="0"/>
              </a:rPr>
              <a:t/>
            </a:r>
            <a:br>
              <a:rPr lang="en-US" sz="2800" b="1" dirty="0" smtClean="0">
                <a:solidFill>
                  <a:schemeClr val="tx2">
                    <a:lumMod val="60000"/>
                    <a:lumOff val="40000"/>
                  </a:schemeClr>
                </a:solidFill>
                <a:latin typeface="Lato" charset="0"/>
                <a:cs typeface="Lato" charset="0"/>
                <a:sym typeface="Lato" charset="0"/>
              </a:rPr>
            </a:br>
            <a:r>
              <a:rPr lang="cs-CZ" sz="2800" b="1" dirty="0" smtClean="0">
                <a:solidFill>
                  <a:schemeClr val="tx2">
                    <a:lumMod val="60000"/>
                    <a:lumOff val="40000"/>
                  </a:schemeClr>
                </a:solidFill>
                <a:latin typeface="Lato" charset="0"/>
                <a:cs typeface="Lato" charset="0"/>
                <a:sym typeface="Lato" charset="0"/>
              </a:rPr>
              <a:t>Ministerstvo zahraničních věcí ČR</a:t>
            </a:r>
            <a:endParaRPr lang="en-US" sz="3200" dirty="0">
              <a:solidFill>
                <a:schemeClr val="tx2">
                  <a:lumMod val="60000"/>
                  <a:lumOff val="40000"/>
                </a:schemeClr>
              </a:solidFill>
              <a:cs typeface="Helvetica Light" charset="0"/>
            </a:endParaRPr>
          </a:p>
        </p:txBody>
      </p:sp>
      <p:sp>
        <p:nvSpPr>
          <p:cNvPr id="5125" name="AutoShape 5"/>
          <p:cNvSpPr>
            <a:spLocks/>
          </p:cNvSpPr>
          <p:nvPr/>
        </p:nvSpPr>
        <p:spPr bwMode="auto">
          <a:xfrm>
            <a:off x="611560" y="3645024"/>
            <a:ext cx="7862292" cy="20162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28">
              <a:lnSpc>
                <a:spcPct val="120000"/>
              </a:lnSpc>
              <a:spcBef>
                <a:spcPts val="714"/>
              </a:spcBef>
              <a:defRPr/>
            </a:pPr>
            <a:r>
              <a:rPr lang="cs-CZ" dirty="0">
                <a:solidFill>
                  <a:srgbClr val="000000"/>
                </a:solidFill>
                <a:latin typeface="Lato" charset="0"/>
                <a:cs typeface="Lato" charset="0"/>
                <a:sym typeface="Lato" charset="0"/>
              </a:rPr>
              <a:t>Miloslav Stašek</a:t>
            </a:r>
            <a:endParaRPr lang="en-US" dirty="0">
              <a:solidFill>
                <a:srgbClr val="000000"/>
              </a:solidFill>
              <a:latin typeface="Lato" charset="0"/>
              <a:cs typeface="Lato" charset="0"/>
              <a:sym typeface="Lato" charset="0"/>
            </a:endParaRPr>
          </a:p>
          <a:p>
            <a:pPr algn="ctr" defTabSz="272028">
              <a:lnSpc>
                <a:spcPct val="120000"/>
              </a:lnSpc>
              <a:spcBef>
                <a:spcPts val="714"/>
              </a:spcBef>
              <a:defRPr/>
            </a:pPr>
            <a:r>
              <a:rPr lang="cs-CZ" dirty="0">
                <a:solidFill>
                  <a:srgbClr val="000000"/>
                </a:solidFill>
                <a:latin typeface="Lato" charset="0"/>
                <a:cs typeface="Lato" charset="0"/>
                <a:sym typeface="Lato" charset="0"/>
              </a:rPr>
              <a:t>Ředitel Odboru ekonomické diplomacie</a:t>
            </a:r>
          </a:p>
          <a:p>
            <a:pPr algn="ctr" defTabSz="272028">
              <a:lnSpc>
                <a:spcPct val="120000"/>
              </a:lnSpc>
              <a:spcBef>
                <a:spcPts val="714"/>
              </a:spcBef>
              <a:defRPr/>
            </a:pPr>
            <a:r>
              <a:rPr lang="cs-CZ" dirty="0" smtClean="0"/>
              <a:t>Inovace 2015</a:t>
            </a:r>
            <a:endParaRPr lang="cs-CZ" sz="1100" dirty="0" smtClean="0">
              <a:solidFill>
                <a:srgbClr val="7C7C7C"/>
              </a:solidFill>
              <a:latin typeface="Lato" charset="0"/>
              <a:cs typeface="Lato" charset="0"/>
              <a:sym typeface="Lato" charset="0"/>
            </a:endParaRPr>
          </a:p>
          <a:p>
            <a:pPr algn="ctr" defTabSz="272028">
              <a:lnSpc>
                <a:spcPct val="120000"/>
              </a:lnSpc>
              <a:spcBef>
                <a:spcPts val="714"/>
              </a:spcBef>
              <a:defRPr/>
            </a:pPr>
            <a:endParaRPr lang="cs-CZ" dirty="0">
              <a:solidFill>
                <a:srgbClr val="7C7C7C"/>
              </a:solidFill>
              <a:cs typeface="Helvetica Light" charset="0"/>
            </a:endParaRPr>
          </a:p>
        </p:txBody>
      </p:sp>
      <p:sp>
        <p:nvSpPr>
          <p:cNvPr id="5126" name="Line 6"/>
          <p:cNvSpPr>
            <a:spLocks noChangeShapeType="1"/>
          </p:cNvSpPr>
          <p:nvPr/>
        </p:nvSpPr>
        <p:spPr bwMode="auto">
          <a:xfrm>
            <a:off x="1187624" y="3429000"/>
            <a:ext cx="6552728"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cs-CZ" sz="1300">
              <a:cs typeface="Helvetica Light" charset="0"/>
            </a:endParaRPr>
          </a:p>
        </p:txBody>
      </p:sp>
      <p:sp>
        <p:nvSpPr>
          <p:cNvPr id="16392"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cs-CZ" sz="1300">
              <a:solidFill>
                <a:srgbClr val="932011"/>
              </a:solidFill>
              <a:cs typeface="Helvetica Light" charset="0"/>
            </a:endParaRPr>
          </a:p>
        </p:txBody>
      </p:sp>
      <p:sp>
        <p:nvSpPr>
          <p:cNvPr id="16"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17"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18"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cs-CZ" sz="1300">
              <a:solidFill>
                <a:srgbClr val="932011"/>
              </a:solidFill>
              <a:cs typeface="Helvetica Light" charset="0"/>
            </a:endParaRPr>
          </a:p>
        </p:txBody>
      </p:sp>
      <p:pic>
        <p:nvPicPr>
          <p:cNvPr id="13" name="Obrázek 1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771800" y="26721"/>
            <a:ext cx="3377277" cy="945637"/>
          </a:xfrm>
          <a:prstGeom prst="rect">
            <a:avLst/>
          </a:prstGeom>
        </p:spPr>
      </p:pic>
    </p:spTree>
    <p:extLst>
      <p:ext uri="{BB962C8B-B14F-4D97-AF65-F5344CB8AC3E}">
        <p14:creationId xmlns:p14="http://schemas.microsoft.com/office/powerpoint/2010/main" xmlns="" val="2317811283"/>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AutoShape 1"/>
          <p:cNvSpPr>
            <a:spLocks/>
          </p:cNvSpPr>
          <p:nvPr/>
        </p:nvSpPr>
        <p:spPr bwMode="auto">
          <a:xfrm>
            <a:off x="8293300" y="265113"/>
            <a:ext cx="169069" cy="223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defRPr/>
            </a:pPr>
            <a:fld id="{8E824869-DF8F-364C-AAEB-D0CA87C1F6EE}" type="slidenum">
              <a:rPr lang="cs-CZ" sz="800" b="1" smtClean="0">
                <a:solidFill>
                  <a:srgbClr val="FFFFFF"/>
                </a:solidFill>
                <a:latin typeface="Lato" charset="0"/>
                <a:cs typeface="Lato" charset="0"/>
                <a:sym typeface="Lato" charset="0"/>
              </a:rPr>
              <a:pPr>
                <a:defRPr/>
              </a:pPr>
              <a:t>10</a:t>
            </a:fld>
            <a:endParaRPr lang="cs-CZ">
              <a:cs typeface="Helvetica Light" charset="0"/>
            </a:endParaRPr>
          </a:p>
        </p:txBody>
      </p:sp>
      <p:sp>
        <p:nvSpPr>
          <p:cNvPr id="53252" name="AutoShape 4"/>
          <p:cNvSpPr>
            <a:spLocks/>
          </p:cNvSpPr>
          <p:nvPr/>
        </p:nvSpPr>
        <p:spPr bwMode="auto">
          <a:xfrm>
            <a:off x="642342" y="999332"/>
            <a:ext cx="287536" cy="363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b"/>
          <a:lstStyle/>
          <a:p>
            <a:pPr>
              <a:lnSpc>
                <a:spcPct val="150000"/>
              </a:lnSpc>
              <a:defRPr/>
            </a:pPr>
            <a:r>
              <a:rPr lang="cs-CZ" sz="1900" smtClean="0">
                <a:solidFill>
                  <a:srgbClr val="FFFFFF"/>
                </a:solidFill>
                <a:latin typeface="FontAwesome" charset="0"/>
                <a:cs typeface="FontAwesome" charset="0"/>
                <a:sym typeface="FontAwesome" charset="0"/>
              </a:rPr>
              <a:t></a:t>
            </a:r>
            <a:endParaRPr lang="cs-CZ">
              <a:cs typeface="Helvetica Light" charset="0"/>
            </a:endParaRPr>
          </a:p>
        </p:txBody>
      </p:sp>
      <p:sp>
        <p:nvSpPr>
          <p:cNvPr id="53253" name="AutoShape 5"/>
          <p:cNvSpPr>
            <a:spLocks/>
          </p:cNvSpPr>
          <p:nvPr/>
        </p:nvSpPr>
        <p:spPr bwMode="auto">
          <a:xfrm>
            <a:off x="1125141" y="931863"/>
            <a:ext cx="7144941"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en-US" sz="1700" b="1" dirty="0" smtClean="0">
                <a:latin typeface="Lato" charset="0"/>
                <a:cs typeface="Lato" charset="0"/>
                <a:sym typeface="Lato" charset="0"/>
              </a:rPr>
              <a:t>Foresight</a:t>
            </a:r>
            <a:endParaRPr lang="en-US" sz="1700" b="1" dirty="0">
              <a:latin typeface="Lato" charset="0"/>
              <a:cs typeface="Lato" charset="0"/>
              <a:sym typeface="Lato" charset="0"/>
            </a:endParaRPr>
          </a:p>
        </p:txBody>
      </p:sp>
      <p:sp>
        <p:nvSpPr>
          <p:cNvPr id="53254" name="AutoShape 6"/>
          <p:cNvSpPr>
            <a:spLocks/>
          </p:cNvSpPr>
          <p:nvPr/>
        </p:nvSpPr>
        <p:spPr bwMode="auto">
          <a:xfrm>
            <a:off x="1129904" y="1266032"/>
            <a:ext cx="7144941"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000" dirty="0" smtClean="0">
                <a:latin typeface="Lato" charset="0"/>
                <a:cs typeface="Lato" charset="0"/>
                <a:sym typeface="Lato" charset="0"/>
              </a:rPr>
              <a:t>Schopnost předvídat budoucí trendy</a:t>
            </a:r>
            <a:endParaRPr lang="en-US" sz="1000" dirty="0">
              <a:latin typeface="Lato" charset="0"/>
              <a:cs typeface="Lato" charset="0"/>
              <a:sym typeface="Lato" charset="0"/>
            </a:endParaRPr>
          </a:p>
        </p:txBody>
      </p:sp>
      <p:sp>
        <p:nvSpPr>
          <p:cNvPr id="53255" name="Line 7"/>
          <p:cNvSpPr>
            <a:spLocks noChangeShapeType="1"/>
          </p:cNvSpPr>
          <p:nvPr/>
        </p:nvSpPr>
        <p:spPr bwMode="auto">
          <a:xfrm flipV="1">
            <a:off x="642342" y="1560513"/>
            <a:ext cx="7862292"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cs-CZ" sz="1300">
              <a:cs typeface="Helvetica Light" charset="0"/>
            </a:endParaRPr>
          </a:p>
        </p:txBody>
      </p:sp>
      <p:sp>
        <p:nvSpPr>
          <p:cNvPr id="64541"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cs-CZ" sz="1300">
              <a:solidFill>
                <a:srgbClr val="932011"/>
              </a:solidFill>
              <a:cs typeface="Helvetica Light" charset="0"/>
            </a:endParaRPr>
          </a:p>
        </p:txBody>
      </p:sp>
      <p:sp>
        <p:nvSpPr>
          <p:cNvPr id="43"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44"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45"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30" name="AutoShape 13"/>
          <p:cNvSpPr>
            <a:spLocks/>
          </p:cNvSpPr>
          <p:nvPr/>
        </p:nvSpPr>
        <p:spPr bwMode="auto">
          <a:xfrm>
            <a:off x="676769" y="1920504"/>
            <a:ext cx="563908" cy="860424"/>
          </a:xfrm>
          <a:prstGeom prst="roundRect">
            <a:avLst>
              <a:gd name="adj" fmla="val 20667"/>
            </a:avLst>
          </a:prstGeom>
          <a:solidFill>
            <a:schemeClr val="accent5"/>
          </a:solidFill>
          <a:ln>
            <a:solidFill>
              <a:schemeClr val="accent5"/>
            </a:solidFill>
          </a:ln>
          <a:effectLst/>
          <a:extLst/>
        </p:spPr>
        <p:txBody>
          <a:bodyPr lIns="0" tIns="0" rIns="0" bIns="0" anchor="ctr"/>
          <a:lstStyle/>
          <a:p>
            <a:pPr>
              <a:defRPr/>
            </a:pPr>
            <a:endParaRPr lang="cs-CZ" sz="1300">
              <a:solidFill>
                <a:srgbClr val="00B0F0"/>
              </a:solidFill>
              <a:cs typeface="Helvetica Light" charset="0"/>
            </a:endParaRPr>
          </a:p>
        </p:txBody>
      </p:sp>
      <p:sp>
        <p:nvSpPr>
          <p:cNvPr id="32" name="AutoShape 15"/>
          <p:cNvSpPr>
            <a:spLocks/>
          </p:cNvSpPr>
          <p:nvPr/>
        </p:nvSpPr>
        <p:spPr bwMode="auto">
          <a:xfrm>
            <a:off x="1369809" y="1790328"/>
            <a:ext cx="6010503" cy="2603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en-US" sz="1400" b="1" dirty="0">
                <a:solidFill>
                  <a:srgbClr val="2666BD"/>
                </a:solidFill>
                <a:latin typeface="Lato" charset="0"/>
                <a:cs typeface="Lato" charset="0"/>
                <a:sym typeface="Lato" charset="0"/>
              </a:rPr>
              <a:t>Foresight </a:t>
            </a:r>
            <a:r>
              <a:rPr lang="cs-CZ" sz="1400" b="1" dirty="0" smtClean="0">
                <a:solidFill>
                  <a:srgbClr val="2666BD"/>
                </a:solidFill>
                <a:latin typeface="Lato" charset="0"/>
                <a:cs typeface="Lato" charset="0"/>
                <a:sym typeface="Lato" charset="0"/>
              </a:rPr>
              <a:t>je proces neustálého sledování náznaků změn ve světě </a:t>
            </a:r>
            <a:endParaRPr lang="en-US" sz="1400" b="1" dirty="0">
              <a:solidFill>
                <a:srgbClr val="2666BD"/>
              </a:solidFill>
              <a:latin typeface="Lato" charset="0"/>
              <a:cs typeface="Lato" charset="0"/>
              <a:sym typeface="Lato" charset="0"/>
            </a:endParaRPr>
          </a:p>
        </p:txBody>
      </p:sp>
      <p:sp>
        <p:nvSpPr>
          <p:cNvPr id="33" name="AutoShape 16"/>
          <p:cNvSpPr>
            <a:spLocks/>
          </p:cNvSpPr>
          <p:nvPr/>
        </p:nvSpPr>
        <p:spPr bwMode="auto">
          <a:xfrm>
            <a:off x="1369809" y="2069156"/>
            <a:ext cx="7265624" cy="614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Sledovat signály na světových trzích a inovace ve výzkumu a vývoji nových technologií umožňuje včasnou identifikaci změn v sociálních, ekonomických a technologických trendech</a:t>
            </a:r>
            <a:endParaRPr lang="en-US" sz="1200" dirty="0">
              <a:latin typeface="Lato" charset="0"/>
              <a:cs typeface="Lato" charset="0"/>
              <a:sym typeface="Lato" charset="0"/>
            </a:endParaRPr>
          </a:p>
        </p:txBody>
      </p:sp>
      <p:sp>
        <p:nvSpPr>
          <p:cNvPr id="40" name="AutoShape 15"/>
          <p:cNvSpPr>
            <a:spLocks/>
          </p:cNvSpPr>
          <p:nvPr/>
        </p:nvSpPr>
        <p:spPr bwMode="auto">
          <a:xfrm>
            <a:off x="1417101" y="3284984"/>
            <a:ext cx="4356201" cy="190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en-US" sz="1400" b="1" dirty="0">
                <a:solidFill>
                  <a:srgbClr val="2666BD"/>
                </a:solidFill>
                <a:latin typeface="Lato" charset="0"/>
                <a:cs typeface="Lato" charset="0"/>
                <a:sym typeface="Lato" charset="0"/>
              </a:rPr>
              <a:t>Foresight </a:t>
            </a:r>
            <a:r>
              <a:rPr lang="cs-CZ" sz="1400" b="1" dirty="0" smtClean="0">
                <a:solidFill>
                  <a:srgbClr val="2666BD"/>
                </a:solidFill>
                <a:latin typeface="Lato" charset="0"/>
                <a:cs typeface="Lato" charset="0"/>
                <a:sym typeface="Lato" charset="0"/>
              </a:rPr>
              <a:t>jako služba pro veřejné financování</a:t>
            </a:r>
            <a:endParaRPr lang="en-US" sz="1400" b="1" dirty="0">
              <a:solidFill>
                <a:srgbClr val="2666BD"/>
              </a:solidFill>
              <a:latin typeface="Lato" charset="0"/>
              <a:cs typeface="Lato" charset="0"/>
              <a:sym typeface="Lato" charset="0"/>
            </a:endParaRPr>
          </a:p>
        </p:txBody>
      </p:sp>
      <p:sp>
        <p:nvSpPr>
          <p:cNvPr id="41" name="AutoShape 16"/>
          <p:cNvSpPr>
            <a:spLocks/>
          </p:cNvSpPr>
          <p:nvPr/>
        </p:nvSpPr>
        <p:spPr bwMode="auto">
          <a:xfrm>
            <a:off x="1451334" y="3611438"/>
            <a:ext cx="7441146" cy="614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Na základě nasbíraných dat lze lépe cílit veřejné financování na podporu inovací a výzkumu a vývoje</a:t>
            </a:r>
            <a:endParaRPr lang="en-US" sz="1200" dirty="0">
              <a:latin typeface="Lato" charset="0"/>
              <a:cs typeface="Lato" charset="0"/>
              <a:sym typeface="Lato" charset="0"/>
            </a:endParaRPr>
          </a:p>
        </p:txBody>
      </p:sp>
      <p:sp>
        <p:nvSpPr>
          <p:cNvPr id="46" name="AutoShape 22"/>
          <p:cNvSpPr>
            <a:spLocks/>
          </p:cNvSpPr>
          <p:nvPr/>
        </p:nvSpPr>
        <p:spPr bwMode="auto">
          <a:xfrm>
            <a:off x="789916" y="2163982"/>
            <a:ext cx="337614" cy="3734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600" y="9409"/>
                  <a:pt x="21600" y="10002"/>
                </a:cubicBezTo>
                <a:cubicBezTo>
                  <a:pt x="21600"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144018">
              <a:defRPr/>
            </a:pPr>
            <a:endParaRPr lang="cs-CZ" sz="900">
              <a:solidFill>
                <a:srgbClr val="44CEB9"/>
              </a:solidFill>
              <a:effectLst>
                <a:outerShdw blurRad="38100" dist="38100" dir="2700000" algn="tl">
                  <a:srgbClr val="DDDDDD"/>
                </a:outerShdw>
              </a:effectLst>
              <a:latin typeface="Gill Sans" charset="0"/>
              <a:cs typeface="Gill Sans" charset="0"/>
              <a:sym typeface="Gill Sans" charset="0"/>
            </a:endParaRPr>
          </a:p>
        </p:txBody>
      </p:sp>
      <p:sp>
        <p:nvSpPr>
          <p:cNvPr id="25" name="AutoShape 13"/>
          <p:cNvSpPr>
            <a:spLocks/>
          </p:cNvSpPr>
          <p:nvPr/>
        </p:nvSpPr>
        <p:spPr bwMode="auto">
          <a:xfrm>
            <a:off x="690329" y="3380765"/>
            <a:ext cx="563908" cy="860424"/>
          </a:xfrm>
          <a:prstGeom prst="roundRect">
            <a:avLst>
              <a:gd name="adj" fmla="val 20667"/>
            </a:avLst>
          </a:prstGeom>
          <a:solidFill>
            <a:schemeClr val="accent5"/>
          </a:solidFill>
          <a:ln>
            <a:solidFill>
              <a:schemeClr val="accent5"/>
            </a:solidFill>
          </a:ln>
          <a:effectLst/>
          <a:extLst/>
        </p:spPr>
        <p:txBody>
          <a:bodyPr lIns="0" tIns="0" rIns="0" bIns="0" anchor="ctr"/>
          <a:lstStyle/>
          <a:p>
            <a:pPr>
              <a:defRPr/>
            </a:pPr>
            <a:endParaRPr lang="cs-CZ" sz="1300">
              <a:solidFill>
                <a:srgbClr val="00B0F0"/>
              </a:solidFill>
              <a:cs typeface="Helvetica Light" charset="0"/>
            </a:endParaRPr>
          </a:p>
        </p:txBody>
      </p:sp>
      <p:sp>
        <p:nvSpPr>
          <p:cNvPr id="26" name="AutoShape 22"/>
          <p:cNvSpPr>
            <a:spLocks/>
          </p:cNvSpPr>
          <p:nvPr/>
        </p:nvSpPr>
        <p:spPr bwMode="auto">
          <a:xfrm>
            <a:off x="803476" y="3624243"/>
            <a:ext cx="337614" cy="3734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600" y="9409"/>
                  <a:pt x="21600" y="10002"/>
                </a:cubicBezTo>
                <a:cubicBezTo>
                  <a:pt x="21600"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144018">
              <a:defRPr/>
            </a:pPr>
            <a:endParaRPr lang="cs-CZ" sz="900">
              <a:solidFill>
                <a:srgbClr val="44CEB9"/>
              </a:solidFill>
              <a:effectLst>
                <a:outerShdw blurRad="38100" dist="38100" dir="2700000" algn="tl">
                  <a:srgbClr val="DDDDDD"/>
                </a:outerShdw>
              </a:effectLst>
              <a:latin typeface="Gill Sans" charset="0"/>
              <a:cs typeface="Gill Sans" charset="0"/>
              <a:sym typeface="Gill Sans" charset="0"/>
            </a:endParaRPr>
          </a:p>
        </p:txBody>
      </p:sp>
      <p:sp>
        <p:nvSpPr>
          <p:cNvPr id="22" name="AutoShape 15"/>
          <p:cNvSpPr>
            <a:spLocks/>
          </p:cNvSpPr>
          <p:nvPr/>
        </p:nvSpPr>
        <p:spPr bwMode="auto">
          <a:xfrm>
            <a:off x="1417101" y="4797152"/>
            <a:ext cx="4356201" cy="190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en-US" sz="1400" b="1" dirty="0">
                <a:solidFill>
                  <a:srgbClr val="2666BD"/>
                </a:solidFill>
                <a:latin typeface="Lato" charset="0"/>
                <a:cs typeface="Lato" charset="0"/>
                <a:sym typeface="Lato" charset="0"/>
              </a:rPr>
              <a:t>Foresight </a:t>
            </a:r>
            <a:r>
              <a:rPr lang="cs-CZ" sz="1400" b="1" dirty="0" smtClean="0">
                <a:solidFill>
                  <a:srgbClr val="2666BD"/>
                </a:solidFill>
                <a:latin typeface="Lato" charset="0"/>
                <a:cs typeface="Lato" charset="0"/>
                <a:sym typeface="Lato" charset="0"/>
              </a:rPr>
              <a:t>jako služba pro exportéry</a:t>
            </a:r>
            <a:endParaRPr lang="en-US" sz="1400" b="1" dirty="0">
              <a:solidFill>
                <a:srgbClr val="2666BD"/>
              </a:solidFill>
              <a:latin typeface="Lato" charset="0"/>
              <a:cs typeface="Lato" charset="0"/>
              <a:sym typeface="Lato" charset="0"/>
            </a:endParaRPr>
          </a:p>
        </p:txBody>
      </p:sp>
      <p:sp>
        <p:nvSpPr>
          <p:cNvPr id="23" name="AutoShape 16"/>
          <p:cNvSpPr>
            <a:spLocks/>
          </p:cNvSpPr>
          <p:nvPr/>
        </p:nvSpPr>
        <p:spPr bwMode="auto">
          <a:xfrm>
            <a:off x="1451334" y="5123606"/>
            <a:ext cx="7441146" cy="614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Identifikace perspektivních sektorů </a:t>
            </a:r>
            <a:r>
              <a:rPr lang="cs-CZ" sz="1200" dirty="0">
                <a:latin typeface="Lato" charset="0"/>
                <a:cs typeface="Lato" charset="0"/>
                <a:sym typeface="Lato" charset="0"/>
              </a:rPr>
              <a:t> </a:t>
            </a:r>
            <a:r>
              <a:rPr lang="cs-CZ" sz="1200" dirty="0" smtClean="0">
                <a:latin typeface="Lato" charset="0"/>
                <a:cs typeface="Lato" charset="0"/>
                <a:sym typeface="Lato" charset="0"/>
              </a:rPr>
              <a:t>a trendů v těchto sektorech</a:t>
            </a:r>
            <a:endParaRPr lang="en-US" sz="1200" dirty="0">
              <a:latin typeface="Lato" charset="0"/>
              <a:cs typeface="Lato" charset="0"/>
              <a:sym typeface="Lato" charset="0"/>
            </a:endParaRPr>
          </a:p>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Podpora při rozhodovacím procesu cílení investic do inovací, výzkumu a vývoje nových technologií</a:t>
            </a:r>
            <a:endParaRPr lang="en-US" sz="1200" dirty="0">
              <a:latin typeface="Lato" charset="0"/>
              <a:cs typeface="Lato" charset="0"/>
              <a:sym typeface="Lato" charset="0"/>
            </a:endParaRPr>
          </a:p>
        </p:txBody>
      </p:sp>
      <p:sp>
        <p:nvSpPr>
          <p:cNvPr id="24" name="AutoShape 13"/>
          <p:cNvSpPr>
            <a:spLocks/>
          </p:cNvSpPr>
          <p:nvPr/>
        </p:nvSpPr>
        <p:spPr bwMode="auto">
          <a:xfrm>
            <a:off x="690329" y="4892933"/>
            <a:ext cx="563908" cy="860424"/>
          </a:xfrm>
          <a:prstGeom prst="roundRect">
            <a:avLst>
              <a:gd name="adj" fmla="val 20667"/>
            </a:avLst>
          </a:prstGeom>
          <a:solidFill>
            <a:schemeClr val="accent5"/>
          </a:solidFill>
          <a:ln>
            <a:solidFill>
              <a:schemeClr val="accent5"/>
            </a:solidFill>
          </a:ln>
          <a:effectLst/>
          <a:extLst/>
        </p:spPr>
        <p:txBody>
          <a:bodyPr lIns="0" tIns="0" rIns="0" bIns="0" anchor="ctr"/>
          <a:lstStyle/>
          <a:p>
            <a:pPr>
              <a:defRPr/>
            </a:pPr>
            <a:endParaRPr lang="cs-CZ" sz="1300">
              <a:solidFill>
                <a:srgbClr val="00B0F0"/>
              </a:solidFill>
              <a:cs typeface="Helvetica Light" charset="0"/>
            </a:endParaRPr>
          </a:p>
        </p:txBody>
      </p:sp>
      <p:sp>
        <p:nvSpPr>
          <p:cNvPr id="27" name="AutoShape 22"/>
          <p:cNvSpPr>
            <a:spLocks/>
          </p:cNvSpPr>
          <p:nvPr/>
        </p:nvSpPr>
        <p:spPr bwMode="auto">
          <a:xfrm>
            <a:off x="803476" y="5136411"/>
            <a:ext cx="337614" cy="3734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600" y="9409"/>
                  <a:pt x="21600" y="10002"/>
                </a:cubicBezTo>
                <a:cubicBezTo>
                  <a:pt x="21600"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144018">
              <a:defRPr/>
            </a:pPr>
            <a:endParaRPr lang="cs-CZ" sz="900">
              <a:solidFill>
                <a:srgbClr val="44CEB9"/>
              </a:solidFill>
              <a:effectLst>
                <a:outerShdw blurRad="38100" dist="38100" dir="2700000" algn="tl">
                  <a:srgbClr val="DDDDDD"/>
                </a:outerShdw>
              </a:effectLst>
              <a:latin typeface="Gill Sans" charset="0"/>
              <a:cs typeface="Gill Sans" charset="0"/>
              <a:sym typeface="Gill Sans" charset="0"/>
            </a:endParaRPr>
          </a:p>
        </p:txBody>
      </p:sp>
      <p:pic>
        <p:nvPicPr>
          <p:cNvPr id="28" name="Obrázek 2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7504" y="26721"/>
            <a:ext cx="3377277" cy="945637"/>
          </a:xfrm>
          <a:prstGeom prst="rect">
            <a:avLst/>
          </a:prstGeom>
        </p:spPr>
      </p:pic>
    </p:spTree>
    <p:extLst>
      <p:ext uri="{BB962C8B-B14F-4D97-AF65-F5344CB8AC3E}">
        <p14:creationId xmlns:p14="http://schemas.microsoft.com/office/powerpoint/2010/main" xmlns="" val="3378654027"/>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AutoShape 1"/>
          <p:cNvSpPr>
            <a:spLocks/>
          </p:cNvSpPr>
          <p:nvPr/>
        </p:nvSpPr>
        <p:spPr bwMode="auto">
          <a:xfrm>
            <a:off x="8293300" y="265113"/>
            <a:ext cx="169069" cy="223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defRPr/>
            </a:pPr>
            <a:fld id="{8E824869-DF8F-364C-AAEB-D0CA87C1F6EE}" type="slidenum">
              <a:rPr lang="cs-CZ" sz="800" b="1" smtClean="0">
                <a:solidFill>
                  <a:srgbClr val="FFFFFF"/>
                </a:solidFill>
                <a:latin typeface="Lato" charset="0"/>
                <a:cs typeface="Lato" charset="0"/>
                <a:sym typeface="Lato" charset="0"/>
              </a:rPr>
              <a:pPr>
                <a:defRPr/>
              </a:pPr>
              <a:t>11</a:t>
            </a:fld>
            <a:endParaRPr lang="cs-CZ">
              <a:cs typeface="Helvetica Light" charset="0"/>
            </a:endParaRPr>
          </a:p>
        </p:txBody>
      </p:sp>
      <p:sp>
        <p:nvSpPr>
          <p:cNvPr id="53252" name="AutoShape 4"/>
          <p:cNvSpPr>
            <a:spLocks/>
          </p:cNvSpPr>
          <p:nvPr/>
        </p:nvSpPr>
        <p:spPr bwMode="auto">
          <a:xfrm>
            <a:off x="642342" y="999332"/>
            <a:ext cx="287536" cy="363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b"/>
          <a:lstStyle/>
          <a:p>
            <a:pPr>
              <a:lnSpc>
                <a:spcPct val="150000"/>
              </a:lnSpc>
              <a:defRPr/>
            </a:pPr>
            <a:r>
              <a:rPr lang="cs-CZ" sz="1900" smtClean="0">
                <a:solidFill>
                  <a:srgbClr val="FFFFFF"/>
                </a:solidFill>
                <a:latin typeface="FontAwesome" charset="0"/>
                <a:cs typeface="FontAwesome" charset="0"/>
                <a:sym typeface="FontAwesome" charset="0"/>
              </a:rPr>
              <a:t></a:t>
            </a:r>
            <a:endParaRPr lang="cs-CZ">
              <a:cs typeface="Helvetica Light" charset="0"/>
            </a:endParaRPr>
          </a:p>
        </p:txBody>
      </p:sp>
      <p:sp>
        <p:nvSpPr>
          <p:cNvPr id="53253" name="AutoShape 5"/>
          <p:cNvSpPr>
            <a:spLocks/>
          </p:cNvSpPr>
          <p:nvPr/>
        </p:nvSpPr>
        <p:spPr bwMode="auto">
          <a:xfrm>
            <a:off x="1125141" y="931863"/>
            <a:ext cx="7144941"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700" b="1" dirty="0" smtClean="0">
                <a:latin typeface="Lato" charset="0"/>
                <a:cs typeface="Lato" charset="0"/>
                <a:sym typeface="Lato" charset="0"/>
              </a:rPr>
              <a:t>Mapa globálních oborových příležitostí </a:t>
            </a:r>
            <a:endParaRPr lang="cs-CZ" dirty="0">
              <a:cs typeface="Helvetica Light" charset="0"/>
            </a:endParaRPr>
          </a:p>
        </p:txBody>
      </p:sp>
      <p:sp>
        <p:nvSpPr>
          <p:cNvPr id="53254" name="AutoShape 6"/>
          <p:cNvSpPr>
            <a:spLocks/>
          </p:cNvSpPr>
          <p:nvPr/>
        </p:nvSpPr>
        <p:spPr bwMode="auto">
          <a:xfrm>
            <a:off x="1129904" y="1266032"/>
            <a:ext cx="7144941"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000" dirty="0" smtClean="0">
                <a:latin typeface="Lato" charset="0"/>
                <a:cs typeface="Lato" charset="0"/>
                <a:sym typeface="Lato" charset="0"/>
              </a:rPr>
              <a:t>Hledání exportních a investičních příležitostí</a:t>
            </a:r>
            <a:endParaRPr lang="cs-CZ" sz="2400" dirty="0">
              <a:cs typeface="Helvetica Light" charset="0"/>
            </a:endParaRPr>
          </a:p>
        </p:txBody>
      </p:sp>
      <p:sp>
        <p:nvSpPr>
          <p:cNvPr id="53255" name="Line 7"/>
          <p:cNvSpPr>
            <a:spLocks noChangeShapeType="1"/>
          </p:cNvSpPr>
          <p:nvPr/>
        </p:nvSpPr>
        <p:spPr bwMode="auto">
          <a:xfrm flipV="1">
            <a:off x="642342" y="1560513"/>
            <a:ext cx="7862292"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cs-CZ" sz="1300">
              <a:cs typeface="Helvetica Light" charset="0"/>
            </a:endParaRPr>
          </a:p>
        </p:txBody>
      </p:sp>
      <p:sp>
        <p:nvSpPr>
          <p:cNvPr id="53256" name="AutoShape 8"/>
          <p:cNvSpPr>
            <a:spLocks/>
          </p:cNvSpPr>
          <p:nvPr/>
        </p:nvSpPr>
        <p:spPr bwMode="auto">
          <a:xfrm>
            <a:off x="639962" y="1727200"/>
            <a:ext cx="7861697" cy="405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000" dirty="0" smtClean="0">
                <a:latin typeface="Lato" charset="0"/>
                <a:cs typeface="Lato" charset="0"/>
                <a:sym typeface="Lato" charset="0"/>
              </a:rPr>
              <a:t>Díky aktivní práci zastupitelských úřadů má</a:t>
            </a:r>
            <a:r>
              <a:rPr lang="cs-CZ" sz="1000" b="1" dirty="0" smtClean="0">
                <a:latin typeface="Lato" charset="0"/>
                <a:cs typeface="Lato" charset="0"/>
                <a:sym typeface="Lato" charset="0"/>
              </a:rPr>
              <a:t> Česká republika poprvé historii </a:t>
            </a:r>
            <a:r>
              <a:rPr lang="cs-CZ" sz="1000" dirty="0">
                <a:latin typeface="Lato" charset="0"/>
                <a:cs typeface="Lato" charset="0"/>
                <a:sym typeface="Lato" charset="0"/>
              </a:rPr>
              <a:t>unikátní přehled o konkrétních příležitostech </a:t>
            </a:r>
            <a:r>
              <a:rPr lang="cs-CZ" sz="1000" dirty="0" smtClean="0">
                <a:latin typeface="Lato" charset="0"/>
                <a:cs typeface="Lato" charset="0"/>
                <a:sym typeface="Lato" charset="0"/>
              </a:rPr>
              <a:t>vývozu </a:t>
            </a:r>
            <a:r>
              <a:rPr lang="cs-CZ" sz="1000" dirty="0">
                <a:latin typeface="Lato" charset="0"/>
                <a:cs typeface="Lato" charset="0"/>
                <a:sym typeface="Lato" charset="0"/>
              </a:rPr>
              <a:t>do konkrétních </a:t>
            </a:r>
            <a:r>
              <a:rPr lang="cs-CZ" sz="1000" dirty="0" smtClean="0">
                <a:latin typeface="Lato" charset="0"/>
                <a:cs typeface="Lato" charset="0"/>
                <a:sym typeface="Lato" charset="0"/>
              </a:rPr>
              <a:t>zemí. </a:t>
            </a:r>
          </a:p>
          <a:p>
            <a:pPr defTabSz="272028">
              <a:lnSpc>
                <a:spcPct val="120000"/>
              </a:lnSpc>
              <a:spcBef>
                <a:spcPts val="714"/>
              </a:spcBef>
              <a:defRPr/>
            </a:pPr>
            <a:endParaRPr lang="cs-CZ" dirty="0">
              <a:cs typeface="Helvetica Light" charset="0"/>
            </a:endParaRPr>
          </a:p>
        </p:txBody>
      </p:sp>
      <p:sp>
        <p:nvSpPr>
          <p:cNvPr id="53260" name="AutoShape 12"/>
          <p:cNvSpPr>
            <a:spLocks/>
          </p:cNvSpPr>
          <p:nvPr/>
        </p:nvSpPr>
        <p:spPr bwMode="auto">
          <a:xfrm>
            <a:off x="766167" y="3063875"/>
            <a:ext cx="211336"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b"/>
          <a:lstStyle/>
          <a:p>
            <a:pPr>
              <a:lnSpc>
                <a:spcPct val="150000"/>
              </a:lnSpc>
              <a:defRPr/>
            </a:pPr>
            <a:r>
              <a:rPr lang="cs-CZ" sz="1300" dirty="0" smtClean="0">
                <a:solidFill>
                  <a:srgbClr val="FFFFFF"/>
                </a:solidFill>
                <a:latin typeface="FontAwesome" charset="0"/>
                <a:cs typeface="FontAwesome" charset="0"/>
                <a:sym typeface="FontAwesome" charset="0"/>
              </a:rPr>
              <a:t></a:t>
            </a:r>
            <a:endParaRPr lang="cs-CZ" dirty="0">
              <a:cs typeface="Helvetica Light" charset="0"/>
            </a:endParaRPr>
          </a:p>
        </p:txBody>
      </p:sp>
      <p:sp>
        <p:nvSpPr>
          <p:cNvPr id="53261" name="AutoShape 13"/>
          <p:cNvSpPr>
            <a:spLocks/>
          </p:cNvSpPr>
          <p:nvPr/>
        </p:nvSpPr>
        <p:spPr bwMode="auto">
          <a:xfrm>
            <a:off x="659531" y="2290763"/>
            <a:ext cx="540694" cy="860424"/>
          </a:xfrm>
          <a:prstGeom prst="roundRect">
            <a:avLst>
              <a:gd name="adj" fmla="val 20667"/>
            </a:avLst>
          </a:prstGeom>
          <a:solidFill>
            <a:schemeClr val="accent5"/>
          </a:solidFill>
          <a:ln>
            <a:noFill/>
          </a:ln>
          <a:effectLst/>
          <a:extLst/>
        </p:spPr>
        <p:txBody>
          <a:bodyPr lIns="0" tIns="0" rIns="0" bIns="0" anchor="ctr"/>
          <a:lstStyle/>
          <a:p>
            <a:pPr>
              <a:defRPr/>
            </a:pPr>
            <a:endParaRPr lang="cs-CZ" sz="1300">
              <a:solidFill>
                <a:srgbClr val="FFFFFF"/>
              </a:solidFill>
              <a:cs typeface="Helvetica Light" charset="0"/>
            </a:endParaRPr>
          </a:p>
        </p:txBody>
      </p:sp>
      <p:sp>
        <p:nvSpPr>
          <p:cNvPr id="53263" name="AutoShape 15"/>
          <p:cNvSpPr>
            <a:spLocks/>
          </p:cNvSpPr>
          <p:nvPr/>
        </p:nvSpPr>
        <p:spPr bwMode="auto">
          <a:xfrm>
            <a:off x="1305145" y="2295527"/>
            <a:ext cx="4529733" cy="190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400" b="1" dirty="0" smtClean="0">
                <a:solidFill>
                  <a:srgbClr val="2666BD"/>
                </a:solidFill>
                <a:latin typeface="Lato" charset="0"/>
                <a:cs typeface="Lato" charset="0"/>
                <a:sym typeface="Lato" charset="0"/>
              </a:rPr>
              <a:t>Proč sektorový přístup</a:t>
            </a:r>
            <a:endParaRPr lang="cs-CZ" sz="2400" dirty="0">
              <a:solidFill>
                <a:srgbClr val="2666BD"/>
              </a:solidFill>
              <a:cs typeface="Helvetica Light" charset="0"/>
            </a:endParaRPr>
          </a:p>
        </p:txBody>
      </p:sp>
      <p:sp>
        <p:nvSpPr>
          <p:cNvPr id="53264" name="AutoShape 16"/>
          <p:cNvSpPr>
            <a:spLocks/>
          </p:cNvSpPr>
          <p:nvPr/>
        </p:nvSpPr>
        <p:spPr bwMode="auto">
          <a:xfrm>
            <a:off x="1360362" y="2536826"/>
            <a:ext cx="6740029" cy="614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Efektivnější alokace prostředků a plánování aktivit na podporu ekonomických zájmů státu </a:t>
            </a:r>
          </a:p>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Umožňuje pružně reagovat na aktuální situaci</a:t>
            </a:r>
            <a:endParaRPr lang="cs-CZ" sz="3600" dirty="0">
              <a:cs typeface="Helvetica Light" charset="0"/>
            </a:endParaRPr>
          </a:p>
        </p:txBody>
      </p:sp>
      <p:sp>
        <p:nvSpPr>
          <p:cNvPr id="64541"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cs-CZ" sz="1300">
              <a:solidFill>
                <a:srgbClr val="932011"/>
              </a:solidFill>
              <a:cs typeface="Helvetica Light" charset="0"/>
            </a:endParaRPr>
          </a:p>
        </p:txBody>
      </p:sp>
      <p:sp>
        <p:nvSpPr>
          <p:cNvPr id="43"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44"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45"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30" name="AutoShape 13"/>
          <p:cNvSpPr>
            <a:spLocks/>
          </p:cNvSpPr>
          <p:nvPr/>
        </p:nvSpPr>
        <p:spPr bwMode="auto">
          <a:xfrm>
            <a:off x="658341" y="3353085"/>
            <a:ext cx="563908" cy="860424"/>
          </a:xfrm>
          <a:prstGeom prst="roundRect">
            <a:avLst>
              <a:gd name="adj" fmla="val 20667"/>
            </a:avLst>
          </a:prstGeom>
          <a:solidFill>
            <a:schemeClr val="accent5"/>
          </a:solidFill>
          <a:ln>
            <a:noFill/>
          </a:ln>
          <a:effectLst/>
          <a:extLst/>
        </p:spPr>
        <p:txBody>
          <a:bodyPr lIns="0" tIns="0" rIns="0" bIns="0" anchor="ctr"/>
          <a:lstStyle/>
          <a:p>
            <a:pPr>
              <a:defRPr/>
            </a:pPr>
            <a:endParaRPr lang="cs-CZ" sz="1300">
              <a:solidFill>
                <a:srgbClr val="FFFFFF"/>
              </a:solidFill>
              <a:cs typeface="Helvetica Light" charset="0"/>
            </a:endParaRPr>
          </a:p>
        </p:txBody>
      </p:sp>
      <p:sp>
        <p:nvSpPr>
          <p:cNvPr id="32" name="AutoShape 15"/>
          <p:cNvSpPr>
            <a:spLocks/>
          </p:cNvSpPr>
          <p:nvPr/>
        </p:nvSpPr>
        <p:spPr bwMode="auto">
          <a:xfrm>
            <a:off x="1359467" y="3370548"/>
            <a:ext cx="4298159" cy="2603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400" b="1" dirty="0" smtClean="0">
                <a:solidFill>
                  <a:srgbClr val="2666BD"/>
                </a:solidFill>
                <a:latin typeface="Lato" charset="0"/>
                <a:cs typeface="Lato" charset="0"/>
                <a:sym typeface="Lato" charset="0"/>
              </a:rPr>
              <a:t>Využití pro exportéry a investory</a:t>
            </a:r>
            <a:endParaRPr lang="cs-CZ" sz="2400" dirty="0">
              <a:solidFill>
                <a:srgbClr val="2666BD"/>
              </a:solidFill>
              <a:cs typeface="Helvetica Light" charset="0"/>
            </a:endParaRPr>
          </a:p>
        </p:txBody>
      </p:sp>
      <p:sp>
        <p:nvSpPr>
          <p:cNvPr id="33" name="AutoShape 16"/>
          <p:cNvSpPr>
            <a:spLocks/>
          </p:cNvSpPr>
          <p:nvPr/>
        </p:nvSpPr>
        <p:spPr bwMode="auto">
          <a:xfrm>
            <a:off x="1382386" y="3599148"/>
            <a:ext cx="6645997" cy="614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Ověření </a:t>
            </a:r>
            <a:r>
              <a:rPr lang="cs-CZ" sz="1200" dirty="0">
                <a:latin typeface="Lato" charset="0"/>
                <a:cs typeface="Lato" charset="0"/>
                <a:sym typeface="Lato" charset="0"/>
              </a:rPr>
              <a:t>možnosti uplatnění </a:t>
            </a:r>
            <a:r>
              <a:rPr lang="cs-CZ" sz="1200" dirty="0" smtClean="0">
                <a:latin typeface="Lato" charset="0"/>
                <a:cs typeface="Lato" charset="0"/>
                <a:sym typeface="Lato" charset="0"/>
              </a:rPr>
              <a:t>a identifikace </a:t>
            </a:r>
            <a:r>
              <a:rPr lang="cs-CZ" sz="1200" dirty="0">
                <a:latin typeface="Lato" charset="0"/>
                <a:cs typeface="Lato" charset="0"/>
                <a:sym typeface="Lato" charset="0"/>
              </a:rPr>
              <a:t>zemí, kde mají šanci se svým výrobkem </a:t>
            </a:r>
            <a:r>
              <a:rPr lang="cs-CZ" sz="1200" dirty="0" smtClean="0">
                <a:latin typeface="Lato" charset="0"/>
                <a:cs typeface="Lato" charset="0"/>
                <a:sym typeface="Lato" charset="0"/>
              </a:rPr>
              <a:t>uspět</a:t>
            </a:r>
          </a:p>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Diskuze se </a:t>
            </a:r>
            <a:r>
              <a:rPr lang="cs-CZ" sz="1200" dirty="0" err="1" smtClean="0">
                <a:latin typeface="Lato" charset="0"/>
                <a:cs typeface="Lato" charset="0"/>
                <a:sym typeface="Lato" charset="0"/>
              </a:rPr>
              <a:t>stakeholdery</a:t>
            </a:r>
            <a:r>
              <a:rPr lang="cs-CZ" sz="1200" dirty="0" smtClean="0">
                <a:latin typeface="Lato" charset="0"/>
                <a:cs typeface="Lato" charset="0"/>
                <a:sym typeface="Lato" charset="0"/>
              </a:rPr>
              <a:t> i podnikateli</a:t>
            </a:r>
            <a:endParaRPr lang="cs-CZ" sz="1200" dirty="0">
              <a:latin typeface="Lato" charset="0"/>
              <a:cs typeface="Lato" charset="0"/>
              <a:sym typeface="Lato" charset="0"/>
            </a:endParaRPr>
          </a:p>
        </p:txBody>
      </p:sp>
      <p:sp>
        <p:nvSpPr>
          <p:cNvPr id="38" name="AutoShape 13"/>
          <p:cNvSpPr>
            <a:spLocks/>
          </p:cNvSpPr>
          <p:nvPr/>
        </p:nvSpPr>
        <p:spPr bwMode="auto">
          <a:xfrm>
            <a:off x="675608" y="4373974"/>
            <a:ext cx="570456" cy="860424"/>
          </a:xfrm>
          <a:prstGeom prst="roundRect">
            <a:avLst>
              <a:gd name="adj" fmla="val 20667"/>
            </a:avLst>
          </a:prstGeom>
          <a:solidFill>
            <a:schemeClr val="accent5"/>
          </a:solidFill>
          <a:ln>
            <a:noFill/>
          </a:ln>
          <a:effectLst/>
          <a:extLst/>
        </p:spPr>
        <p:txBody>
          <a:bodyPr lIns="0" tIns="0" rIns="0" bIns="0" anchor="ctr"/>
          <a:lstStyle/>
          <a:p>
            <a:pPr>
              <a:defRPr/>
            </a:pPr>
            <a:endParaRPr lang="cs-CZ" sz="1300">
              <a:solidFill>
                <a:srgbClr val="FFFFFF"/>
              </a:solidFill>
              <a:cs typeface="Helvetica Light" charset="0"/>
            </a:endParaRPr>
          </a:p>
        </p:txBody>
      </p:sp>
      <p:sp>
        <p:nvSpPr>
          <p:cNvPr id="40" name="AutoShape 15"/>
          <p:cNvSpPr>
            <a:spLocks/>
          </p:cNvSpPr>
          <p:nvPr/>
        </p:nvSpPr>
        <p:spPr bwMode="auto">
          <a:xfrm>
            <a:off x="1391912" y="4373974"/>
            <a:ext cx="4356201" cy="190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400" b="1" dirty="0" smtClean="0">
                <a:solidFill>
                  <a:srgbClr val="2666BD"/>
                </a:solidFill>
                <a:latin typeface="Lato" charset="0"/>
                <a:cs typeface="Lato" charset="0"/>
                <a:sym typeface="Lato" charset="0"/>
              </a:rPr>
              <a:t>Interaktivně </a:t>
            </a:r>
            <a:r>
              <a:rPr lang="cs-CZ" sz="1400" b="1" dirty="0">
                <a:solidFill>
                  <a:srgbClr val="2666BD"/>
                </a:solidFill>
                <a:latin typeface="Lato" charset="0"/>
                <a:cs typeface="Lato" charset="0"/>
                <a:sym typeface="Lato" charset="0"/>
              </a:rPr>
              <a:t>na </a:t>
            </a:r>
            <a:r>
              <a:rPr lang="cs-CZ" sz="1400" b="1" dirty="0" smtClean="0">
                <a:solidFill>
                  <a:srgbClr val="2666BD"/>
                </a:solidFill>
                <a:latin typeface="Lato" charset="0"/>
                <a:cs typeface="Lato" charset="0"/>
                <a:sym typeface="Lato" charset="0"/>
              </a:rPr>
              <a:t>webu</a:t>
            </a:r>
            <a:endParaRPr lang="cs-CZ" sz="1400" b="1" dirty="0">
              <a:solidFill>
                <a:srgbClr val="2666BD"/>
              </a:solidFill>
              <a:latin typeface="Lato" charset="0"/>
              <a:cs typeface="Lato" charset="0"/>
              <a:sym typeface="Lato" charset="0"/>
            </a:endParaRPr>
          </a:p>
        </p:txBody>
      </p:sp>
      <p:sp>
        <p:nvSpPr>
          <p:cNvPr id="41" name="AutoShape 16"/>
          <p:cNvSpPr>
            <a:spLocks/>
          </p:cNvSpPr>
          <p:nvPr/>
        </p:nvSpPr>
        <p:spPr bwMode="auto">
          <a:xfrm>
            <a:off x="1325101" y="4564474"/>
            <a:ext cx="6674246" cy="614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Možnost využití k teritoriálnímu i oborovému vyhledávání</a:t>
            </a:r>
          </a:p>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www.businessinfo.cz/mop </a:t>
            </a:r>
            <a:endParaRPr lang="cs-CZ" sz="1200" dirty="0">
              <a:latin typeface="Lato" charset="0"/>
              <a:cs typeface="Lato" charset="0"/>
              <a:sym typeface="Lato" charset="0"/>
            </a:endParaRPr>
          </a:p>
          <a:p>
            <a:pPr marL="171450" indent="-171450" defTabSz="272028">
              <a:lnSpc>
                <a:spcPct val="120000"/>
              </a:lnSpc>
              <a:buFont typeface="Arial" panose="020B0604020202020204" pitchFamily="34" charset="0"/>
              <a:buChar char="•"/>
              <a:defRPr/>
            </a:pPr>
            <a:endParaRPr lang="cs-CZ" sz="1200" dirty="0">
              <a:solidFill>
                <a:srgbClr val="3E4147"/>
              </a:solidFill>
              <a:latin typeface="Lato" charset="0"/>
              <a:cs typeface="Lato" charset="0"/>
              <a:sym typeface="Lato" charset="0"/>
            </a:endParaRPr>
          </a:p>
        </p:txBody>
      </p:sp>
      <p:sp>
        <p:nvSpPr>
          <p:cNvPr id="42" name="AutoShape 22"/>
          <p:cNvSpPr>
            <a:spLocks/>
          </p:cNvSpPr>
          <p:nvPr/>
        </p:nvSpPr>
        <p:spPr bwMode="auto">
          <a:xfrm>
            <a:off x="753527" y="2536826"/>
            <a:ext cx="337614" cy="3734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600" y="9409"/>
                  <a:pt x="21600" y="10002"/>
                </a:cubicBezTo>
                <a:cubicBezTo>
                  <a:pt x="21600"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144018">
              <a:defRPr/>
            </a:pPr>
            <a:endParaRPr lang="cs-CZ" sz="900">
              <a:solidFill>
                <a:srgbClr val="44CEB9"/>
              </a:solidFill>
              <a:effectLst>
                <a:outerShdw blurRad="38100" dist="38100" dir="2700000" algn="tl">
                  <a:srgbClr val="DDDDDD"/>
                </a:outerShdw>
              </a:effectLst>
              <a:latin typeface="Gill Sans" charset="0"/>
              <a:cs typeface="Gill Sans" charset="0"/>
              <a:sym typeface="Gill Sans" charset="0"/>
            </a:endParaRPr>
          </a:p>
        </p:txBody>
      </p:sp>
      <p:sp>
        <p:nvSpPr>
          <p:cNvPr id="46" name="AutoShape 22"/>
          <p:cNvSpPr>
            <a:spLocks/>
          </p:cNvSpPr>
          <p:nvPr/>
        </p:nvSpPr>
        <p:spPr bwMode="auto">
          <a:xfrm>
            <a:off x="761071" y="3583560"/>
            <a:ext cx="337614" cy="3734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600" y="9409"/>
                  <a:pt x="21600" y="10002"/>
                </a:cubicBezTo>
                <a:cubicBezTo>
                  <a:pt x="21600"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144018">
              <a:defRPr/>
            </a:pPr>
            <a:endParaRPr lang="cs-CZ" sz="900">
              <a:solidFill>
                <a:srgbClr val="44CEB9"/>
              </a:solidFill>
              <a:effectLst>
                <a:outerShdw blurRad="38100" dist="38100" dir="2700000" algn="tl">
                  <a:srgbClr val="DDDDDD"/>
                </a:outerShdw>
              </a:effectLst>
              <a:latin typeface="Gill Sans" charset="0"/>
              <a:cs typeface="Gill Sans" charset="0"/>
              <a:sym typeface="Gill Sans" charset="0"/>
            </a:endParaRPr>
          </a:p>
        </p:txBody>
      </p:sp>
      <p:sp>
        <p:nvSpPr>
          <p:cNvPr id="47" name="AutoShape 22"/>
          <p:cNvSpPr>
            <a:spLocks/>
          </p:cNvSpPr>
          <p:nvPr/>
        </p:nvSpPr>
        <p:spPr bwMode="auto">
          <a:xfrm>
            <a:off x="777341" y="4624070"/>
            <a:ext cx="337614" cy="3734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600" y="9409"/>
                  <a:pt x="21600" y="10002"/>
                </a:cubicBezTo>
                <a:cubicBezTo>
                  <a:pt x="21600"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144018">
              <a:defRPr/>
            </a:pPr>
            <a:endParaRPr lang="cs-CZ" sz="900">
              <a:solidFill>
                <a:srgbClr val="44CEB9"/>
              </a:solidFill>
              <a:effectLst>
                <a:outerShdw blurRad="38100" dist="38100" dir="2700000" algn="tl">
                  <a:srgbClr val="DDDDDD"/>
                </a:outerShdw>
              </a:effectLst>
              <a:latin typeface="Gill Sans" charset="0"/>
              <a:cs typeface="Gill Sans" charset="0"/>
              <a:sym typeface="Gill Sans" charset="0"/>
            </a:endParaRPr>
          </a:p>
        </p:txBody>
      </p:sp>
      <p:pic>
        <p:nvPicPr>
          <p:cNvPr id="31" name="Obrázek 30"/>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7504" y="26721"/>
            <a:ext cx="3377277" cy="945637"/>
          </a:xfrm>
          <a:prstGeom prst="rect">
            <a:avLst/>
          </a:prstGeom>
        </p:spPr>
      </p:pic>
    </p:spTree>
    <p:extLst>
      <p:ext uri="{BB962C8B-B14F-4D97-AF65-F5344CB8AC3E}">
        <p14:creationId xmlns:p14="http://schemas.microsoft.com/office/powerpoint/2010/main" xmlns="" val="2868064684"/>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AutoShape 1"/>
          <p:cNvSpPr>
            <a:spLocks/>
          </p:cNvSpPr>
          <p:nvPr/>
        </p:nvSpPr>
        <p:spPr bwMode="auto">
          <a:xfrm>
            <a:off x="8293300" y="265113"/>
            <a:ext cx="169069" cy="223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defRPr/>
            </a:pPr>
            <a:fld id="{8E824869-DF8F-364C-AAEB-D0CA87C1F6EE}" type="slidenum">
              <a:rPr lang="cs-CZ" sz="800" b="1" smtClean="0">
                <a:solidFill>
                  <a:srgbClr val="FFFFFF"/>
                </a:solidFill>
                <a:latin typeface="Lato" charset="0"/>
                <a:cs typeface="Lato" charset="0"/>
                <a:sym typeface="Lato" charset="0"/>
              </a:rPr>
              <a:pPr>
                <a:defRPr/>
              </a:pPr>
              <a:t>12</a:t>
            </a:fld>
            <a:endParaRPr lang="cs-CZ">
              <a:cs typeface="Helvetica Light" charset="0"/>
            </a:endParaRPr>
          </a:p>
        </p:txBody>
      </p:sp>
      <p:sp>
        <p:nvSpPr>
          <p:cNvPr id="53252" name="AutoShape 4"/>
          <p:cNvSpPr>
            <a:spLocks/>
          </p:cNvSpPr>
          <p:nvPr/>
        </p:nvSpPr>
        <p:spPr bwMode="auto">
          <a:xfrm>
            <a:off x="642342" y="999332"/>
            <a:ext cx="287536" cy="363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b"/>
          <a:lstStyle/>
          <a:p>
            <a:pPr>
              <a:lnSpc>
                <a:spcPct val="150000"/>
              </a:lnSpc>
              <a:defRPr/>
            </a:pPr>
            <a:r>
              <a:rPr lang="cs-CZ" sz="1900" smtClean="0">
                <a:solidFill>
                  <a:srgbClr val="FFFFFF"/>
                </a:solidFill>
                <a:latin typeface="FontAwesome" charset="0"/>
                <a:cs typeface="FontAwesome" charset="0"/>
                <a:sym typeface="FontAwesome" charset="0"/>
              </a:rPr>
              <a:t></a:t>
            </a:r>
            <a:endParaRPr lang="cs-CZ">
              <a:cs typeface="Helvetica Light" charset="0"/>
            </a:endParaRPr>
          </a:p>
        </p:txBody>
      </p:sp>
      <p:sp>
        <p:nvSpPr>
          <p:cNvPr id="53253" name="AutoShape 5"/>
          <p:cNvSpPr>
            <a:spLocks/>
          </p:cNvSpPr>
          <p:nvPr/>
        </p:nvSpPr>
        <p:spPr bwMode="auto">
          <a:xfrm>
            <a:off x="1125141" y="931863"/>
            <a:ext cx="7144941"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700" b="1" dirty="0">
                <a:latin typeface="Lato" charset="0"/>
                <a:cs typeface="Lato" charset="0"/>
                <a:sym typeface="Lato" charset="0"/>
              </a:rPr>
              <a:t>Mapa globálních oborových příležitostí </a:t>
            </a:r>
            <a:endParaRPr lang="cs-CZ" sz="1600" dirty="0">
              <a:cs typeface="Helvetica Light" charset="0"/>
            </a:endParaRPr>
          </a:p>
        </p:txBody>
      </p:sp>
      <p:sp>
        <p:nvSpPr>
          <p:cNvPr id="53254" name="AutoShape 6"/>
          <p:cNvSpPr>
            <a:spLocks/>
          </p:cNvSpPr>
          <p:nvPr/>
        </p:nvSpPr>
        <p:spPr bwMode="auto">
          <a:xfrm>
            <a:off x="1129904" y="1266032"/>
            <a:ext cx="7144941"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000" dirty="0">
                <a:latin typeface="Lato" charset="0"/>
                <a:cs typeface="Lato" charset="0"/>
                <a:sym typeface="Lato" charset="0"/>
              </a:rPr>
              <a:t>Hledání exportních a investičních příležitostí</a:t>
            </a:r>
            <a:endParaRPr lang="cs-CZ" sz="2400" dirty="0">
              <a:cs typeface="Helvetica Light" charset="0"/>
            </a:endParaRPr>
          </a:p>
        </p:txBody>
      </p:sp>
      <p:sp>
        <p:nvSpPr>
          <p:cNvPr id="53255" name="Line 7"/>
          <p:cNvSpPr>
            <a:spLocks noChangeShapeType="1"/>
          </p:cNvSpPr>
          <p:nvPr/>
        </p:nvSpPr>
        <p:spPr bwMode="auto">
          <a:xfrm flipV="1">
            <a:off x="642342" y="1560513"/>
            <a:ext cx="7862292"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cs-CZ" sz="1300">
              <a:cs typeface="Helvetica Light" charset="0"/>
            </a:endParaRPr>
          </a:p>
        </p:txBody>
      </p:sp>
      <p:graphicFrame>
        <p:nvGraphicFramePr>
          <p:cNvPr id="35" name="Zástupný symbol pro obsah 5"/>
          <p:cNvGraphicFramePr>
            <a:graphicFrameLocks noGrp="1"/>
          </p:cNvGraphicFramePr>
          <p:nvPr>
            <p:ph idx="1"/>
            <p:extLst>
              <p:ext uri="{D42A27DB-BD31-4B8C-83A1-F6EECF244321}">
                <p14:modId xmlns:p14="http://schemas.microsoft.com/office/powerpoint/2010/main" xmlns="" val="5327370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9"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cs-CZ" sz="1300">
              <a:solidFill>
                <a:srgbClr val="932011"/>
              </a:solidFill>
              <a:cs typeface="Helvetica Light" charset="0"/>
            </a:endParaRPr>
          </a:p>
        </p:txBody>
      </p:sp>
      <p:sp>
        <p:nvSpPr>
          <p:cNvPr id="48"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50"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51"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cs-CZ" sz="1300">
              <a:solidFill>
                <a:srgbClr val="932011"/>
              </a:solidFill>
              <a:cs typeface="Helvetica Light" charset="0"/>
            </a:endParaRPr>
          </a:p>
        </p:txBody>
      </p:sp>
      <p:pic>
        <p:nvPicPr>
          <p:cNvPr id="13" name="Obrázek 12"/>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107504" y="26721"/>
            <a:ext cx="3377277" cy="945637"/>
          </a:xfrm>
          <a:prstGeom prst="rect">
            <a:avLst/>
          </a:prstGeom>
        </p:spPr>
      </p:pic>
    </p:spTree>
    <p:extLst>
      <p:ext uri="{BB962C8B-B14F-4D97-AF65-F5344CB8AC3E}">
        <p14:creationId xmlns:p14="http://schemas.microsoft.com/office/powerpoint/2010/main" xmlns="" val="3700589845"/>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AutoShape 1"/>
          <p:cNvSpPr>
            <a:spLocks/>
          </p:cNvSpPr>
          <p:nvPr/>
        </p:nvSpPr>
        <p:spPr bwMode="auto">
          <a:xfrm>
            <a:off x="8293300" y="265113"/>
            <a:ext cx="169069" cy="223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defRPr/>
            </a:pPr>
            <a:fld id="{8E824869-DF8F-364C-AAEB-D0CA87C1F6EE}" type="slidenum">
              <a:rPr lang="cs-CZ" sz="800" b="1" smtClean="0">
                <a:solidFill>
                  <a:srgbClr val="FFFFFF"/>
                </a:solidFill>
                <a:latin typeface="Lato" charset="0"/>
                <a:cs typeface="Lato" charset="0"/>
                <a:sym typeface="Lato" charset="0"/>
              </a:rPr>
              <a:pPr>
                <a:defRPr/>
              </a:pPr>
              <a:t>13</a:t>
            </a:fld>
            <a:endParaRPr lang="cs-CZ">
              <a:cs typeface="Helvetica Light" charset="0"/>
            </a:endParaRPr>
          </a:p>
        </p:txBody>
      </p:sp>
      <p:sp>
        <p:nvSpPr>
          <p:cNvPr id="53252" name="AutoShape 4"/>
          <p:cNvSpPr>
            <a:spLocks/>
          </p:cNvSpPr>
          <p:nvPr/>
        </p:nvSpPr>
        <p:spPr bwMode="auto">
          <a:xfrm>
            <a:off x="642342" y="999332"/>
            <a:ext cx="287536" cy="363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b"/>
          <a:lstStyle/>
          <a:p>
            <a:pPr>
              <a:lnSpc>
                <a:spcPct val="150000"/>
              </a:lnSpc>
              <a:defRPr/>
            </a:pPr>
            <a:r>
              <a:rPr lang="cs-CZ" sz="1900" smtClean="0">
                <a:solidFill>
                  <a:srgbClr val="FFFFFF"/>
                </a:solidFill>
                <a:latin typeface="FontAwesome" charset="0"/>
                <a:cs typeface="FontAwesome" charset="0"/>
                <a:sym typeface="FontAwesome" charset="0"/>
              </a:rPr>
              <a:t></a:t>
            </a:r>
            <a:endParaRPr lang="cs-CZ">
              <a:cs typeface="Helvetica Light" charset="0"/>
            </a:endParaRPr>
          </a:p>
        </p:txBody>
      </p:sp>
      <p:sp>
        <p:nvSpPr>
          <p:cNvPr id="53253" name="AutoShape 5"/>
          <p:cNvSpPr>
            <a:spLocks/>
          </p:cNvSpPr>
          <p:nvPr/>
        </p:nvSpPr>
        <p:spPr bwMode="auto">
          <a:xfrm>
            <a:off x="1125141" y="931863"/>
            <a:ext cx="7144941"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700" b="1" dirty="0">
                <a:latin typeface="Lato" charset="0"/>
                <a:cs typeface="Lato" charset="0"/>
                <a:sym typeface="Lato" charset="0"/>
              </a:rPr>
              <a:t>Mapa globálních oborových příležitostí </a:t>
            </a:r>
            <a:endParaRPr lang="cs-CZ" sz="1600" dirty="0">
              <a:cs typeface="Helvetica Light" charset="0"/>
            </a:endParaRPr>
          </a:p>
        </p:txBody>
      </p:sp>
      <p:sp>
        <p:nvSpPr>
          <p:cNvPr id="53254" name="AutoShape 6"/>
          <p:cNvSpPr>
            <a:spLocks/>
          </p:cNvSpPr>
          <p:nvPr/>
        </p:nvSpPr>
        <p:spPr bwMode="auto">
          <a:xfrm>
            <a:off x="1129904" y="1266032"/>
            <a:ext cx="7144941"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000" dirty="0">
                <a:latin typeface="Lato" charset="0"/>
                <a:cs typeface="Lato" charset="0"/>
                <a:sym typeface="Lato" charset="0"/>
              </a:rPr>
              <a:t>Hledání exportních a investičních příležitostí</a:t>
            </a:r>
            <a:endParaRPr lang="cs-CZ" sz="2400" dirty="0">
              <a:cs typeface="Helvetica Light" charset="0"/>
            </a:endParaRPr>
          </a:p>
        </p:txBody>
      </p:sp>
      <p:sp>
        <p:nvSpPr>
          <p:cNvPr id="53255" name="Line 7"/>
          <p:cNvSpPr>
            <a:spLocks noChangeShapeType="1"/>
          </p:cNvSpPr>
          <p:nvPr/>
        </p:nvSpPr>
        <p:spPr bwMode="auto">
          <a:xfrm flipV="1">
            <a:off x="642342" y="1560513"/>
            <a:ext cx="7862292"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cs-CZ" sz="1300">
              <a:cs typeface="Helvetica Light" charset="0"/>
            </a:endParaRPr>
          </a:p>
        </p:txBody>
      </p:sp>
      <p:sp>
        <p:nvSpPr>
          <p:cNvPr id="11"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cs-CZ" sz="1300">
              <a:solidFill>
                <a:srgbClr val="932011"/>
              </a:solidFill>
              <a:cs typeface="Helvetica Light" charset="0"/>
            </a:endParaRPr>
          </a:p>
        </p:txBody>
      </p:sp>
      <p:sp>
        <p:nvSpPr>
          <p:cNvPr id="12"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13"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14"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cs-CZ" sz="1300">
              <a:solidFill>
                <a:srgbClr val="932011"/>
              </a:solidFill>
              <a:cs typeface="Helvetica Light" charset="0"/>
            </a:endParaRPr>
          </a:p>
        </p:txBody>
      </p:sp>
      <p:pic>
        <p:nvPicPr>
          <p:cNvPr id="15" name="Obrázek 1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7504" y="26721"/>
            <a:ext cx="3377277" cy="945637"/>
          </a:xfrm>
          <a:prstGeom prst="rect">
            <a:avLst/>
          </a:prstGeom>
        </p:spPr>
      </p:pic>
      <p:graphicFrame>
        <p:nvGraphicFramePr>
          <p:cNvPr id="16" name="Diagram 15"/>
          <p:cNvGraphicFramePr/>
          <p:nvPr>
            <p:extLst>
              <p:ext uri="{D42A27DB-BD31-4B8C-83A1-F6EECF244321}">
                <p14:modId xmlns:p14="http://schemas.microsoft.com/office/powerpoint/2010/main" xmlns="" val="3170602291"/>
              </p:ext>
            </p:extLst>
          </p:nvPr>
        </p:nvGraphicFramePr>
        <p:xfrm>
          <a:off x="1187624" y="1700808"/>
          <a:ext cx="6768752" cy="46242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7" name="Picture 2"/>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3903055" y="3284984"/>
            <a:ext cx="1337890" cy="169401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375944077"/>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5"/>
          <p:cNvSpPr>
            <a:spLocks/>
          </p:cNvSpPr>
          <p:nvPr/>
        </p:nvSpPr>
        <p:spPr bwMode="auto">
          <a:xfrm>
            <a:off x="1125141" y="931863"/>
            <a:ext cx="7144941"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700" b="1" dirty="0" smtClean="0">
                <a:latin typeface="Lato" charset="0"/>
                <a:cs typeface="Lato" charset="0"/>
                <a:sym typeface="Lato" charset="0"/>
              </a:rPr>
              <a:t>Indie</a:t>
            </a:r>
            <a:endParaRPr lang="en-US" dirty="0">
              <a:cs typeface="Helvetica Light" charset="0"/>
            </a:endParaRPr>
          </a:p>
        </p:txBody>
      </p:sp>
      <p:sp>
        <p:nvSpPr>
          <p:cNvPr id="7" name="AutoShape 6"/>
          <p:cNvSpPr>
            <a:spLocks/>
          </p:cNvSpPr>
          <p:nvPr/>
        </p:nvSpPr>
        <p:spPr bwMode="auto">
          <a:xfrm>
            <a:off x="1129904" y="1266032"/>
            <a:ext cx="7144941"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000" dirty="0" smtClean="0">
                <a:cs typeface="Helvetica Light" charset="0"/>
                <a:sym typeface="Lato" charset="0"/>
              </a:rPr>
              <a:t>Příklad</a:t>
            </a:r>
            <a:endParaRPr lang="en-US" sz="2400" dirty="0">
              <a:cs typeface="Helvetica Light" charset="0"/>
            </a:endParaRPr>
          </a:p>
        </p:txBody>
      </p:sp>
      <p:sp>
        <p:nvSpPr>
          <p:cNvPr id="8" name="Line 7"/>
          <p:cNvSpPr>
            <a:spLocks noChangeShapeType="1"/>
          </p:cNvSpPr>
          <p:nvPr/>
        </p:nvSpPr>
        <p:spPr bwMode="auto">
          <a:xfrm flipV="1">
            <a:off x="467544" y="1484784"/>
            <a:ext cx="8208912"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cs-CZ" sz="1300">
              <a:cs typeface="Helvetica Light" charset="0"/>
            </a:endParaRPr>
          </a:p>
        </p:txBody>
      </p:sp>
      <p:sp>
        <p:nvSpPr>
          <p:cNvPr id="10"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cs-CZ" sz="1300">
              <a:solidFill>
                <a:srgbClr val="932011"/>
              </a:solidFill>
              <a:cs typeface="Helvetica Light" charset="0"/>
            </a:endParaRPr>
          </a:p>
        </p:txBody>
      </p:sp>
      <p:sp>
        <p:nvSpPr>
          <p:cNvPr id="11"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12"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13"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cs-CZ" sz="1300">
              <a:solidFill>
                <a:srgbClr val="932011"/>
              </a:solidFill>
              <a:cs typeface="Helvetica Light" charset="0"/>
            </a:endParaRPr>
          </a:p>
        </p:txBody>
      </p:sp>
      <p:graphicFrame>
        <p:nvGraphicFramePr>
          <p:cNvPr id="15" name="Tabulka 14"/>
          <p:cNvGraphicFramePr>
            <a:graphicFrameLocks noGrp="1"/>
          </p:cNvGraphicFramePr>
          <p:nvPr>
            <p:extLst>
              <p:ext uri="{D42A27DB-BD31-4B8C-83A1-F6EECF244321}">
                <p14:modId xmlns:p14="http://schemas.microsoft.com/office/powerpoint/2010/main" xmlns="" val="2581363684"/>
              </p:ext>
            </p:extLst>
          </p:nvPr>
        </p:nvGraphicFramePr>
        <p:xfrm>
          <a:off x="539552" y="1591989"/>
          <a:ext cx="8136904" cy="1444748"/>
        </p:xfrm>
        <a:graphic>
          <a:graphicData uri="http://schemas.openxmlformats.org/drawingml/2006/table">
            <a:tbl>
              <a:tblPr firstRow="1" firstCol="1" bandRow="1">
                <a:tableStyleId>{F5AB1C69-6EDB-4FF4-983F-18BD219EF322}</a:tableStyleId>
              </a:tblPr>
              <a:tblGrid>
                <a:gridCol w="4068452"/>
                <a:gridCol w="4068452"/>
              </a:tblGrid>
              <a:tr h="288032">
                <a:tc>
                  <a:txBody>
                    <a:bodyPr/>
                    <a:lstStyle/>
                    <a:p>
                      <a:pPr>
                        <a:lnSpc>
                          <a:spcPct val="115000"/>
                        </a:lnSpc>
                        <a:spcAft>
                          <a:spcPts val="0"/>
                        </a:spcAft>
                      </a:pPr>
                      <a:r>
                        <a:rPr lang="cs-CZ" sz="1400" noProof="0" dirty="0" smtClean="0">
                          <a:effectLst/>
                        </a:rPr>
                        <a:t>Sektor</a:t>
                      </a:r>
                      <a:endParaRPr lang="en-US" sz="1400" noProof="0" dirty="0">
                        <a:effectLst/>
                        <a:latin typeface="Calibri"/>
                        <a:ea typeface="Calibri"/>
                        <a:cs typeface="Times New Roman"/>
                      </a:endParaRPr>
                    </a:p>
                  </a:txBody>
                  <a:tcPr marL="44450" marR="44450" marT="0" marB="0" anchor="ctr"/>
                </a:tc>
                <a:tc>
                  <a:txBody>
                    <a:bodyPr/>
                    <a:lstStyle/>
                    <a:p>
                      <a:pPr>
                        <a:lnSpc>
                          <a:spcPct val="115000"/>
                        </a:lnSpc>
                        <a:spcAft>
                          <a:spcPts val="0"/>
                        </a:spcAft>
                      </a:pPr>
                      <a:r>
                        <a:rPr lang="cs-CZ" sz="1400" noProof="0" dirty="0" smtClean="0">
                          <a:effectLst/>
                        </a:rPr>
                        <a:t>Příležitosti</a:t>
                      </a:r>
                      <a:endParaRPr lang="en-US" sz="1400" noProof="0" dirty="0">
                        <a:effectLst/>
                        <a:latin typeface="Calibri"/>
                        <a:ea typeface="Calibri"/>
                        <a:cs typeface="Times New Roman"/>
                      </a:endParaRPr>
                    </a:p>
                  </a:txBody>
                  <a:tcPr marL="44450" marR="44450" marT="0" marB="0" anchor="ctr"/>
                </a:tc>
              </a:tr>
              <a:tr h="190500">
                <a:tc rowSpan="5">
                  <a:txBody>
                    <a:bodyPr/>
                    <a:lstStyle/>
                    <a:p>
                      <a:pPr>
                        <a:lnSpc>
                          <a:spcPct val="115000"/>
                        </a:lnSpc>
                        <a:spcAft>
                          <a:spcPts val="0"/>
                        </a:spcAft>
                      </a:pPr>
                      <a:r>
                        <a:rPr lang="cs-CZ" sz="1100" dirty="0" smtClean="0">
                          <a:solidFill>
                            <a:srgbClr val="000000"/>
                          </a:solidFill>
                          <a:effectLst/>
                          <a:latin typeface="+mn-lt"/>
                          <a:ea typeface="Times New Roman"/>
                          <a:cs typeface="Arial"/>
                        </a:rPr>
                        <a:t>Energetický průmysl </a:t>
                      </a:r>
                      <a:endParaRPr lang="cs-CZ" sz="1100" dirty="0">
                        <a:effectLst/>
                        <a:latin typeface="Calibri"/>
                        <a:ea typeface="Calibri"/>
                        <a:cs typeface="Times New Roman"/>
                      </a:endParaRPr>
                    </a:p>
                  </a:txBody>
                  <a:tcPr marL="44450" marR="44450" marT="0" marB="0" anchor="ctr">
                    <a:solidFill>
                      <a:schemeClr val="accent3">
                        <a:lumMod val="40000"/>
                        <a:lumOff val="60000"/>
                      </a:schemeClr>
                    </a:solidFill>
                  </a:tcPr>
                </a:tc>
                <a:tc>
                  <a:txBody>
                    <a:bodyPr/>
                    <a:lstStyle/>
                    <a:p>
                      <a:pPr>
                        <a:lnSpc>
                          <a:spcPct val="115000"/>
                        </a:lnSpc>
                        <a:spcAft>
                          <a:spcPts val="0"/>
                        </a:spcAft>
                      </a:pPr>
                      <a:r>
                        <a:rPr lang="cs-CZ" sz="1100" dirty="0">
                          <a:effectLst/>
                          <a:latin typeface="Calibri"/>
                          <a:ea typeface="Times New Roman"/>
                          <a:cs typeface="Arial"/>
                        </a:rPr>
                        <a:t>HS 8406 - Turbíny na páru vodní nebo jinou</a:t>
                      </a:r>
                      <a:endParaRPr lang="cs-CZ" sz="1100" dirty="0">
                        <a:effectLst/>
                        <a:latin typeface="Calibri"/>
                        <a:ea typeface="Calibri"/>
                        <a:cs typeface="Times New Roman"/>
                      </a:endParaRPr>
                    </a:p>
                  </a:txBody>
                  <a:tcPr marL="44450" marR="44450" marT="0" marB="0" anchor="ctr"/>
                </a:tc>
              </a:tr>
              <a:tr h="190500">
                <a:tc vMerge="1">
                  <a:txBody>
                    <a:bodyPr/>
                    <a:lstStyle/>
                    <a:p>
                      <a:endParaRPr lang="cs-CZ"/>
                    </a:p>
                  </a:txBody>
                  <a:tcPr/>
                </a:tc>
                <a:tc>
                  <a:txBody>
                    <a:bodyPr/>
                    <a:lstStyle/>
                    <a:p>
                      <a:pPr>
                        <a:lnSpc>
                          <a:spcPct val="115000"/>
                        </a:lnSpc>
                        <a:spcAft>
                          <a:spcPts val="0"/>
                        </a:spcAft>
                      </a:pPr>
                      <a:r>
                        <a:rPr lang="cs-CZ" sz="1100">
                          <a:effectLst/>
                          <a:latin typeface="Calibri"/>
                          <a:ea typeface="Times New Roman"/>
                          <a:cs typeface="Arial"/>
                        </a:rPr>
                        <a:t>HS 8411 - Motory proudové, pohony turbovrtulové a ostatní plynové turbíny</a:t>
                      </a:r>
                      <a:endParaRPr lang="cs-CZ" sz="1100">
                        <a:effectLst/>
                        <a:latin typeface="Calibri"/>
                        <a:ea typeface="Calibri"/>
                        <a:cs typeface="Times New Roman"/>
                      </a:endParaRPr>
                    </a:p>
                  </a:txBody>
                  <a:tcPr marL="44450" marR="44450" marT="0" marB="0" anchor="ctr"/>
                </a:tc>
              </a:tr>
              <a:tr h="190500">
                <a:tc vMerge="1">
                  <a:txBody>
                    <a:bodyPr/>
                    <a:lstStyle/>
                    <a:p>
                      <a:endParaRPr lang="cs-CZ"/>
                    </a:p>
                  </a:txBody>
                  <a:tcPr/>
                </a:tc>
                <a:tc>
                  <a:txBody>
                    <a:bodyPr/>
                    <a:lstStyle/>
                    <a:p>
                      <a:pPr>
                        <a:lnSpc>
                          <a:spcPct val="115000"/>
                        </a:lnSpc>
                        <a:spcAft>
                          <a:spcPts val="0"/>
                        </a:spcAft>
                      </a:pPr>
                      <a:r>
                        <a:rPr lang="cs-CZ" sz="1100">
                          <a:effectLst/>
                          <a:latin typeface="Calibri"/>
                          <a:ea typeface="Times New Roman"/>
                          <a:cs typeface="Arial"/>
                        </a:rPr>
                        <a:t>HS 8402 – Generátory pro výrobu páry vodní a jiné</a:t>
                      </a:r>
                      <a:endParaRPr lang="cs-CZ" sz="1100">
                        <a:effectLst/>
                        <a:latin typeface="Calibri"/>
                        <a:ea typeface="Calibri"/>
                        <a:cs typeface="Times New Roman"/>
                      </a:endParaRPr>
                    </a:p>
                  </a:txBody>
                  <a:tcPr marL="44450" marR="44450" marT="0" marB="0" anchor="ctr"/>
                </a:tc>
              </a:tr>
              <a:tr h="190500">
                <a:tc vMerge="1">
                  <a:txBody>
                    <a:bodyPr/>
                    <a:lstStyle/>
                    <a:p>
                      <a:endParaRPr lang="cs-CZ"/>
                    </a:p>
                  </a:txBody>
                  <a:tcPr/>
                </a:tc>
                <a:tc>
                  <a:txBody>
                    <a:bodyPr/>
                    <a:lstStyle/>
                    <a:p>
                      <a:pPr>
                        <a:lnSpc>
                          <a:spcPct val="115000"/>
                        </a:lnSpc>
                        <a:spcAft>
                          <a:spcPts val="0"/>
                        </a:spcAft>
                      </a:pPr>
                      <a:r>
                        <a:rPr lang="cs-CZ" sz="1100">
                          <a:effectLst/>
                          <a:latin typeface="Calibri"/>
                          <a:ea typeface="Times New Roman"/>
                          <a:cs typeface="Arial"/>
                        </a:rPr>
                        <a:t>HS 8481 – Kohouty ventily aj. pro potrubí kotle vany aj.</a:t>
                      </a:r>
                      <a:endParaRPr lang="cs-CZ" sz="1100">
                        <a:effectLst/>
                        <a:latin typeface="Calibri"/>
                        <a:ea typeface="Calibri"/>
                        <a:cs typeface="Times New Roman"/>
                      </a:endParaRPr>
                    </a:p>
                  </a:txBody>
                  <a:tcPr marL="44450" marR="44450" marT="0" marB="0" anchor="ctr"/>
                </a:tc>
              </a:tr>
              <a:tr h="190500">
                <a:tc vMerge="1">
                  <a:txBody>
                    <a:bodyPr/>
                    <a:lstStyle/>
                    <a:p>
                      <a:endParaRPr lang="cs-CZ"/>
                    </a:p>
                  </a:txBody>
                  <a:tcPr>
                    <a:solidFill>
                      <a:schemeClr val="accent3">
                        <a:lumMod val="40000"/>
                        <a:lumOff val="60000"/>
                      </a:schemeClr>
                    </a:solidFill>
                  </a:tcPr>
                </a:tc>
                <a:tc>
                  <a:txBody>
                    <a:bodyPr/>
                    <a:lstStyle/>
                    <a:p>
                      <a:pPr>
                        <a:lnSpc>
                          <a:spcPct val="115000"/>
                        </a:lnSpc>
                        <a:spcAft>
                          <a:spcPts val="0"/>
                        </a:spcAft>
                      </a:pPr>
                      <a:r>
                        <a:rPr lang="cs-CZ" sz="1100" dirty="0">
                          <a:effectLst/>
                          <a:latin typeface="Calibri"/>
                          <a:ea typeface="Times New Roman"/>
                          <a:cs typeface="Arial"/>
                        </a:rPr>
                        <a:t>HS 7304 – Trouby, duté profily apod., bezešvé, ze železa, oceli</a:t>
                      </a:r>
                      <a:endParaRPr lang="cs-CZ" sz="1100" dirty="0">
                        <a:effectLst/>
                        <a:latin typeface="Calibri"/>
                        <a:ea typeface="Calibri"/>
                        <a:cs typeface="Times New Roman"/>
                      </a:endParaRPr>
                    </a:p>
                  </a:txBody>
                  <a:tcPr marL="44450" marR="44450" marT="0" marB="0" anchor="ctr"/>
                </a:tc>
              </a:tr>
            </a:tbl>
          </a:graphicData>
        </a:graphic>
      </p:graphicFrame>
      <p:sp>
        <p:nvSpPr>
          <p:cNvPr id="16" name="AutoShape 13"/>
          <p:cNvSpPr>
            <a:spLocks/>
          </p:cNvSpPr>
          <p:nvPr/>
        </p:nvSpPr>
        <p:spPr bwMode="auto">
          <a:xfrm>
            <a:off x="539514" y="3356992"/>
            <a:ext cx="563908" cy="860424"/>
          </a:xfrm>
          <a:prstGeom prst="roundRect">
            <a:avLst>
              <a:gd name="adj" fmla="val 20667"/>
            </a:avLst>
          </a:prstGeom>
          <a:solidFill>
            <a:schemeClr val="accent5"/>
          </a:solidFill>
          <a:ln>
            <a:solidFill>
              <a:schemeClr val="accent5"/>
            </a:solidFill>
          </a:ln>
          <a:effectLst/>
          <a:extLst/>
        </p:spPr>
        <p:txBody>
          <a:bodyPr lIns="0" tIns="0" rIns="0" bIns="0" anchor="ctr"/>
          <a:lstStyle/>
          <a:p>
            <a:pPr>
              <a:defRPr/>
            </a:pPr>
            <a:endParaRPr lang="cs-CZ" sz="1300">
              <a:solidFill>
                <a:srgbClr val="00B0F0"/>
              </a:solidFill>
              <a:cs typeface="Helvetica Light" charset="0"/>
            </a:endParaRPr>
          </a:p>
        </p:txBody>
      </p:sp>
      <p:sp>
        <p:nvSpPr>
          <p:cNvPr id="17" name="AutoShape 15"/>
          <p:cNvSpPr>
            <a:spLocks/>
          </p:cNvSpPr>
          <p:nvPr/>
        </p:nvSpPr>
        <p:spPr bwMode="auto">
          <a:xfrm>
            <a:off x="1240640" y="3374455"/>
            <a:ext cx="4298159" cy="2603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400" b="1" dirty="0">
                <a:solidFill>
                  <a:srgbClr val="2666BD"/>
                </a:solidFill>
                <a:latin typeface="Lato" charset="0"/>
                <a:cs typeface="Lato" charset="0"/>
                <a:sym typeface="Lato" charset="0"/>
              </a:rPr>
              <a:t>Energetický průmysl </a:t>
            </a:r>
          </a:p>
        </p:txBody>
      </p:sp>
      <p:sp>
        <p:nvSpPr>
          <p:cNvPr id="18" name="AutoShape 16"/>
          <p:cNvSpPr>
            <a:spLocks/>
          </p:cNvSpPr>
          <p:nvPr/>
        </p:nvSpPr>
        <p:spPr bwMode="auto">
          <a:xfrm>
            <a:off x="1266816" y="3587467"/>
            <a:ext cx="7265624" cy="22177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defRPr/>
            </a:pPr>
            <a:r>
              <a:rPr lang="cs-CZ" sz="1200" dirty="0"/>
              <a:t>Indie zůstává zemí s trvalým deficitem v bilanci nabídky a poptávky. Nedostatek elektrické energie (nezřídka lokálního původu) a časté výpadky v dodávce proudu představují zásadní překážku dalšímu rozvoji indické ekonomiky.  Ke zlepšení má dojít modernizací a rehabilitací stávajících energetických zdrojů a také výstavbou nových kapacit. </a:t>
            </a:r>
            <a:endParaRPr lang="cs-CZ" sz="1200" dirty="0" smtClean="0"/>
          </a:p>
          <a:p>
            <a:pPr defTabSz="272028">
              <a:lnSpc>
                <a:spcPct val="120000"/>
              </a:lnSpc>
              <a:defRPr/>
            </a:pPr>
            <a:endParaRPr lang="en-US" sz="1200" dirty="0" smtClean="0">
              <a:latin typeface="Lato" charset="0"/>
              <a:cs typeface="Lato" charset="0"/>
              <a:sym typeface="Lato" charset="0"/>
            </a:endParaRPr>
          </a:p>
        </p:txBody>
      </p:sp>
      <p:sp>
        <p:nvSpPr>
          <p:cNvPr id="19" name="AutoShape 22"/>
          <p:cNvSpPr>
            <a:spLocks/>
          </p:cNvSpPr>
          <p:nvPr/>
        </p:nvSpPr>
        <p:spPr bwMode="auto">
          <a:xfrm>
            <a:off x="652661" y="3600470"/>
            <a:ext cx="337614" cy="3734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600" y="9409"/>
                  <a:pt x="21600" y="10002"/>
                </a:cubicBezTo>
                <a:cubicBezTo>
                  <a:pt x="21600"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144018">
              <a:defRPr/>
            </a:pPr>
            <a:endParaRPr lang="cs-CZ" sz="900">
              <a:solidFill>
                <a:srgbClr val="44CEB9"/>
              </a:solidFill>
              <a:effectLst>
                <a:outerShdw blurRad="38100" dist="38100" dir="2700000" algn="tl">
                  <a:srgbClr val="DDDDDD"/>
                </a:outerShdw>
              </a:effectLst>
              <a:latin typeface="Gill Sans" charset="0"/>
              <a:cs typeface="Gill Sans" charset="0"/>
              <a:sym typeface="Gill Sans" charset="0"/>
            </a:endParaRPr>
          </a:p>
        </p:txBody>
      </p:sp>
      <p:pic>
        <p:nvPicPr>
          <p:cNvPr id="24" name="Obrázek 2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7504" y="26721"/>
            <a:ext cx="3377277" cy="945637"/>
          </a:xfrm>
          <a:prstGeom prst="rect">
            <a:avLst/>
          </a:prstGeom>
        </p:spPr>
      </p:pic>
    </p:spTree>
    <p:extLst>
      <p:ext uri="{BB962C8B-B14F-4D97-AF65-F5344CB8AC3E}">
        <p14:creationId xmlns:p14="http://schemas.microsoft.com/office/powerpoint/2010/main" xmlns="" val="3013833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5"/>
          <p:cNvSpPr>
            <a:spLocks/>
          </p:cNvSpPr>
          <p:nvPr/>
        </p:nvSpPr>
        <p:spPr bwMode="auto">
          <a:xfrm>
            <a:off x="1125141" y="931863"/>
            <a:ext cx="7144941"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700" b="1" dirty="0" smtClean="0">
                <a:latin typeface="Lato" charset="0"/>
                <a:cs typeface="Lato" charset="0"/>
                <a:sym typeface="Lato" charset="0"/>
              </a:rPr>
              <a:t>Potravinářský průmysl</a:t>
            </a:r>
            <a:endParaRPr lang="en-US" dirty="0">
              <a:cs typeface="Helvetica Light" charset="0"/>
            </a:endParaRPr>
          </a:p>
        </p:txBody>
      </p:sp>
      <p:sp>
        <p:nvSpPr>
          <p:cNvPr id="7" name="AutoShape 6"/>
          <p:cNvSpPr>
            <a:spLocks/>
          </p:cNvSpPr>
          <p:nvPr/>
        </p:nvSpPr>
        <p:spPr bwMode="auto">
          <a:xfrm>
            <a:off x="1129904" y="1266032"/>
            <a:ext cx="7144941"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000" dirty="0" smtClean="0">
                <a:cs typeface="Helvetica Light" charset="0"/>
                <a:sym typeface="Lato" charset="0"/>
              </a:rPr>
              <a:t>Příklad</a:t>
            </a:r>
            <a:endParaRPr lang="en-US" sz="2400" dirty="0">
              <a:cs typeface="Helvetica Light" charset="0"/>
            </a:endParaRPr>
          </a:p>
        </p:txBody>
      </p:sp>
      <p:sp>
        <p:nvSpPr>
          <p:cNvPr id="8" name="Line 7"/>
          <p:cNvSpPr>
            <a:spLocks noChangeShapeType="1"/>
          </p:cNvSpPr>
          <p:nvPr/>
        </p:nvSpPr>
        <p:spPr bwMode="auto">
          <a:xfrm flipV="1">
            <a:off x="467544" y="1484784"/>
            <a:ext cx="8208912"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cs-CZ" sz="1300">
              <a:cs typeface="Helvetica Light" charset="0"/>
            </a:endParaRPr>
          </a:p>
        </p:txBody>
      </p:sp>
      <p:sp>
        <p:nvSpPr>
          <p:cNvPr id="10"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cs-CZ" sz="1300">
              <a:solidFill>
                <a:srgbClr val="932011"/>
              </a:solidFill>
              <a:cs typeface="Helvetica Light" charset="0"/>
            </a:endParaRPr>
          </a:p>
        </p:txBody>
      </p:sp>
      <p:sp>
        <p:nvSpPr>
          <p:cNvPr id="11"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12"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13"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20" name="AutoShape 13"/>
          <p:cNvSpPr>
            <a:spLocks/>
          </p:cNvSpPr>
          <p:nvPr/>
        </p:nvSpPr>
        <p:spPr bwMode="auto">
          <a:xfrm>
            <a:off x="539514" y="4872832"/>
            <a:ext cx="563908" cy="860424"/>
          </a:xfrm>
          <a:prstGeom prst="roundRect">
            <a:avLst>
              <a:gd name="adj" fmla="val 20667"/>
            </a:avLst>
          </a:prstGeom>
          <a:solidFill>
            <a:schemeClr val="accent5"/>
          </a:solidFill>
          <a:ln>
            <a:solidFill>
              <a:schemeClr val="accent5"/>
            </a:solidFill>
          </a:ln>
          <a:effectLst/>
          <a:extLst/>
        </p:spPr>
        <p:txBody>
          <a:bodyPr lIns="0" tIns="0" rIns="0" bIns="0" anchor="ctr"/>
          <a:lstStyle/>
          <a:p>
            <a:pPr>
              <a:defRPr/>
            </a:pPr>
            <a:endParaRPr lang="cs-CZ" sz="1300">
              <a:solidFill>
                <a:srgbClr val="00B0F0"/>
              </a:solidFill>
              <a:cs typeface="Helvetica Light" charset="0"/>
            </a:endParaRPr>
          </a:p>
        </p:txBody>
      </p:sp>
      <p:sp>
        <p:nvSpPr>
          <p:cNvPr id="21" name="AutoShape 15"/>
          <p:cNvSpPr>
            <a:spLocks/>
          </p:cNvSpPr>
          <p:nvPr/>
        </p:nvSpPr>
        <p:spPr bwMode="auto">
          <a:xfrm>
            <a:off x="1266816" y="4842096"/>
            <a:ext cx="4298159" cy="2603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400" b="1" dirty="0" smtClean="0">
                <a:solidFill>
                  <a:srgbClr val="2666BD"/>
                </a:solidFill>
                <a:latin typeface="Lato" charset="0"/>
                <a:cs typeface="Lato" charset="0"/>
                <a:sym typeface="Lato" charset="0"/>
              </a:rPr>
              <a:t>Saudská Arábie</a:t>
            </a:r>
            <a:endParaRPr lang="en-US" sz="2400" dirty="0">
              <a:solidFill>
                <a:srgbClr val="2666BD"/>
              </a:solidFill>
              <a:cs typeface="Helvetica Light" charset="0"/>
            </a:endParaRPr>
          </a:p>
        </p:txBody>
      </p:sp>
      <p:sp>
        <p:nvSpPr>
          <p:cNvPr id="22" name="AutoShape 16"/>
          <p:cNvSpPr>
            <a:spLocks/>
          </p:cNvSpPr>
          <p:nvPr/>
        </p:nvSpPr>
        <p:spPr bwMode="auto">
          <a:xfrm>
            <a:off x="1266816" y="5103307"/>
            <a:ext cx="7265624" cy="614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285750" indent="-285750">
              <a:buFont typeface="Arial" panose="020B0604020202020204" pitchFamily="34" charset="0"/>
              <a:buChar char="•"/>
            </a:pPr>
            <a:r>
              <a:rPr lang="cs-CZ" sz="1400" dirty="0" smtClean="0"/>
              <a:t>Import přes 70% svých potravin, tempo růstu importu na úrovni 12% ročně </a:t>
            </a:r>
          </a:p>
          <a:p>
            <a:pPr marL="285750" indent="-285750">
              <a:buFont typeface="Arial" panose="020B0604020202020204" pitchFamily="34" charset="0"/>
              <a:buChar char="•"/>
            </a:pPr>
            <a:r>
              <a:rPr lang="cs-CZ" sz="1400" dirty="0" smtClean="0"/>
              <a:t>Strategický přechod vlády na zabezpečování potravinových potřeb dovozem</a:t>
            </a:r>
          </a:p>
          <a:p>
            <a:pPr marL="285750" indent="-285750">
              <a:buFont typeface="Arial" panose="020B0604020202020204" pitchFamily="34" charset="0"/>
              <a:buChar char="•"/>
            </a:pPr>
            <a:r>
              <a:rPr lang="cs-CZ" sz="1400" dirty="0" smtClean="0"/>
              <a:t>Omezení dotací místním zemědělcům</a:t>
            </a:r>
            <a:endParaRPr lang="cs-CZ" sz="1400" dirty="0"/>
          </a:p>
        </p:txBody>
      </p:sp>
      <p:sp>
        <p:nvSpPr>
          <p:cNvPr id="23" name="AutoShape 22"/>
          <p:cNvSpPr>
            <a:spLocks/>
          </p:cNvSpPr>
          <p:nvPr/>
        </p:nvSpPr>
        <p:spPr bwMode="auto">
          <a:xfrm>
            <a:off x="652661" y="5116310"/>
            <a:ext cx="337614" cy="3734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600" y="9409"/>
                  <a:pt x="21600" y="10002"/>
                </a:cubicBezTo>
                <a:cubicBezTo>
                  <a:pt x="21600"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144018">
              <a:defRPr/>
            </a:pPr>
            <a:endParaRPr lang="cs-CZ" sz="900">
              <a:solidFill>
                <a:srgbClr val="44CEB9"/>
              </a:solidFill>
              <a:effectLst>
                <a:outerShdw blurRad="38100" dist="38100" dir="2700000" algn="tl">
                  <a:srgbClr val="DDDDDD"/>
                </a:outerShdw>
              </a:effectLst>
              <a:latin typeface="Gill Sans" charset="0"/>
              <a:cs typeface="Gill Sans" charset="0"/>
              <a:sym typeface="Gill Sans" charset="0"/>
            </a:endParaRPr>
          </a:p>
        </p:txBody>
      </p:sp>
      <p:pic>
        <p:nvPicPr>
          <p:cNvPr id="24" name="Obrázek 2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7504" y="26721"/>
            <a:ext cx="3377277" cy="945637"/>
          </a:xfrm>
          <a:prstGeom prst="rect">
            <a:avLst/>
          </a:prstGeom>
        </p:spPr>
      </p:pic>
      <p:graphicFrame>
        <p:nvGraphicFramePr>
          <p:cNvPr id="25" name="Zástupný symbol pro obsah 5"/>
          <p:cNvGraphicFramePr>
            <a:graphicFrameLocks noGrp="1"/>
          </p:cNvGraphicFramePr>
          <p:nvPr>
            <p:ph idx="1"/>
            <p:extLst>
              <p:ext uri="{D42A27DB-BD31-4B8C-83A1-F6EECF244321}">
                <p14:modId xmlns:p14="http://schemas.microsoft.com/office/powerpoint/2010/main" xmlns="" val="199288137"/>
              </p:ext>
            </p:extLst>
          </p:nvPr>
        </p:nvGraphicFramePr>
        <p:xfrm>
          <a:off x="423328" y="1660559"/>
          <a:ext cx="8229600" cy="2763520"/>
        </p:xfrm>
        <a:graphic>
          <a:graphicData uri="http://schemas.openxmlformats.org/drawingml/2006/table">
            <a:tbl>
              <a:tblPr firstRow="1" bandRow="1">
                <a:tableStyleId>{F5AB1C69-6EDB-4FF4-983F-18BD219EF322}</a:tableStyleId>
              </a:tblPr>
              <a:tblGrid>
                <a:gridCol w="4114800"/>
                <a:gridCol w="4114800"/>
              </a:tblGrid>
              <a:tr h="370840">
                <a:tc>
                  <a:txBody>
                    <a:bodyPr/>
                    <a:lstStyle/>
                    <a:p>
                      <a:r>
                        <a:rPr lang="cs-CZ" sz="1400" dirty="0" smtClean="0"/>
                        <a:t>Zboží</a:t>
                      </a:r>
                      <a:r>
                        <a:rPr lang="cs-CZ" sz="1400" baseline="0" dirty="0" smtClean="0"/>
                        <a:t> podle HS4</a:t>
                      </a:r>
                      <a:endParaRPr lang="cs-CZ" sz="1400" dirty="0">
                        <a:latin typeface="+mn-lt"/>
                      </a:endParaRPr>
                    </a:p>
                  </a:txBody>
                  <a:tcPr/>
                </a:tc>
                <a:tc>
                  <a:txBody>
                    <a:bodyPr/>
                    <a:lstStyle/>
                    <a:p>
                      <a:r>
                        <a:rPr lang="cs-CZ" sz="1400" dirty="0" smtClean="0"/>
                        <a:t>Perspektivní</a:t>
                      </a:r>
                      <a:r>
                        <a:rPr lang="cs-CZ" sz="1400" baseline="0" dirty="0" smtClean="0"/>
                        <a:t> teritoria</a:t>
                      </a:r>
                      <a:endParaRPr lang="cs-CZ" sz="1400" dirty="0">
                        <a:latin typeface="+mn-lt"/>
                      </a:endParaRPr>
                    </a:p>
                  </a:txBody>
                  <a:tcPr/>
                </a:tc>
              </a:tr>
              <a:tr h="370840">
                <a:tc>
                  <a:txBody>
                    <a:bodyPr/>
                    <a:lstStyle/>
                    <a:p>
                      <a:r>
                        <a:rPr lang="cs-CZ" sz="1100" dirty="0" smtClean="0"/>
                        <a:t>2203 Pivo</a:t>
                      </a:r>
                      <a:endParaRPr lang="cs-CZ" sz="1100" b="0" dirty="0">
                        <a:latin typeface="+mn-lt"/>
                      </a:endParaRPr>
                    </a:p>
                  </a:txBody>
                  <a:tcPr/>
                </a:tc>
                <a:tc>
                  <a:txBody>
                    <a:bodyPr/>
                    <a:lstStyle/>
                    <a:p>
                      <a:r>
                        <a:rPr lang="cs-CZ" sz="1100" kern="1200" dirty="0" smtClean="0">
                          <a:effectLst/>
                        </a:rPr>
                        <a:t>Chorvatsko, Itálie, Japonsko, Korejská republika. Maďarsko, Slovinsko, Velká</a:t>
                      </a:r>
                      <a:r>
                        <a:rPr lang="cs-CZ" sz="1100" kern="1200" baseline="0" dirty="0" smtClean="0">
                          <a:effectLst/>
                        </a:rPr>
                        <a:t> Británie,</a:t>
                      </a:r>
                      <a:r>
                        <a:rPr lang="cs-CZ" sz="1100" kern="1200" dirty="0" smtClean="0">
                          <a:effectLst/>
                        </a:rPr>
                        <a:t> Austrálie </a:t>
                      </a:r>
                      <a:endParaRPr lang="cs-CZ" sz="1100" b="0" dirty="0">
                        <a:latin typeface="+mn-lt"/>
                      </a:endParaRPr>
                    </a:p>
                  </a:txBody>
                  <a:tcPr/>
                </a:tc>
              </a:tr>
              <a:tr h="370840">
                <a:tc>
                  <a:txBody>
                    <a:bodyPr/>
                    <a:lstStyle/>
                    <a:p>
                      <a:r>
                        <a:rPr lang="cs-CZ" sz="1100" kern="1200" dirty="0" smtClean="0">
                          <a:effectLst/>
                        </a:rPr>
                        <a:t>0402 Mléko, smetana zahuštěná slazená</a:t>
                      </a:r>
                      <a:endParaRPr lang="cs-CZ" sz="1100" b="0" dirty="0">
                        <a:latin typeface="+mn-lt"/>
                      </a:endParaRPr>
                    </a:p>
                  </a:txBody>
                  <a:tcPr/>
                </a:tc>
                <a:tc>
                  <a:txBody>
                    <a:bodyPr/>
                    <a:lstStyle/>
                    <a:p>
                      <a:r>
                        <a:rPr lang="cs-CZ" sz="1100" kern="1200" dirty="0" smtClean="0">
                          <a:effectLst/>
                        </a:rPr>
                        <a:t>Libanon, Nigérie, Srbsko, Thajsko, Tunisko</a:t>
                      </a:r>
                      <a:endParaRPr lang="cs-CZ" sz="1100" b="0" kern="1200" dirty="0">
                        <a:solidFill>
                          <a:schemeClr val="dk1"/>
                        </a:solidFill>
                        <a:effectLst/>
                        <a:latin typeface="+mn-lt"/>
                        <a:ea typeface="+mn-ea"/>
                        <a:cs typeface="+mn-cs"/>
                      </a:endParaRPr>
                    </a:p>
                  </a:txBody>
                  <a:tcPr/>
                </a:tc>
              </a:tr>
              <a:tr h="370840">
                <a:tc>
                  <a:txBody>
                    <a:bodyPr/>
                    <a:lstStyle/>
                    <a:p>
                      <a:r>
                        <a:rPr lang="cs-CZ" sz="1100" dirty="0" smtClean="0"/>
                        <a:t>2201 Voda vody minerální sodovky neslazené </a:t>
                      </a:r>
                      <a:endParaRPr lang="cs-CZ" sz="1100" b="0" dirty="0">
                        <a:latin typeface="+mn-lt"/>
                      </a:endParaRPr>
                    </a:p>
                  </a:txBody>
                  <a:tcPr/>
                </a:tc>
                <a:tc>
                  <a:txBody>
                    <a:bodyPr/>
                    <a:lstStyle/>
                    <a:p>
                      <a:r>
                        <a:rPr lang="cs-CZ" sz="1100" kern="1200" dirty="0" smtClean="0">
                          <a:effectLst/>
                        </a:rPr>
                        <a:t>Korejská republika, Libanon, Rusko, Thajsko </a:t>
                      </a:r>
                      <a:endParaRPr lang="cs-CZ" sz="1100" b="0" dirty="0">
                        <a:latin typeface="+mn-lt"/>
                      </a:endParaRPr>
                    </a:p>
                  </a:txBody>
                  <a:tcPr/>
                </a:tc>
              </a:tr>
              <a:tr h="370840">
                <a:tc>
                  <a:txBody>
                    <a:bodyPr/>
                    <a:lstStyle/>
                    <a:p>
                      <a:r>
                        <a:rPr lang="cs-CZ" sz="1100" kern="1200" dirty="0" smtClean="0">
                          <a:effectLst/>
                        </a:rPr>
                        <a:t>1704 Cukrovinky bez kakaa</a:t>
                      </a:r>
                      <a:endParaRPr lang="cs-CZ" sz="11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100" kern="1200" dirty="0" smtClean="0">
                          <a:effectLst/>
                        </a:rPr>
                        <a:t>Austrálie, Egypt, Chorvatsko, Izrael, Nigérie, Peru, Rusko,</a:t>
                      </a:r>
                      <a:r>
                        <a:rPr lang="cs-CZ" sz="1100" kern="1200" baseline="0" dirty="0" smtClean="0">
                          <a:effectLst/>
                        </a:rPr>
                        <a:t> </a:t>
                      </a:r>
                      <a:r>
                        <a:rPr lang="cs-CZ" sz="1100" kern="1200" dirty="0" smtClean="0">
                          <a:effectLst/>
                        </a:rPr>
                        <a:t>Velká</a:t>
                      </a:r>
                      <a:r>
                        <a:rPr lang="cs-CZ" sz="1100" kern="1200" baseline="0" dirty="0" smtClean="0">
                          <a:effectLst/>
                        </a:rPr>
                        <a:t> Británie,</a:t>
                      </a:r>
                      <a:r>
                        <a:rPr lang="cs-CZ" sz="1100" kern="1200" dirty="0" smtClean="0">
                          <a:effectLst/>
                        </a:rPr>
                        <a:t> Austrálie </a:t>
                      </a:r>
                      <a:endParaRPr lang="cs-CZ" sz="1100" b="0" dirty="0" smtClean="0">
                        <a:latin typeface="+mn-lt"/>
                      </a:endParaRPr>
                    </a:p>
                  </a:txBody>
                  <a:tcPr/>
                </a:tc>
              </a:tr>
              <a:tr h="370840">
                <a:tc>
                  <a:txBody>
                    <a:bodyPr/>
                    <a:lstStyle/>
                    <a:p>
                      <a:r>
                        <a:rPr lang="cs-CZ" sz="1100" kern="1200" dirty="0" smtClean="0">
                          <a:effectLst/>
                        </a:rPr>
                        <a:t>1107 Slad i pražený </a:t>
                      </a:r>
                      <a:endParaRPr lang="cs-CZ" sz="1100" b="0" dirty="0">
                        <a:latin typeface="+mn-lt"/>
                      </a:endParaRPr>
                    </a:p>
                  </a:txBody>
                  <a:tcPr/>
                </a:tc>
                <a:tc>
                  <a:txBody>
                    <a:bodyPr/>
                    <a:lstStyle/>
                    <a:p>
                      <a:r>
                        <a:rPr lang="cs-CZ" sz="1100" kern="1200" dirty="0" smtClean="0">
                          <a:effectLst/>
                        </a:rPr>
                        <a:t>Itálie, Japonsko, Jemen, Jihoafrická</a:t>
                      </a:r>
                      <a:r>
                        <a:rPr lang="cs-CZ" sz="1100" kern="1200" baseline="0" dirty="0" smtClean="0">
                          <a:effectLst/>
                        </a:rPr>
                        <a:t> republika</a:t>
                      </a:r>
                      <a:r>
                        <a:rPr lang="cs-CZ" sz="1100" kern="1200" dirty="0" smtClean="0">
                          <a:effectLst/>
                        </a:rPr>
                        <a:t>, Nigerie, Nizozemsko, Peru, Slovensko</a:t>
                      </a:r>
                      <a:endParaRPr lang="cs-CZ" sz="1100" b="0" dirty="0">
                        <a:latin typeface="+mn-lt"/>
                      </a:endParaRPr>
                    </a:p>
                  </a:txBody>
                  <a:tcPr/>
                </a:tc>
              </a:tr>
              <a:tr h="370840">
                <a:tc>
                  <a:txBody>
                    <a:bodyPr/>
                    <a:lstStyle/>
                    <a:p>
                      <a:r>
                        <a:rPr lang="cs-CZ" sz="1100" kern="1200" dirty="0" smtClean="0">
                          <a:effectLst/>
                        </a:rPr>
                        <a:t>1701 Cukr třtinový řepný </a:t>
                      </a:r>
                      <a:endParaRPr lang="cs-CZ" sz="1100" b="0" dirty="0">
                        <a:latin typeface="+mn-lt"/>
                      </a:endParaRPr>
                    </a:p>
                  </a:txBody>
                  <a:tcPr/>
                </a:tc>
                <a:tc>
                  <a:txBody>
                    <a:bodyPr/>
                    <a:lstStyle/>
                    <a:p>
                      <a:r>
                        <a:rPr lang="cs-CZ" sz="1100" dirty="0" smtClean="0"/>
                        <a:t>Tunisko, Itálie, Slovinsko, Nigérie, Izrael</a:t>
                      </a:r>
                      <a:endParaRPr lang="cs-CZ" sz="1100" b="0" dirty="0">
                        <a:latin typeface="+mn-lt"/>
                      </a:endParaRPr>
                    </a:p>
                  </a:txBody>
                  <a:tcPr/>
                </a:tc>
              </a:tr>
            </a:tbl>
          </a:graphicData>
        </a:graphic>
      </p:graphicFrame>
    </p:spTree>
    <p:extLst>
      <p:ext uri="{BB962C8B-B14F-4D97-AF65-F5344CB8AC3E}">
        <p14:creationId xmlns:p14="http://schemas.microsoft.com/office/powerpoint/2010/main" xmlns="" val="15234401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AutoShape 1"/>
          <p:cNvSpPr>
            <a:spLocks/>
          </p:cNvSpPr>
          <p:nvPr/>
        </p:nvSpPr>
        <p:spPr bwMode="auto">
          <a:xfrm>
            <a:off x="8293300" y="265113"/>
            <a:ext cx="169069" cy="223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defRPr/>
            </a:pPr>
            <a:fld id="{8E824869-DF8F-364C-AAEB-D0CA87C1F6EE}" type="slidenum">
              <a:rPr lang="cs-CZ" sz="800" b="1" smtClean="0">
                <a:solidFill>
                  <a:srgbClr val="FFFFFF"/>
                </a:solidFill>
                <a:latin typeface="Lato" charset="0"/>
                <a:cs typeface="Lato" charset="0"/>
                <a:sym typeface="Lato" charset="0"/>
              </a:rPr>
              <a:pPr>
                <a:defRPr/>
              </a:pPr>
              <a:t>16</a:t>
            </a:fld>
            <a:endParaRPr lang="cs-CZ">
              <a:cs typeface="Helvetica Light" charset="0"/>
            </a:endParaRPr>
          </a:p>
        </p:txBody>
      </p:sp>
      <p:sp>
        <p:nvSpPr>
          <p:cNvPr id="53252" name="AutoShape 4"/>
          <p:cNvSpPr>
            <a:spLocks/>
          </p:cNvSpPr>
          <p:nvPr/>
        </p:nvSpPr>
        <p:spPr bwMode="auto">
          <a:xfrm>
            <a:off x="642342" y="999332"/>
            <a:ext cx="287536" cy="363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b"/>
          <a:lstStyle/>
          <a:p>
            <a:pPr>
              <a:lnSpc>
                <a:spcPct val="150000"/>
              </a:lnSpc>
              <a:defRPr/>
            </a:pPr>
            <a:r>
              <a:rPr lang="cs-CZ" sz="1900" smtClean="0">
                <a:solidFill>
                  <a:srgbClr val="FFFFFF"/>
                </a:solidFill>
                <a:latin typeface="FontAwesome" charset="0"/>
                <a:cs typeface="FontAwesome" charset="0"/>
                <a:sym typeface="FontAwesome" charset="0"/>
              </a:rPr>
              <a:t></a:t>
            </a:r>
            <a:endParaRPr lang="cs-CZ">
              <a:cs typeface="Helvetica Light" charset="0"/>
            </a:endParaRPr>
          </a:p>
        </p:txBody>
      </p:sp>
      <p:sp>
        <p:nvSpPr>
          <p:cNvPr id="53253" name="AutoShape 5"/>
          <p:cNvSpPr>
            <a:spLocks/>
          </p:cNvSpPr>
          <p:nvPr/>
        </p:nvSpPr>
        <p:spPr bwMode="auto">
          <a:xfrm>
            <a:off x="1125141" y="931863"/>
            <a:ext cx="7144941"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700" b="1" dirty="0" smtClean="0">
                <a:latin typeface="Lato" charset="0"/>
                <a:cs typeface="Lato" charset="0"/>
                <a:sym typeface="Lato" charset="0"/>
              </a:rPr>
              <a:t>Věděli jste, že…</a:t>
            </a:r>
            <a:endParaRPr lang="en-US" dirty="0">
              <a:cs typeface="Helvetica Light" charset="0"/>
            </a:endParaRPr>
          </a:p>
        </p:txBody>
      </p:sp>
      <p:sp>
        <p:nvSpPr>
          <p:cNvPr id="53255" name="Line 7"/>
          <p:cNvSpPr>
            <a:spLocks noChangeShapeType="1"/>
          </p:cNvSpPr>
          <p:nvPr/>
        </p:nvSpPr>
        <p:spPr bwMode="auto">
          <a:xfrm flipV="1">
            <a:off x="642342" y="1560513"/>
            <a:ext cx="7862292"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cs-CZ" sz="1300">
              <a:cs typeface="Helvetica Light" charset="0"/>
            </a:endParaRPr>
          </a:p>
        </p:txBody>
      </p:sp>
      <p:sp>
        <p:nvSpPr>
          <p:cNvPr id="64541"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cs-CZ" sz="1300">
              <a:solidFill>
                <a:srgbClr val="932011"/>
              </a:solidFill>
              <a:cs typeface="Helvetica Light" charset="0"/>
            </a:endParaRPr>
          </a:p>
        </p:txBody>
      </p:sp>
      <p:sp>
        <p:nvSpPr>
          <p:cNvPr id="43"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44"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45"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cs-CZ" sz="1300">
              <a:solidFill>
                <a:srgbClr val="932011"/>
              </a:solidFill>
              <a:cs typeface="Helvetica Light" charset="0"/>
            </a:endParaRPr>
          </a:p>
        </p:txBody>
      </p:sp>
      <p:pic>
        <p:nvPicPr>
          <p:cNvPr id="31" name="Obrázek 30"/>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17031" y="26721"/>
            <a:ext cx="3358223" cy="945637"/>
          </a:xfrm>
          <a:prstGeom prst="rect">
            <a:avLst/>
          </a:prstGeom>
        </p:spPr>
      </p:pic>
      <p:sp>
        <p:nvSpPr>
          <p:cNvPr id="3" name="Zástupný symbol pro obsah 2"/>
          <p:cNvSpPr>
            <a:spLocks noGrp="1"/>
          </p:cNvSpPr>
          <p:nvPr>
            <p:ph idx="1"/>
          </p:nvPr>
        </p:nvSpPr>
        <p:spPr>
          <a:xfrm>
            <a:off x="457200" y="1772816"/>
            <a:ext cx="8229600" cy="4752528"/>
          </a:xfrm>
        </p:spPr>
        <p:txBody>
          <a:bodyPr>
            <a:normAutofit fontScale="92500" lnSpcReduction="10000"/>
          </a:bodyPr>
          <a:lstStyle/>
          <a:p>
            <a:pPr marL="0" indent="0" defTabSz="272028">
              <a:lnSpc>
                <a:spcPct val="120000"/>
              </a:lnSpc>
              <a:spcBef>
                <a:spcPts val="714"/>
              </a:spcBef>
              <a:buNone/>
              <a:defRPr/>
            </a:pPr>
            <a:r>
              <a:rPr lang="cs-CZ" sz="1600" b="1" dirty="0" smtClean="0">
                <a:solidFill>
                  <a:srgbClr val="2666BD"/>
                </a:solidFill>
                <a:latin typeface="Lato" charset="0"/>
                <a:cs typeface="Lato" charset="0"/>
              </a:rPr>
              <a:t>Etiopie</a:t>
            </a:r>
          </a:p>
          <a:p>
            <a:pPr marL="685800" lvl="1" defTabSz="272028">
              <a:lnSpc>
                <a:spcPct val="120000"/>
              </a:lnSpc>
              <a:spcBef>
                <a:spcPts val="714"/>
              </a:spcBef>
              <a:buFont typeface="Arial" panose="020B0604020202020204" pitchFamily="34" charset="0"/>
              <a:buChar char="•"/>
              <a:defRPr/>
            </a:pPr>
            <a:r>
              <a:rPr lang="cs-CZ" sz="1400" dirty="0" smtClean="0">
                <a:latin typeface="Lato" charset="0"/>
                <a:cs typeface="Lato" charset="0"/>
                <a:sym typeface="Lato" charset="0"/>
              </a:rPr>
              <a:t>Etiopie plánuje vybudovat 3,000 km železničních tratí</a:t>
            </a:r>
          </a:p>
          <a:p>
            <a:pPr marL="0" indent="0" defTabSz="272028">
              <a:lnSpc>
                <a:spcPct val="120000"/>
              </a:lnSpc>
              <a:spcBef>
                <a:spcPts val="714"/>
              </a:spcBef>
              <a:buNone/>
              <a:defRPr/>
            </a:pPr>
            <a:r>
              <a:rPr lang="cs-CZ" sz="1600" b="1" dirty="0" smtClean="0">
                <a:solidFill>
                  <a:srgbClr val="2666BD"/>
                </a:solidFill>
                <a:latin typeface="Lato" charset="0"/>
                <a:cs typeface="Lato" charset="0"/>
              </a:rPr>
              <a:t>Indonésie</a:t>
            </a:r>
          </a:p>
          <a:p>
            <a:pPr marL="685800" lvl="1" defTabSz="272028">
              <a:lnSpc>
                <a:spcPct val="120000"/>
              </a:lnSpc>
              <a:spcBef>
                <a:spcPts val="714"/>
              </a:spcBef>
              <a:buFont typeface="Arial" panose="020B0604020202020204" pitchFamily="34" charset="0"/>
              <a:buChar char="•"/>
              <a:defRPr/>
            </a:pPr>
            <a:r>
              <a:rPr lang="cs-CZ" sz="1400" dirty="0" smtClean="0">
                <a:latin typeface="Lato" charset="0"/>
                <a:cs typeface="Lato" charset="0"/>
                <a:sym typeface="Lato" charset="0"/>
              </a:rPr>
              <a:t>Indonésie modernizuje infrastrukturu letecké dopravy a bude stavět 46 nových letišť</a:t>
            </a:r>
          </a:p>
          <a:p>
            <a:pPr marL="0" indent="0" defTabSz="272028">
              <a:lnSpc>
                <a:spcPct val="120000"/>
              </a:lnSpc>
              <a:spcBef>
                <a:spcPts val="714"/>
              </a:spcBef>
              <a:buNone/>
              <a:defRPr/>
            </a:pPr>
            <a:r>
              <a:rPr lang="cs-CZ" sz="1600" b="1" dirty="0" smtClean="0">
                <a:solidFill>
                  <a:srgbClr val="2666BD"/>
                </a:solidFill>
                <a:latin typeface="Lato" charset="0"/>
                <a:cs typeface="Lato" charset="0"/>
              </a:rPr>
              <a:t>Nový Zéland</a:t>
            </a:r>
          </a:p>
          <a:p>
            <a:pPr marL="685800" lvl="1" defTabSz="272028">
              <a:lnSpc>
                <a:spcPct val="120000"/>
              </a:lnSpc>
              <a:spcBef>
                <a:spcPts val="714"/>
              </a:spcBef>
              <a:buFont typeface="Arial" panose="020B0604020202020204" pitchFamily="34" charset="0"/>
              <a:buChar char="•"/>
              <a:defRPr/>
            </a:pPr>
            <a:r>
              <a:rPr lang="cs-CZ" sz="1400" dirty="0" smtClean="0">
                <a:latin typeface="Lato" charset="0"/>
                <a:cs typeface="Lato" charset="0"/>
                <a:sym typeface="Lato" charset="0"/>
              </a:rPr>
              <a:t>Trend stárnutí obyvatel – V roce 2061 bude více než 25 % populace starších než 65 let</a:t>
            </a:r>
          </a:p>
          <a:p>
            <a:pPr marL="0" indent="0" defTabSz="272028">
              <a:lnSpc>
                <a:spcPct val="120000"/>
              </a:lnSpc>
              <a:spcBef>
                <a:spcPts val="714"/>
              </a:spcBef>
              <a:buNone/>
              <a:defRPr/>
            </a:pPr>
            <a:r>
              <a:rPr lang="cs-CZ" sz="1600" b="1" dirty="0" smtClean="0">
                <a:solidFill>
                  <a:srgbClr val="2666BD"/>
                </a:solidFill>
                <a:latin typeface="Lato" charset="0"/>
                <a:cs typeface="Lato" charset="0"/>
              </a:rPr>
              <a:t>Maďarsko</a:t>
            </a:r>
          </a:p>
          <a:p>
            <a:pPr marL="685800" lvl="1" defTabSz="272028">
              <a:lnSpc>
                <a:spcPct val="120000"/>
              </a:lnSpc>
              <a:spcBef>
                <a:spcPts val="714"/>
              </a:spcBef>
              <a:buFont typeface="Arial" panose="020B0604020202020204" pitchFamily="34" charset="0"/>
              <a:buChar char="•"/>
              <a:defRPr/>
            </a:pPr>
            <a:r>
              <a:rPr lang="cs-CZ" sz="1400" dirty="0" smtClean="0">
                <a:latin typeface="Lato" charset="0"/>
                <a:cs typeface="Lato" charset="0"/>
                <a:sym typeface="Lato" charset="0"/>
              </a:rPr>
              <a:t>Modernizace metra v Budapešti</a:t>
            </a:r>
          </a:p>
          <a:p>
            <a:pPr marL="0" indent="0" defTabSz="272028">
              <a:lnSpc>
                <a:spcPct val="120000"/>
              </a:lnSpc>
              <a:spcBef>
                <a:spcPts val="714"/>
              </a:spcBef>
              <a:buNone/>
              <a:defRPr/>
            </a:pPr>
            <a:r>
              <a:rPr lang="cs-CZ" sz="1600" b="1" dirty="0" smtClean="0">
                <a:solidFill>
                  <a:srgbClr val="2666BD"/>
                </a:solidFill>
                <a:latin typeface="Lato" charset="0"/>
                <a:cs typeface="Lato" charset="0"/>
              </a:rPr>
              <a:t>Zambie</a:t>
            </a:r>
          </a:p>
          <a:p>
            <a:pPr marL="685800" lvl="1" defTabSz="272028">
              <a:lnSpc>
                <a:spcPct val="120000"/>
              </a:lnSpc>
              <a:spcBef>
                <a:spcPts val="714"/>
              </a:spcBef>
              <a:buFont typeface="Arial" panose="020B0604020202020204" pitchFamily="34" charset="0"/>
              <a:buChar char="•"/>
              <a:defRPr/>
            </a:pPr>
            <a:r>
              <a:rPr lang="cs-CZ" sz="1400" dirty="0" smtClean="0">
                <a:latin typeface="Lato" charset="0"/>
                <a:cs typeface="Lato" charset="0"/>
                <a:sym typeface="Lato" charset="0"/>
              </a:rPr>
              <a:t>Zambie plánuje vybudovat 8 000 km nových silnic</a:t>
            </a:r>
          </a:p>
          <a:p>
            <a:pPr marL="0" indent="0" defTabSz="272028">
              <a:lnSpc>
                <a:spcPct val="120000"/>
              </a:lnSpc>
              <a:spcBef>
                <a:spcPts val="714"/>
              </a:spcBef>
              <a:buNone/>
              <a:defRPr/>
            </a:pPr>
            <a:r>
              <a:rPr lang="cs-CZ" sz="1600" b="1" dirty="0" smtClean="0">
                <a:solidFill>
                  <a:srgbClr val="2666BD"/>
                </a:solidFill>
                <a:latin typeface="Lato" charset="0"/>
                <a:cs typeface="Lato" charset="0"/>
              </a:rPr>
              <a:t>Indie</a:t>
            </a:r>
          </a:p>
          <a:p>
            <a:pPr marL="685800" lvl="1" defTabSz="272028">
              <a:lnSpc>
                <a:spcPct val="120000"/>
              </a:lnSpc>
              <a:spcBef>
                <a:spcPts val="714"/>
              </a:spcBef>
              <a:buFont typeface="Arial" panose="020B0604020202020204" pitchFamily="34" charset="0"/>
              <a:buChar char="•"/>
              <a:defRPr/>
            </a:pPr>
            <a:r>
              <a:rPr lang="cs-CZ" sz="1400" dirty="0" smtClean="0">
                <a:latin typeface="Lato" charset="0"/>
                <a:cs typeface="Lato" charset="0"/>
                <a:sym typeface="Lato" charset="0"/>
              </a:rPr>
              <a:t>Indické pivo se prodává nejčastěji v 650 ml lahvích</a:t>
            </a:r>
            <a:endParaRPr lang="cs-CZ" sz="1400" dirty="0">
              <a:latin typeface="Lato" charset="0"/>
              <a:cs typeface="Lato" charset="0"/>
              <a:sym typeface="Lato" charset="0"/>
            </a:endParaRPr>
          </a:p>
          <a:p>
            <a:pPr marL="0" indent="0" defTabSz="272028">
              <a:lnSpc>
                <a:spcPct val="120000"/>
              </a:lnSpc>
              <a:spcBef>
                <a:spcPts val="714"/>
              </a:spcBef>
              <a:buNone/>
              <a:defRPr/>
            </a:pPr>
            <a:r>
              <a:rPr lang="cs-CZ" sz="1600" b="1" dirty="0" smtClean="0">
                <a:solidFill>
                  <a:srgbClr val="2666BD"/>
                </a:solidFill>
                <a:latin typeface="Lato" charset="0"/>
                <a:cs typeface="Lato" charset="0"/>
              </a:rPr>
              <a:t>Nigérie</a:t>
            </a:r>
            <a:endParaRPr lang="cs-CZ" sz="1600" b="1" dirty="0">
              <a:solidFill>
                <a:srgbClr val="2666BD"/>
              </a:solidFill>
              <a:latin typeface="Lato" charset="0"/>
              <a:cs typeface="Lato" charset="0"/>
            </a:endParaRPr>
          </a:p>
          <a:p>
            <a:pPr marL="685800" lvl="1" defTabSz="272028">
              <a:lnSpc>
                <a:spcPct val="120000"/>
              </a:lnSpc>
              <a:spcBef>
                <a:spcPts val="714"/>
              </a:spcBef>
              <a:buFont typeface="Arial" panose="020B0604020202020204" pitchFamily="34" charset="0"/>
              <a:buChar char="•"/>
              <a:defRPr/>
            </a:pPr>
            <a:r>
              <a:rPr lang="cs-CZ" sz="1400" dirty="0" smtClean="0">
                <a:latin typeface="Lato" charset="0"/>
                <a:cs typeface="Lato" charset="0"/>
                <a:sym typeface="Lato" charset="0"/>
              </a:rPr>
              <a:t>Nigérie má mít do 20 let 500 mil. obyvatel. S růstem počtu obyvatel a s růstem jejich životní úrovně roste spotřeba domácností (potraviny, sklo, čistící prostředky)</a:t>
            </a:r>
            <a:endParaRPr lang="cs-CZ" sz="1400" dirty="0">
              <a:latin typeface="Lato" charset="0"/>
              <a:cs typeface="Lato" charset="0"/>
              <a:sym typeface="Lato" charset="0"/>
            </a:endParaRPr>
          </a:p>
          <a:p>
            <a:pPr marL="685800" lvl="1" defTabSz="272028">
              <a:lnSpc>
                <a:spcPct val="120000"/>
              </a:lnSpc>
              <a:spcBef>
                <a:spcPts val="714"/>
              </a:spcBef>
              <a:buFont typeface="Arial" panose="020B0604020202020204" pitchFamily="34" charset="0"/>
              <a:buChar char="•"/>
              <a:defRPr/>
            </a:pPr>
            <a:endParaRPr lang="cs-CZ" sz="1400" dirty="0" smtClean="0">
              <a:latin typeface="Lato" charset="0"/>
              <a:cs typeface="Lato" charset="0"/>
              <a:sym typeface="Lato" charset="0"/>
            </a:endParaRPr>
          </a:p>
        </p:txBody>
      </p:sp>
    </p:spTree>
    <p:extLst>
      <p:ext uri="{BB962C8B-B14F-4D97-AF65-F5344CB8AC3E}">
        <p14:creationId xmlns:p14="http://schemas.microsoft.com/office/powerpoint/2010/main" xmlns="" val="3581034355"/>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AutoShape 1"/>
          <p:cNvSpPr>
            <a:spLocks/>
          </p:cNvSpPr>
          <p:nvPr/>
        </p:nvSpPr>
        <p:spPr bwMode="auto">
          <a:xfrm>
            <a:off x="8293300" y="265113"/>
            <a:ext cx="169069" cy="223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defRPr/>
            </a:pPr>
            <a:fld id="{8E824869-DF8F-364C-AAEB-D0CA87C1F6EE}" type="slidenum">
              <a:rPr lang="cs-CZ" sz="800" b="1" smtClean="0">
                <a:solidFill>
                  <a:srgbClr val="FFFFFF"/>
                </a:solidFill>
                <a:latin typeface="Lato" charset="0"/>
                <a:cs typeface="Lato" charset="0"/>
                <a:sym typeface="Lato" charset="0"/>
              </a:rPr>
              <a:pPr>
                <a:defRPr/>
              </a:pPr>
              <a:t>17</a:t>
            </a:fld>
            <a:endParaRPr lang="cs-CZ">
              <a:cs typeface="Helvetica Light" charset="0"/>
            </a:endParaRPr>
          </a:p>
        </p:txBody>
      </p:sp>
      <p:sp>
        <p:nvSpPr>
          <p:cNvPr id="53252" name="AutoShape 4"/>
          <p:cNvSpPr>
            <a:spLocks/>
          </p:cNvSpPr>
          <p:nvPr/>
        </p:nvSpPr>
        <p:spPr bwMode="auto">
          <a:xfrm>
            <a:off x="642342" y="999332"/>
            <a:ext cx="287536" cy="363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b"/>
          <a:lstStyle/>
          <a:p>
            <a:pPr>
              <a:lnSpc>
                <a:spcPct val="150000"/>
              </a:lnSpc>
              <a:defRPr/>
            </a:pPr>
            <a:r>
              <a:rPr lang="cs-CZ" sz="1900" smtClean="0">
                <a:solidFill>
                  <a:srgbClr val="FFFFFF"/>
                </a:solidFill>
                <a:latin typeface="FontAwesome" charset="0"/>
                <a:cs typeface="FontAwesome" charset="0"/>
                <a:sym typeface="FontAwesome" charset="0"/>
              </a:rPr>
              <a:t></a:t>
            </a:r>
            <a:endParaRPr lang="cs-CZ">
              <a:cs typeface="Helvetica Light" charset="0"/>
            </a:endParaRPr>
          </a:p>
        </p:txBody>
      </p:sp>
      <p:sp>
        <p:nvSpPr>
          <p:cNvPr id="53253" name="AutoShape 5"/>
          <p:cNvSpPr>
            <a:spLocks/>
          </p:cNvSpPr>
          <p:nvPr/>
        </p:nvSpPr>
        <p:spPr bwMode="auto">
          <a:xfrm>
            <a:off x="1125141" y="931863"/>
            <a:ext cx="7144941"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700" b="1" dirty="0" smtClean="0">
                <a:latin typeface="Lato" charset="0"/>
                <a:cs typeface="Lato" charset="0"/>
                <a:sym typeface="Lato" charset="0"/>
              </a:rPr>
              <a:t>Klientské centrum pro export</a:t>
            </a:r>
            <a:endParaRPr lang="cs-CZ" sz="1700" b="1" dirty="0">
              <a:latin typeface="Lato" charset="0"/>
              <a:cs typeface="Lato" charset="0"/>
              <a:sym typeface="Lato" charset="0"/>
            </a:endParaRPr>
          </a:p>
        </p:txBody>
      </p:sp>
      <p:sp>
        <p:nvSpPr>
          <p:cNvPr id="53254" name="AutoShape 6"/>
          <p:cNvSpPr>
            <a:spLocks/>
          </p:cNvSpPr>
          <p:nvPr/>
        </p:nvSpPr>
        <p:spPr bwMode="auto">
          <a:xfrm>
            <a:off x="1129904" y="1266032"/>
            <a:ext cx="7144941"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000" dirty="0">
                <a:latin typeface="Lato" charset="0"/>
                <a:cs typeface="Lato" charset="0"/>
                <a:sym typeface="Lato" charset="0"/>
              </a:rPr>
              <a:t>Zvyšujeme kvalitu poskytovaných služeb</a:t>
            </a:r>
            <a:endParaRPr lang="cs-CZ" sz="2400" dirty="0">
              <a:cs typeface="Helvetica Light" charset="0"/>
            </a:endParaRPr>
          </a:p>
        </p:txBody>
      </p:sp>
      <p:sp>
        <p:nvSpPr>
          <p:cNvPr id="53255" name="Line 7"/>
          <p:cNvSpPr>
            <a:spLocks noChangeShapeType="1"/>
          </p:cNvSpPr>
          <p:nvPr/>
        </p:nvSpPr>
        <p:spPr bwMode="auto">
          <a:xfrm flipV="1">
            <a:off x="642342" y="1560513"/>
            <a:ext cx="7862292"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cs-CZ" sz="1300">
              <a:cs typeface="Helvetica Light" charset="0"/>
            </a:endParaRPr>
          </a:p>
        </p:txBody>
      </p:sp>
      <p:sp>
        <p:nvSpPr>
          <p:cNvPr id="53256" name="AutoShape 8"/>
          <p:cNvSpPr>
            <a:spLocks/>
          </p:cNvSpPr>
          <p:nvPr/>
        </p:nvSpPr>
        <p:spPr bwMode="auto">
          <a:xfrm>
            <a:off x="639962" y="1727200"/>
            <a:ext cx="7861697" cy="405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000" dirty="0">
                <a:latin typeface="Lato" charset="0"/>
                <a:cs typeface="Lato" charset="0"/>
                <a:sym typeface="Lato" charset="0"/>
              </a:rPr>
              <a:t>Jednotné kontaktní místo Ministerstva průmyslu a </a:t>
            </a:r>
            <a:r>
              <a:rPr lang="cs-CZ" sz="1000" dirty="0" smtClean="0">
                <a:latin typeface="Lato" charset="0"/>
                <a:cs typeface="Lato" charset="0"/>
                <a:sym typeface="Lato" charset="0"/>
              </a:rPr>
              <a:t>obchodu, Ministerstva </a:t>
            </a:r>
            <a:r>
              <a:rPr lang="cs-CZ" sz="1000" dirty="0">
                <a:latin typeface="Lato" charset="0"/>
                <a:cs typeface="Lato" charset="0"/>
                <a:sym typeface="Lato" charset="0"/>
              </a:rPr>
              <a:t>zahraničních věcí a agentury </a:t>
            </a:r>
            <a:r>
              <a:rPr lang="cs-CZ" sz="1000" dirty="0" err="1">
                <a:latin typeface="Lato" charset="0"/>
                <a:cs typeface="Lato" charset="0"/>
                <a:sym typeface="Lato" charset="0"/>
              </a:rPr>
              <a:t>CzechTrade</a:t>
            </a:r>
            <a:r>
              <a:rPr lang="cs-CZ" sz="1000" dirty="0">
                <a:latin typeface="Lato" charset="0"/>
                <a:cs typeface="Lato" charset="0"/>
                <a:sym typeface="Lato" charset="0"/>
              </a:rPr>
              <a:t> </a:t>
            </a:r>
            <a:r>
              <a:rPr lang="cs-CZ" sz="1000" dirty="0" smtClean="0">
                <a:latin typeface="Lato" charset="0"/>
                <a:cs typeface="Lato" charset="0"/>
                <a:sym typeface="Lato" charset="0"/>
              </a:rPr>
              <a:t>pro české </a:t>
            </a:r>
            <a:r>
              <a:rPr lang="cs-CZ" sz="1000" dirty="0">
                <a:latin typeface="Lato" charset="0"/>
                <a:cs typeface="Lato" charset="0"/>
                <a:sym typeface="Lato" charset="0"/>
              </a:rPr>
              <a:t>podnikatele, kteří chtějí expandovat na zahraniční trhy.</a:t>
            </a:r>
            <a:endParaRPr lang="cs-CZ" dirty="0">
              <a:cs typeface="Helvetica Light" charset="0"/>
            </a:endParaRPr>
          </a:p>
        </p:txBody>
      </p:sp>
      <p:sp>
        <p:nvSpPr>
          <p:cNvPr id="53260" name="AutoShape 12"/>
          <p:cNvSpPr>
            <a:spLocks/>
          </p:cNvSpPr>
          <p:nvPr/>
        </p:nvSpPr>
        <p:spPr bwMode="auto">
          <a:xfrm>
            <a:off x="766167" y="3088704"/>
            <a:ext cx="211336"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b"/>
          <a:lstStyle/>
          <a:p>
            <a:pPr>
              <a:lnSpc>
                <a:spcPct val="150000"/>
              </a:lnSpc>
              <a:defRPr/>
            </a:pPr>
            <a:r>
              <a:rPr lang="cs-CZ" sz="1300" dirty="0" smtClean="0">
                <a:solidFill>
                  <a:srgbClr val="FFFFFF"/>
                </a:solidFill>
                <a:latin typeface="FontAwesome" charset="0"/>
                <a:cs typeface="FontAwesome" charset="0"/>
                <a:sym typeface="FontAwesome" charset="0"/>
              </a:rPr>
              <a:t></a:t>
            </a:r>
            <a:endParaRPr lang="cs-CZ" dirty="0">
              <a:cs typeface="Helvetica Light" charset="0"/>
            </a:endParaRPr>
          </a:p>
        </p:txBody>
      </p:sp>
      <p:sp>
        <p:nvSpPr>
          <p:cNvPr id="53261" name="AutoShape 13"/>
          <p:cNvSpPr>
            <a:spLocks/>
          </p:cNvSpPr>
          <p:nvPr/>
        </p:nvSpPr>
        <p:spPr bwMode="auto">
          <a:xfrm>
            <a:off x="684720" y="2381863"/>
            <a:ext cx="540694" cy="860424"/>
          </a:xfrm>
          <a:prstGeom prst="roundRect">
            <a:avLst>
              <a:gd name="adj" fmla="val 20667"/>
            </a:avLst>
          </a:prstGeom>
          <a:solidFill>
            <a:schemeClr val="accent5"/>
          </a:solidFill>
          <a:ln>
            <a:noFill/>
          </a:ln>
          <a:effectLst/>
          <a:extLst/>
        </p:spPr>
        <p:txBody>
          <a:bodyPr lIns="0" tIns="0" rIns="0" bIns="0" anchor="ctr"/>
          <a:lstStyle/>
          <a:p>
            <a:pPr>
              <a:defRPr/>
            </a:pPr>
            <a:endParaRPr lang="cs-CZ" sz="1300">
              <a:solidFill>
                <a:srgbClr val="FFFFFF"/>
              </a:solidFill>
              <a:cs typeface="Helvetica Light" charset="0"/>
            </a:endParaRPr>
          </a:p>
        </p:txBody>
      </p:sp>
      <p:sp>
        <p:nvSpPr>
          <p:cNvPr id="53263" name="AutoShape 15"/>
          <p:cNvSpPr>
            <a:spLocks/>
          </p:cNvSpPr>
          <p:nvPr/>
        </p:nvSpPr>
        <p:spPr bwMode="auto">
          <a:xfrm>
            <a:off x="1330334" y="2276872"/>
            <a:ext cx="4529733" cy="190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400" b="1" dirty="0" smtClean="0">
                <a:solidFill>
                  <a:srgbClr val="2666BD"/>
                </a:solidFill>
                <a:latin typeface="Lato" charset="0"/>
                <a:cs typeface="Lato" charset="0"/>
                <a:sym typeface="Lato" charset="0"/>
              </a:rPr>
              <a:t>Jednotný katalog služeb státu v zahraničí</a:t>
            </a:r>
            <a:endParaRPr lang="cs-CZ" sz="1400" b="1" dirty="0">
              <a:solidFill>
                <a:srgbClr val="2666BD"/>
              </a:solidFill>
              <a:latin typeface="Lato" charset="0"/>
              <a:cs typeface="Lato" charset="0"/>
              <a:sym typeface="Lato" charset="0"/>
            </a:endParaRPr>
          </a:p>
        </p:txBody>
      </p:sp>
      <p:sp>
        <p:nvSpPr>
          <p:cNvPr id="53264" name="AutoShape 16"/>
          <p:cNvSpPr>
            <a:spLocks/>
          </p:cNvSpPr>
          <p:nvPr/>
        </p:nvSpPr>
        <p:spPr bwMode="auto">
          <a:xfrm>
            <a:off x="1385551" y="2627926"/>
            <a:ext cx="6907749" cy="614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Společná </a:t>
            </a:r>
            <a:r>
              <a:rPr lang="cs-CZ" sz="1200" dirty="0">
                <a:latin typeface="Lato" charset="0"/>
                <a:cs typeface="Lato" charset="0"/>
                <a:sym typeface="Lato" charset="0"/>
              </a:rPr>
              <a:t>nabídka služeb kanceláří </a:t>
            </a:r>
            <a:r>
              <a:rPr lang="cs-CZ" sz="1200" dirty="0" err="1">
                <a:latin typeface="Lato" charset="0"/>
                <a:cs typeface="Lato" charset="0"/>
                <a:sym typeface="Lato" charset="0"/>
              </a:rPr>
              <a:t>CzechTrade</a:t>
            </a:r>
            <a:r>
              <a:rPr lang="cs-CZ" sz="1200" dirty="0">
                <a:latin typeface="Lato" charset="0"/>
                <a:cs typeface="Lato" charset="0"/>
                <a:sym typeface="Lato" charset="0"/>
              </a:rPr>
              <a:t> a zastupitelských </a:t>
            </a:r>
            <a:r>
              <a:rPr lang="cs-CZ" sz="1200" dirty="0" smtClean="0">
                <a:latin typeface="Lato" charset="0"/>
                <a:cs typeface="Lato" charset="0"/>
                <a:sym typeface="Lato" charset="0"/>
              </a:rPr>
              <a:t>úřadů a společné </a:t>
            </a:r>
            <a:r>
              <a:rPr lang="cs-CZ" sz="1200" dirty="0">
                <a:latin typeface="Lato" charset="0"/>
                <a:cs typeface="Lato" charset="0"/>
                <a:sym typeface="Lato" charset="0"/>
              </a:rPr>
              <a:t>plánování </a:t>
            </a:r>
            <a:r>
              <a:rPr lang="cs-CZ" sz="1200" dirty="0" smtClean="0">
                <a:latin typeface="Lato" charset="0"/>
                <a:cs typeface="Lato" charset="0"/>
                <a:sym typeface="Lato" charset="0"/>
              </a:rPr>
              <a:t>systém srozumitelný pro </a:t>
            </a:r>
            <a:r>
              <a:rPr lang="cs-CZ" sz="1200" dirty="0">
                <a:latin typeface="Lato" charset="0"/>
                <a:cs typeface="Lato" charset="0"/>
                <a:sym typeface="Lato" charset="0"/>
              </a:rPr>
              <a:t>exportéry - vymezení kompetencí a odstranění duplicit mezi </a:t>
            </a:r>
            <a:r>
              <a:rPr lang="cs-CZ" sz="1200" dirty="0" smtClean="0">
                <a:latin typeface="Lato" charset="0"/>
                <a:cs typeface="Lato" charset="0"/>
                <a:sym typeface="Lato" charset="0"/>
              </a:rPr>
              <a:t>ZÚ, </a:t>
            </a:r>
            <a:r>
              <a:rPr lang="cs-CZ" sz="1200" dirty="0">
                <a:latin typeface="Lato" charset="0"/>
                <a:cs typeface="Lato" charset="0"/>
                <a:sym typeface="Lato" charset="0"/>
              </a:rPr>
              <a:t>MZV a ZK CT (B2B/B2G/G2G)</a:t>
            </a:r>
          </a:p>
          <a:p>
            <a:pPr marL="171450" indent="-171450" defTabSz="272028">
              <a:lnSpc>
                <a:spcPct val="120000"/>
              </a:lnSpc>
              <a:buFont typeface="Arial" panose="020B0604020202020204" pitchFamily="34" charset="0"/>
              <a:buChar char="•"/>
              <a:defRPr/>
            </a:pPr>
            <a:endParaRPr lang="cs-CZ" sz="1200" dirty="0" smtClean="0">
              <a:latin typeface="Lato" charset="0"/>
              <a:cs typeface="Lato" charset="0"/>
              <a:sym typeface="Lato" charset="0"/>
            </a:endParaRPr>
          </a:p>
        </p:txBody>
      </p:sp>
      <p:sp>
        <p:nvSpPr>
          <p:cNvPr id="64541"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cs-CZ" sz="1300">
              <a:solidFill>
                <a:srgbClr val="932011"/>
              </a:solidFill>
              <a:cs typeface="Helvetica Light" charset="0"/>
            </a:endParaRPr>
          </a:p>
        </p:txBody>
      </p:sp>
      <p:sp>
        <p:nvSpPr>
          <p:cNvPr id="43"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44"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45"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30" name="AutoShape 13"/>
          <p:cNvSpPr>
            <a:spLocks/>
          </p:cNvSpPr>
          <p:nvPr/>
        </p:nvSpPr>
        <p:spPr bwMode="auto">
          <a:xfrm>
            <a:off x="683530" y="3720704"/>
            <a:ext cx="563908" cy="860424"/>
          </a:xfrm>
          <a:prstGeom prst="roundRect">
            <a:avLst>
              <a:gd name="adj" fmla="val 20667"/>
            </a:avLst>
          </a:prstGeom>
          <a:solidFill>
            <a:schemeClr val="accent5"/>
          </a:solidFill>
          <a:ln>
            <a:noFill/>
          </a:ln>
          <a:effectLst/>
          <a:extLst/>
        </p:spPr>
        <p:txBody>
          <a:bodyPr lIns="0" tIns="0" rIns="0" bIns="0" anchor="ctr"/>
          <a:lstStyle/>
          <a:p>
            <a:pPr>
              <a:defRPr/>
            </a:pPr>
            <a:endParaRPr lang="cs-CZ" sz="1300">
              <a:solidFill>
                <a:srgbClr val="FFFFFF"/>
              </a:solidFill>
              <a:cs typeface="Helvetica Light" charset="0"/>
            </a:endParaRPr>
          </a:p>
        </p:txBody>
      </p:sp>
      <p:sp>
        <p:nvSpPr>
          <p:cNvPr id="32" name="AutoShape 15"/>
          <p:cNvSpPr>
            <a:spLocks/>
          </p:cNvSpPr>
          <p:nvPr/>
        </p:nvSpPr>
        <p:spPr bwMode="auto">
          <a:xfrm>
            <a:off x="1384656" y="3600697"/>
            <a:ext cx="4298159" cy="2603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400" b="1" dirty="0" smtClean="0">
                <a:solidFill>
                  <a:srgbClr val="2666BD"/>
                </a:solidFill>
                <a:latin typeface="Lato" charset="0"/>
                <a:cs typeface="Lato" charset="0"/>
                <a:sym typeface="Lato" charset="0"/>
              </a:rPr>
              <a:t>Klientské centrum pro export </a:t>
            </a:r>
            <a:endParaRPr lang="cs-CZ" sz="2400" dirty="0">
              <a:solidFill>
                <a:srgbClr val="2666BD"/>
              </a:solidFill>
              <a:cs typeface="Helvetica Light" charset="0"/>
            </a:endParaRPr>
          </a:p>
        </p:txBody>
      </p:sp>
      <p:sp>
        <p:nvSpPr>
          <p:cNvPr id="33" name="AutoShape 16"/>
          <p:cNvSpPr>
            <a:spLocks/>
          </p:cNvSpPr>
          <p:nvPr/>
        </p:nvSpPr>
        <p:spPr bwMode="auto">
          <a:xfrm>
            <a:off x="1410832" y="3951179"/>
            <a:ext cx="6859249" cy="614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4 dny v týdnu k dispozici pracovníci MZV, 1x měsíčně konzultace náměstků MZV a MPO</a:t>
            </a:r>
          </a:p>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320 poskytnutých služeb od 1.10.2014 a počet případů narůstá</a:t>
            </a:r>
          </a:p>
          <a:p>
            <a:pPr marL="171450" indent="-171450" defTabSz="272028">
              <a:lnSpc>
                <a:spcPct val="120000"/>
              </a:lnSpc>
              <a:buFont typeface="Arial" panose="020B0604020202020204" pitchFamily="34" charset="0"/>
              <a:buChar char="•"/>
              <a:defRPr/>
            </a:pPr>
            <a:r>
              <a:rPr lang="cs-CZ" sz="1200" dirty="0">
                <a:latin typeface="Lato" charset="0"/>
                <a:cs typeface="Lato" charset="0"/>
                <a:sym typeface="Lato" charset="0"/>
              </a:rPr>
              <a:t>Konzultace exportních a investičních záměrů v zahraničí</a:t>
            </a:r>
          </a:p>
          <a:p>
            <a:pPr marL="171450" indent="-171450" defTabSz="272028">
              <a:lnSpc>
                <a:spcPct val="120000"/>
              </a:lnSpc>
              <a:buFont typeface="Arial" panose="020B0604020202020204" pitchFamily="34" charset="0"/>
              <a:buChar char="•"/>
              <a:defRPr/>
            </a:pPr>
            <a:r>
              <a:rPr lang="cs-CZ" sz="1200" dirty="0">
                <a:latin typeface="Lato" charset="0"/>
                <a:cs typeface="Lato" charset="0"/>
                <a:sym typeface="Lato" charset="0"/>
              </a:rPr>
              <a:t>Služby ve více než 90 zemích světa </a:t>
            </a:r>
            <a:r>
              <a:rPr lang="cs-CZ" sz="1200" dirty="0" smtClean="0">
                <a:latin typeface="Lato" charset="0"/>
                <a:cs typeface="Lato" charset="0"/>
                <a:sym typeface="Lato" charset="0"/>
              </a:rPr>
              <a:t>prostřednictvím Jednotné </a:t>
            </a:r>
            <a:r>
              <a:rPr lang="cs-CZ" sz="1200" dirty="0">
                <a:latin typeface="Lato" charset="0"/>
                <a:cs typeface="Lato" charset="0"/>
                <a:sym typeface="Lato" charset="0"/>
              </a:rPr>
              <a:t>zahraniční sítě, kterou tvoří zastupitelské úřady </a:t>
            </a:r>
            <a:r>
              <a:rPr lang="cs-CZ" sz="1200" dirty="0" smtClean="0">
                <a:latin typeface="Lato" charset="0"/>
                <a:cs typeface="Lato" charset="0"/>
                <a:sym typeface="Lato" charset="0"/>
              </a:rPr>
              <a:t>ČR a </a:t>
            </a:r>
            <a:r>
              <a:rPr lang="cs-CZ" sz="1200" dirty="0">
                <a:latin typeface="Lato" charset="0"/>
                <a:cs typeface="Lato" charset="0"/>
                <a:sym typeface="Lato" charset="0"/>
              </a:rPr>
              <a:t>zahraniční kanceláře </a:t>
            </a:r>
            <a:r>
              <a:rPr lang="cs-CZ" sz="1200" dirty="0" err="1">
                <a:latin typeface="Lato" charset="0"/>
                <a:cs typeface="Lato" charset="0"/>
                <a:sym typeface="Lato" charset="0"/>
              </a:rPr>
              <a:t>CzechTrade</a:t>
            </a:r>
            <a:endParaRPr lang="cs-CZ" sz="1200" dirty="0">
              <a:latin typeface="Lato" charset="0"/>
              <a:cs typeface="Lato" charset="0"/>
              <a:sym typeface="Lato" charset="0"/>
            </a:endParaRPr>
          </a:p>
          <a:p>
            <a:pPr marL="171450" indent="-171450" defTabSz="272028">
              <a:lnSpc>
                <a:spcPct val="120000"/>
              </a:lnSpc>
              <a:buFont typeface="Arial" panose="020B0604020202020204" pitchFamily="34" charset="0"/>
              <a:buChar char="•"/>
              <a:defRPr/>
            </a:pPr>
            <a:r>
              <a:rPr lang="cs-CZ" sz="1200" dirty="0">
                <a:latin typeface="Lato" charset="0"/>
                <a:cs typeface="Lato" charset="0"/>
                <a:sym typeface="Lato" charset="0"/>
              </a:rPr>
              <a:t>Informace o exportních novinkách a příležitostech, </a:t>
            </a:r>
            <a:r>
              <a:rPr lang="cs-CZ" sz="1200" dirty="0" smtClean="0">
                <a:latin typeface="Lato" charset="0"/>
                <a:cs typeface="Lato" charset="0"/>
                <a:sym typeface="Lato" charset="0"/>
              </a:rPr>
              <a:t>plánovaných odborných </a:t>
            </a:r>
            <a:r>
              <a:rPr lang="cs-CZ" sz="1200" dirty="0">
                <a:latin typeface="Lato" charset="0"/>
                <a:cs typeface="Lato" charset="0"/>
                <a:sym typeface="Lato" charset="0"/>
              </a:rPr>
              <a:t>a teritoriálních seminářích a řadě akcí </a:t>
            </a:r>
            <a:r>
              <a:rPr lang="cs-CZ" sz="1200" dirty="0" smtClean="0">
                <a:latin typeface="Lato" charset="0"/>
                <a:cs typeface="Lato" charset="0"/>
                <a:sym typeface="Lato" charset="0"/>
              </a:rPr>
              <a:t>připravovaných přímo </a:t>
            </a:r>
            <a:r>
              <a:rPr lang="cs-CZ" sz="1200" dirty="0">
                <a:latin typeface="Lato" charset="0"/>
                <a:cs typeface="Lato" charset="0"/>
                <a:sym typeface="Lato" charset="0"/>
              </a:rPr>
              <a:t>na zahraničních trzích</a:t>
            </a:r>
            <a:endParaRPr lang="cs-CZ" sz="1200" dirty="0" smtClean="0">
              <a:latin typeface="Lato" charset="0"/>
              <a:cs typeface="Lato" charset="0"/>
              <a:sym typeface="Lato" charset="0"/>
            </a:endParaRPr>
          </a:p>
        </p:txBody>
      </p:sp>
      <p:sp>
        <p:nvSpPr>
          <p:cNvPr id="42" name="AutoShape 22"/>
          <p:cNvSpPr>
            <a:spLocks/>
          </p:cNvSpPr>
          <p:nvPr/>
        </p:nvSpPr>
        <p:spPr bwMode="auto">
          <a:xfrm>
            <a:off x="778716" y="2627926"/>
            <a:ext cx="337614" cy="3734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600" y="9409"/>
                  <a:pt x="21600" y="10002"/>
                </a:cubicBezTo>
                <a:cubicBezTo>
                  <a:pt x="21600"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144018">
              <a:defRPr/>
            </a:pPr>
            <a:endParaRPr lang="cs-CZ" sz="900">
              <a:solidFill>
                <a:srgbClr val="44CEB9"/>
              </a:solidFill>
              <a:effectLst>
                <a:outerShdw blurRad="38100" dist="38100" dir="2700000" algn="tl">
                  <a:srgbClr val="DDDDDD"/>
                </a:outerShdw>
              </a:effectLst>
              <a:latin typeface="Gill Sans" charset="0"/>
              <a:cs typeface="Gill Sans" charset="0"/>
              <a:sym typeface="Gill Sans" charset="0"/>
            </a:endParaRPr>
          </a:p>
        </p:txBody>
      </p:sp>
      <p:sp>
        <p:nvSpPr>
          <p:cNvPr id="46" name="AutoShape 22"/>
          <p:cNvSpPr>
            <a:spLocks/>
          </p:cNvSpPr>
          <p:nvPr/>
        </p:nvSpPr>
        <p:spPr bwMode="auto">
          <a:xfrm>
            <a:off x="786260" y="3951179"/>
            <a:ext cx="337614" cy="3734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600" y="9409"/>
                  <a:pt x="21600" y="10002"/>
                </a:cubicBezTo>
                <a:cubicBezTo>
                  <a:pt x="21600"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144018">
              <a:defRPr/>
            </a:pPr>
            <a:endParaRPr lang="cs-CZ" sz="900">
              <a:solidFill>
                <a:srgbClr val="44CEB9"/>
              </a:solidFill>
              <a:effectLst>
                <a:outerShdw blurRad="38100" dist="38100" dir="2700000" algn="tl">
                  <a:srgbClr val="DDDDDD"/>
                </a:outerShdw>
              </a:effectLst>
              <a:latin typeface="Gill Sans" charset="0"/>
              <a:cs typeface="Gill Sans" charset="0"/>
              <a:sym typeface="Gill Sans" charset="0"/>
            </a:endParaRPr>
          </a:p>
        </p:txBody>
      </p:sp>
      <p:sp>
        <p:nvSpPr>
          <p:cNvPr id="49" name="AutoShape 14"/>
          <p:cNvSpPr>
            <a:spLocks/>
          </p:cNvSpPr>
          <p:nvPr/>
        </p:nvSpPr>
        <p:spPr bwMode="auto">
          <a:xfrm>
            <a:off x="815975" y="5754855"/>
            <a:ext cx="360040" cy="360040"/>
          </a:xfrm>
          <a:custGeom>
            <a:avLst/>
            <a:gdLst>
              <a:gd name="T0" fmla="*/ 10800 w 21600"/>
              <a:gd name="T1" fmla="*/ 10794 h 21588"/>
              <a:gd name="T2" fmla="*/ 10800 w 21600"/>
              <a:gd name="T3" fmla="*/ 10794 h 21588"/>
              <a:gd name="T4" fmla="*/ 10800 w 21600"/>
              <a:gd name="T5" fmla="*/ 10794 h 21588"/>
              <a:gd name="T6" fmla="*/ 10800 w 21600"/>
              <a:gd name="T7" fmla="*/ 10794 h 21588"/>
            </a:gdLst>
            <a:ahLst/>
            <a:cxnLst>
              <a:cxn ang="0">
                <a:pos x="T0" y="T1"/>
              </a:cxn>
              <a:cxn ang="0">
                <a:pos x="T2" y="T3"/>
              </a:cxn>
              <a:cxn ang="0">
                <a:pos x="T4" y="T5"/>
              </a:cxn>
              <a:cxn ang="0">
                <a:pos x="T6" y="T7"/>
              </a:cxn>
            </a:cxnLst>
            <a:rect l="0" t="0" r="r" b="b"/>
            <a:pathLst>
              <a:path w="21600" h="21588">
                <a:moveTo>
                  <a:pt x="10794" y="0"/>
                </a:moveTo>
                <a:cubicBezTo>
                  <a:pt x="12288" y="0"/>
                  <a:pt x="13689" y="251"/>
                  <a:pt x="14997" y="750"/>
                </a:cubicBezTo>
                <a:cubicBezTo>
                  <a:pt x="16304" y="1249"/>
                  <a:pt x="17445" y="1929"/>
                  <a:pt x="18422" y="2781"/>
                </a:cubicBezTo>
                <a:cubicBezTo>
                  <a:pt x="19399" y="3639"/>
                  <a:pt x="20173" y="4640"/>
                  <a:pt x="20743" y="5783"/>
                </a:cubicBezTo>
                <a:cubicBezTo>
                  <a:pt x="21315" y="6926"/>
                  <a:pt x="21599" y="8156"/>
                  <a:pt x="21599" y="9468"/>
                </a:cubicBezTo>
                <a:cubicBezTo>
                  <a:pt x="21599" y="10774"/>
                  <a:pt x="21315" y="12002"/>
                  <a:pt x="20743" y="13141"/>
                </a:cubicBezTo>
                <a:cubicBezTo>
                  <a:pt x="20173" y="14287"/>
                  <a:pt x="19399" y="15288"/>
                  <a:pt x="18422" y="16149"/>
                </a:cubicBezTo>
                <a:cubicBezTo>
                  <a:pt x="17445" y="17007"/>
                  <a:pt x="16304" y="17686"/>
                  <a:pt x="14997" y="18180"/>
                </a:cubicBezTo>
                <a:cubicBezTo>
                  <a:pt x="13689" y="18677"/>
                  <a:pt x="12288" y="18922"/>
                  <a:pt x="10794" y="18922"/>
                </a:cubicBezTo>
                <a:cubicBezTo>
                  <a:pt x="10104" y="18922"/>
                  <a:pt x="9426" y="18869"/>
                  <a:pt x="8767" y="18761"/>
                </a:cubicBezTo>
                <a:cubicBezTo>
                  <a:pt x="7444" y="20014"/>
                  <a:pt x="5900" y="20877"/>
                  <a:pt x="4135" y="21354"/>
                </a:cubicBezTo>
                <a:cubicBezTo>
                  <a:pt x="3947" y="21391"/>
                  <a:pt x="3758" y="21430"/>
                  <a:pt x="3565" y="21467"/>
                </a:cubicBezTo>
                <a:cubicBezTo>
                  <a:pt x="3375" y="21509"/>
                  <a:pt x="3170" y="21549"/>
                  <a:pt x="2951" y="21583"/>
                </a:cubicBezTo>
                <a:cubicBezTo>
                  <a:pt x="2831" y="21599"/>
                  <a:pt x="2727" y="21571"/>
                  <a:pt x="2643" y="21495"/>
                </a:cubicBezTo>
                <a:cubicBezTo>
                  <a:pt x="2556" y="21419"/>
                  <a:pt x="2497" y="21309"/>
                  <a:pt x="2466" y="21165"/>
                </a:cubicBezTo>
                <a:cubicBezTo>
                  <a:pt x="2438" y="21021"/>
                  <a:pt x="2457" y="20900"/>
                  <a:pt x="2523" y="20807"/>
                </a:cubicBezTo>
                <a:cubicBezTo>
                  <a:pt x="2591" y="20714"/>
                  <a:pt x="2666" y="20621"/>
                  <a:pt x="2749" y="20530"/>
                </a:cubicBezTo>
                <a:cubicBezTo>
                  <a:pt x="2920" y="20324"/>
                  <a:pt x="3083" y="20124"/>
                  <a:pt x="3233" y="19929"/>
                </a:cubicBezTo>
                <a:cubicBezTo>
                  <a:pt x="3384" y="19737"/>
                  <a:pt x="3521" y="19506"/>
                  <a:pt x="3645" y="19241"/>
                </a:cubicBezTo>
                <a:cubicBezTo>
                  <a:pt x="3768" y="18976"/>
                  <a:pt x="3881" y="18662"/>
                  <a:pt x="3982" y="18301"/>
                </a:cubicBezTo>
                <a:cubicBezTo>
                  <a:pt x="4083" y="17940"/>
                  <a:pt x="4173" y="17506"/>
                  <a:pt x="4248" y="16992"/>
                </a:cubicBezTo>
                <a:cubicBezTo>
                  <a:pt x="2942" y="16109"/>
                  <a:pt x="1906" y="15020"/>
                  <a:pt x="1143" y="13731"/>
                </a:cubicBezTo>
                <a:cubicBezTo>
                  <a:pt x="381" y="12436"/>
                  <a:pt x="0" y="11017"/>
                  <a:pt x="0" y="9468"/>
                </a:cubicBezTo>
                <a:cubicBezTo>
                  <a:pt x="0" y="8164"/>
                  <a:pt x="284" y="6937"/>
                  <a:pt x="856" y="5789"/>
                </a:cubicBezTo>
                <a:cubicBezTo>
                  <a:pt x="1428" y="4640"/>
                  <a:pt x="2200" y="3639"/>
                  <a:pt x="3177" y="2781"/>
                </a:cubicBezTo>
                <a:cubicBezTo>
                  <a:pt x="4154" y="1929"/>
                  <a:pt x="5293" y="1249"/>
                  <a:pt x="6597" y="750"/>
                </a:cubicBezTo>
                <a:cubicBezTo>
                  <a:pt x="7901" y="251"/>
                  <a:pt x="9299" y="0"/>
                  <a:pt x="10794" y="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342900">
              <a:defRPr/>
            </a:pPr>
            <a:endParaRPr lang="cs-CZ" sz="2200" kern="1200">
              <a:solidFill>
                <a:srgbClr val="44CEB9"/>
              </a:solidFill>
              <a:effectLst>
                <a:outerShdw blurRad="38100" dist="38100" dir="2700000" algn="tl">
                  <a:srgbClr val="DDDDDD"/>
                </a:outerShdw>
              </a:effectLst>
              <a:latin typeface="Gill Sans" charset="0"/>
              <a:cs typeface="Gill Sans" charset="0"/>
              <a:sym typeface="Gill Sans" charset="0"/>
            </a:endParaRPr>
          </a:p>
        </p:txBody>
      </p:sp>
      <p:pic>
        <p:nvPicPr>
          <p:cNvPr id="35" name="Obrázek 3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7504" y="26721"/>
            <a:ext cx="3377277" cy="945637"/>
          </a:xfrm>
          <a:prstGeom prst="rect">
            <a:avLst/>
          </a:prstGeom>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968491" y="26721"/>
            <a:ext cx="3024336" cy="109729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997910474"/>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AutoShape 1"/>
          <p:cNvSpPr>
            <a:spLocks/>
          </p:cNvSpPr>
          <p:nvPr/>
        </p:nvSpPr>
        <p:spPr bwMode="auto">
          <a:xfrm>
            <a:off x="8293300" y="265113"/>
            <a:ext cx="169069" cy="223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defRPr/>
            </a:pPr>
            <a:fld id="{8E824869-DF8F-364C-AAEB-D0CA87C1F6EE}" type="slidenum">
              <a:rPr lang="cs-CZ" sz="800" b="1" smtClean="0">
                <a:solidFill>
                  <a:srgbClr val="FFFFFF"/>
                </a:solidFill>
                <a:latin typeface="Lato" charset="0"/>
                <a:cs typeface="Lato" charset="0"/>
                <a:sym typeface="Lato" charset="0"/>
              </a:rPr>
              <a:pPr>
                <a:defRPr/>
              </a:pPr>
              <a:t>18</a:t>
            </a:fld>
            <a:endParaRPr lang="cs-CZ">
              <a:cs typeface="Helvetica Light" charset="0"/>
            </a:endParaRPr>
          </a:p>
        </p:txBody>
      </p:sp>
      <p:sp>
        <p:nvSpPr>
          <p:cNvPr id="53252" name="AutoShape 4"/>
          <p:cNvSpPr>
            <a:spLocks/>
          </p:cNvSpPr>
          <p:nvPr/>
        </p:nvSpPr>
        <p:spPr bwMode="auto">
          <a:xfrm>
            <a:off x="642342" y="999332"/>
            <a:ext cx="287536" cy="363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b"/>
          <a:lstStyle/>
          <a:p>
            <a:pPr>
              <a:lnSpc>
                <a:spcPct val="150000"/>
              </a:lnSpc>
              <a:defRPr/>
            </a:pPr>
            <a:r>
              <a:rPr lang="cs-CZ" sz="1900" smtClean="0">
                <a:solidFill>
                  <a:srgbClr val="FFFFFF"/>
                </a:solidFill>
                <a:latin typeface="FontAwesome" charset="0"/>
                <a:cs typeface="FontAwesome" charset="0"/>
                <a:sym typeface="FontAwesome" charset="0"/>
              </a:rPr>
              <a:t></a:t>
            </a:r>
            <a:endParaRPr lang="cs-CZ">
              <a:cs typeface="Helvetica Light" charset="0"/>
            </a:endParaRPr>
          </a:p>
        </p:txBody>
      </p:sp>
      <p:sp>
        <p:nvSpPr>
          <p:cNvPr id="53253" name="AutoShape 5"/>
          <p:cNvSpPr>
            <a:spLocks/>
          </p:cNvSpPr>
          <p:nvPr/>
        </p:nvSpPr>
        <p:spPr bwMode="auto">
          <a:xfrm>
            <a:off x="1125141" y="931863"/>
            <a:ext cx="7144941"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pl-PL" sz="1700" b="1" dirty="0">
                <a:latin typeface="Lato" charset="0"/>
                <a:cs typeface="Lato" charset="0"/>
                <a:sym typeface="Lato" charset="0"/>
              </a:rPr>
              <a:t>Projekty na podporu ekonomické diplomacie</a:t>
            </a:r>
          </a:p>
        </p:txBody>
      </p:sp>
      <p:sp>
        <p:nvSpPr>
          <p:cNvPr id="53254" name="AutoShape 6"/>
          <p:cNvSpPr>
            <a:spLocks/>
          </p:cNvSpPr>
          <p:nvPr/>
        </p:nvSpPr>
        <p:spPr bwMode="auto">
          <a:xfrm>
            <a:off x="1129904" y="1266032"/>
            <a:ext cx="7144941"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000" dirty="0">
                <a:latin typeface="Lato" charset="0"/>
                <a:cs typeface="Lato" charset="0"/>
                <a:sym typeface="Lato" charset="0"/>
              </a:rPr>
              <a:t>Cíleně zaměřené akce na podporu českých exportérů</a:t>
            </a:r>
          </a:p>
        </p:txBody>
      </p:sp>
      <p:sp>
        <p:nvSpPr>
          <p:cNvPr id="53255" name="Line 7"/>
          <p:cNvSpPr>
            <a:spLocks noChangeShapeType="1"/>
          </p:cNvSpPr>
          <p:nvPr/>
        </p:nvSpPr>
        <p:spPr bwMode="auto">
          <a:xfrm flipV="1">
            <a:off x="642342" y="1560513"/>
            <a:ext cx="7862292"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cs-CZ" sz="1300">
              <a:cs typeface="Helvetica Light" charset="0"/>
            </a:endParaRPr>
          </a:p>
        </p:txBody>
      </p:sp>
      <p:sp>
        <p:nvSpPr>
          <p:cNvPr id="53256" name="AutoShape 8"/>
          <p:cNvSpPr>
            <a:spLocks/>
          </p:cNvSpPr>
          <p:nvPr/>
        </p:nvSpPr>
        <p:spPr bwMode="auto">
          <a:xfrm>
            <a:off x="639962" y="1727200"/>
            <a:ext cx="7861697" cy="405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000" dirty="0">
                <a:latin typeface="Lato" charset="0"/>
                <a:cs typeface="Lato" charset="0"/>
                <a:sym typeface="Lato" charset="0"/>
              </a:rPr>
              <a:t>Projekty na podporu ekonomické diplomacie jsou nedílnou součástí </a:t>
            </a:r>
            <a:r>
              <a:rPr lang="cs-CZ" sz="1000">
                <a:latin typeface="Lato" charset="0"/>
                <a:cs typeface="Lato" charset="0"/>
                <a:sym typeface="Lato" charset="0"/>
              </a:rPr>
              <a:t>aktivit </a:t>
            </a:r>
            <a:r>
              <a:rPr lang="cs-CZ" sz="1000" smtClean="0">
                <a:latin typeface="Lato" charset="0"/>
                <a:cs typeface="Lato" charset="0"/>
                <a:sym typeface="Lato" charset="0"/>
              </a:rPr>
              <a:t>ministerstva, jež </a:t>
            </a:r>
            <a:r>
              <a:rPr lang="cs-CZ" sz="1000" dirty="0">
                <a:latin typeface="Lato" charset="0"/>
                <a:cs typeface="Lato" charset="0"/>
                <a:sym typeface="Lato" charset="0"/>
              </a:rPr>
              <a:t>každoročně nabízí prostřednictvím zastupitelských </a:t>
            </a:r>
            <a:r>
              <a:rPr lang="cs-CZ" sz="1000">
                <a:latin typeface="Lato" charset="0"/>
                <a:cs typeface="Lato" charset="0"/>
                <a:sym typeface="Lato" charset="0"/>
              </a:rPr>
              <a:t>úřadů </a:t>
            </a:r>
            <a:r>
              <a:rPr lang="cs-CZ" sz="1000" smtClean="0">
                <a:latin typeface="Lato" charset="0"/>
                <a:cs typeface="Lato" charset="0"/>
                <a:sym typeface="Lato" charset="0"/>
              </a:rPr>
              <a:t>v zahraničí možnost </a:t>
            </a:r>
            <a:r>
              <a:rPr lang="cs-CZ" sz="1000" dirty="0">
                <a:latin typeface="Lato" charset="0"/>
                <a:cs typeface="Lato" charset="0"/>
                <a:sym typeface="Lato" charset="0"/>
              </a:rPr>
              <a:t>vytvoření nových kontaktů, předvedení výrobků a služeb i získání nových zakázek několika desítkám až stovkám českých firem. </a:t>
            </a:r>
          </a:p>
        </p:txBody>
      </p:sp>
      <p:sp>
        <p:nvSpPr>
          <p:cNvPr id="53260" name="AutoShape 12"/>
          <p:cNvSpPr>
            <a:spLocks/>
          </p:cNvSpPr>
          <p:nvPr/>
        </p:nvSpPr>
        <p:spPr bwMode="auto">
          <a:xfrm>
            <a:off x="766167" y="3063875"/>
            <a:ext cx="211336"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b"/>
          <a:lstStyle/>
          <a:p>
            <a:pPr>
              <a:lnSpc>
                <a:spcPct val="150000"/>
              </a:lnSpc>
              <a:defRPr/>
            </a:pPr>
            <a:r>
              <a:rPr lang="cs-CZ" sz="1300" dirty="0" smtClean="0">
                <a:solidFill>
                  <a:srgbClr val="FFFFFF"/>
                </a:solidFill>
                <a:latin typeface="FontAwesome" charset="0"/>
                <a:cs typeface="FontAwesome" charset="0"/>
                <a:sym typeface="FontAwesome" charset="0"/>
              </a:rPr>
              <a:t></a:t>
            </a:r>
            <a:endParaRPr lang="cs-CZ" dirty="0">
              <a:cs typeface="Helvetica Light" charset="0"/>
            </a:endParaRPr>
          </a:p>
        </p:txBody>
      </p:sp>
      <p:sp>
        <p:nvSpPr>
          <p:cNvPr id="53261" name="AutoShape 13"/>
          <p:cNvSpPr>
            <a:spLocks/>
          </p:cNvSpPr>
          <p:nvPr/>
        </p:nvSpPr>
        <p:spPr bwMode="auto">
          <a:xfrm>
            <a:off x="684720" y="2357034"/>
            <a:ext cx="540694" cy="860424"/>
          </a:xfrm>
          <a:prstGeom prst="roundRect">
            <a:avLst>
              <a:gd name="adj" fmla="val 20667"/>
            </a:avLst>
          </a:prstGeom>
          <a:solidFill>
            <a:schemeClr val="accent5"/>
          </a:solidFill>
          <a:ln>
            <a:noFill/>
          </a:ln>
          <a:effectLst/>
          <a:extLst/>
        </p:spPr>
        <p:txBody>
          <a:bodyPr lIns="0" tIns="0" rIns="0" bIns="0" anchor="ctr"/>
          <a:lstStyle/>
          <a:p>
            <a:pPr>
              <a:defRPr/>
            </a:pPr>
            <a:endParaRPr lang="cs-CZ" sz="1300">
              <a:solidFill>
                <a:srgbClr val="FFFFFF"/>
              </a:solidFill>
              <a:cs typeface="Helvetica Light" charset="0"/>
            </a:endParaRPr>
          </a:p>
        </p:txBody>
      </p:sp>
      <p:sp>
        <p:nvSpPr>
          <p:cNvPr id="53263" name="AutoShape 15"/>
          <p:cNvSpPr>
            <a:spLocks/>
          </p:cNvSpPr>
          <p:nvPr/>
        </p:nvSpPr>
        <p:spPr bwMode="auto">
          <a:xfrm>
            <a:off x="1330334" y="2361798"/>
            <a:ext cx="4529733" cy="190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400" b="1" dirty="0">
                <a:solidFill>
                  <a:srgbClr val="2666BD"/>
                </a:solidFill>
                <a:latin typeface="Lato" charset="0"/>
                <a:cs typeface="Lato" charset="0"/>
                <a:sym typeface="Lato" charset="0"/>
              </a:rPr>
              <a:t>Navýšení prostředků</a:t>
            </a:r>
            <a:endParaRPr lang="cs-CZ" sz="1400" dirty="0">
              <a:solidFill>
                <a:srgbClr val="2666BD"/>
              </a:solidFill>
              <a:cs typeface="Helvetica Light" charset="0"/>
            </a:endParaRPr>
          </a:p>
        </p:txBody>
      </p:sp>
      <p:sp>
        <p:nvSpPr>
          <p:cNvPr id="53264" name="AutoShape 16"/>
          <p:cNvSpPr>
            <a:spLocks/>
          </p:cNvSpPr>
          <p:nvPr/>
        </p:nvSpPr>
        <p:spPr bwMode="auto">
          <a:xfrm>
            <a:off x="1385551" y="2603097"/>
            <a:ext cx="6907749" cy="614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V roce 2014 realizováno celkem 51 </a:t>
            </a:r>
            <a:r>
              <a:rPr lang="cs-CZ" sz="1200" dirty="0">
                <a:latin typeface="Lato" charset="0"/>
                <a:cs typeface="Lato" charset="0"/>
                <a:sym typeface="Lato" charset="0"/>
              </a:rPr>
              <a:t>projektů </a:t>
            </a:r>
            <a:r>
              <a:rPr lang="cs-CZ" sz="1200" dirty="0" smtClean="0">
                <a:latin typeface="Lato" charset="0"/>
                <a:cs typeface="Lato" charset="0"/>
                <a:sym typeface="Lato" charset="0"/>
              </a:rPr>
              <a:t>s </a:t>
            </a:r>
            <a:r>
              <a:rPr lang="cs-CZ" sz="1200" dirty="0">
                <a:latin typeface="Lato" charset="0"/>
                <a:cs typeface="Lato" charset="0"/>
                <a:sym typeface="Lato" charset="0"/>
              </a:rPr>
              <a:t>podporou ministerstva za 4,5 mil. </a:t>
            </a:r>
            <a:endParaRPr lang="cs-CZ" sz="1200" dirty="0" smtClean="0">
              <a:latin typeface="Lato" charset="0"/>
              <a:cs typeface="Lato" charset="0"/>
              <a:sym typeface="Lato" charset="0"/>
            </a:endParaRPr>
          </a:p>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Pro</a:t>
            </a:r>
            <a:r>
              <a:rPr lang="cs-CZ" sz="1200" dirty="0">
                <a:latin typeface="Lato" charset="0"/>
                <a:cs typeface="Lato" charset="0"/>
                <a:sym typeface="Lato" charset="0"/>
              </a:rPr>
              <a:t> rok 2015 bylo schváleno celkem 87 projektů s podporou </a:t>
            </a:r>
            <a:r>
              <a:rPr lang="cs-CZ" sz="1200" dirty="0" smtClean="0">
                <a:latin typeface="Lato" charset="0"/>
                <a:cs typeface="Lato" charset="0"/>
                <a:sym typeface="Lato" charset="0"/>
              </a:rPr>
              <a:t>10,3 </a:t>
            </a:r>
            <a:r>
              <a:rPr lang="cs-CZ" sz="1200" dirty="0">
                <a:latin typeface="Lato" charset="0"/>
                <a:cs typeface="Lato" charset="0"/>
                <a:sym typeface="Lato" charset="0"/>
              </a:rPr>
              <a:t>mil. </a:t>
            </a:r>
            <a:r>
              <a:rPr lang="cs-CZ" sz="1200" dirty="0" smtClean="0">
                <a:latin typeface="Lato" charset="0"/>
                <a:cs typeface="Lato" charset="0"/>
                <a:sym typeface="Lato" charset="0"/>
              </a:rPr>
              <a:t>Kč.</a:t>
            </a:r>
          </a:p>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Na rok 2016 v návaznosti na schválení rozpočtu plánována vyšší alokace prostředků</a:t>
            </a:r>
            <a:endParaRPr lang="cs-CZ" sz="1200" dirty="0">
              <a:latin typeface="Lato" charset="0"/>
              <a:cs typeface="Lato" charset="0"/>
              <a:sym typeface="Lato" charset="0"/>
            </a:endParaRPr>
          </a:p>
        </p:txBody>
      </p:sp>
      <p:sp>
        <p:nvSpPr>
          <p:cNvPr id="64541"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cs-CZ" sz="1300">
              <a:solidFill>
                <a:srgbClr val="932011"/>
              </a:solidFill>
              <a:cs typeface="Helvetica Light" charset="0"/>
            </a:endParaRPr>
          </a:p>
        </p:txBody>
      </p:sp>
      <p:sp>
        <p:nvSpPr>
          <p:cNvPr id="43"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44"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45"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30" name="AutoShape 13"/>
          <p:cNvSpPr>
            <a:spLocks/>
          </p:cNvSpPr>
          <p:nvPr/>
        </p:nvSpPr>
        <p:spPr bwMode="auto">
          <a:xfrm>
            <a:off x="683530" y="3419356"/>
            <a:ext cx="563908" cy="860424"/>
          </a:xfrm>
          <a:prstGeom prst="roundRect">
            <a:avLst>
              <a:gd name="adj" fmla="val 20667"/>
            </a:avLst>
          </a:prstGeom>
          <a:solidFill>
            <a:schemeClr val="accent5"/>
          </a:solidFill>
          <a:ln>
            <a:noFill/>
          </a:ln>
          <a:effectLst/>
          <a:extLst/>
        </p:spPr>
        <p:txBody>
          <a:bodyPr lIns="0" tIns="0" rIns="0" bIns="0" anchor="ctr"/>
          <a:lstStyle/>
          <a:p>
            <a:pPr>
              <a:defRPr/>
            </a:pPr>
            <a:endParaRPr lang="cs-CZ" sz="1300">
              <a:solidFill>
                <a:srgbClr val="FFFFFF"/>
              </a:solidFill>
              <a:cs typeface="Helvetica Light" charset="0"/>
            </a:endParaRPr>
          </a:p>
        </p:txBody>
      </p:sp>
      <p:sp>
        <p:nvSpPr>
          <p:cNvPr id="32" name="AutoShape 15"/>
          <p:cNvSpPr>
            <a:spLocks/>
          </p:cNvSpPr>
          <p:nvPr/>
        </p:nvSpPr>
        <p:spPr bwMode="auto">
          <a:xfrm>
            <a:off x="1384656" y="3436819"/>
            <a:ext cx="4298159" cy="2603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400" b="1" dirty="0">
                <a:solidFill>
                  <a:srgbClr val="2666BD"/>
                </a:solidFill>
                <a:latin typeface="Lato" charset="0"/>
                <a:cs typeface="Lato" charset="0"/>
                <a:sym typeface="Lato" charset="0"/>
              </a:rPr>
              <a:t>Nová </a:t>
            </a:r>
            <a:r>
              <a:rPr lang="cs-CZ" sz="1400" b="1" dirty="0" smtClean="0">
                <a:solidFill>
                  <a:srgbClr val="2666BD"/>
                </a:solidFill>
                <a:latin typeface="Lato" charset="0"/>
                <a:cs typeface="Lato" charset="0"/>
                <a:sym typeface="Lato" charset="0"/>
              </a:rPr>
              <a:t>metodika a aplikace PROPED</a:t>
            </a:r>
            <a:endParaRPr lang="cs-CZ" sz="1400" b="1" dirty="0">
              <a:solidFill>
                <a:srgbClr val="2666BD"/>
              </a:solidFill>
              <a:latin typeface="Lato" charset="0"/>
              <a:cs typeface="Lato" charset="0"/>
              <a:sym typeface="Lato" charset="0"/>
            </a:endParaRPr>
          </a:p>
        </p:txBody>
      </p:sp>
      <p:sp>
        <p:nvSpPr>
          <p:cNvPr id="33" name="AutoShape 16"/>
          <p:cNvSpPr>
            <a:spLocks/>
          </p:cNvSpPr>
          <p:nvPr/>
        </p:nvSpPr>
        <p:spPr bwMode="auto">
          <a:xfrm>
            <a:off x="1410832" y="3649831"/>
            <a:ext cx="6859249" cy="614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Od </a:t>
            </a:r>
            <a:r>
              <a:rPr lang="cs-CZ" sz="1200" dirty="0">
                <a:latin typeface="Lato" charset="0"/>
                <a:cs typeface="Lato" charset="0"/>
                <a:sym typeface="Lato" charset="0"/>
              </a:rPr>
              <a:t>roku 2014 funguje ucelená </a:t>
            </a:r>
            <a:r>
              <a:rPr lang="cs-CZ" sz="1200" dirty="0" smtClean="0">
                <a:latin typeface="Lato" charset="0"/>
                <a:cs typeface="Lato" charset="0"/>
                <a:sym typeface="Lato" charset="0"/>
              </a:rPr>
              <a:t>metodika - transparentní </a:t>
            </a:r>
            <a:r>
              <a:rPr lang="cs-CZ" sz="1200" dirty="0">
                <a:latin typeface="Lato" charset="0"/>
                <a:cs typeface="Lato" charset="0"/>
                <a:sym typeface="Lato" charset="0"/>
              </a:rPr>
              <a:t>procesování projektů pomocí </a:t>
            </a:r>
            <a:r>
              <a:rPr lang="cs-CZ" sz="1200" dirty="0" smtClean="0">
                <a:latin typeface="Lato" charset="0"/>
                <a:cs typeface="Lato" charset="0"/>
                <a:sym typeface="Lato" charset="0"/>
              </a:rPr>
              <a:t>aplikace</a:t>
            </a:r>
          </a:p>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Došlo k vylepšení v systému procesování projektů</a:t>
            </a:r>
          </a:p>
        </p:txBody>
      </p:sp>
      <p:sp>
        <p:nvSpPr>
          <p:cNvPr id="36" name="AutoShape 15"/>
          <p:cNvSpPr>
            <a:spLocks/>
          </p:cNvSpPr>
          <p:nvPr/>
        </p:nvSpPr>
        <p:spPr bwMode="auto">
          <a:xfrm>
            <a:off x="1446569" y="5508791"/>
            <a:ext cx="3739264" cy="2460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400" b="1" dirty="0" smtClean="0">
                <a:solidFill>
                  <a:srgbClr val="2666BD"/>
                </a:solidFill>
                <a:latin typeface="Lato" charset="0"/>
                <a:cs typeface="Lato" charset="0"/>
                <a:sym typeface="Lato" charset="0"/>
              </a:rPr>
              <a:t>Společné plánování projektů s partnery</a:t>
            </a:r>
            <a:endParaRPr lang="cs-CZ" sz="1400" b="1" dirty="0">
              <a:solidFill>
                <a:srgbClr val="2666BD"/>
              </a:solidFill>
              <a:latin typeface="Lato" charset="0"/>
              <a:cs typeface="Lato" charset="0"/>
              <a:sym typeface="Lato" charset="0"/>
            </a:endParaRPr>
          </a:p>
        </p:txBody>
      </p:sp>
      <p:sp>
        <p:nvSpPr>
          <p:cNvPr id="37" name="AutoShape 16"/>
          <p:cNvSpPr>
            <a:spLocks/>
          </p:cNvSpPr>
          <p:nvPr/>
        </p:nvSpPr>
        <p:spPr bwMode="auto">
          <a:xfrm>
            <a:off x="1451332" y="5754855"/>
            <a:ext cx="6818749" cy="614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Synergie s </a:t>
            </a:r>
            <a:r>
              <a:rPr lang="cs-CZ" sz="1200" dirty="0" err="1" smtClean="0">
                <a:latin typeface="Lato" charset="0"/>
                <a:cs typeface="Lato" charset="0"/>
                <a:sym typeface="Lato" charset="0"/>
              </a:rPr>
              <a:t>CzechTrade</a:t>
            </a:r>
            <a:r>
              <a:rPr lang="cs-CZ" sz="1200" dirty="0" smtClean="0">
                <a:latin typeface="Lato" charset="0"/>
                <a:cs typeface="Lato" charset="0"/>
                <a:sym typeface="Lato" charset="0"/>
              </a:rPr>
              <a:t>, MPO, Českými centry, </a:t>
            </a:r>
            <a:r>
              <a:rPr lang="cs-CZ" sz="1200" dirty="0" err="1" smtClean="0">
                <a:latin typeface="Lato" charset="0"/>
                <a:cs typeface="Lato" charset="0"/>
                <a:sym typeface="Lato" charset="0"/>
              </a:rPr>
              <a:t>CzechInvest</a:t>
            </a:r>
            <a:r>
              <a:rPr lang="cs-CZ" sz="1200" dirty="0" smtClean="0">
                <a:latin typeface="Lato" charset="0"/>
                <a:cs typeface="Lato" charset="0"/>
                <a:sym typeface="Lato" charset="0"/>
              </a:rPr>
              <a:t>, </a:t>
            </a:r>
            <a:r>
              <a:rPr lang="cs-CZ" sz="1200" dirty="0" err="1" smtClean="0">
                <a:latin typeface="Lato" charset="0"/>
                <a:cs typeface="Lato" charset="0"/>
                <a:sym typeface="Lato" charset="0"/>
              </a:rPr>
              <a:t>CzechTourism</a:t>
            </a:r>
            <a:r>
              <a:rPr lang="cs-CZ" sz="1200" dirty="0" smtClean="0">
                <a:latin typeface="Lato" charset="0"/>
                <a:cs typeface="Lato" charset="0"/>
                <a:sym typeface="Lato" charset="0"/>
              </a:rPr>
              <a:t> a dalšími rezorty </a:t>
            </a:r>
          </a:p>
        </p:txBody>
      </p:sp>
      <p:sp>
        <p:nvSpPr>
          <p:cNvPr id="40" name="AutoShape 15"/>
          <p:cNvSpPr>
            <a:spLocks/>
          </p:cNvSpPr>
          <p:nvPr/>
        </p:nvSpPr>
        <p:spPr bwMode="auto">
          <a:xfrm>
            <a:off x="1417101" y="4440245"/>
            <a:ext cx="4356201" cy="190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400" b="1" dirty="0">
                <a:solidFill>
                  <a:srgbClr val="2666BD"/>
                </a:solidFill>
                <a:latin typeface="Lato" charset="0"/>
                <a:cs typeface="Lato" charset="0"/>
                <a:sym typeface="Lato" charset="0"/>
              </a:rPr>
              <a:t>Efektivnější </a:t>
            </a:r>
            <a:r>
              <a:rPr lang="cs-CZ" sz="1400" b="1" dirty="0" smtClean="0">
                <a:solidFill>
                  <a:srgbClr val="2666BD"/>
                </a:solidFill>
                <a:latin typeface="Lato" charset="0"/>
                <a:cs typeface="Lato" charset="0"/>
                <a:sym typeface="Lato" charset="0"/>
              </a:rPr>
              <a:t>zacílení projektů</a:t>
            </a:r>
            <a:endParaRPr lang="cs-CZ" sz="1400" b="1" dirty="0">
              <a:solidFill>
                <a:srgbClr val="2666BD"/>
              </a:solidFill>
              <a:latin typeface="Lato" charset="0"/>
              <a:cs typeface="Lato" charset="0"/>
              <a:sym typeface="Lato" charset="0"/>
            </a:endParaRPr>
          </a:p>
        </p:txBody>
      </p:sp>
      <p:sp>
        <p:nvSpPr>
          <p:cNvPr id="41" name="AutoShape 16"/>
          <p:cNvSpPr>
            <a:spLocks/>
          </p:cNvSpPr>
          <p:nvPr/>
        </p:nvSpPr>
        <p:spPr bwMode="auto">
          <a:xfrm>
            <a:off x="1451334" y="4671449"/>
            <a:ext cx="7441146" cy="614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Pozornosti věnována možné nabídce českých </a:t>
            </a:r>
            <a:r>
              <a:rPr lang="cs-CZ" sz="1200" dirty="0">
                <a:latin typeface="Lato" charset="0"/>
                <a:cs typeface="Lato" charset="0"/>
                <a:sym typeface="Lato" charset="0"/>
              </a:rPr>
              <a:t>řešení v zemích, kde jsme identifikovali </a:t>
            </a:r>
            <a:r>
              <a:rPr lang="cs-CZ" sz="1200" dirty="0" smtClean="0">
                <a:latin typeface="Lato" charset="0"/>
                <a:cs typeface="Lato" charset="0"/>
                <a:sym typeface="Lato" charset="0"/>
              </a:rPr>
              <a:t>příležitosti </a:t>
            </a:r>
          </a:p>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Efektivnější </a:t>
            </a:r>
            <a:r>
              <a:rPr lang="cs-CZ" sz="1200" dirty="0">
                <a:latin typeface="Lato" charset="0"/>
                <a:cs typeface="Lato" charset="0"/>
                <a:sym typeface="Lato" charset="0"/>
              </a:rPr>
              <a:t>zacílení projektů </a:t>
            </a:r>
            <a:r>
              <a:rPr lang="cs-CZ" sz="1200" dirty="0" smtClean="0">
                <a:latin typeface="Lato" charset="0"/>
                <a:cs typeface="Lato" charset="0"/>
                <a:sym typeface="Lato" charset="0"/>
              </a:rPr>
              <a:t>pro </a:t>
            </a:r>
            <a:r>
              <a:rPr lang="cs-CZ" sz="1200" dirty="0">
                <a:latin typeface="Lato" charset="0"/>
                <a:cs typeface="Lato" charset="0"/>
                <a:sym typeface="Lato" charset="0"/>
              </a:rPr>
              <a:t>využití příležitostí v </a:t>
            </a:r>
            <a:r>
              <a:rPr lang="cs-CZ" sz="1200" dirty="0" smtClean="0">
                <a:latin typeface="Lato" charset="0"/>
                <a:cs typeface="Lato" charset="0"/>
                <a:sym typeface="Lato" charset="0"/>
              </a:rPr>
              <a:t>zahraničí (v návaznosti na MOP)</a:t>
            </a:r>
            <a:endParaRPr lang="cs-CZ" sz="1200" dirty="0">
              <a:latin typeface="Lato" charset="0"/>
              <a:cs typeface="Lato" charset="0"/>
              <a:sym typeface="Lato" charset="0"/>
            </a:endParaRPr>
          </a:p>
          <a:p>
            <a:pPr marL="171450" indent="-171450" defTabSz="272028">
              <a:lnSpc>
                <a:spcPct val="120000"/>
              </a:lnSpc>
              <a:buFont typeface="Arial" panose="020B0604020202020204" pitchFamily="34" charset="0"/>
              <a:buChar char="•"/>
              <a:defRPr/>
            </a:pPr>
            <a:endParaRPr lang="cs-CZ" sz="1200" dirty="0">
              <a:latin typeface="Lato" charset="0"/>
              <a:cs typeface="Lato" charset="0"/>
              <a:sym typeface="Lato" charset="0"/>
            </a:endParaRPr>
          </a:p>
        </p:txBody>
      </p:sp>
      <p:sp>
        <p:nvSpPr>
          <p:cNvPr id="42" name="AutoShape 22"/>
          <p:cNvSpPr>
            <a:spLocks/>
          </p:cNvSpPr>
          <p:nvPr/>
        </p:nvSpPr>
        <p:spPr bwMode="auto">
          <a:xfrm>
            <a:off x="778716" y="2603097"/>
            <a:ext cx="337614" cy="3734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600" y="9409"/>
                  <a:pt x="21600" y="10002"/>
                </a:cubicBezTo>
                <a:cubicBezTo>
                  <a:pt x="21600"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144018">
              <a:defRPr/>
            </a:pPr>
            <a:endParaRPr lang="cs-CZ" sz="900">
              <a:solidFill>
                <a:srgbClr val="44CEB9"/>
              </a:solidFill>
              <a:effectLst>
                <a:outerShdw blurRad="38100" dist="38100" dir="2700000" algn="tl">
                  <a:srgbClr val="DDDDDD"/>
                </a:outerShdw>
              </a:effectLst>
              <a:latin typeface="Gill Sans" charset="0"/>
              <a:cs typeface="Gill Sans" charset="0"/>
              <a:sym typeface="Gill Sans" charset="0"/>
            </a:endParaRPr>
          </a:p>
        </p:txBody>
      </p:sp>
      <p:sp>
        <p:nvSpPr>
          <p:cNvPr id="31" name="AutoShape 14"/>
          <p:cNvSpPr>
            <a:spLocks/>
          </p:cNvSpPr>
          <p:nvPr/>
        </p:nvSpPr>
        <p:spPr bwMode="auto">
          <a:xfrm>
            <a:off x="806005" y="4699802"/>
            <a:ext cx="360040" cy="360040"/>
          </a:xfrm>
          <a:custGeom>
            <a:avLst/>
            <a:gdLst>
              <a:gd name="T0" fmla="*/ 10800 w 21600"/>
              <a:gd name="T1" fmla="*/ 10794 h 21588"/>
              <a:gd name="T2" fmla="*/ 10800 w 21600"/>
              <a:gd name="T3" fmla="*/ 10794 h 21588"/>
              <a:gd name="T4" fmla="*/ 10800 w 21600"/>
              <a:gd name="T5" fmla="*/ 10794 h 21588"/>
              <a:gd name="T6" fmla="*/ 10800 w 21600"/>
              <a:gd name="T7" fmla="*/ 10794 h 21588"/>
            </a:gdLst>
            <a:ahLst/>
            <a:cxnLst>
              <a:cxn ang="0">
                <a:pos x="T0" y="T1"/>
              </a:cxn>
              <a:cxn ang="0">
                <a:pos x="T2" y="T3"/>
              </a:cxn>
              <a:cxn ang="0">
                <a:pos x="T4" y="T5"/>
              </a:cxn>
              <a:cxn ang="0">
                <a:pos x="T6" y="T7"/>
              </a:cxn>
            </a:cxnLst>
            <a:rect l="0" t="0" r="r" b="b"/>
            <a:pathLst>
              <a:path w="21600" h="21588">
                <a:moveTo>
                  <a:pt x="10794" y="0"/>
                </a:moveTo>
                <a:cubicBezTo>
                  <a:pt x="12288" y="0"/>
                  <a:pt x="13689" y="251"/>
                  <a:pt x="14997" y="750"/>
                </a:cubicBezTo>
                <a:cubicBezTo>
                  <a:pt x="16304" y="1249"/>
                  <a:pt x="17445" y="1929"/>
                  <a:pt x="18422" y="2781"/>
                </a:cubicBezTo>
                <a:cubicBezTo>
                  <a:pt x="19399" y="3639"/>
                  <a:pt x="20173" y="4640"/>
                  <a:pt x="20743" y="5783"/>
                </a:cubicBezTo>
                <a:cubicBezTo>
                  <a:pt x="21315" y="6926"/>
                  <a:pt x="21599" y="8156"/>
                  <a:pt x="21599" y="9468"/>
                </a:cubicBezTo>
                <a:cubicBezTo>
                  <a:pt x="21599" y="10774"/>
                  <a:pt x="21315" y="12002"/>
                  <a:pt x="20743" y="13141"/>
                </a:cubicBezTo>
                <a:cubicBezTo>
                  <a:pt x="20173" y="14287"/>
                  <a:pt x="19399" y="15288"/>
                  <a:pt x="18422" y="16149"/>
                </a:cubicBezTo>
                <a:cubicBezTo>
                  <a:pt x="17445" y="17007"/>
                  <a:pt x="16304" y="17686"/>
                  <a:pt x="14997" y="18180"/>
                </a:cubicBezTo>
                <a:cubicBezTo>
                  <a:pt x="13689" y="18677"/>
                  <a:pt x="12288" y="18922"/>
                  <a:pt x="10794" y="18922"/>
                </a:cubicBezTo>
                <a:cubicBezTo>
                  <a:pt x="10104" y="18922"/>
                  <a:pt x="9426" y="18869"/>
                  <a:pt x="8767" y="18761"/>
                </a:cubicBezTo>
                <a:cubicBezTo>
                  <a:pt x="7444" y="20014"/>
                  <a:pt x="5900" y="20877"/>
                  <a:pt x="4135" y="21354"/>
                </a:cubicBezTo>
                <a:cubicBezTo>
                  <a:pt x="3947" y="21391"/>
                  <a:pt x="3758" y="21430"/>
                  <a:pt x="3565" y="21467"/>
                </a:cubicBezTo>
                <a:cubicBezTo>
                  <a:pt x="3375" y="21509"/>
                  <a:pt x="3170" y="21549"/>
                  <a:pt x="2951" y="21583"/>
                </a:cubicBezTo>
                <a:cubicBezTo>
                  <a:pt x="2831" y="21599"/>
                  <a:pt x="2727" y="21571"/>
                  <a:pt x="2643" y="21495"/>
                </a:cubicBezTo>
                <a:cubicBezTo>
                  <a:pt x="2556" y="21419"/>
                  <a:pt x="2497" y="21309"/>
                  <a:pt x="2466" y="21165"/>
                </a:cubicBezTo>
                <a:cubicBezTo>
                  <a:pt x="2438" y="21021"/>
                  <a:pt x="2457" y="20900"/>
                  <a:pt x="2523" y="20807"/>
                </a:cubicBezTo>
                <a:cubicBezTo>
                  <a:pt x="2591" y="20714"/>
                  <a:pt x="2666" y="20621"/>
                  <a:pt x="2749" y="20530"/>
                </a:cubicBezTo>
                <a:cubicBezTo>
                  <a:pt x="2920" y="20324"/>
                  <a:pt x="3083" y="20124"/>
                  <a:pt x="3233" y="19929"/>
                </a:cubicBezTo>
                <a:cubicBezTo>
                  <a:pt x="3384" y="19737"/>
                  <a:pt x="3521" y="19506"/>
                  <a:pt x="3645" y="19241"/>
                </a:cubicBezTo>
                <a:cubicBezTo>
                  <a:pt x="3768" y="18976"/>
                  <a:pt x="3881" y="18662"/>
                  <a:pt x="3982" y="18301"/>
                </a:cubicBezTo>
                <a:cubicBezTo>
                  <a:pt x="4083" y="17940"/>
                  <a:pt x="4173" y="17506"/>
                  <a:pt x="4248" y="16992"/>
                </a:cubicBezTo>
                <a:cubicBezTo>
                  <a:pt x="2942" y="16109"/>
                  <a:pt x="1906" y="15020"/>
                  <a:pt x="1143" y="13731"/>
                </a:cubicBezTo>
                <a:cubicBezTo>
                  <a:pt x="381" y="12436"/>
                  <a:pt x="0" y="11017"/>
                  <a:pt x="0" y="9468"/>
                </a:cubicBezTo>
                <a:cubicBezTo>
                  <a:pt x="0" y="8164"/>
                  <a:pt x="284" y="6937"/>
                  <a:pt x="856" y="5789"/>
                </a:cubicBezTo>
                <a:cubicBezTo>
                  <a:pt x="1428" y="4640"/>
                  <a:pt x="2200" y="3639"/>
                  <a:pt x="3177" y="2781"/>
                </a:cubicBezTo>
                <a:cubicBezTo>
                  <a:pt x="4154" y="1929"/>
                  <a:pt x="5293" y="1249"/>
                  <a:pt x="6597" y="750"/>
                </a:cubicBezTo>
                <a:cubicBezTo>
                  <a:pt x="7901" y="251"/>
                  <a:pt x="9299" y="0"/>
                  <a:pt x="10794" y="0"/>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342900">
              <a:defRPr/>
            </a:pPr>
            <a:endParaRPr lang="cs-CZ" sz="2200" kern="1200">
              <a:solidFill>
                <a:srgbClr val="44CEB9"/>
              </a:solidFill>
              <a:effectLst>
                <a:outerShdw blurRad="38100" dist="38100" dir="2700000" algn="tl">
                  <a:srgbClr val="DDDDDD"/>
                </a:outerShdw>
              </a:effectLst>
              <a:latin typeface="Gill Sans" charset="0"/>
              <a:cs typeface="Gill Sans" charset="0"/>
              <a:sym typeface="Gill Sans" charset="0"/>
            </a:endParaRPr>
          </a:p>
        </p:txBody>
      </p:sp>
      <p:sp>
        <p:nvSpPr>
          <p:cNvPr id="46" name="AutoShape 22"/>
          <p:cNvSpPr>
            <a:spLocks/>
          </p:cNvSpPr>
          <p:nvPr/>
        </p:nvSpPr>
        <p:spPr bwMode="auto">
          <a:xfrm>
            <a:off x="796677" y="3649831"/>
            <a:ext cx="337614" cy="3734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600" y="9409"/>
                  <a:pt x="21600" y="10002"/>
                </a:cubicBezTo>
                <a:cubicBezTo>
                  <a:pt x="21600"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144018">
              <a:defRPr/>
            </a:pPr>
            <a:endParaRPr lang="cs-CZ" sz="900">
              <a:solidFill>
                <a:srgbClr val="44CEB9"/>
              </a:solidFill>
              <a:effectLst>
                <a:outerShdw blurRad="38100" dist="38100" dir="2700000" algn="tl">
                  <a:srgbClr val="DDDDDD"/>
                </a:outerShdw>
              </a:effectLst>
              <a:latin typeface="Gill Sans" charset="0"/>
              <a:cs typeface="Gill Sans" charset="0"/>
              <a:sym typeface="Gill Sans" charset="0"/>
            </a:endParaRPr>
          </a:p>
        </p:txBody>
      </p:sp>
      <p:pic>
        <p:nvPicPr>
          <p:cNvPr id="35" name="Obrázek 3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7504" y="26721"/>
            <a:ext cx="3377277" cy="945637"/>
          </a:xfrm>
          <a:prstGeom prst="rect">
            <a:avLst/>
          </a:prstGeom>
        </p:spPr>
      </p:pic>
      <p:sp>
        <p:nvSpPr>
          <p:cNvPr id="39" name="AutoShape 13"/>
          <p:cNvSpPr>
            <a:spLocks/>
          </p:cNvSpPr>
          <p:nvPr/>
        </p:nvSpPr>
        <p:spPr bwMode="auto">
          <a:xfrm>
            <a:off x="663672" y="4425386"/>
            <a:ext cx="563908" cy="860424"/>
          </a:xfrm>
          <a:prstGeom prst="roundRect">
            <a:avLst>
              <a:gd name="adj" fmla="val 20667"/>
            </a:avLst>
          </a:prstGeom>
          <a:solidFill>
            <a:schemeClr val="accent5"/>
          </a:solidFill>
          <a:ln>
            <a:noFill/>
          </a:ln>
          <a:effectLst/>
          <a:extLst/>
        </p:spPr>
        <p:txBody>
          <a:bodyPr lIns="0" tIns="0" rIns="0" bIns="0" anchor="ctr"/>
          <a:lstStyle/>
          <a:p>
            <a:pPr>
              <a:defRPr/>
            </a:pPr>
            <a:endParaRPr lang="cs-CZ" sz="1300">
              <a:solidFill>
                <a:srgbClr val="FFFFFF"/>
              </a:solidFill>
              <a:cs typeface="Helvetica Light" charset="0"/>
            </a:endParaRPr>
          </a:p>
        </p:txBody>
      </p:sp>
      <p:sp>
        <p:nvSpPr>
          <p:cNvPr id="47" name="AutoShape 22"/>
          <p:cNvSpPr>
            <a:spLocks/>
          </p:cNvSpPr>
          <p:nvPr/>
        </p:nvSpPr>
        <p:spPr bwMode="auto">
          <a:xfrm>
            <a:off x="776819" y="4655861"/>
            <a:ext cx="337614" cy="3734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600" y="9409"/>
                  <a:pt x="21600" y="10002"/>
                </a:cubicBezTo>
                <a:cubicBezTo>
                  <a:pt x="21600"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144018">
              <a:defRPr/>
            </a:pPr>
            <a:endParaRPr lang="cs-CZ" sz="900">
              <a:solidFill>
                <a:srgbClr val="44CEB9"/>
              </a:solidFill>
              <a:effectLst>
                <a:outerShdw blurRad="38100" dist="38100" dir="2700000" algn="tl">
                  <a:srgbClr val="DDDDDD"/>
                </a:outerShdw>
              </a:effectLst>
              <a:latin typeface="Gill Sans" charset="0"/>
              <a:cs typeface="Gill Sans" charset="0"/>
              <a:sym typeface="Gill Sans" charset="0"/>
            </a:endParaRPr>
          </a:p>
        </p:txBody>
      </p:sp>
      <p:sp>
        <p:nvSpPr>
          <p:cNvPr id="48" name="AutoShape 13"/>
          <p:cNvSpPr>
            <a:spLocks/>
          </p:cNvSpPr>
          <p:nvPr/>
        </p:nvSpPr>
        <p:spPr bwMode="auto">
          <a:xfrm>
            <a:off x="663672" y="5508792"/>
            <a:ext cx="563908" cy="860424"/>
          </a:xfrm>
          <a:prstGeom prst="roundRect">
            <a:avLst>
              <a:gd name="adj" fmla="val 20667"/>
            </a:avLst>
          </a:prstGeom>
          <a:solidFill>
            <a:schemeClr val="accent5"/>
          </a:solidFill>
          <a:ln>
            <a:noFill/>
          </a:ln>
          <a:effectLst/>
          <a:extLst/>
        </p:spPr>
        <p:txBody>
          <a:bodyPr lIns="0" tIns="0" rIns="0" bIns="0" anchor="ctr"/>
          <a:lstStyle/>
          <a:p>
            <a:pPr>
              <a:defRPr/>
            </a:pPr>
            <a:endParaRPr lang="cs-CZ" sz="1300">
              <a:solidFill>
                <a:srgbClr val="FFFFFF"/>
              </a:solidFill>
              <a:cs typeface="Helvetica Light" charset="0"/>
            </a:endParaRPr>
          </a:p>
        </p:txBody>
      </p:sp>
      <p:sp>
        <p:nvSpPr>
          <p:cNvPr id="50" name="AutoShape 22"/>
          <p:cNvSpPr>
            <a:spLocks/>
          </p:cNvSpPr>
          <p:nvPr/>
        </p:nvSpPr>
        <p:spPr bwMode="auto">
          <a:xfrm>
            <a:off x="776819" y="5739267"/>
            <a:ext cx="337614" cy="3734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600" y="9409"/>
                  <a:pt x="21600" y="10002"/>
                </a:cubicBezTo>
                <a:cubicBezTo>
                  <a:pt x="21600"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144018">
              <a:defRPr/>
            </a:pPr>
            <a:endParaRPr lang="cs-CZ" sz="900">
              <a:solidFill>
                <a:srgbClr val="44CEB9"/>
              </a:solidFill>
              <a:effectLst>
                <a:outerShdw blurRad="38100" dist="38100" dir="2700000" algn="tl">
                  <a:srgbClr val="DDDDDD"/>
                </a:outerShdw>
              </a:effectLst>
              <a:latin typeface="Gill Sans" charset="0"/>
              <a:cs typeface="Gill Sans" charset="0"/>
              <a:sym typeface="Gill Sans" charset="0"/>
            </a:endParaRPr>
          </a:p>
        </p:txBody>
      </p:sp>
    </p:spTree>
    <p:extLst>
      <p:ext uri="{BB962C8B-B14F-4D97-AF65-F5344CB8AC3E}">
        <p14:creationId xmlns:p14="http://schemas.microsoft.com/office/powerpoint/2010/main" xmlns="" val="322293077"/>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AutoShape 1"/>
          <p:cNvSpPr>
            <a:spLocks/>
          </p:cNvSpPr>
          <p:nvPr/>
        </p:nvSpPr>
        <p:spPr bwMode="auto">
          <a:xfrm>
            <a:off x="8321279" y="265113"/>
            <a:ext cx="113705" cy="223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defRPr/>
            </a:pPr>
            <a:fld id="{920A8AD5-0DCA-1A4C-BC85-308347084E5D}" type="slidenum">
              <a:rPr lang="cs-CZ" sz="800" b="1" smtClean="0">
                <a:solidFill>
                  <a:srgbClr val="FFFFFF"/>
                </a:solidFill>
                <a:latin typeface="Lato" charset="0"/>
                <a:cs typeface="Lato" charset="0"/>
                <a:sym typeface="Lato" charset="0"/>
              </a:rPr>
              <a:pPr>
                <a:defRPr/>
              </a:pPr>
              <a:t>19</a:t>
            </a:fld>
            <a:endParaRPr lang="cs-CZ">
              <a:cs typeface="Helvetica Light" charset="0"/>
            </a:endParaRPr>
          </a:p>
        </p:txBody>
      </p:sp>
      <p:sp>
        <p:nvSpPr>
          <p:cNvPr id="5123" name="AutoShape 3"/>
          <p:cNvSpPr>
            <a:spLocks/>
          </p:cNvSpPr>
          <p:nvPr/>
        </p:nvSpPr>
        <p:spPr bwMode="auto">
          <a:xfrm>
            <a:off x="4338639" y="2132807"/>
            <a:ext cx="458391" cy="4587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ctr"/>
          <a:lstStyle/>
          <a:p>
            <a:pPr>
              <a:lnSpc>
                <a:spcPct val="150000"/>
              </a:lnSpc>
              <a:defRPr/>
            </a:pPr>
            <a:r>
              <a:rPr lang="cs-CZ" sz="2500" smtClean="0">
                <a:solidFill>
                  <a:srgbClr val="FFFFFF"/>
                </a:solidFill>
                <a:latin typeface="FontAwesome" charset="0"/>
                <a:cs typeface="FontAwesome" charset="0"/>
                <a:sym typeface="FontAwesome" charset="0"/>
              </a:rPr>
              <a:t></a:t>
            </a:r>
            <a:endParaRPr lang="cs-CZ">
              <a:cs typeface="Helvetica Light" charset="0"/>
            </a:endParaRPr>
          </a:p>
        </p:txBody>
      </p:sp>
      <p:sp>
        <p:nvSpPr>
          <p:cNvPr id="5124" name="AutoShape 4"/>
          <p:cNvSpPr>
            <a:spLocks/>
          </p:cNvSpPr>
          <p:nvPr/>
        </p:nvSpPr>
        <p:spPr bwMode="auto">
          <a:xfrm>
            <a:off x="467544" y="2060848"/>
            <a:ext cx="7862292" cy="6764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28">
              <a:lnSpc>
                <a:spcPct val="120000"/>
              </a:lnSpc>
              <a:spcBef>
                <a:spcPts val="714"/>
              </a:spcBef>
              <a:defRPr/>
            </a:pPr>
            <a:r>
              <a:rPr lang="cs-CZ" sz="2800" b="1" dirty="0" smtClean="0">
                <a:solidFill>
                  <a:schemeClr val="tx2">
                    <a:lumMod val="60000"/>
                    <a:lumOff val="40000"/>
                  </a:schemeClr>
                </a:solidFill>
                <a:latin typeface="Lato" charset="0"/>
                <a:cs typeface="Lato" charset="0"/>
                <a:sym typeface="Lato" charset="0"/>
              </a:rPr>
              <a:t>Děkuji </a:t>
            </a:r>
            <a:r>
              <a:rPr lang="cs-CZ" sz="2800" b="1" dirty="0">
                <a:solidFill>
                  <a:schemeClr val="tx2">
                    <a:lumMod val="60000"/>
                    <a:lumOff val="40000"/>
                  </a:schemeClr>
                </a:solidFill>
                <a:latin typeface="Lato" charset="0"/>
                <a:cs typeface="Lato" charset="0"/>
                <a:sym typeface="Lato" charset="0"/>
              </a:rPr>
              <a:t>za pozornost a přeji mnoho úspěchů!</a:t>
            </a:r>
          </a:p>
        </p:txBody>
      </p:sp>
      <p:sp>
        <p:nvSpPr>
          <p:cNvPr id="5125" name="AutoShape 5"/>
          <p:cNvSpPr>
            <a:spLocks/>
          </p:cNvSpPr>
          <p:nvPr/>
        </p:nvSpPr>
        <p:spPr bwMode="auto">
          <a:xfrm>
            <a:off x="611560" y="3429000"/>
            <a:ext cx="7862292" cy="20162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28">
              <a:lnSpc>
                <a:spcPct val="120000"/>
              </a:lnSpc>
              <a:spcBef>
                <a:spcPts val="714"/>
              </a:spcBef>
              <a:defRPr/>
            </a:pPr>
            <a:endParaRPr lang="cs-CZ" sz="2000" b="1" dirty="0" smtClean="0">
              <a:solidFill>
                <a:schemeClr val="tx2"/>
              </a:solidFill>
              <a:latin typeface="Lato" charset="0"/>
              <a:cs typeface="Lato" charset="0"/>
              <a:sym typeface="Lato" charset="0"/>
            </a:endParaRPr>
          </a:p>
          <a:p>
            <a:pPr algn="ctr" defTabSz="272028">
              <a:lnSpc>
                <a:spcPct val="120000"/>
              </a:lnSpc>
              <a:spcBef>
                <a:spcPts val="714"/>
              </a:spcBef>
              <a:defRPr/>
            </a:pPr>
            <a:r>
              <a:rPr lang="cs-CZ" sz="2000" b="1" dirty="0" smtClean="0">
                <a:solidFill>
                  <a:schemeClr val="tx2"/>
                </a:solidFill>
                <a:latin typeface="Lato" charset="0"/>
                <a:cs typeface="Lato" charset="0"/>
                <a:sym typeface="Lato" charset="0"/>
              </a:rPr>
              <a:t>„</a:t>
            </a:r>
            <a:r>
              <a:rPr lang="cs-CZ" sz="2000" b="1" dirty="0">
                <a:solidFill>
                  <a:schemeClr val="tx2"/>
                </a:solidFill>
                <a:latin typeface="Lato" charset="0"/>
                <a:cs typeface="Lato" charset="0"/>
                <a:sym typeface="Lato" charset="0"/>
              </a:rPr>
              <a:t>Zpětná vazba, stejně jako sprchování, není pochopitelně trvalá. Je to něco, čemu bychom se měli věnovat </a:t>
            </a:r>
            <a:r>
              <a:rPr lang="cs-CZ" sz="2000" b="1" dirty="0" smtClean="0">
                <a:solidFill>
                  <a:schemeClr val="tx2"/>
                </a:solidFill>
                <a:latin typeface="Lato" charset="0"/>
                <a:cs typeface="Lato" charset="0"/>
                <a:sym typeface="Lato" charset="0"/>
              </a:rPr>
              <a:t>pravidelně.“</a:t>
            </a:r>
          </a:p>
          <a:p>
            <a:pPr algn="ctr" defTabSz="272028">
              <a:lnSpc>
                <a:spcPct val="120000"/>
              </a:lnSpc>
              <a:spcBef>
                <a:spcPts val="714"/>
              </a:spcBef>
              <a:defRPr/>
            </a:pPr>
            <a:r>
              <a:rPr lang="cs-CZ" sz="2000" i="1" dirty="0" smtClean="0">
                <a:solidFill>
                  <a:schemeClr val="tx2"/>
                </a:solidFill>
                <a:latin typeface="Lato" charset="0"/>
                <a:cs typeface="Lato" charset="0"/>
                <a:sym typeface="Lato" charset="0"/>
              </a:rPr>
              <a:t>- </a:t>
            </a:r>
            <a:r>
              <a:rPr lang="cs-CZ" sz="2000" i="1" dirty="0" err="1" smtClean="0">
                <a:solidFill>
                  <a:schemeClr val="tx2"/>
                </a:solidFill>
                <a:latin typeface="Lato" charset="0"/>
                <a:cs typeface="Lato" charset="0"/>
                <a:sym typeface="Lato" charset="0"/>
              </a:rPr>
              <a:t>Zig</a:t>
            </a:r>
            <a:r>
              <a:rPr lang="cs-CZ" sz="2000" i="1" dirty="0" smtClean="0">
                <a:solidFill>
                  <a:schemeClr val="tx2"/>
                </a:solidFill>
                <a:latin typeface="Lato" charset="0"/>
                <a:cs typeface="Lato" charset="0"/>
                <a:sym typeface="Lato" charset="0"/>
              </a:rPr>
              <a:t> </a:t>
            </a:r>
            <a:r>
              <a:rPr lang="cs-CZ" sz="2000" i="1" dirty="0" err="1" smtClean="0">
                <a:solidFill>
                  <a:schemeClr val="tx2"/>
                </a:solidFill>
                <a:latin typeface="Lato" charset="0"/>
                <a:cs typeface="Lato" charset="0"/>
                <a:sym typeface="Lato" charset="0"/>
              </a:rPr>
              <a:t>Ziglar</a:t>
            </a:r>
            <a:r>
              <a:rPr lang="cs-CZ" sz="2000" i="1" dirty="0" smtClean="0">
                <a:solidFill>
                  <a:schemeClr val="tx2"/>
                </a:solidFill>
                <a:latin typeface="Lato" charset="0"/>
                <a:cs typeface="Lato" charset="0"/>
                <a:sym typeface="Lato" charset="0"/>
              </a:rPr>
              <a:t>, podnikatel </a:t>
            </a:r>
            <a:r>
              <a:rPr lang="cs-CZ" sz="2000" i="1" dirty="0">
                <a:solidFill>
                  <a:schemeClr val="tx2"/>
                </a:solidFill>
                <a:latin typeface="Lato" charset="0"/>
                <a:cs typeface="Lato" charset="0"/>
                <a:sym typeface="Lato" charset="0"/>
              </a:rPr>
              <a:t>a</a:t>
            </a:r>
            <a:r>
              <a:rPr lang="cs-CZ" sz="2000" i="1" dirty="0" smtClean="0">
                <a:solidFill>
                  <a:schemeClr val="tx2"/>
                </a:solidFill>
                <a:latin typeface="Lato" charset="0"/>
                <a:cs typeface="Lato" charset="0"/>
                <a:sym typeface="Lato" charset="0"/>
              </a:rPr>
              <a:t> spisovatel </a:t>
            </a:r>
            <a:endParaRPr lang="cs-CZ" sz="2000" i="1" dirty="0">
              <a:solidFill>
                <a:schemeClr val="tx2"/>
              </a:solidFill>
              <a:latin typeface="Lato" charset="0"/>
              <a:cs typeface="Lato" charset="0"/>
              <a:sym typeface="Lato" charset="0"/>
            </a:endParaRPr>
          </a:p>
          <a:p>
            <a:pPr algn="ctr" defTabSz="272028">
              <a:lnSpc>
                <a:spcPct val="120000"/>
              </a:lnSpc>
              <a:spcBef>
                <a:spcPts val="714"/>
              </a:spcBef>
              <a:defRPr/>
            </a:pPr>
            <a:endParaRPr lang="cs-CZ" sz="1100" dirty="0" smtClean="0">
              <a:solidFill>
                <a:schemeClr val="tx2"/>
              </a:solidFill>
              <a:latin typeface="Lato" charset="0"/>
              <a:cs typeface="Lato" charset="0"/>
              <a:sym typeface="Lato" charset="0"/>
            </a:endParaRPr>
          </a:p>
          <a:p>
            <a:pPr algn="ctr" defTabSz="272028">
              <a:lnSpc>
                <a:spcPct val="120000"/>
              </a:lnSpc>
              <a:spcBef>
                <a:spcPts val="714"/>
              </a:spcBef>
              <a:defRPr/>
            </a:pPr>
            <a:endParaRPr lang="cs-CZ" dirty="0">
              <a:solidFill>
                <a:schemeClr val="tx2"/>
              </a:solidFill>
              <a:cs typeface="Helvetica Light" charset="0"/>
            </a:endParaRPr>
          </a:p>
        </p:txBody>
      </p:sp>
      <p:sp>
        <p:nvSpPr>
          <p:cNvPr id="5126" name="Line 6"/>
          <p:cNvSpPr>
            <a:spLocks noChangeShapeType="1"/>
          </p:cNvSpPr>
          <p:nvPr/>
        </p:nvSpPr>
        <p:spPr bwMode="auto">
          <a:xfrm>
            <a:off x="1187624" y="3212976"/>
            <a:ext cx="6552728"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cs-CZ" sz="1300">
              <a:cs typeface="Helvetica Light" charset="0"/>
            </a:endParaRPr>
          </a:p>
        </p:txBody>
      </p:sp>
      <p:sp>
        <p:nvSpPr>
          <p:cNvPr id="16392"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cs-CZ" sz="1300">
              <a:solidFill>
                <a:srgbClr val="932011"/>
              </a:solidFill>
              <a:cs typeface="Helvetica Light" charset="0"/>
            </a:endParaRPr>
          </a:p>
        </p:txBody>
      </p:sp>
      <p:sp>
        <p:nvSpPr>
          <p:cNvPr id="16"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17"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18"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cs-CZ" sz="1300">
              <a:solidFill>
                <a:srgbClr val="932011"/>
              </a:solidFill>
              <a:cs typeface="Helvetica Light"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88788" y="170737"/>
            <a:ext cx="6750400" cy="1890111"/>
          </a:xfrm>
          <a:prstGeom prst="rect">
            <a:avLst/>
          </a:prstGeom>
        </p:spPr>
      </p:pic>
    </p:spTree>
    <p:extLst>
      <p:ext uri="{BB962C8B-B14F-4D97-AF65-F5344CB8AC3E}">
        <p14:creationId xmlns:p14="http://schemas.microsoft.com/office/powerpoint/2010/main" xmlns="" val="89300690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9" presetClass="entr" presetSubtype="0" fill="hold" grpId="0" nodeType="afterEffect">
                                  <p:stCondLst>
                                    <p:cond delay="100"/>
                                  </p:stCondLst>
                                  <p:childTnLst>
                                    <p:set>
                                      <p:cBhvr>
                                        <p:cTn id="6" dur="1" fill="hold">
                                          <p:stCondLst>
                                            <p:cond delay="0"/>
                                          </p:stCondLst>
                                        </p:cTn>
                                        <p:tgtEl>
                                          <p:spTgt spid="5123"/>
                                        </p:tgtEl>
                                        <p:attrNameLst>
                                          <p:attrName>style.visibility</p:attrName>
                                        </p:attrNameLst>
                                      </p:cBhvr>
                                      <p:to>
                                        <p:strVal val="visible"/>
                                      </p:to>
                                    </p:set>
                                    <p:animEffect transition="in" filter="dissolve">
                                      <p:cBhvr>
                                        <p:cTn id="7" dur="5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AutoShape 1"/>
          <p:cNvSpPr>
            <a:spLocks/>
          </p:cNvSpPr>
          <p:nvPr/>
        </p:nvSpPr>
        <p:spPr bwMode="auto">
          <a:xfrm>
            <a:off x="8321279" y="265113"/>
            <a:ext cx="113705" cy="223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defRPr/>
            </a:pPr>
            <a:fld id="{3825458D-250E-2B4A-B52B-9A707E53544F}" type="slidenum">
              <a:rPr lang="en-US" sz="800" b="1" smtClean="0">
                <a:solidFill>
                  <a:srgbClr val="FFFFFF"/>
                </a:solidFill>
                <a:latin typeface="Lato" charset="0"/>
                <a:cs typeface="Lato" charset="0"/>
                <a:sym typeface="Lato" charset="0"/>
              </a:rPr>
              <a:pPr>
                <a:defRPr/>
              </a:pPr>
              <a:t>2</a:t>
            </a:fld>
            <a:endParaRPr lang="en-US" dirty="0">
              <a:cs typeface="Helvetica Light" charset="0"/>
            </a:endParaRPr>
          </a:p>
        </p:txBody>
      </p:sp>
      <p:sp>
        <p:nvSpPr>
          <p:cNvPr id="10243" name="AutoShape 3"/>
          <p:cNvSpPr>
            <a:spLocks/>
          </p:cNvSpPr>
          <p:nvPr/>
        </p:nvSpPr>
        <p:spPr bwMode="auto">
          <a:xfrm>
            <a:off x="661988" y="908844"/>
            <a:ext cx="257771" cy="363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ctr"/>
          <a:lstStyle/>
          <a:p>
            <a:pPr>
              <a:lnSpc>
                <a:spcPct val="150000"/>
              </a:lnSpc>
              <a:defRPr/>
            </a:pPr>
            <a:r>
              <a:rPr lang="en-US" sz="1900" dirty="0" smtClean="0">
                <a:solidFill>
                  <a:srgbClr val="FFFFFF"/>
                </a:solidFill>
                <a:latin typeface="FontAwesome" charset="0"/>
                <a:cs typeface="FontAwesome" charset="0"/>
                <a:sym typeface="FontAwesome" charset="0"/>
              </a:rPr>
              <a:t></a:t>
            </a:r>
            <a:endParaRPr lang="en-US" dirty="0">
              <a:cs typeface="Helvetica Light" charset="0"/>
            </a:endParaRPr>
          </a:p>
        </p:txBody>
      </p:sp>
      <p:sp>
        <p:nvSpPr>
          <p:cNvPr id="10244" name="AutoShape 4"/>
          <p:cNvSpPr>
            <a:spLocks/>
          </p:cNvSpPr>
          <p:nvPr/>
        </p:nvSpPr>
        <p:spPr bwMode="auto">
          <a:xfrm>
            <a:off x="1125141" y="931863"/>
            <a:ext cx="7144941"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34">
              <a:lnSpc>
                <a:spcPct val="120000"/>
              </a:lnSpc>
              <a:spcBef>
                <a:spcPts val="714"/>
              </a:spcBef>
              <a:defRPr/>
            </a:pPr>
            <a:r>
              <a:rPr lang="cs-CZ" sz="1600" b="1" dirty="0" smtClean="0"/>
              <a:t>Podíl exportu na HDP</a:t>
            </a:r>
            <a:endParaRPr lang="en-US" sz="1700" b="1" dirty="0">
              <a:solidFill>
                <a:srgbClr val="000000"/>
              </a:solidFill>
              <a:latin typeface="Lato" charset="0"/>
              <a:cs typeface="Lato" charset="0"/>
              <a:sym typeface="Lato" charset="0"/>
            </a:endParaRPr>
          </a:p>
        </p:txBody>
      </p:sp>
      <p:sp>
        <p:nvSpPr>
          <p:cNvPr id="10245" name="AutoShape 5"/>
          <p:cNvSpPr>
            <a:spLocks/>
          </p:cNvSpPr>
          <p:nvPr/>
        </p:nvSpPr>
        <p:spPr bwMode="auto">
          <a:xfrm>
            <a:off x="1129904" y="1266032"/>
            <a:ext cx="7144941"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34">
              <a:lnSpc>
                <a:spcPct val="120000"/>
              </a:lnSpc>
              <a:spcBef>
                <a:spcPts val="714"/>
              </a:spcBef>
              <a:defRPr/>
            </a:pPr>
            <a:r>
              <a:rPr lang="cs-CZ" sz="1000" dirty="0" smtClean="0">
                <a:solidFill>
                  <a:srgbClr val="000000"/>
                </a:solidFill>
                <a:latin typeface="Lato" charset="0"/>
                <a:cs typeface="Lato" charset="0"/>
                <a:sym typeface="Lato" charset="0"/>
              </a:rPr>
              <a:t>Česká republika je exportně orientovanou zemí</a:t>
            </a:r>
            <a:endParaRPr lang="en-US" sz="1000" dirty="0">
              <a:solidFill>
                <a:srgbClr val="000000"/>
              </a:solidFill>
              <a:cs typeface="Helvetica Light" charset="0"/>
            </a:endParaRPr>
          </a:p>
        </p:txBody>
      </p:sp>
      <p:sp>
        <p:nvSpPr>
          <p:cNvPr id="10246" name="Line 6"/>
          <p:cNvSpPr>
            <a:spLocks noChangeShapeType="1"/>
          </p:cNvSpPr>
          <p:nvPr/>
        </p:nvSpPr>
        <p:spPr bwMode="auto">
          <a:xfrm flipV="1">
            <a:off x="467544" y="1560513"/>
            <a:ext cx="8352928"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en-US" sz="1300" dirty="0">
              <a:cs typeface="Helvetica Light" charset="0"/>
            </a:endParaRPr>
          </a:p>
        </p:txBody>
      </p:sp>
      <p:sp>
        <p:nvSpPr>
          <p:cNvPr id="21548"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en-US" sz="1300" dirty="0">
              <a:solidFill>
                <a:srgbClr val="932011"/>
              </a:solidFill>
              <a:cs typeface="Helvetica Light" charset="0"/>
            </a:endParaRPr>
          </a:p>
        </p:txBody>
      </p:sp>
      <p:sp>
        <p:nvSpPr>
          <p:cNvPr id="54"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en-US" sz="1300" dirty="0">
              <a:solidFill>
                <a:srgbClr val="932011"/>
              </a:solidFill>
              <a:cs typeface="Helvetica Light" charset="0"/>
            </a:endParaRPr>
          </a:p>
        </p:txBody>
      </p:sp>
      <p:sp>
        <p:nvSpPr>
          <p:cNvPr id="55"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en-US" sz="1300" dirty="0">
              <a:solidFill>
                <a:srgbClr val="932011"/>
              </a:solidFill>
              <a:cs typeface="Helvetica Light" charset="0"/>
            </a:endParaRPr>
          </a:p>
        </p:txBody>
      </p:sp>
      <p:sp>
        <p:nvSpPr>
          <p:cNvPr id="56"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en-US" sz="1300" dirty="0">
              <a:solidFill>
                <a:srgbClr val="932011"/>
              </a:solidFill>
              <a:cs typeface="Helvetica Light" charset="0"/>
            </a:endParaRPr>
          </a:p>
        </p:txBody>
      </p:sp>
      <p:sp>
        <p:nvSpPr>
          <p:cNvPr id="48" name="AutoShape 16"/>
          <p:cNvSpPr>
            <a:spLocks/>
          </p:cNvSpPr>
          <p:nvPr/>
        </p:nvSpPr>
        <p:spPr bwMode="auto">
          <a:xfrm>
            <a:off x="16484600" y="5446713"/>
            <a:ext cx="5689600" cy="56911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chemeClr val="accent5">
              <a:alpha val="79999"/>
            </a:schemeClr>
          </a:solidFill>
          <a:ln>
            <a:noFill/>
          </a:ln>
          <a:effectLst/>
          <a:extLst/>
        </p:spPr>
        <p:txBody>
          <a:bodyPr lIns="50800" tIns="50800" rIns="50800" bIns="50800" anchor="ctr"/>
          <a:lstStyle/>
          <a:p>
            <a:pPr defTabSz="825500">
              <a:defRPr/>
            </a:pPr>
            <a:endParaRPr lang="en-US" sz="56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49" name="AutoShape 16"/>
          <p:cNvSpPr>
            <a:spLocks/>
          </p:cNvSpPr>
          <p:nvPr/>
        </p:nvSpPr>
        <p:spPr bwMode="auto">
          <a:xfrm>
            <a:off x="16637000" y="5599113"/>
            <a:ext cx="5689600" cy="56911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chemeClr val="accent5">
              <a:alpha val="79999"/>
            </a:schemeClr>
          </a:solidFill>
          <a:ln>
            <a:noFill/>
          </a:ln>
          <a:effectLst/>
          <a:extLst/>
        </p:spPr>
        <p:txBody>
          <a:bodyPr lIns="50800" tIns="50800" rIns="50800" bIns="50800" anchor="ctr"/>
          <a:lstStyle/>
          <a:p>
            <a:pPr defTabSz="825500">
              <a:defRPr/>
            </a:pPr>
            <a:endParaRPr lang="en-US" sz="56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57" name="AutoShape 26"/>
          <p:cNvSpPr>
            <a:spLocks/>
          </p:cNvSpPr>
          <p:nvPr/>
        </p:nvSpPr>
        <p:spPr bwMode="auto">
          <a:xfrm rot="5400000">
            <a:off x="18613438" y="6684963"/>
            <a:ext cx="1260475" cy="866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600"/>
                </a:moveTo>
                <a:cubicBezTo>
                  <a:pt x="969" y="21600"/>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7" y="21600"/>
                  <a:pt x="20263" y="21600"/>
                </a:cubicBezTo>
                <a:lnTo>
                  <a:pt x="1336" y="21600"/>
                </a:lnTo>
                <a:close/>
              </a:path>
            </a:pathLst>
          </a:custGeom>
          <a:solidFill>
            <a:srgbClr val="656565"/>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defRPr/>
            </a:pPr>
            <a:endParaRPr lang="en-US" sz="30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58" name="AutoShape 26"/>
          <p:cNvSpPr>
            <a:spLocks/>
          </p:cNvSpPr>
          <p:nvPr/>
        </p:nvSpPr>
        <p:spPr bwMode="auto">
          <a:xfrm rot="5400000">
            <a:off x="18765838" y="6837363"/>
            <a:ext cx="1260475" cy="866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600"/>
                </a:moveTo>
                <a:cubicBezTo>
                  <a:pt x="969" y="21600"/>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7" y="21600"/>
                  <a:pt x="20263" y="21600"/>
                </a:cubicBezTo>
                <a:lnTo>
                  <a:pt x="1336" y="21600"/>
                </a:lnTo>
                <a:close/>
              </a:path>
            </a:pathLst>
          </a:custGeom>
          <a:solidFill>
            <a:srgbClr val="656565"/>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defRPr/>
            </a:pPr>
            <a:endParaRPr lang="en-US" sz="30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73" name="AutoShape 21"/>
          <p:cNvSpPr>
            <a:spLocks/>
          </p:cNvSpPr>
          <p:nvPr/>
        </p:nvSpPr>
        <p:spPr bwMode="auto">
          <a:xfrm>
            <a:off x="3779912" y="2780928"/>
            <a:ext cx="1656184" cy="360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34">
              <a:spcBef>
                <a:spcPts val="714"/>
              </a:spcBef>
              <a:defRPr/>
            </a:pPr>
            <a:r>
              <a:rPr lang="en-US" sz="2400" dirty="0" smtClean="0">
                <a:solidFill>
                  <a:srgbClr val="FFFFFF"/>
                </a:solidFill>
                <a:cs typeface="Helvetica Light" charset="0"/>
              </a:rPr>
              <a:t>2014</a:t>
            </a:r>
            <a:endParaRPr lang="en-US" dirty="0">
              <a:cs typeface="Helvetica Light" charset="0"/>
            </a:endParaRPr>
          </a:p>
        </p:txBody>
      </p:sp>
      <p:sp>
        <p:nvSpPr>
          <p:cNvPr id="74" name="AutoShape 21"/>
          <p:cNvSpPr>
            <a:spLocks/>
          </p:cNvSpPr>
          <p:nvPr/>
        </p:nvSpPr>
        <p:spPr bwMode="auto">
          <a:xfrm>
            <a:off x="6948264" y="2780928"/>
            <a:ext cx="1656184" cy="360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34">
              <a:spcBef>
                <a:spcPts val="714"/>
              </a:spcBef>
              <a:defRPr/>
            </a:pPr>
            <a:r>
              <a:rPr lang="en-US" sz="2400" dirty="0" smtClean="0">
                <a:solidFill>
                  <a:srgbClr val="FFFFFF"/>
                </a:solidFill>
                <a:cs typeface="Helvetica Light" charset="0"/>
              </a:rPr>
              <a:t>2015</a:t>
            </a:r>
            <a:endParaRPr lang="en-US" dirty="0">
              <a:cs typeface="Helvetica Light" charset="0"/>
            </a:endParaRPr>
          </a:p>
        </p:txBody>
      </p:sp>
      <p:sp>
        <p:nvSpPr>
          <p:cNvPr id="78" name="AutoShape 21"/>
          <p:cNvSpPr>
            <a:spLocks/>
          </p:cNvSpPr>
          <p:nvPr/>
        </p:nvSpPr>
        <p:spPr bwMode="auto">
          <a:xfrm>
            <a:off x="6948264" y="2780928"/>
            <a:ext cx="1656184" cy="360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34">
              <a:spcBef>
                <a:spcPts val="714"/>
              </a:spcBef>
              <a:defRPr/>
            </a:pPr>
            <a:r>
              <a:rPr lang="en-US" sz="2400" dirty="0" smtClean="0">
                <a:solidFill>
                  <a:srgbClr val="FFFFFF"/>
                </a:solidFill>
                <a:cs typeface="Helvetica Light" charset="0"/>
              </a:rPr>
              <a:t>2015</a:t>
            </a:r>
            <a:endParaRPr lang="en-US" dirty="0">
              <a:cs typeface="Helvetica Light" charset="0"/>
            </a:endParaRPr>
          </a:p>
        </p:txBody>
      </p:sp>
      <p:graphicFrame>
        <p:nvGraphicFramePr>
          <p:cNvPr id="27" name="Graf 26"/>
          <p:cNvGraphicFramePr>
            <a:graphicFrameLocks/>
          </p:cNvGraphicFramePr>
          <p:nvPr>
            <p:extLst>
              <p:ext uri="{D42A27DB-BD31-4B8C-83A1-F6EECF244321}">
                <p14:modId xmlns:p14="http://schemas.microsoft.com/office/powerpoint/2010/main" xmlns="" val="1544943092"/>
              </p:ext>
            </p:extLst>
          </p:nvPr>
        </p:nvGraphicFramePr>
        <p:xfrm>
          <a:off x="423594" y="1606116"/>
          <a:ext cx="8280920" cy="4581774"/>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ovéPole 7"/>
          <p:cNvSpPr txBox="1"/>
          <p:nvPr/>
        </p:nvSpPr>
        <p:spPr>
          <a:xfrm>
            <a:off x="312212" y="4437112"/>
            <a:ext cx="349776" cy="369332"/>
          </a:xfrm>
          <a:prstGeom prst="rect">
            <a:avLst/>
          </a:prstGeom>
          <a:noFill/>
        </p:spPr>
        <p:txBody>
          <a:bodyPr wrap="none" rtlCol="0">
            <a:spAutoFit/>
          </a:bodyPr>
          <a:lstStyle/>
          <a:p>
            <a:r>
              <a:rPr lang="cs-CZ" dirty="0" smtClean="0"/>
              <a:t>%</a:t>
            </a:r>
            <a:endParaRPr lang="cs-CZ" dirty="0"/>
          </a:p>
        </p:txBody>
      </p:sp>
      <p:cxnSp>
        <p:nvCxnSpPr>
          <p:cNvPr id="10" name="Přímá spojnice 9"/>
          <p:cNvCxnSpPr/>
          <p:nvPr/>
        </p:nvCxnSpPr>
        <p:spPr>
          <a:xfrm flipH="1">
            <a:off x="1043608" y="4365104"/>
            <a:ext cx="7226476" cy="0"/>
          </a:xfrm>
          <a:prstGeom prst="line">
            <a:avLst/>
          </a:prstGeom>
          <a:ln>
            <a:prstDash val="lgDashDot"/>
            <a:headEnd type="arrow" w="med" len="med"/>
            <a:tailEnd type="arrow" w="med" len="med"/>
          </a:ln>
        </p:spPr>
        <p:style>
          <a:lnRef idx="2">
            <a:schemeClr val="accent6"/>
          </a:lnRef>
          <a:fillRef idx="0">
            <a:schemeClr val="accent6"/>
          </a:fillRef>
          <a:effectRef idx="1">
            <a:schemeClr val="accent6"/>
          </a:effectRef>
          <a:fontRef idx="minor">
            <a:schemeClr val="tx1"/>
          </a:fontRef>
        </p:style>
      </p:cxnSp>
      <p:sp>
        <p:nvSpPr>
          <p:cNvPr id="36" name="TextovéPole 35"/>
          <p:cNvSpPr txBox="1"/>
          <p:nvPr/>
        </p:nvSpPr>
        <p:spPr>
          <a:xfrm>
            <a:off x="6853931" y="3973706"/>
            <a:ext cx="1200970" cy="369332"/>
          </a:xfrm>
          <a:prstGeom prst="rect">
            <a:avLst/>
          </a:prstGeom>
          <a:noFill/>
        </p:spPr>
        <p:txBody>
          <a:bodyPr wrap="none" rtlCol="0">
            <a:spAutoFit/>
          </a:bodyPr>
          <a:lstStyle/>
          <a:p>
            <a:r>
              <a:rPr lang="cs-CZ" dirty="0" smtClean="0"/>
              <a:t>Průměr EU</a:t>
            </a:r>
            <a:endParaRPr lang="en-US" dirty="0"/>
          </a:p>
        </p:txBody>
      </p:sp>
      <p:pic>
        <p:nvPicPr>
          <p:cNvPr id="24" name="Obrázek 2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07504" y="26721"/>
            <a:ext cx="3377277" cy="945637"/>
          </a:xfrm>
          <a:prstGeom prst="rect">
            <a:avLst/>
          </a:prstGeom>
        </p:spPr>
      </p:pic>
    </p:spTree>
    <p:extLst>
      <p:ext uri="{BB962C8B-B14F-4D97-AF65-F5344CB8AC3E}">
        <p14:creationId xmlns:p14="http://schemas.microsoft.com/office/powerpoint/2010/main" xmlns="" val="1914630315"/>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AutoShape 1"/>
          <p:cNvSpPr>
            <a:spLocks/>
          </p:cNvSpPr>
          <p:nvPr/>
        </p:nvSpPr>
        <p:spPr bwMode="auto">
          <a:xfrm>
            <a:off x="8321279" y="265113"/>
            <a:ext cx="113705" cy="223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defRPr/>
            </a:pPr>
            <a:fld id="{3825458D-250E-2B4A-B52B-9A707E53544F}" type="slidenum">
              <a:rPr lang="en-US" sz="800" b="1" smtClean="0">
                <a:solidFill>
                  <a:srgbClr val="FFFFFF"/>
                </a:solidFill>
                <a:latin typeface="Lato" charset="0"/>
                <a:cs typeface="Lato" charset="0"/>
                <a:sym typeface="Lato" charset="0"/>
              </a:rPr>
              <a:pPr>
                <a:defRPr/>
              </a:pPr>
              <a:t>3</a:t>
            </a:fld>
            <a:endParaRPr lang="en-US" dirty="0">
              <a:cs typeface="Helvetica Light" charset="0"/>
            </a:endParaRPr>
          </a:p>
        </p:txBody>
      </p:sp>
      <p:sp>
        <p:nvSpPr>
          <p:cNvPr id="10243" name="AutoShape 3"/>
          <p:cNvSpPr>
            <a:spLocks/>
          </p:cNvSpPr>
          <p:nvPr/>
        </p:nvSpPr>
        <p:spPr bwMode="auto">
          <a:xfrm>
            <a:off x="661988" y="908844"/>
            <a:ext cx="257771" cy="363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ctr"/>
          <a:lstStyle/>
          <a:p>
            <a:pPr>
              <a:lnSpc>
                <a:spcPct val="150000"/>
              </a:lnSpc>
              <a:defRPr/>
            </a:pPr>
            <a:r>
              <a:rPr lang="en-US" sz="1900" dirty="0" smtClean="0">
                <a:solidFill>
                  <a:srgbClr val="FFFFFF"/>
                </a:solidFill>
                <a:latin typeface="FontAwesome" charset="0"/>
                <a:cs typeface="FontAwesome" charset="0"/>
                <a:sym typeface="FontAwesome" charset="0"/>
              </a:rPr>
              <a:t></a:t>
            </a:r>
            <a:endParaRPr lang="en-US" dirty="0">
              <a:cs typeface="Helvetica Light" charset="0"/>
            </a:endParaRPr>
          </a:p>
        </p:txBody>
      </p:sp>
      <p:sp>
        <p:nvSpPr>
          <p:cNvPr id="10244" name="AutoShape 4"/>
          <p:cNvSpPr>
            <a:spLocks/>
          </p:cNvSpPr>
          <p:nvPr/>
        </p:nvSpPr>
        <p:spPr bwMode="auto">
          <a:xfrm>
            <a:off x="1125141" y="931863"/>
            <a:ext cx="7144941"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34">
              <a:lnSpc>
                <a:spcPct val="120000"/>
              </a:lnSpc>
              <a:spcBef>
                <a:spcPts val="714"/>
              </a:spcBef>
              <a:defRPr/>
            </a:pPr>
            <a:r>
              <a:rPr lang="cs-CZ" sz="1600" b="1" dirty="0" smtClean="0"/>
              <a:t>Otevřenost zahraničnímu obchodu</a:t>
            </a:r>
            <a:r>
              <a:rPr lang="en-US" sz="1600" b="1" dirty="0" smtClean="0"/>
              <a:t> – </a:t>
            </a:r>
            <a:r>
              <a:rPr lang="cs-CZ" sz="1600" b="1" dirty="0" smtClean="0"/>
              <a:t>obchod jako podíl HDP</a:t>
            </a:r>
            <a:endParaRPr lang="en-US" sz="1700" b="1" dirty="0">
              <a:solidFill>
                <a:srgbClr val="000000"/>
              </a:solidFill>
              <a:latin typeface="Lato" charset="0"/>
              <a:cs typeface="Lato" charset="0"/>
              <a:sym typeface="Lato" charset="0"/>
            </a:endParaRPr>
          </a:p>
        </p:txBody>
      </p:sp>
      <p:sp>
        <p:nvSpPr>
          <p:cNvPr id="10245" name="AutoShape 5"/>
          <p:cNvSpPr>
            <a:spLocks/>
          </p:cNvSpPr>
          <p:nvPr/>
        </p:nvSpPr>
        <p:spPr bwMode="auto">
          <a:xfrm>
            <a:off x="1129904" y="1266032"/>
            <a:ext cx="7144941"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34">
              <a:lnSpc>
                <a:spcPct val="120000"/>
              </a:lnSpc>
              <a:spcBef>
                <a:spcPts val="714"/>
              </a:spcBef>
              <a:defRPr/>
            </a:pPr>
            <a:r>
              <a:rPr lang="cs-CZ" sz="1000" dirty="0" smtClean="0">
                <a:solidFill>
                  <a:srgbClr val="000000"/>
                </a:solidFill>
                <a:latin typeface="Lato" charset="0"/>
                <a:cs typeface="Lato" charset="0"/>
                <a:sym typeface="Lato" charset="0"/>
              </a:rPr>
              <a:t>Lze nalézt korelaci mezi otevřeností k zahraničnímu obchodu a velikostí HDP</a:t>
            </a:r>
            <a:endParaRPr lang="en-US" sz="1000" dirty="0" smtClean="0">
              <a:solidFill>
                <a:srgbClr val="000000"/>
              </a:solidFill>
              <a:latin typeface="Lato" charset="0"/>
              <a:cs typeface="Lato" charset="0"/>
              <a:sym typeface="Lato" charset="0"/>
            </a:endParaRPr>
          </a:p>
          <a:p>
            <a:pPr defTabSz="272034">
              <a:lnSpc>
                <a:spcPct val="120000"/>
              </a:lnSpc>
              <a:spcBef>
                <a:spcPts val="714"/>
              </a:spcBef>
              <a:defRPr/>
            </a:pPr>
            <a:r>
              <a:rPr lang="en-US" sz="1000" dirty="0" smtClean="0">
                <a:solidFill>
                  <a:srgbClr val="000000"/>
                </a:solidFill>
                <a:latin typeface="Lato" charset="0"/>
                <a:cs typeface="Lato" charset="0"/>
                <a:sym typeface="Lato" charset="0"/>
              </a:rPr>
              <a:t> </a:t>
            </a:r>
            <a:endParaRPr lang="en-US" sz="1000" dirty="0">
              <a:solidFill>
                <a:srgbClr val="000000"/>
              </a:solidFill>
              <a:cs typeface="Helvetica Light" charset="0"/>
            </a:endParaRPr>
          </a:p>
        </p:txBody>
      </p:sp>
      <p:sp>
        <p:nvSpPr>
          <p:cNvPr id="10246" name="Line 6"/>
          <p:cNvSpPr>
            <a:spLocks noChangeShapeType="1"/>
          </p:cNvSpPr>
          <p:nvPr/>
        </p:nvSpPr>
        <p:spPr bwMode="auto">
          <a:xfrm flipV="1">
            <a:off x="467544" y="1560513"/>
            <a:ext cx="8352928"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en-US" sz="1300" dirty="0">
              <a:cs typeface="Helvetica Light" charset="0"/>
            </a:endParaRPr>
          </a:p>
        </p:txBody>
      </p:sp>
      <p:sp>
        <p:nvSpPr>
          <p:cNvPr id="21548"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en-US" sz="1300" dirty="0">
              <a:solidFill>
                <a:srgbClr val="932011"/>
              </a:solidFill>
              <a:cs typeface="Helvetica Light" charset="0"/>
            </a:endParaRPr>
          </a:p>
        </p:txBody>
      </p:sp>
      <p:sp>
        <p:nvSpPr>
          <p:cNvPr id="54"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en-US" sz="1300" dirty="0">
              <a:solidFill>
                <a:srgbClr val="932011"/>
              </a:solidFill>
              <a:cs typeface="Helvetica Light" charset="0"/>
            </a:endParaRPr>
          </a:p>
        </p:txBody>
      </p:sp>
      <p:sp>
        <p:nvSpPr>
          <p:cNvPr id="55"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en-US" sz="1300" dirty="0">
              <a:solidFill>
                <a:srgbClr val="932011"/>
              </a:solidFill>
              <a:cs typeface="Helvetica Light" charset="0"/>
            </a:endParaRPr>
          </a:p>
        </p:txBody>
      </p:sp>
      <p:sp>
        <p:nvSpPr>
          <p:cNvPr id="56"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en-US" sz="1300" dirty="0">
              <a:solidFill>
                <a:srgbClr val="932011"/>
              </a:solidFill>
              <a:cs typeface="Helvetica Light" charset="0"/>
            </a:endParaRPr>
          </a:p>
        </p:txBody>
      </p:sp>
      <p:sp>
        <p:nvSpPr>
          <p:cNvPr id="48" name="AutoShape 16"/>
          <p:cNvSpPr>
            <a:spLocks/>
          </p:cNvSpPr>
          <p:nvPr/>
        </p:nvSpPr>
        <p:spPr bwMode="auto">
          <a:xfrm>
            <a:off x="16484600" y="5446713"/>
            <a:ext cx="5689600" cy="56911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chemeClr val="accent5">
              <a:alpha val="79999"/>
            </a:schemeClr>
          </a:solidFill>
          <a:ln>
            <a:noFill/>
          </a:ln>
          <a:effectLst/>
          <a:extLst/>
        </p:spPr>
        <p:txBody>
          <a:bodyPr lIns="50800" tIns="50800" rIns="50800" bIns="50800" anchor="ctr"/>
          <a:lstStyle/>
          <a:p>
            <a:pPr defTabSz="825500">
              <a:defRPr/>
            </a:pPr>
            <a:endParaRPr lang="en-US" sz="56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49" name="AutoShape 16"/>
          <p:cNvSpPr>
            <a:spLocks/>
          </p:cNvSpPr>
          <p:nvPr/>
        </p:nvSpPr>
        <p:spPr bwMode="auto">
          <a:xfrm>
            <a:off x="16637000" y="5599113"/>
            <a:ext cx="5689600" cy="56911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chemeClr val="accent5">
              <a:alpha val="79999"/>
            </a:schemeClr>
          </a:solidFill>
          <a:ln>
            <a:noFill/>
          </a:ln>
          <a:effectLst/>
          <a:extLst/>
        </p:spPr>
        <p:txBody>
          <a:bodyPr lIns="50800" tIns="50800" rIns="50800" bIns="50800" anchor="ctr"/>
          <a:lstStyle/>
          <a:p>
            <a:pPr defTabSz="825500">
              <a:defRPr/>
            </a:pPr>
            <a:endParaRPr lang="en-US" sz="56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57" name="AutoShape 26"/>
          <p:cNvSpPr>
            <a:spLocks/>
          </p:cNvSpPr>
          <p:nvPr/>
        </p:nvSpPr>
        <p:spPr bwMode="auto">
          <a:xfrm rot="5400000">
            <a:off x="18613438" y="6684963"/>
            <a:ext cx="1260475" cy="866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600"/>
                </a:moveTo>
                <a:cubicBezTo>
                  <a:pt x="969" y="21600"/>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7" y="21600"/>
                  <a:pt x="20263" y="21600"/>
                </a:cubicBezTo>
                <a:lnTo>
                  <a:pt x="1336" y="21600"/>
                </a:lnTo>
                <a:close/>
              </a:path>
            </a:pathLst>
          </a:custGeom>
          <a:solidFill>
            <a:srgbClr val="656565"/>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defRPr/>
            </a:pPr>
            <a:endParaRPr lang="en-US" sz="30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58" name="AutoShape 26"/>
          <p:cNvSpPr>
            <a:spLocks/>
          </p:cNvSpPr>
          <p:nvPr/>
        </p:nvSpPr>
        <p:spPr bwMode="auto">
          <a:xfrm rot="5400000">
            <a:off x="18765838" y="6837363"/>
            <a:ext cx="1260475" cy="866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600"/>
                </a:moveTo>
                <a:cubicBezTo>
                  <a:pt x="969" y="21600"/>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7" y="21600"/>
                  <a:pt x="20263" y="21600"/>
                </a:cubicBezTo>
                <a:lnTo>
                  <a:pt x="1336" y="21600"/>
                </a:lnTo>
                <a:close/>
              </a:path>
            </a:pathLst>
          </a:custGeom>
          <a:solidFill>
            <a:srgbClr val="656565"/>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defRPr/>
            </a:pPr>
            <a:endParaRPr lang="en-US" sz="30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73" name="AutoShape 21"/>
          <p:cNvSpPr>
            <a:spLocks/>
          </p:cNvSpPr>
          <p:nvPr/>
        </p:nvSpPr>
        <p:spPr bwMode="auto">
          <a:xfrm>
            <a:off x="3779912" y="2780928"/>
            <a:ext cx="1656184" cy="360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34">
              <a:spcBef>
                <a:spcPts val="714"/>
              </a:spcBef>
              <a:defRPr/>
            </a:pPr>
            <a:r>
              <a:rPr lang="en-US" sz="2400" dirty="0" smtClean="0">
                <a:solidFill>
                  <a:srgbClr val="FFFFFF"/>
                </a:solidFill>
                <a:cs typeface="Helvetica Light" charset="0"/>
              </a:rPr>
              <a:t>2014</a:t>
            </a:r>
            <a:endParaRPr lang="en-US" dirty="0">
              <a:cs typeface="Helvetica Light" charset="0"/>
            </a:endParaRPr>
          </a:p>
        </p:txBody>
      </p:sp>
      <p:sp>
        <p:nvSpPr>
          <p:cNvPr id="74" name="AutoShape 21"/>
          <p:cNvSpPr>
            <a:spLocks/>
          </p:cNvSpPr>
          <p:nvPr/>
        </p:nvSpPr>
        <p:spPr bwMode="auto">
          <a:xfrm>
            <a:off x="6948264" y="2780928"/>
            <a:ext cx="1656184" cy="360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34">
              <a:spcBef>
                <a:spcPts val="714"/>
              </a:spcBef>
              <a:defRPr/>
            </a:pPr>
            <a:r>
              <a:rPr lang="en-US" sz="2400" dirty="0" smtClean="0">
                <a:solidFill>
                  <a:srgbClr val="FFFFFF"/>
                </a:solidFill>
                <a:cs typeface="Helvetica Light" charset="0"/>
              </a:rPr>
              <a:t>2015</a:t>
            </a:r>
            <a:endParaRPr lang="en-US" dirty="0">
              <a:cs typeface="Helvetica Light" charset="0"/>
            </a:endParaRPr>
          </a:p>
        </p:txBody>
      </p:sp>
      <p:sp>
        <p:nvSpPr>
          <p:cNvPr id="78" name="AutoShape 21"/>
          <p:cNvSpPr>
            <a:spLocks/>
          </p:cNvSpPr>
          <p:nvPr/>
        </p:nvSpPr>
        <p:spPr bwMode="auto">
          <a:xfrm>
            <a:off x="6948264" y="2780928"/>
            <a:ext cx="1656184" cy="360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34">
              <a:spcBef>
                <a:spcPts val="714"/>
              </a:spcBef>
              <a:defRPr/>
            </a:pPr>
            <a:r>
              <a:rPr lang="en-US" sz="2400" dirty="0" smtClean="0">
                <a:solidFill>
                  <a:srgbClr val="FFFFFF"/>
                </a:solidFill>
                <a:cs typeface="Helvetica Light" charset="0"/>
              </a:rPr>
              <a:t>2015</a:t>
            </a:r>
            <a:endParaRPr lang="en-US" dirty="0">
              <a:cs typeface="Helvetica Light"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15965" y="1844824"/>
            <a:ext cx="7969220" cy="419194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TextovéPole 2"/>
          <p:cNvSpPr txBox="1"/>
          <p:nvPr/>
        </p:nvSpPr>
        <p:spPr>
          <a:xfrm>
            <a:off x="6588224" y="1700211"/>
            <a:ext cx="433132" cy="369332"/>
          </a:xfrm>
          <a:prstGeom prst="rect">
            <a:avLst/>
          </a:prstGeom>
          <a:noFill/>
        </p:spPr>
        <p:txBody>
          <a:bodyPr wrap="none" rtlCol="0">
            <a:spAutoFit/>
          </a:bodyPr>
          <a:lstStyle/>
          <a:p>
            <a:r>
              <a:rPr lang="cs-CZ" dirty="0" smtClean="0"/>
              <a:t>ČR</a:t>
            </a:r>
            <a:endParaRPr lang="cs-CZ" dirty="0"/>
          </a:p>
        </p:txBody>
      </p:sp>
      <p:cxnSp>
        <p:nvCxnSpPr>
          <p:cNvPr id="29" name="Přímá spojnice se šipkou 28"/>
          <p:cNvCxnSpPr/>
          <p:nvPr/>
        </p:nvCxnSpPr>
        <p:spPr>
          <a:xfrm flipH="1">
            <a:off x="6228184" y="2069543"/>
            <a:ext cx="936105" cy="20732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26" name="Obrázek 2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07504" y="26721"/>
            <a:ext cx="3377277" cy="945637"/>
          </a:xfrm>
          <a:prstGeom prst="rect">
            <a:avLst/>
          </a:prstGeom>
        </p:spPr>
      </p:pic>
      <p:pic>
        <p:nvPicPr>
          <p:cNvPr id="2" name="Picture 2"/>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285508" y="4293096"/>
            <a:ext cx="8630133" cy="191073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891965873"/>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AutoShape 1"/>
          <p:cNvSpPr>
            <a:spLocks/>
          </p:cNvSpPr>
          <p:nvPr/>
        </p:nvSpPr>
        <p:spPr bwMode="auto">
          <a:xfrm>
            <a:off x="8321279" y="265113"/>
            <a:ext cx="113705" cy="223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defRPr/>
            </a:pPr>
            <a:fld id="{3825458D-250E-2B4A-B52B-9A707E53544F}" type="slidenum">
              <a:rPr lang="en-US" sz="800" b="1" smtClean="0">
                <a:solidFill>
                  <a:srgbClr val="FFFFFF"/>
                </a:solidFill>
                <a:latin typeface="Lato" charset="0"/>
                <a:cs typeface="Lato" charset="0"/>
                <a:sym typeface="Lato" charset="0"/>
              </a:rPr>
              <a:pPr>
                <a:defRPr/>
              </a:pPr>
              <a:t>4</a:t>
            </a:fld>
            <a:endParaRPr lang="en-US" dirty="0">
              <a:cs typeface="Helvetica Light" charset="0"/>
            </a:endParaRPr>
          </a:p>
        </p:txBody>
      </p:sp>
      <p:sp>
        <p:nvSpPr>
          <p:cNvPr id="10243" name="AutoShape 3"/>
          <p:cNvSpPr>
            <a:spLocks/>
          </p:cNvSpPr>
          <p:nvPr/>
        </p:nvSpPr>
        <p:spPr bwMode="auto">
          <a:xfrm>
            <a:off x="661988" y="908844"/>
            <a:ext cx="257771" cy="363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ctr"/>
          <a:lstStyle/>
          <a:p>
            <a:pPr>
              <a:lnSpc>
                <a:spcPct val="150000"/>
              </a:lnSpc>
              <a:defRPr/>
            </a:pPr>
            <a:r>
              <a:rPr lang="en-US" sz="1900" dirty="0" smtClean="0">
                <a:solidFill>
                  <a:srgbClr val="FFFFFF"/>
                </a:solidFill>
                <a:latin typeface="FontAwesome" charset="0"/>
                <a:cs typeface="FontAwesome" charset="0"/>
                <a:sym typeface="FontAwesome" charset="0"/>
              </a:rPr>
              <a:t></a:t>
            </a:r>
            <a:endParaRPr lang="en-US" dirty="0">
              <a:cs typeface="Helvetica Light" charset="0"/>
            </a:endParaRPr>
          </a:p>
        </p:txBody>
      </p:sp>
      <p:sp>
        <p:nvSpPr>
          <p:cNvPr id="10244" name="AutoShape 4"/>
          <p:cNvSpPr>
            <a:spLocks/>
          </p:cNvSpPr>
          <p:nvPr/>
        </p:nvSpPr>
        <p:spPr bwMode="auto">
          <a:xfrm>
            <a:off x="1125141" y="931863"/>
            <a:ext cx="7144941"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34">
              <a:lnSpc>
                <a:spcPct val="120000"/>
              </a:lnSpc>
              <a:spcBef>
                <a:spcPts val="714"/>
              </a:spcBef>
              <a:defRPr/>
            </a:pPr>
            <a:r>
              <a:rPr lang="en-US" sz="1600" b="1" dirty="0" smtClean="0"/>
              <a:t>Export World Cloud</a:t>
            </a:r>
            <a:endParaRPr lang="en-US" sz="1700" b="1" dirty="0">
              <a:solidFill>
                <a:srgbClr val="000000"/>
              </a:solidFill>
              <a:latin typeface="Lato" charset="0"/>
              <a:cs typeface="Lato" charset="0"/>
              <a:sym typeface="Lato" charset="0"/>
            </a:endParaRPr>
          </a:p>
        </p:txBody>
      </p:sp>
      <p:sp>
        <p:nvSpPr>
          <p:cNvPr id="10245" name="AutoShape 5"/>
          <p:cNvSpPr>
            <a:spLocks/>
          </p:cNvSpPr>
          <p:nvPr/>
        </p:nvSpPr>
        <p:spPr bwMode="auto">
          <a:xfrm>
            <a:off x="1129904" y="1266032"/>
            <a:ext cx="7144941"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34">
              <a:lnSpc>
                <a:spcPct val="120000"/>
              </a:lnSpc>
              <a:spcBef>
                <a:spcPts val="714"/>
              </a:spcBef>
              <a:defRPr/>
            </a:pPr>
            <a:r>
              <a:rPr lang="en-US" sz="1000" dirty="0" smtClean="0">
                <a:solidFill>
                  <a:srgbClr val="000000"/>
                </a:solidFill>
                <a:latin typeface="Lato" charset="0"/>
                <a:cs typeface="Lato" charset="0"/>
                <a:sym typeface="Lato" charset="0"/>
              </a:rPr>
              <a:t>Czech Republic and China, both countries are visible at Export World Cloud</a:t>
            </a:r>
          </a:p>
          <a:p>
            <a:pPr defTabSz="272034">
              <a:lnSpc>
                <a:spcPct val="120000"/>
              </a:lnSpc>
              <a:spcBef>
                <a:spcPts val="714"/>
              </a:spcBef>
              <a:defRPr/>
            </a:pPr>
            <a:r>
              <a:rPr lang="en-US" sz="1000" dirty="0" smtClean="0">
                <a:solidFill>
                  <a:srgbClr val="000000"/>
                </a:solidFill>
                <a:latin typeface="Lato" charset="0"/>
                <a:cs typeface="Lato" charset="0"/>
                <a:sym typeface="Lato" charset="0"/>
              </a:rPr>
              <a:t> </a:t>
            </a:r>
            <a:endParaRPr lang="en-US" sz="1000" dirty="0">
              <a:solidFill>
                <a:srgbClr val="000000"/>
              </a:solidFill>
              <a:cs typeface="Helvetica Light" charset="0"/>
            </a:endParaRPr>
          </a:p>
        </p:txBody>
      </p:sp>
      <p:sp>
        <p:nvSpPr>
          <p:cNvPr id="10246" name="Line 6"/>
          <p:cNvSpPr>
            <a:spLocks noChangeShapeType="1"/>
          </p:cNvSpPr>
          <p:nvPr/>
        </p:nvSpPr>
        <p:spPr bwMode="auto">
          <a:xfrm flipV="1">
            <a:off x="467544" y="1560513"/>
            <a:ext cx="8352928"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en-US" sz="1300" dirty="0">
              <a:cs typeface="Helvetica Light" charset="0"/>
            </a:endParaRPr>
          </a:p>
        </p:txBody>
      </p:sp>
      <p:sp>
        <p:nvSpPr>
          <p:cNvPr id="21548"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en-US" sz="1300" dirty="0">
              <a:solidFill>
                <a:srgbClr val="932011"/>
              </a:solidFill>
              <a:cs typeface="Helvetica Light" charset="0"/>
            </a:endParaRPr>
          </a:p>
        </p:txBody>
      </p:sp>
      <p:sp>
        <p:nvSpPr>
          <p:cNvPr id="54"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en-US" sz="1300" dirty="0">
              <a:solidFill>
                <a:srgbClr val="932011"/>
              </a:solidFill>
              <a:cs typeface="Helvetica Light" charset="0"/>
            </a:endParaRPr>
          </a:p>
        </p:txBody>
      </p:sp>
      <p:sp>
        <p:nvSpPr>
          <p:cNvPr id="55"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en-US" sz="1300" dirty="0">
              <a:solidFill>
                <a:srgbClr val="932011"/>
              </a:solidFill>
              <a:cs typeface="Helvetica Light" charset="0"/>
            </a:endParaRPr>
          </a:p>
        </p:txBody>
      </p:sp>
      <p:sp>
        <p:nvSpPr>
          <p:cNvPr id="56"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en-US" sz="1300" dirty="0">
              <a:solidFill>
                <a:srgbClr val="932011"/>
              </a:solidFill>
              <a:cs typeface="Helvetica Light" charset="0"/>
            </a:endParaRPr>
          </a:p>
        </p:txBody>
      </p:sp>
      <p:sp>
        <p:nvSpPr>
          <p:cNvPr id="48" name="AutoShape 16"/>
          <p:cNvSpPr>
            <a:spLocks/>
          </p:cNvSpPr>
          <p:nvPr/>
        </p:nvSpPr>
        <p:spPr bwMode="auto">
          <a:xfrm>
            <a:off x="16484600" y="5446713"/>
            <a:ext cx="5689600" cy="56911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chemeClr val="accent5">
              <a:alpha val="79999"/>
            </a:schemeClr>
          </a:solidFill>
          <a:ln>
            <a:noFill/>
          </a:ln>
          <a:effectLst/>
          <a:extLst/>
        </p:spPr>
        <p:txBody>
          <a:bodyPr lIns="50800" tIns="50800" rIns="50800" bIns="50800" anchor="ctr"/>
          <a:lstStyle/>
          <a:p>
            <a:pPr defTabSz="825500">
              <a:defRPr/>
            </a:pPr>
            <a:endParaRPr lang="en-US" sz="56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49" name="AutoShape 16"/>
          <p:cNvSpPr>
            <a:spLocks/>
          </p:cNvSpPr>
          <p:nvPr/>
        </p:nvSpPr>
        <p:spPr bwMode="auto">
          <a:xfrm>
            <a:off x="16637000" y="5599113"/>
            <a:ext cx="5689600" cy="56911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chemeClr val="accent5">
              <a:alpha val="79999"/>
            </a:schemeClr>
          </a:solidFill>
          <a:ln>
            <a:noFill/>
          </a:ln>
          <a:effectLst/>
          <a:extLst/>
        </p:spPr>
        <p:txBody>
          <a:bodyPr lIns="50800" tIns="50800" rIns="50800" bIns="50800" anchor="ctr"/>
          <a:lstStyle/>
          <a:p>
            <a:pPr defTabSz="825500">
              <a:defRPr/>
            </a:pPr>
            <a:endParaRPr lang="en-US" sz="56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57" name="AutoShape 26"/>
          <p:cNvSpPr>
            <a:spLocks/>
          </p:cNvSpPr>
          <p:nvPr/>
        </p:nvSpPr>
        <p:spPr bwMode="auto">
          <a:xfrm rot="5400000">
            <a:off x="18613438" y="6684963"/>
            <a:ext cx="1260475" cy="866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600"/>
                </a:moveTo>
                <a:cubicBezTo>
                  <a:pt x="969" y="21600"/>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7" y="21600"/>
                  <a:pt x="20263" y="21600"/>
                </a:cubicBezTo>
                <a:lnTo>
                  <a:pt x="1336" y="21600"/>
                </a:lnTo>
                <a:close/>
              </a:path>
            </a:pathLst>
          </a:custGeom>
          <a:solidFill>
            <a:srgbClr val="656565"/>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defRPr/>
            </a:pPr>
            <a:endParaRPr lang="en-US" sz="30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58" name="AutoShape 26"/>
          <p:cNvSpPr>
            <a:spLocks/>
          </p:cNvSpPr>
          <p:nvPr/>
        </p:nvSpPr>
        <p:spPr bwMode="auto">
          <a:xfrm rot="5400000">
            <a:off x="18765838" y="6837363"/>
            <a:ext cx="1260475" cy="866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600"/>
                </a:moveTo>
                <a:cubicBezTo>
                  <a:pt x="969" y="21600"/>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7" y="21600"/>
                  <a:pt x="20263" y="21600"/>
                </a:cubicBezTo>
                <a:lnTo>
                  <a:pt x="1336" y="21600"/>
                </a:lnTo>
                <a:close/>
              </a:path>
            </a:pathLst>
          </a:custGeom>
          <a:solidFill>
            <a:srgbClr val="656565"/>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defRPr/>
            </a:pPr>
            <a:endParaRPr lang="en-US" sz="30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73" name="AutoShape 21"/>
          <p:cNvSpPr>
            <a:spLocks/>
          </p:cNvSpPr>
          <p:nvPr/>
        </p:nvSpPr>
        <p:spPr bwMode="auto">
          <a:xfrm>
            <a:off x="3779912" y="2780928"/>
            <a:ext cx="1656184" cy="360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34">
              <a:spcBef>
                <a:spcPts val="714"/>
              </a:spcBef>
              <a:defRPr/>
            </a:pPr>
            <a:r>
              <a:rPr lang="en-US" sz="2400" dirty="0" smtClean="0">
                <a:solidFill>
                  <a:srgbClr val="FFFFFF"/>
                </a:solidFill>
                <a:cs typeface="Helvetica Light" charset="0"/>
              </a:rPr>
              <a:t>2014</a:t>
            </a:r>
            <a:endParaRPr lang="en-US" dirty="0">
              <a:cs typeface="Helvetica Light" charset="0"/>
            </a:endParaRPr>
          </a:p>
        </p:txBody>
      </p:sp>
      <p:sp>
        <p:nvSpPr>
          <p:cNvPr id="74" name="AutoShape 21"/>
          <p:cNvSpPr>
            <a:spLocks/>
          </p:cNvSpPr>
          <p:nvPr/>
        </p:nvSpPr>
        <p:spPr bwMode="auto">
          <a:xfrm>
            <a:off x="6948264" y="2780928"/>
            <a:ext cx="1656184" cy="360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34">
              <a:spcBef>
                <a:spcPts val="714"/>
              </a:spcBef>
              <a:defRPr/>
            </a:pPr>
            <a:r>
              <a:rPr lang="en-US" sz="2400" dirty="0" smtClean="0">
                <a:solidFill>
                  <a:srgbClr val="FFFFFF"/>
                </a:solidFill>
                <a:cs typeface="Helvetica Light" charset="0"/>
              </a:rPr>
              <a:t>2015</a:t>
            </a:r>
            <a:endParaRPr lang="en-US" dirty="0">
              <a:cs typeface="Helvetica Light" charset="0"/>
            </a:endParaRPr>
          </a:p>
        </p:txBody>
      </p:sp>
      <p:sp>
        <p:nvSpPr>
          <p:cNvPr id="78" name="AutoShape 21"/>
          <p:cNvSpPr>
            <a:spLocks/>
          </p:cNvSpPr>
          <p:nvPr/>
        </p:nvSpPr>
        <p:spPr bwMode="auto">
          <a:xfrm>
            <a:off x="6948264" y="2780928"/>
            <a:ext cx="1656184" cy="360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34">
              <a:spcBef>
                <a:spcPts val="714"/>
              </a:spcBef>
              <a:defRPr/>
            </a:pPr>
            <a:r>
              <a:rPr lang="en-US" sz="2400" dirty="0" smtClean="0">
                <a:solidFill>
                  <a:srgbClr val="FFFFFF"/>
                </a:solidFill>
                <a:cs typeface="Helvetica Light" charset="0"/>
              </a:rPr>
              <a:t>2015</a:t>
            </a:r>
            <a:endParaRPr lang="en-US" dirty="0">
              <a:cs typeface="Helvetica Light" charset="0"/>
            </a:endParaRPr>
          </a:p>
        </p:txBody>
      </p:sp>
      <p:pic>
        <p:nvPicPr>
          <p:cNvPr id="2" name="Obrázek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17031" y="26721"/>
            <a:ext cx="3358223" cy="945637"/>
          </a:xfrm>
          <a:prstGeom prst="rect">
            <a:avLst/>
          </a:prstGeom>
        </p:spPr>
      </p:pic>
      <p:pic>
        <p:nvPicPr>
          <p:cNvPr id="2050"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09910" y="1844824"/>
            <a:ext cx="7847979" cy="458591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418066709"/>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AutoShape 1"/>
          <p:cNvSpPr>
            <a:spLocks/>
          </p:cNvSpPr>
          <p:nvPr/>
        </p:nvSpPr>
        <p:spPr bwMode="auto">
          <a:xfrm>
            <a:off x="8293300" y="265113"/>
            <a:ext cx="169069" cy="223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defRPr/>
            </a:pPr>
            <a:fld id="{8E824869-DF8F-364C-AAEB-D0CA87C1F6EE}" type="slidenum">
              <a:rPr lang="cs-CZ" sz="800" b="1" smtClean="0">
                <a:solidFill>
                  <a:srgbClr val="FFFFFF"/>
                </a:solidFill>
                <a:latin typeface="Lato" charset="0"/>
                <a:cs typeface="Lato" charset="0"/>
                <a:sym typeface="Lato" charset="0"/>
              </a:rPr>
              <a:pPr>
                <a:defRPr/>
              </a:pPr>
              <a:t>5</a:t>
            </a:fld>
            <a:endParaRPr lang="cs-CZ">
              <a:cs typeface="Helvetica Light" charset="0"/>
            </a:endParaRPr>
          </a:p>
        </p:txBody>
      </p:sp>
      <p:sp>
        <p:nvSpPr>
          <p:cNvPr id="53252" name="AutoShape 4"/>
          <p:cNvSpPr>
            <a:spLocks/>
          </p:cNvSpPr>
          <p:nvPr/>
        </p:nvSpPr>
        <p:spPr bwMode="auto">
          <a:xfrm>
            <a:off x="642342" y="999332"/>
            <a:ext cx="287536" cy="363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b"/>
          <a:lstStyle/>
          <a:p>
            <a:pPr>
              <a:lnSpc>
                <a:spcPct val="150000"/>
              </a:lnSpc>
              <a:defRPr/>
            </a:pPr>
            <a:r>
              <a:rPr lang="cs-CZ" sz="1900" smtClean="0">
                <a:solidFill>
                  <a:srgbClr val="FFFFFF"/>
                </a:solidFill>
                <a:latin typeface="FontAwesome" charset="0"/>
                <a:cs typeface="FontAwesome" charset="0"/>
                <a:sym typeface="FontAwesome" charset="0"/>
              </a:rPr>
              <a:t></a:t>
            </a:r>
            <a:endParaRPr lang="cs-CZ">
              <a:cs typeface="Helvetica Light" charset="0"/>
            </a:endParaRPr>
          </a:p>
        </p:txBody>
      </p:sp>
      <p:sp>
        <p:nvSpPr>
          <p:cNvPr id="53253" name="AutoShape 5"/>
          <p:cNvSpPr>
            <a:spLocks/>
          </p:cNvSpPr>
          <p:nvPr/>
        </p:nvSpPr>
        <p:spPr bwMode="auto">
          <a:xfrm>
            <a:off x="1125141" y="931863"/>
            <a:ext cx="7144941"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700" b="1" dirty="0" smtClean="0">
                <a:latin typeface="Lato" charset="0"/>
                <a:cs typeface="Lato" charset="0"/>
                <a:sym typeface="Lato" charset="0"/>
              </a:rPr>
              <a:t>Podporou obchodu k udržitelnému růstu</a:t>
            </a:r>
            <a:endParaRPr lang="cs-CZ" sz="1700" b="1" dirty="0">
              <a:latin typeface="Lato" charset="0"/>
              <a:cs typeface="Lato" charset="0"/>
              <a:sym typeface="Lato" charset="0"/>
            </a:endParaRPr>
          </a:p>
        </p:txBody>
      </p:sp>
      <p:sp>
        <p:nvSpPr>
          <p:cNvPr id="53254" name="AutoShape 6"/>
          <p:cNvSpPr>
            <a:spLocks/>
          </p:cNvSpPr>
          <p:nvPr/>
        </p:nvSpPr>
        <p:spPr bwMode="auto">
          <a:xfrm>
            <a:off x="1129904" y="1266032"/>
            <a:ext cx="7144941"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000" dirty="0" smtClean="0">
                <a:latin typeface="Lato" charset="0"/>
                <a:cs typeface="Lato" charset="0"/>
                <a:sym typeface="Lato" charset="0"/>
              </a:rPr>
              <a:t>Zahraniční obchod velkou měrou přispívá k růstu</a:t>
            </a:r>
            <a:r>
              <a:rPr lang="en-US" sz="1000" dirty="0" smtClean="0">
                <a:latin typeface="Lato" charset="0"/>
                <a:cs typeface="Lato" charset="0"/>
                <a:sym typeface="Lato" charset="0"/>
              </a:rPr>
              <a:t> </a:t>
            </a:r>
            <a:r>
              <a:rPr lang="en-US" sz="1000" dirty="0">
                <a:latin typeface="Lato" charset="0"/>
                <a:cs typeface="Lato" charset="0"/>
                <a:sym typeface="Lato" charset="0"/>
              </a:rPr>
              <a:t>- 1 </a:t>
            </a:r>
            <a:r>
              <a:rPr lang="cs-CZ" sz="1000" dirty="0" err="1" smtClean="0">
                <a:latin typeface="Lato" charset="0"/>
                <a:cs typeface="Lato" charset="0"/>
                <a:sym typeface="Lato" charset="0"/>
              </a:rPr>
              <a:t>mld</a:t>
            </a:r>
            <a:r>
              <a:rPr lang="en-US" sz="1000" dirty="0" smtClean="0">
                <a:latin typeface="Lato" charset="0"/>
                <a:cs typeface="Lato" charset="0"/>
                <a:sym typeface="Lato" charset="0"/>
              </a:rPr>
              <a:t>. </a:t>
            </a:r>
            <a:r>
              <a:rPr lang="en-US" sz="1000" dirty="0">
                <a:latin typeface="Lato" charset="0"/>
                <a:cs typeface="Lato" charset="0"/>
                <a:sym typeface="Lato" charset="0"/>
              </a:rPr>
              <a:t>EUR </a:t>
            </a:r>
            <a:r>
              <a:rPr lang="cs-CZ" sz="1000" dirty="0" smtClean="0">
                <a:latin typeface="Lato" charset="0"/>
                <a:cs typeface="Lato" charset="0"/>
                <a:sym typeface="Lato" charset="0"/>
              </a:rPr>
              <a:t>v zahraničním obchodu</a:t>
            </a:r>
            <a:r>
              <a:rPr lang="en-US" sz="1000" dirty="0" smtClean="0">
                <a:latin typeface="Lato" charset="0"/>
                <a:cs typeface="Lato" charset="0"/>
                <a:sym typeface="Lato" charset="0"/>
              </a:rPr>
              <a:t> </a:t>
            </a:r>
            <a:r>
              <a:rPr lang="en-US" sz="1000" dirty="0">
                <a:latin typeface="Lato" charset="0"/>
                <a:cs typeface="Lato" charset="0"/>
                <a:sym typeface="Lato" charset="0"/>
              </a:rPr>
              <a:t>= 15 000 </a:t>
            </a:r>
            <a:r>
              <a:rPr lang="cs-CZ" sz="1000" dirty="0" smtClean="0">
                <a:latin typeface="Lato" charset="0"/>
                <a:cs typeface="Lato" charset="0"/>
                <a:sym typeface="Lato" charset="0"/>
              </a:rPr>
              <a:t>nových pracovních míst</a:t>
            </a:r>
            <a:endParaRPr lang="en-US" sz="1000" dirty="0">
              <a:latin typeface="Lato" charset="0"/>
              <a:cs typeface="Lato" charset="0"/>
              <a:sym typeface="Lato" charset="0"/>
            </a:endParaRPr>
          </a:p>
        </p:txBody>
      </p:sp>
      <p:sp>
        <p:nvSpPr>
          <p:cNvPr id="53255" name="Line 7"/>
          <p:cNvSpPr>
            <a:spLocks noChangeShapeType="1"/>
          </p:cNvSpPr>
          <p:nvPr/>
        </p:nvSpPr>
        <p:spPr bwMode="auto">
          <a:xfrm flipV="1">
            <a:off x="642342" y="1560513"/>
            <a:ext cx="7862292"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cs-CZ" sz="1300">
              <a:cs typeface="Helvetica Light" charset="0"/>
            </a:endParaRPr>
          </a:p>
        </p:txBody>
      </p:sp>
      <p:sp>
        <p:nvSpPr>
          <p:cNvPr id="64541"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cs-CZ" sz="1300">
              <a:solidFill>
                <a:srgbClr val="932011"/>
              </a:solidFill>
              <a:cs typeface="Helvetica Light" charset="0"/>
            </a:endParaRPr>
          </a:p>
        </p:txBody>
      </p:sp>
      <p:sp>
        <p:nvSpPr>
          <p:cNvPr id="43"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44"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45"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cs-CZ" sz="1300">
              <a:solidFill>
                <a:srgbClr val="932011"/>
              </a:solidFill>
              <a:cs typeface="Helvetica Light" charset="0"/>
            </a:endParaRPr>
          </a:p>
        </p:txBody>
      </p:sp>
      <p:sp>
        <p:nvSpPr>
          <p:cNvPr id="30" name="AutoShape 13"/>
          <p:cNvSpPr>
            <a:spLocks/>
          </p:cNvSpPr>
          <p:nvPr/>
        </p:nvSpPr>
        <p:spPr bwMode="auto">
          <a:xfrm>
            <a:off x="676769" y="1920504"/>
            <a:ext cx="563908" cy="860424"/>
          </a:xfrm>
          <a:prstGeom prst="roundRect">
            <a:avLst>
              <a:gd name="adj" fmla="val 20667"/>
            </a:avLst>
          </a:prstGeom>
          <a:solidFill>
            <a:schemeClr val="accent5"/>
          </a:solidFill>
          <a:ln>
            <a:solidFill>
              <a:schemeClr val="accent5"/>
            </a:solidFill>
          </a:ln>
          <a:effectLst/>
          <a:extLst/>
        </p:spPr>
        <p:txBody>
          <a:bodyPr lIns="0" tIns="0" rIns="0" bIns="0" anchor="ctr"/>
          <a:lstStyle/>
          <a:p>
            <a:pPr>
              <a:defRPr/>
            </a:pPr>
            <a:endParaRPr lang="cs-CZ" sz="1300">
              <a:solidFill>
                <a:srgbClr val="00B0F0"/>
              </a:solidFill>
              <a:cs typeface="Helvetica Light" charset="0"/>
            </a:endParaRPr>
          </a:p>
        </p:txBody>
      </p:sp>
      <p:sp>
        <p:nvSpPr>
          <p:cNvPr id="32" name="AutoShape 15"/>
          <p:cNvSpPr>
            <a:spLocks/>
          </p:cNvSpPr>
          <p:nvPr/>
        </p:nvSpPr>
        <p:spPr bwMode="auto">
          <a:xfrm>
            <a:off x="1369809" y="1790328"/>
            <a:ext cx="4298159" cy="2603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400" b="1" dirty="0" smtClean="0">
                <a:solidFill>
                  <a:srgbClr val="2666BD"/>
                </a:solidFill>
                <a:latin typeface="Lato" charset="0"/>
                <a:cs typeface="Lato" charset="0"/>
                <a:sym typeface="Lato" charset="0"/>
              </a:rPr>
              <a:t>Pozice ČR v rámci </a:t>
            </a:r>
            <a:r>
              <a:rPr lang="en-US" sz="1400" b="1" dirty="0" smtClean="0">
                <a:solidFill>
                  <a:srgbClr val="2666BD"/>
                </a:solidFill>
                <a:latin typeface="Lato" charset="0"/>
                <a:cs typeface="Lato" charset="0"/>
                <a:sym typeface="Lato" charset="0"/>
              </a:rPr>
              <a:t>EU</a:t>
            </a:r>
            <a:endParaRPr lang="en-US" sz="2400" dirty="0">
              <a:solidFill>
                <a:srgbClr val="2666BD"/>
              </a:solidFill>
              <a:cs typeface="Helvetica Light" charset="0"/>
            </a:endParaRPr>
          </a:p>
        </p:txBody>
      </p:sp>
      <p:sp>
        <p:nvSpPr>
          <p:cNvPr id="33" name="AutoShape 16"/>
          <p:cNvSpPr>
            <a:spLocks/>
          </p:cNvSpPr>
          <p:nvPr/>
        </p:nvSpPr>
        <p:spPr bwMode="auto">
          <a:xfrm>
            <a:off x="1369809" y="2069156"/>
            <a:ext cx="7265624" cy="614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Podpora obchodních dohod </a:t>
            </a:r>
            <a:r>
              <a:rPr lang="en-US" sz="1200" dirty="0" smtClean="0">
                <a:latin typeface="Lato" charset="0"/>
                <a:cs typeface="Lato" charset="0"/>
                <a:sym typeface="Lato" charset="0"/>
              </a:rPr>
              <a:t>(TTIP</a:t>
            </a:r>
            <a:r>
              <a:rPr lang="en-US" sz="1200" dirty="0">
                <a:latin typeface="Lato" charset="0"/>
                <a:cs typeface="Lato" charset="0"/>
                <a:sym typeface="Lato" charset="0"/>
              </a:rPr>
              <a:t>, FTA </a:t>
            </a:r>
            <a:r>
              <a:rPr lang="cs-CZ" sz="1200" dirty="0" smtClean="0">
                <a:latin typeface="Lato" charset="0"/>
                <a:cs typeface="Lato" charset="0"/>
                <a:sym typeface="Lato" charset="0"/>
              </a:rPr>
              <a:t>-</a:t>
            </a:r>
            <a:r>
              <a:rPr lang="en-US" sz="1200" dirty="0" smtClean="0">
                <a:latin typeface="Lato" charset="0"/>
                <a:cs typeface="Lato" charset="0"/>
                <a:sym typeface="Lato" charset="0"/>
              </a:rPr>
              <a:t> J</a:t>
            </a:r>
            <a:r>
              <a:rPr lang="cs-CZ" sz="1200" dirty="0" err="1" smtClean="0">
                <a:latin typeface="Lato" charset="0"/>
                <a:cs typeface="Lato" charset="0"/>
                <a:sym typeface="Lato" charset="0"/>
              </a:rPr>
              <a:t>aponsko</a:t>
            </a:r>
            <a:r>
              <a:rPr lang="en-US" sz="1200" dirty="0" smtClean="0">
                <a:latin typeface="Lato" charset="0"/>
                <a:cs typeface="Lato" charset="0"/>
                <a:sym typeface="Lato" charset="0"/>
              </a:rPr>
              <a:t>,</a:t>
            </a:r>
            <a:r>
              <a:rPr lang="cs-CZ" sz="1200" dirty="0" smtClean="0">
                <a:latin typeface="Lato" charset="0"/>
                <a:cs typeface="Lato" charset="0"/>
                <a:sym typeface="Lato" charset="0"/>
              </a:rPr>
              <a:t> ASEAN,</a:t>
            </a:r>
            <a:r>
              <a:rPr lang="en-US" sz="1200" dirty="0" smtClean="0">
                <a:latin typeface="Lato" charset="0"/>
                <a:cs typeface="Lato" charset="0"/>
                <a:sym typeface="Lato" charset="0"/>
              </a:rPr>
              <a:t> </a:t>
            </a:r>
            <a:r>
              <a:rPr lang="cs-CZ" sz="1200" dirty="0" smtClean="0">
                <a:latin typeface="Lato" charset="0"/>
                <a:cs typeface="Lato" charset="0"/>
                <a:sym typeface="Lato" charset="0"/>
              </a:rPr>
              <a:t>Dohoda o ochraně investic s Čínou</a:t>
            </a:r>
            <a:r>
              <a:rPr lang="en-US" sz="1200" dirty="0" smtClean="0">
                <a:latin typeface="Lato" charset="0"/>
                <a:cs typeface="Lato" charset="0"/>
                <a:sym typeface="Lato" charset="0"/>
              </a:rPr>
              <a:t>)</a:t>
            </a:r>
            <a:endParaRPr lang="en-US" sz="1200" dirty="0">
              <a:latin typeface="Lato" charset="0"/>
              <a:cs typeface="Lato" charset="0"/>
              <a:sym typeface="Lato" charset="0"/>
            </a:endParaRPr>
          </a:p>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Multilaterální systém</a:t>
            </a:r>
            <a:r>
              <a:rPr lang="en-US" sz="1200" dirty="0" smtClean="0">
                <a:latin typeface="Lato" charset="0"/>
                <a:cs typeface="Lato" charset="0"/>
                <a:sym typeface="Lato" charset="0"/>
              </a:rPr>
              <a:t> </a:t>
            </a:r>
            <a:r>
              <a:rPr lang="en-US" sz="1200" dirty="0">
                <a:latin typeface="Lato" charset="0"/>
                <a:cs typeface="Lato" charset="0"/>
                <a:sym typeface="Lato" charset="0"/>
              </a:rPr>
              <a:t>(</a:t>
            </a:r>
            <a:r>
              <a:rPr lang="en-US" sz="1200" dirty="0" smtClean="0">
                <a:latin typeface="Lato" charset="0"/>
                <a:cs typeface="Lato" charset="0"/>
                <a:sym typeface="Lato" charset="0"/>
              </a:rPr>
              <a:t>I</a:t>
            </a:r>
            <a:r>
              <a:rPr lang="cs-CZ" sz="1200" dirty="0" smtClean="0">
                <a:latin typeface="Lato" charset="0"/>
                <a:cs typeface="Lato" charset="0"/>
                <a:sym typeface="Lato" charset="0"/>
              </a:rPr>
              <a:t>implementace dohody z </a:t>
            </a:r>
            <a:r>
              <a:rPr lang="en-US" sz="1200" dirty="0" smtClean="0">
                <a:latin typeface="Lato" charset="0"/>
                <a:cs typeface="Lato" charset="0"/>
                <a:sym typeface="Lato" charset="0"/>
              </a:rPr>
              <a:t> Bali, </a:t>
            </a:r>
            <a:r>
              <a:rPr lang="cs-CZ" sz="1200" dirty="0" smtClean="0">
                <a:latin typeface="Lato" charset="0"/>
                <a:cs typeface="Lato" charset="0"/>
                <a:sym typeface="Lato" charset="0"/>
              </a:rPr>
              <a:t>modernizace</a:t>
            </a:r>
            <a:r>
              <a:rPr lang="en-US" sz="1200" dirty="0" smtClean="0">
                <a:latin typeface="Lato" charset="0"/>
                <a:cs typeface="Lato" charset="0"/>
                <a:sym typeface="Lato" charset="0"/>
              </a:rPr>
              <a:t> </a:t>
            </a:r>
            <a:r>
              <a:rPr lang="en-US" sz="1200" dirty="0">
                <a:latin typeface="Lato" charset="0"/>
                <a:cs typeface="Lato" charset="0"/>
                <a:sym typeface="Lato" charset="0"/>
              </a:rPr>
              <a:t>WTO) </a:t>
            </a:r>
          </a:p>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Jednotný trh</a:t>
            </a:r>
            <a:endParaRPr lang="en-US" sz="1200" dirty="0">
              <a:latin typeface="Lato" charset="0"/>
              <a:cs typeface="Lato" charset="0"/>
              <a:sym typeface="Lato" charset="0"/>
            </a:endParaRPr>
          </a:p>
        </p:txBody>
      </p:sp>
      <p:sp>
        <p:nvSpPr>
          <p:cNvPr id="40" name="AutoShape 15"/>
          <p:cNvSpPr>
            <a:spLocks/>
          </p:cNvSpPr>
          <p:nvPr/>
        </p:nvSpPr>
        <p:spPr bwMode="auto">
          <a:xfrm>
            <a:off x="1410340" y="3477235"/>
            <a:ext cx="4356201" cy="190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28">
              <a:lnSpc>
                <a:spcPct val="120000"/>
              </a:lnSpc>
              <a:spcBef>
                <a:spcPts val="714"/>
              </a:spcBef>
              <a:defRPr/>
            </a:pPr>
            <a:r>
              <a:rPr lang="cs-CZ" sz="1400" b="1" dirty="0" smtClean="0">
                <a:solidFill>
                  <a:srgbClr val="2666BD"/>
                </a:solidFill>
                <a:latin typeface="Lato" charset="0"/>
                <a:cs typeface="Lato" charset="0"/>
                <a:sym typeface="Lato" charset="0"/>
              </a:rPr>
              <a:t>Podpora obchodu</a:t>
            </a:r>
            <a:endParaRPr lang="en-US" sz="1400" b="1" dirty="0">
              <a:solidFill>
                <a:srgbClr val="2666BD"/>
              </a:solidFill>
              <a:latin typeface="Lato" charset="0"/>
              <a:cs typeface="Lato" charset="0"/>
              <a:sym typeface="Lato" charset="0"/>
            </a:endParaRPr>
          </a:p>
        </p:txBody>
      </p:sp>
      <p:sp>
        <p:nvSpPr>
          <p:cNvPr id="41" name="AutoShape 16"/>
          <p:cNvSpPr>
            <a:spLocks/>
          </p:cNvSpPr>
          <p:nvPr/>
        </p:nvSpPr>
        <p:spPr bwMode="auto">
          <a:xfrm>
            <a:off x="1444573" y="3803689"/>
            <a:ext cx="7441146" cy="6143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Efektivně obhajovat zájmy ČR v zahraničí</a:t>
            </a:r>
            <a:endParaRPr lang="en-US" sz="1200" dirty="0">
              <a:latin typeface="Lato" charset="0"/>
              <a:cs typeface="Lato" charset="0"/>
              <a:sym typeface="Lato" charset="0"/>
            </a:endParaRPr>
          </a:p>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Informovat o exportních a investičních příležitostech v zahraničí</a:t>
            </a:r>
            <a:endParaRPr lang="en-US" sz="1200" dirty="0">
              <a:latin typeface="Lato" charset="0"/>
              <a:cs typeface="Lato" charset="0"/>
              <a:sym typeface="Lato" charset="0"/>
            </a:endParaRPr>
          </a:p>
          <a:p>
            <a:pPr marL="171450" indent="-171450" defTabSz="272028">
              <a:lnSpc>
                <a:spcPct val="120000"/>
              </a:lnSpc>
              <a:buFont typeface="Arial" panose="020B0604020202020204" pitchFamily="34" charset="0"/>
              <a:buChar char="•"/>
              <a:defRPr/>
            </a:pPr>
            <a:r>
              <a:rPr lang="cs-CZ" sz="1200" dirty="0" smtClean="0">
                <a:latin typeface="Lato" charset="0"/>
                <a:cs typeface="Lato" charset="0"/>
                <a:sym typeface="Lato" charset="0"/>
              </a:rPr>
              <a:t>Vytvářet prostředí pro zahraniční investory</a:t>
            </a:r>
            <a:endParaRPr lang="en-US" sz="1200" dirty="0">
              <a:latin typeface="Lato" charset="0"/>
              <a:cs typeface="Lato" charset="0"/>
              <a:sym typeface="Lato" charset="0"/>
            </a:endParaRPr>
          </a:p>
        </p:txBody>
      </p:sp>
      <p:sp>
        <p:nvSpPr>
          <p:cNvPr id="46" name="AutoShape 22"/>
          <p:cNvSpPr>
            <a:spLocks/>
          </p:cNvSpPr>
          <p:nvPr/>
        </p:nvSpPr>
        <p:spPr bwMode="auto">
          <a:xfrm>
            <a:off x="789916" y="2163982"/>
            <a:ext cx="337614" cy="3734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600" y="9409"/>
                  <a:pt x="21600" y="10002"/>
                </a:cubicBezTo>
                <a:cubicBezTo>
                  <a:pt x="21600"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144018">
              <a:defRPr/>
            </a:pPr>
            <a:endParaRPr lang="cs-CZ" sz="900">
              <a:solidFill>
                <a:srgbClr val="44CEB9"/>
              </a:solidFill>
              <a:effectLst>
                <a:outerShdw blurRad="38100" dist="38100" dir="2700000" algn="tl">
                  <a:srgbClr val="DDDDDD"/>
                </a:outerShdw>
              </a:effectLst>
              <a:latin typeface="Gill Sans" charset="0"/>
              <a:cs typeface="Gill Sans" charset="0"/>
              <a:sym typeface="Gill Sans" charset="0"/>
            </a:endParaRPr>
          </a:p>
        </p:txBody>
      </p:sp>
      <p:sp>
        <p:nvSpPr>
          <p:cNvPr id="25" name="AutoShape 13"/>
          <p:cNvSpPr>
            <a:spLocks/>
          </p:cNvSpPr>
          <p:nvPr/>
        </p:nvSpPr>
        <p:spPr bwMode="auto">
          <a:xfrm>
            <a:off x="683568" y="3573016"/>
            <a:ext cx="563908" cy="860424"/>
          </a:xfrm>
          <a:prstGeom prst="roundRect">
            <a:avLst>
              <a:gd name="adj" fmla="val 20667"/>
            </a:avLst>
          </a:prstGeom>
          <a:solidFill>
            <a:schemeClr val="accent5"/>
          </a:solidFill>
          <a:ln>
            <a:solidFill>
              <a:schemeClr val="accent5"/>
            </a:solidFill>
          </a:ln>
          <a:effectLst/>
          <a:extLst/>
        </p:spPr>
        <p:txBody>
          <a:bodyPr lIns="0" tIns="0" rIns="0" bIns="0" anchor="ctr"/>
          <a:lstStyle/>
          <a:p>
            <a:pPr>
              <a:defRPr/>
            </a:pPr>
            <a:endParaRPr lang="cs-CZ" sz="1300">
              <a:solidFill>
                <a:srgbClr val="00B0F0"/>
              </a:solidFill>
              <a:cs typeface="Helvetica Light" charset="0"/>
            </a:endParaRPr>
          </a:p>
        </p:txBody>
      </p:sp>
      <p:sp>
        <p:nvSpPr>
          <p:cNvPr id="26" name="AutoShape 22"/>
          <p:cNvSpPr>
            <a:spLocks/>
          </p:cNvSpPr>
          <p:nvPr/>
        </p:nvSpPr>
        <p:spPr bwMode="auto">
          <a:xfrm>
            <a:off x="796715" y="3816494"/>
            <a:ext cx="337614" cy="3734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8" y="11543"/>
                </a:moveTo>
                <a:cubicBezTo>
                  <a:pt x="21492" y="11930"/>
                  <a:pt x="21571" y="12337"/>
                  <a:pt x="21571" y="12758"/>
                </a:cubicBezTo>
                <a:cubicBezTo>
                  <a:pt x="21571" y="13464"/>
                  <a:pt x="21388" y="14105"/>
                  <a:pt x="21017" y="14678"/>
                </a:cubicBezTo>
                <a:cubicBezTo>
                  <a:pt x="21111" y="15215"/>
                  <a:pt x="21077" y="15745"/>
                  <a:pt x="20924" y="16285"/>
                </a:cubicBezTo>
                <a:cubicBezTo>
                  <a:pt x="20769" y="16819"/>
                  <a:pt x="20512" y="17287"/>
                  <a:pt x="20141" y="17697"/>
                </a:cubicBezTo>
                <a:cubicBezTo>
                  <a:pt x="20105" y="18451"/>
                  <a:pt x="19901" y="19081"/>
                  <a:pt x="19531" y="19580"/>
                </a:cubicBezTo>
                <a:cubicBezTo>
                  <a:pt x="19161" y="20080"/>
                  <a:pt x="18700" y="20481"/>
                  <a:pt x="18146" y="20783"/>
                </a:cubicBezTo>
                <a:cubicBezTo>
                  <a:pt x="17593" y="21088"/>
                  <a:pt x="16982" y="21297"/>
                  <a:pt x="16321" y="21419"/>
                </a:cubicBezTo>
                <a:cubicBezTo>
                  <a:pt x="15660" y="21540"/>
                  <a:pt x="15010" y="21599"/>
                  <a:pt x="14380" y="21599"/>
                </a:cubicBezTo>
                <a:cubicBezTo>
                  <a:pt x="13730" y="21599"/>
                  <a:pt x="13077" y="21554"/>
                  <a:pt x="12424" y="21461"/>
                </a:cubicBezTo>
                <a:cubicBezTo>
                  <a:pt x="11772" y="21362"/>
                  <a:pt x="11127" y="21235"/>
                  <a:pt x="10497" y="21074"/>
                </a:cubicBezTo>
                <a:cubicBezTo>
                  <a:pt x="9864" y="20894"/>
                  <a:pt x="9237" y="20702"/>
                  <a:pt x="8610" y="20493"/>
                </a:cubicBezTo>
                <a:cubicBezTo>
                  <a:pt x="7982" y="20286"/>
                  <a:pt x="7341" y="20182"/>
                  <a:pt x="6680" y="20182"/>
                </a:cubicBezTo>
                <a:lnTo>
                  <a:pt x="1607" y="20182"/>
                </a:lnTo>
                <a:cubicBezTo>
                  <a:pt x="1167" y="20182"/>
                  <a:pt x="785" y="20029"/>
                  <a:pt x="471" y="19713"/>
                </a:cubicBezTo>
                <a:cubicBezTo>
                  <a:pt x="158" y="19405"/>
                  <a:pt x="0" y="19024"/>
                  <a:pt x="0" y="18572"/>
                </a:cubicBezTo>
                <a:lnTo>
                  <a:pt x="0" y="9880"/>
                </a:lnTo>
                <a:cubicBezTo>
                  <a:pt x="0" y="9440"/>
                  <a:pt x="158" y="9064"/>
                  <a:pt x="471" y="8754"/>
                </a:cubicBezTo>
                <a:cubicBezTo>
                  <a:pt x="785" y="8440"/>
                  <a:pt x="1167" y="8285"/>
                  <a:pt x="1607" y="8285"/>
                </a:cubicBezTo>
                <a:lnTo>
                  <a:pt x="6315" y="8285"/>
                </a:lnTo>
                <a:cubicBezTo>
                  <a:pt x="6558" y="8160"/>
                  <a:pt x="6750" y="8022"/>
                  <a:pt x="6897" y="7872"/>
                </a:cubicBezTo>
                <a:cubicBezTo>
                  <a:pt x="7041" y="7723"/>
                  <a:pt x="7197" y="7548"/>
                  <a:pt x="7369" y="7342"/>
                </a:cubicBezTo>
                <a:cubicBezTo>
                  <a:pt x="7513" y="7161"/>
                  <a:pt x="7663" y="6986"/>
                  <a:pt x="7810" y="6819"/>
                </a:cubicBezTo>
                <a:cubicBezTo>
                  <a:pt x="7957" y="6653"/>
                  <a:pt x="8112" y="6483"/>
                  <a:pt x="8276" y="6311"/>
                </a:cubicBezTo>
                <a:cubicBezTo>
                  <a:pt x="8570" y="5997"/>
                  <a:pt x="8918" y="5690"/>
                  <a:pt x="9302" y="5385"/>
                </a:cubicBezTo>
                <a:cubicBezTo>
                  <a:pt x="9692" y="5085"/>
                  <a:pt x="9989" y="4749"/>
                  <a:pt x="10195" y="4379"/>
                </a:cubicBezTo>
                <a:cubicBezTo>
                  <a:pt x="10339" y="4117"/>
                  <a:pt x="10443" y="3826"/>
                  <a:pt x="10506" y="3507"/>
                </a:cubicBezTo>
                <a:cubicBezTo>
                  <a:pt x="10565" y="3188"/>
                  <a:pt x="10627" y="2866"/>
                  <a:pt x="10675" y="2538"/>
                </a:cubicBezTo>
                <a:cubicBezTo>
                  <a:pt x="10726" y="2216"/>
                  <a:pt x="10780" y="1900"/>
                  <a:pt x="10845" y="1592"/>
                </a:cubicBezTo>
                <a:cubicBezTo>
                  <a:pt x="10907" y="1287"/>
                  <a:pt x="11014" y="1016"/>
                  <a:pt x="11161" y="776"/>
                </a:cubicBezTo>
                <a:cubicBezTo>
                  <a:pt x="11311" y="536"/>
                  <a:pt x="11523" y="350"/>
                  <a:pt x="11800" y="208"/>
                </a:cubicBezTo>
                <a:cubicBezTo>
                  <a:pt x="12074" y="67"/>
                  <a:pt x="12441" y="0"/>
                  <a:pt x="12902" y="0"/>
                </a:cubicBezTo>
                <a:cubicBezTo>
                  <a:pt x="13450" y="0"/>
                  <a:pt x="13956" y="112"/>
                  <a:pt x="14411" y="344"/>
                </a:cubicBezTo>
                <a:cubicBezTo>
                  <a:pt x="14869" y="573"/>
                  <a:pt x="15250" y="881"/>
                  <a:pt x="15567" y="1270"/>
                </a:cubicBezTo>
                <a:cubicBezTo>
                  <a:pt x="15880" y="1657"/>
                  <a:pt x="16126" y="2101"/>
                  <a:pt x="16304" y="2600"/>
                </a:cubicBezTo>
                <a:cubicBezTo>
                  <a:pt x="16479" y="3103"/>
                  <a:pt x="16570" y="3609"/>
                  <a:pt x="16570" y="4123"/>
                </a:cubicBezTo>
                <a:cubicBezTo>
                  <a:pt x="16570" y="4653"/>
                  <a:pt x="16491" y="5162"/>
                  <a:pt x="16332" y="5645"/>
                </a:cubicBezTo>
                <a:cubicBezTo>
                  <a:pt x="16174" y="6125"/>
                  <a:pt x="15982" y="6610"/>
                  <a:pt x="15759" y="7096"/>
                </a:cubicBezTo>
                <a:cubicBezTo>
                  <a:pt x="16072" y="7079"/>
                  <a:pt x="16389" y="7057"/>
                  <a:pt x="16705" y="7034"/>
                </a:cubicBezTo>
                <a:cubicBezTo>
                  <a:pt x="17019" y="7011"/>
                  <a:pt x="17335" y="7000"/>
                  <a:pt x="17652" y="7000"/>
                </a:cubicBezTo>
                <a:cubicBezTo>
                  <a:pt x="18149" y="7000"/>
                  <a:pt x="18630" y="7048"/>
                  <a:pt x="19099" y="7144"/>
                </a:cubicBezTo>
                <a:cubicBezTo>
                  <a:pt x="19568" y="7237"/>
                  <a:pt x="19986" y="7395"/>
                  <a:pt x="20356" y="7616"/>
                </a:cubicBezTo>
                <a:cubicBezTo>
                  <a:pt x="20726" y="7839"/>
                  <a:pt x="21026" y="8144"/>
                  <a:pt x="21255" y="8528"/>
                </a:cubicBezTo>
                <a:cubicBezTo>
                  <a:pt x="21486" y="8918"/>
                  <a:pt x="21600" y="9409"/>
                  <a:pt x="21600" y="10002"/>
                </a:cubicBezTo>
                <a:cubicBezTo>
                  <a:pt x="21600" y="10265"/>
                  <a:pt x="21580" y="10519"/>
                  <a:pt x="21535" y="10773"/>
                </a:cubicBezTo>
                <a:cubicBezTo>
                  <a:pt x="21484" y="11030"/>
                  <a:pt x="21419" y="11284"/>
                  <a:pt x="21328" y="11543"/>
                </a:cubicBezTo>
                <a:moveTo>
                  <a:pt x="4258" y="18519"/>
                </a:moveTo>
                <a:cubicBezTo>
                  <a:pt x="4555" y="18519"/>
                  <a:pt x="4809" y="18417"/>
                  <a:pt x="5024" y="18214"/>
                </a:cubicBezTo>
                <a:cubicBezTo>
                  <a:pt x="5233" y="18013"/>
                  <a:pt x="5340" y="17759"/>
                  <a:pt x="5340" y="17454"/>
                </a:cubicBezTo>
                <a:cubicBezTo>
                  <a:pt x="5340" y="17155"/>
                  <a:pt x="5233" y="16900"/>
                  <a:pt x="5024" y="16686"/>
                </a:cubicBezTo>
                <a:cubicBezTo>
                  <a:pt x="4812" y="16477"/>
                  <a:pt x="4557" y="16372"/>
                  <a:pt x="4258" y="16372"/>
                </a:cubicBezTo>
                <a:cubicBezTo>
                  <a:pt x="3941" y="16372"/>
                  <a:pt x="3684" y="16477"/>
                  <a:pt x="3486" y="16686"/>
                </a:cubicBezTo>
                <a:cubicBezTo>
                  <a:pt x="3289" y="16900"/>
                  <a:pt x="3190" y="17155"/>
                  <a:pt x="3190" y="17454"/>
                </a:cubicBezTo>
                <a:cubicBezTo>
                  <a:pt x="3190" y="17767"/>
                  <a:pt x="3289" y="18024"/>
                  <a:pt x="3486" y="18222"/>
                </a:cubicBezTo>
                <a:cubicBezTo>
                  <a:pt x="3681" y="18420"/>
                  <a:pt x="3939" y="18519"/>
                  <a:pt x="4258" y="18519"/>
                </a:cubicBezTo>
                <a:moveTo>
                  <a:pt x="19164" y="14342"/>
                </a:moveTo>
                <a:cubicBezTo>
                  <a:pt x="19703" y="13901"/>
                  <a:pt x="19975" y="13345"/>
                  <a:pt x="19975" y="12679"/>
                </a:cubicBezTo>
                <a:cubicBezTo>
                  <a:pt x="19975" y="12473"/>
                  <a:pt x="19918" y="12281"/>
                  <a:pt x="19805" y="12097"/>
                </a:cubicBezTo>
                <a:cubicBezTo>
                  <a:pt x="19695" y="11919"/>
                  <a:pt x="19576" y="11761"/>
                  <a:pt x="19446" y="11623"/>
                </a:cubicBezTo>
                <a:cubicBezTo>
                  <a:pt x="19590" y="11363"/>
                  <a:pt x="19720" y="11106"/>
                  <a:pt x="19833" y="10849"/>
                </a:cubicBezTo>
                <a:cubicBezTo>
                  <a:pt x="19944" y="10592"/>
                  <a:pt x="20003" y="10312"/>
                  <a:pt x="20003" y="10002"/>
                </a:cubicBezTo>
                <a:cubicBezTo>
                  <a:pt x="20003" y="9688"/>
                  <a:pt x="19924" y="9440"/>
                  <a:pt x="19766" y="9251"/>
                </a:cubicBezTo>
                <a:cubicBezTo>
                  <a:pt x="19607" y="9070"/>
                  <a:pt x="19415" y="8929"/>
                  <a:pt x="19184" y="8833"/>
                </a:cubicBezTo>
                <a:cubicBezTo>
                  <a:pt x="18955" y="8739"/>
                  <a:pt x="18698" y="8683"/>
                  <a:pt x="18418" y="8663"/>
                </a:cubicBezTo>
                <a:cubicBezTo>
                  <a:pt x="18138" y="8643"/>
                  <a:pt x="17884" y="8635"/>
                  <a:pt x="17649" y="8635"/>
                </a:cubicBezTo>
                <a:cubicBezTo>
                  <a:pt x="17242" y="8635"/>
                  <a:pt x="16835" y="8649"/>
                  <a:pt x="16423" y="8677"/>
                </a:cubicBezTo>
                <a:cubicBezTo>
                  <a:pt x="16010" y="8706"/>
                  <a:pt x="15606" y="8720"/>
                  <a:pt x="15199" y="8720"/>
                </a:cubicBezTo>
                <a:cubicBezTo>
                  <a:pt x="14917" y="8720"/>
                  <a:pt x="14643" y="8706"/>
                  <a:pt x="14366" y="8677"/>
                </a:cubicBezTo>
                <a:cubicBezTo>
                  <a:pt x="14089" y="8649"/>
                  <a:pt x="13829" y="8584"/>
                  <a:pt x="13574" y="8474"/>
                </a:cubicBezTo>
                <a:cubicBezTo>
                  <a:pt x="13574" y="8104"/>
                  <a:pt x="13645" y="7754"/>
                  <a:pt x="13792" y="7421"/>
                </a:cubicBezTo>
                <a:cubicBezTo>
                  <a:pt x="13936" y="7087"/>
                  <a:pt x="14094" y="6751"/>
                  <a:pt x="14275" y="6413"/>
                </a:cubicBezTo>
                <a:cubicBezTo>
                  <a:pt x="14448" y="6074"/>
                  <a:pt x="14606" y="5721"/>
                  <a:pt x="14747" y="5351"/>
                </a:cubicBezTo>
                <a:cubicBezTo>
                  <a:pt x="14886" y="4984"/>
                  <a:pt x="14953" y="4574"/>
                  <a:pt x="14953" y="4122"/>
                </a:cubicBezTo>
                <a:cubicBezTo>
                  <a:pt x="14953" y="3823"/>
                  <a:pt x="14905" y="3529"/>
                  <a:pt x="14812" y="3236"/>
                </a:cubicBezTo>
                <a:cubicBezTo>
                  <a:pt x="14716" y="2945"/>
                  <a:pt x="14583" y="2677"/>
                  <a:pt x="14411" y="2439"/>
                </a:cubicBezTo>
                <a:cubicBezTo>
                  <a:pt x="14238" y="2199"/>
                  <a:pt x="14027" y="2002"/>
                  <a:pt x="13775" y="1843"/>
                </a:cubicBezTo>
                <a:cubicBezTo>
                  <a:pt x="13521" y="1688"/>
                  <a:pt x="13230" y="1606"/>
                  <a:pt x="12893" y="1606"/>
                </a:cubicBezTo>
                <a:lnTo>
                  <a:pt x="12744" y="1606"/>
                </a:lnTo>
                <a:cubicBezTo>
                  <a:pt x="12681" y="1606"/>
                  <a:pt x="12631" y="1617"/>
                  <a:pt x="12594" y="1634"/>
                </a:cubicBezTo>
                <a:cubicBezTo>
                  <a:pt x="12523" y="1671"/>
                  <a:pt x="12481" y="1705"/>
                  <a:pt x="12472" y="1742"/>
                </a:cubicBezTo>
                <a:cubicBezTo>
                  <a:pt x="12464" y="1778"/>
                  <a:pt x="12450" y="1838"/>
                  <a:pt x="12430" y="1920"/>
                </a:cubicBezTo>
                <a:cubicBezTo>
                  <a:pt x="12323" y="2450"/>
                  <a:pt x="12221" y="3007"/>
                  <a:pt x="12128" y="3586"/>
                </a:cubicBezTo>
                <a:cubicBezTo>
                  <a:pt x="12034" y="4167"/>
                  <a:pt x="11854" y="4698"/>
                  <a:pt x="11596" y="5176"/>
                </a:cubicBezTo>
                <a:cubicBezTo>
                  <a:pt x="11334" y="5636"/>
                  <a:pt x="11000" y="6034"/>
                  <a:pt x="10596" y="6367"/>
                </a:cubicBezTo>
                <a:cubicBezTo>
                  <a:pt x="10189" y="6701"/>
                  <a:pt x="9802" y="7051"/>
                  <a:pt x="9432" y="7421"/>
                </a:cubicBezTo>
                <a:cubicBezTo>
                  <a:pt x="9169" y="7700"/>
                  <a:pt x="8949" y="7954"/>
                  <a:pt x="8771" y="8183"/>
                </a:cubicBezTo>
                <a:cubicBezTo>
                  <a:pt x="8593" y="8412"/>
                  <a:pt x="8403" y="8632"/>
                  <a:pt x="8211" y="8833"/>
                </a:cubicBezTo>
                <a:cubicBezTo>
                  <a:pt x="8016" y="9036"/>
                  <a:pt x="7799" y="9222"/>
                  <a:pt x="7556" y="9400"/>
                </a:cubicBezTo>
                <a:cubicBezTo>
                  <a:pt x="7313" y="9575"/>
                  <a:pt x="7019" y="9736"/>
                  <a:pt x="6674" y="9880"/>
                </a:cubicBezTo>
                <a:lnTo>
                  <a:pt x="6646" y="9880"/>
                </a:lnTo>
                <a:lnTo>
                  <a:pt x="6646" y="18572"/>
                </a:lnTo>
                <a:cubicBezTo>
                  <a:pt x="7279" y="18572"/>
                  <a:pt x="7889" y="18649"/>
                  <a:pt x="8485" y="18795"/>
                </a:cubicBezTo>
                <a:cubicBezTo>
                  <a:pt x="9081" y="18945"/>
                  <a:pt x="9683" y="19103"/>
                  <a:pt x="10294" y="19270"/>
                </a:cubicBezTo>
                <a:cubicBezTo>
                  <a:pt x="10901" y="19439"/>
                  <a:pt x="11537" y="19592"/>
                  <a:pt x="12207" y="19741"/>
                </a:cubicBezTo>
                <a:cubicBezTo>
                  <a:pt x="12874" y="19891"/>
                  <a:pt x="13594" y="19965"/>
                  <a:pt x="14374" y="19965"/>
                </a:cubicBezTo>
                <a:cubicBezTo>
                  <a:pt x="14781" y="19965"/>
                  <a:pt x="15222" y="19939"/>
                  <a:pt x="15699" y="19885"/>
                </a:cubicBezTo>
                <a:cubicBezTo>
                  <a:pt x="16177" y="19829"/>
                  <a:pt x="16626" y="19710"/>
                  <a:pt x="17047" y="19527"/>
                </a:cubicBezTo>
                <a:cubicBezTo>
                  <a:pt x="17468" y="19343"/>
                  <a:pt x="17816" y="19086"/>
                  <a:pt x="18101" y="18762"/>
                </a:cubicBezTo>
                <a:cubicBezTo>
                  <a:pt x="18387" y="18440"/>
                  <a:pt x="18525" y="18010"/>
                  <a:pt x="18525" y="17477"/>
                </a:cubicBezTo>
                <a:cubicBezTo>
                  <a:pt x="18525" y="17386"/>
                  <a:pt x="18522" y="17304"/>
                  <a:pt x="18517" y="17225"/>
                </a:cubicBezTo>
                <a:cubicBezTo>
                  <a:pt x="18503" y="17152"/>
                  <a:pt x="18488" y="17070"/>
                  <a:pt x="18471" y="16980"/>
                </a:cubicBezTo>
                <a:cubicBezTo>
                  <a:pt x="18785" y="16836"/>
                  <a:pt x="19028" y="16596"/>
                  <a:pt x="19195" y="16262"/>
                </a:cubicBezTo>
                <a:cubicBezTo>
                  <a:pt x="19364" y="15929"/>
                  <a:pt x="19446" y="15593"/>
                  <a:pt x="19446" y="15263"/>
                </a:cubicBezTo>
                <a:cubicBezTo>
                  <a:pt x="19449" y="14912"/>
                  <a:pt x="19350" y="14605"/>
                  <a:pt x="19164" y="14342"/>
                </a:cubicBezTo>
              </a:path>
            </a:pathLst>
          </a:custGeom>
          <a:solidFill>
            <a:srgbClr val="FFFFFF"/>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144018">
              <a:defRPr/>
            </a:pPr>
            <a:endParaRPr lang="cs-CZ" sz="900">
              <a:solidFill>
                <a:srgbClr val="44CEB9"/>
              </a:solidFill>
              <a:effectLst>
                <a:outerShdw blurRad="38100" dist="38100" dir="2700000" algn="tl">
                  <a:srgbClr val="DDDDDD"/>
                </a:outerShdw>
              </a:effectLst>
              <a:latin typeface="Gill Sans" charset="0"/>
              <a:cs typeface="Gill Sans" charset="0"/>
              <a:sym typeface="Gill Sans" charset="0"/>
            </a:endParaRPr>
          </a:p>
        </p:txBody>
      </p:sp>
      <p:pic>
        <p:nvPicPr>
          <p:cNvPr id="21" name="Obrázek 20"/>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7504" y="26721"/>
            <a:ext cx="3377277" cy="945637"/>
          </a:xfrm>
          <a:prstGeom prst="rect">
            <a:avLst/>
          </a:prstGeom>
        </p:spPr>
      </p:pic>
    </p:spTree>
    <p:extLst>
      <p:ext uri="{BB962C8B-B14F-4D97-AF65-F5344CB8AC3E}">
        <p14:creationId xmlns:p14="http://schemas.microsoft.com/office/powerpoint/2010/main" xmlns="" val="295365943"/>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AutoShape 1"/>
          <p:cNvSpPr>
            <a:spLocks/>
          </p:cNvSpPr>
          <p:nvPr/>
        </p:nvSpPr>
        <p:spPr bwMode="auto">
          <a:xfrm>
            <a:off x="8321279" y="265113"/>
            <a:ext cx="113705" cy="223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defRPr/>
            </a:pPr>
            <a:fld id="{3825458D-250E-2B4A-B52B-9A707E53544F}" type="slidenum">
              <a:rPr lang="en-US" sz="800" b="1" smtClean="0">
                <a:solidFill>
                  <a:srgbClr val="FFFFFF"/>
                </a:solidFill>
                <a:latin typeface="Lato" charset="0"/>
                <a:cs typeface="Lato" charset="0"/>
                <a:sym typeface="Lato" charset="0"/>
              </a:rPr>
              <a:pPr>
                <a:defRPr/>
              </a:pPr>
              <a:t>6</a:t>
            </a:fld>
            <a:endParaRPr lang="en-US" dirty="0">
              <a:cs typeface="Helvetica Light" charset="0"/>
            </a:endParaRPr>
          </a:p>
        </p:txBody>
      </p:sp>
      <p:sp>
        <p:nvSpPr>
          <p:cNvPr id="10243" name="AutoShape 3"/>
          <p:cNvSpPr>
            <a:spLocks/>
          </p:cNvSpPr>
          <p:nvPr/>
        </p:nvSpPr>
        <p:spPr bwMode="auto">
          <a:xfrm>
            <a:off x="661988" y="908844"/>
            <a:ext cx="257771" cy="363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ctr"/>
          <a:lstStyle/>
          <a:p>
            <a:pPr>
              <a:lnSpc>
                <a:spcPct val="150000"/>
              </a:lnSpc>
              <a:defRPr/>
            </a:pPr>
            <a:r>
              <a:rPr lang="en-US" sz="1900" dirty="0" smtClean="0">
                <a:solidFill>
                  <a:srgbClr val="FFFFFF"/>
                </a:solidFill>
                <a:latin typeface="FontAwesome" charset="0"/>
                <a:cs typeface="FontAwesome" charset="0"/>
                <a:sym typeface="FontAwesome" charset="0"/>
              </a:rPr>
              <a:t></a:t>
            </a:r>
            <a:endParaRPr lang="en-US" dirty="0">
              <a:cs typeface="Helvetica Light" charset="0"/>
            </a:endParaRPr>
          </a:p>
        </p:txBody>
      </p:sp>
      <p:sp>
        <p:nvSpPr>
          <p:cNvPr id="10244" name="AutoShape 4"/>
          <p:cNvSpPr>
            <a:spLocks/>
          </p:cNvSpPr>
          <p:nvPr/>
        </p:nvSpPr>
        <p:spPr bwMode="auto">
          <a:xfrm>
            <a:off x="1125141" y="931863"/>
            <a:ext cx="7144941"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34">
              <a:lnSpc>
                <a:spcPct val="120000"/>
              </a:lnSpc>
              <a:spcBef>
                <a:spcPts val="714"/>
              </a:spcBef>
              <a:defRPr/>
            </a:pPr>
            <a:r>
              <a:rPr lang="cs-CZ" sz="1600" b="1" dirty="0" smtClean="0"/>
              <a:t>Zahraniční obchod z hlediska přidané hodnoty</a:t>
            </a:r>
            <a:endParaRPr lang="en-US" sz="1700" b="1" dirty="0">
              <a:solidFill>
                <a:srgbClr val="000000"/>
              </a:solidFill>
              <a:latin typeface="Lato" charset="0"/>
              <a:cs typeface="Lato" charset="0"/>
              <a:sym typeface="Lato" charset="0"/>
            </a:endParaRPr>
          </a:p>
        </p:txBody>
      </p:sp>
      <p:sp>
        <p:nvSpPr>
          <p:cNvPr id="10245" name="AutoShape 5"/>
          <p:cNvSpPr>
            <a:spLocks/>
          </p:cNvSpPr>
          <p:nvPr/>
        </p:nvSpPr>
        <p:spPr bwMode="auto">
          <a:xfrm>
            <a:off x="1129904" y="1266032"/>
            <a:ext cx="7144941"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34">
              <a:lnSpc>
                <a:spcPct val="120000"/>
              </a:lnSpc>
              <a:spcBef>
                <a:spcPts val="714"/>
              </a:spcBef>
              <a:defRPr/>
            </a:pPr>
            <a:r>
              <a:rPr lang="cs-CZ" sz="1000" dirty="0" smtClean="0">
                <a:solidFill>
                  <a:srgbClr val="000000"/>
                </a:solidFill>
                <a:latin typeface="Lato" charset="0"/>
                <a:cs typeface="Lato" charset="0"/>
                <a:sym typeface="Lato" charset="0"/>
              </a:rPr>
              <a:t>Důležitý ovšem není pouze růst exportu jako takového, ale kolik exportujeme české přidané hodnoty</a:t>
            </a:r>
            <a:endParaRPr lang="en-US" sz="1000" dirty="0" smtClean="0">
              <a:solidFill>
                <a:srgbClr val="000000"/>
              </a:solidFill>
              <a:latin typeface="Lato" charset="0"/>
              <a:cs typeface="Lato" charset="0"/>
              <a:sym typeface="Lato" charset="0"/>
            </a:endParaRPr>
          </a:p>
          <a:p>
            <a:pPr defTabSz="272034">
              <a:lnSpc>
                <a:spcPct val="120000"/>
              </a:lnSpc>
              <a:spcBef>
                <a:spcPts val="714"/>
              </a:spcBef>
              <a:defRPr/>
            </a:pPr>
            <a:r>
              <a:rPr lang="en-US" sz="1000" dirty="0" smtClean="0">
                <a:solidFill>
                  <a:srgbClr val="000000"/>
                </a:solidFill>
                <a:latin typeface="Lato" charset="0"/>
                <a:cs typeface="Lato" charset="0"/>
                <a:sym typeface="Lato" charset="0"/>
              </a:rPr>
              <a:t> </a:t>
            </a:r>
            <a:endParaRPr lang="en-US" sz="1000" dirty="0">
              <a:solidFill>
                <a:srgbClr val="000000"/>
              </a:solidFill>
              <a:cs typeface="Helvetica Light" charset="0"/>
            </a:endParaRPr>
          </a:p>
        </p:txBody>
      </p:sp>
      <p:sp>
        <p:nvSpPr>
          <p:cNvPr id="10246" name="Line 6"/>
          <p:cNvSpPr>
            <a:spLocks noChangeShapeType="1"/>
          </p:cNvSpPr>
          <p:nvPr/>
        </p:nvSpPr>
        <p:spPr bwMode="auto">
          <a:xfrm flipV="1">
            <a:off x="467544" y="1560513"/>
            <a:ext cx="8352928"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en-US" sz="1300" dirty="0">
              <a:cs typeface="Helvetica Light" charset="0"/>
            </a:endParaRPr>
          </a:p>
        </p:txBody>
      </p:sp>
      <p:sp>
        <p:nvSpPr>
          <p:cNvPr id="21548"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en-US" sz="1300" dirty="0">
              <a:solidFill>
                <a:srgbClr val="932011"/>
              </a:solidFill>
              <a:cs typeface="Helvetica Light" charset="0"/>
            </a:endParaRPr>
          </a:p>
        </p:txBody>
      </p:sp>
      <p:sp>
        <p:nvSpPr>
          <p:cNvPr id="54"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en-US" sz="1300" dirty="0">
              <a:solidFill>
                <a:srgbClr val="932011"/>
              </a:solidFill>
              <a:cs typeface="Helvetica Light" charset="0"/>
            </a:endParaRPr>
          </a:p>
        </p:txBody>
      </p:sp>
      <p:sp>
        <p:nvSpPr>
          <p:cNvPr id="55"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en-US" sz="1300" dirty="0">
              <a:solidFill>
                <a:srgbClr val="932011"/>
              </a:solidFill>
              <a:cs typeface="Helvetica Light" charset="0"/>
            </a:endParaRPr>
          </a:p>
        </p:txBody>
      </p:sp>
      <p:sp>
        <p:nvSpPr>
          <p:cNvPr id="56"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en-US" sz="1300" dirty="0">
              <a:solidFill>
                <a:srgbClr val="932011"/>
              </a:solidFill>
              <a:cs typeface="Helvetica Light" charset="0"/>
            </a:endParaRPr>
          </a:p>
        </p:txBody>
      </p:sp>
      <p:sp>
        <p:nvSpPr>
          <p:cNvPr id="48" name="AutoShape 16"/>
          <p:cNvSpPr>
            <a:spLocks/>
          </p:cNvSpPr>
          <p:nvPr/>
        </p:nvSpPr>
        <p:spPr bwMode="auto">
          <a:xfrm>
            <a:off x="16484600" y="5446713"/>
            <a:ext cx="5689600" cy="56911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chemeClr val="accent5">
              <a:alpha val="79999"/>
            </a:schemeClr>
          </a:solidFill>
          <a:ln>
            <a:noFill/>
          </a:ln>
          <a:effectLst/>
          <a:extLst/>
        </p:spPr>
        <p:txBody>
          <a:bodyPr lIns="50800" tIns="50800" rIns="50800" bIns="50800" anchor="ctr"/>
          <a:lstStyle/>
          <a:p>
            <a:pPr defTabSz="825500">
              <a:defRPr/>
            </a:pPr>
            <a:endParaRPr lang="en-US" sz="56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49" name="AutoShape 16"/>
          <p:cNvSpPr>
            <a:spLocks/>
          </p:cNvSpPr>
          <p:nvPr/>
        </p:nvSpPr>
        <p:spPr bwMode="auto">
          <a:xfrm>
            <a:off x="16637000" y="5599113"/>
            <a:ext cx="5689600" cy="56911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chemeClr val="accent5">
              <a:alpha val="79999"/>
            </a:schemeClr>
          </a:solidFill>
          <a:ln>
            <a:noFill/>
          </a:ln>
          <a:effectLst/>
          <a:extLst/>
        </p:spPr>
        <p:txBody>
          <a:bodyPr lIns="50800" tIns="50800" rIns="50800" bIns="50800" anchor="ctr"/>
          <a:lstStyle/>
          <a:p>
            <a:pPr defTabSz="825500">
              <a:defRPr/>
            </a:pPr>
            <a:endParaRPr lang="en-US" sz="56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57" name="AutoShape 26"/>
          <p:cNvSpPr>
            <a:spLocks/>
          </p:cNvSpPr>
          <p:nvPr/>
        </p:nvSpPr>
        <p:spPr bwMode="auto">
          <a:xfrm rot="5400000">
            <a:off x="18613438" y="6684963"/>
            <a:ext cx="1260475" cy="866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600"/>
                </a:moveTo>
                <a:cubicBezTo>
                  <a:pt x="969" y="21600"/>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7" y="21600"/>
                  <a:pt x="20263" y="21600"/>
                </a:cubicBezTo>
                <a:lnTo>
                  <a:pt x="1336" y="21600"/>
                </a:lnTo>
                <a:close/>
              </a:path>
            </a:pathLst>
          </a:custGeom>
          <a:solidFill>
            <a:srgbClr val="656565"/>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defRPr/>
            </a:pPr>
            <a:endParaRPr lang="en-US" sz="30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58" name="AutoShape 26"/>
          <p:cNvSpPr>
            <a:spLocks/>
          </p:cNvSpPr>
          <p:nvPr/>
        </p:nvSpPr>
        <p:spPr bwMode="auto">
          <a:xfrm rot="5400000">
            <a:off x="18765838" y="6837363"/>
            <a:ext cx="1260475" cy="866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600"/>
                </a:moveTo>
                <a:cubicBezTo>
                  <a:pt x="969" y="21600"/>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7" y="21600"/>
                  <a:pt x="20263" y="21600"/>
                </a:cubicBezTo>
                <a:lnTo>
                  <a:pt x="1336" y="21600"/>
                </a:lnTo>
                <a:close/>
              </a:path>
            </a:pathLst>
          </a:custGeom>
          <a:solidFill>
            <a:srgbClr val="656565"/>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defRPr/>
            </a:pPr>
            <a:endParaRPr lang="en-US" sz="30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73" name="AutoShape 21"/>
          <p:cNvSpPr>
            <a:spLocks/>
          </p:cNvSpPr>
          <p:nvPr/>
        </p:nvSpPr>
        <p:spPr bwMode="auto">
          <a:xfrm>
            <a:off x="3779912" y="2780928"/>
            <a:ext cx="1656184" cy="360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34">
              <a:spcBef>
                <a:spcPts val="714"/>
              </a:spcBef>
              <a:defRPr/>
            </a:pPr>
            <a:r>
              <a:rPr lang="en-US" sz="2400" dirty="0" smtClean="0">
                <a:solidFill>
                  <a:srgbClr val="FFFFFF"/>
                </a:solidFill>
                <a:cs typeface="Helvetica Light" charset="0"/>
              </a:rPr>
              <a:t>2014</a:t>
            </a:r>
            <a:endParaRPr lang="en-US" dirty="0">
              <a:cs typeface="Helvetica Light" charset="0"/>
            </a:endParaRPr>
          </a:p>
        </p:txBody>
      </p:sp>
      <p:sp>
        <p:nvSpPr>
          <p:cNvPr id="74" name="AutoShape 21"/>
          <p:cNvSpPr>
            <a:spLocks/>
          </p:cNvSpPr>
          <p:nvPr/>
        </p:nvSpPr>
        <p:spPr bwMode="auto">
          <a:xfrm>
            <a:off x="6948264" y="2780928"/>
            <a:ext cx="1656184" cy="360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34">
              <a:spcBef>
                <a:spcPts val="714"/>
              </a:spcBef>
              <a:defRPr/>
            </a:pPr>
            <a:r>
              <a:rPr lang="en-US" sz="2400" dirty="0" smtClean="0">
                <a:solidFill>
                  <a:srgbClr val="FFFFFF"/>
                </a:solidFill>
                <a:cs typeface="Helvetica Light" charset="0"/>
              </a:rPr>
              <a:t>2015</a:t>
            </a:r>
            <a:endParaRPr lang="en-US" dirty="0">
              <a:cs typeface="Helvetica Light" charset="0"/>
            </a:endParaRPr>
          </a:p>
        </p:txBody>
      </p:sp>
      <p:sp>
        <p:nvSpPr>
          <p:cNvPr id="78" name="AutoShape 21"/>
          <p:cNvSpPr>
            <a:spLocks/>
          </p:cNvSpPr>
          <p:nvPr/>
        </p:nvSpPr>
        <p:spPr bwMode="auto">
          <a:xfrm>
            <a:off x="6948264" y="2780928"/>
            <a:ext cx="1656184" cy="360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34">
              <a:spcBef>
                <a:spcPts val="714"/>
              </a:spcBef>
              <a:defRPr/>
            </a:pPr>
            <a:r>
              <a:rPr lang="en-US" sz="2400" dirty="0" smtClean="0">
                <a:solidFill>
                  <a:srgbClr val="FFFFFF"/>
                </a:solidFill>
                <a:cs typeface="Helvetica Light" charset="0"/>
              </a:rPr>
              <a:t>2015</a:t>
            </a:r>
            <a:endParaRPr lang="en-US" dirty="0">
              <a:cs typeface="Helvetica Light" charset="0"/>
            </a:endParaRPr>
          </a:p>
        </p:txBody>
      </p:sp>
      <p:pic>
        <p:nvPicPr>
          <p:cNvPr id="26" name="Obrázek 2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7504" y="26721"/>
            <a:ext cx="3377277" cy="945637"/>
          </a:xfrm>
          <a:prstGeom prst="rect">
            <a:avLst/>
          </a:prstGeom>
        </p:spPr>
      </p:pic>
      <p:graphicFrame>
        <p:nvGraphicFramePr>
          <p:cNvPr id="24" name="Graf 23"/>
          <p:cNvGraphicFramePr>
            <a:graphicFrameLocks/>
          </p:cNvGraphicFramePr>
          <p:nvPr>
            <p:extLst>
              <p:ext uri="{D42A27DB-BD31-4B8C-83A1-F6EECF244321}">
                <p14:modId xmlns:p14="http://schemas.microsoft.com/office/powerpoint/2010/main" xmlns="" val="2126247346"/>
              </p:ext>
            </p:extLst>
          </p:nvPr>
        </p:nvGraphicFramePr>
        <p:xfrm>
          <a:off x="2627784" y="1619026"/>
          <a:ext cx="6336704" cy="232380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5" name="Graf 24"/>
          <p:cNvGraphicFramePr>
            <a:graphicFrameLocks/>
          </p:cNvGraphicFramePr>
          <p:nvPr>
            <p:extLst>
              <p:ext uri="{D42A27DB-BD31-4B8C-83A1-F6EECF244321}">
                <p14:modId xmlns:p14="http://schemas.microsoft.com/office/powerpoint/2010/main" xmlns="" val="2934041444"/>
              </p:ext>
            </p:extLst>
          </p:nvPr>
        </p:nvGraphicFramePr>
        <p:xfrm>
          <a:off x="127161" y="4077071"/>
          <a:ext cx="5452951" cy="2563441"/>
        </p:xfrm>
        <a:graphic>
          <a:graphicData uri="http://schemas.openxmlformats.org/drawingml/2006/chart">
            <c:chart xmlns:c="http://schemas.openxmlformats.org/drawingml/2006/chart" xmlns:r="http://schemas.openxmlformats.org/officeDocument/2006/relationships" r:id="rId5"/>
          </a:graphicData>
        </a:graphic>
      </p:graphicFrame>
      <p:cxnSp>
        <p:nvCxnSpPr>
          <p:cNvPr id="5" name="Přímá spojnice se šipkou 4"/>
          <p:cNvCxnSpPr/>
          <p:nvPr/>
        </p:nvCxnSpPr>
        <p:spPr>
          <a:xfrm flipV="1">
            <a:off x="931191" y="4642276"/>
            <a:ext cx="1780033" cy="864096"/>
          </a:xfrm>
          <a:prstGeom prst="straightConnector1">
            <a:avLst/>
          </a:prstGeom>
          <a:ln w="57150">
            <a:prstDash val="dashDot"/>
            <a:tailEnd type="arrow"/>
          </a:ln>
        </p:spPr>
        <p:style>
          <a:lnRef idx="2">
            <a:schemeClr val="accent2"/>
          </a:lnRef>
          <a:fillRef idx="0">
            <a:schemeClr val="accent2"/>
          </a:fillRef>
          <a:effectRef idx="1">
            <a:schemeClr val="accent2"/>
          </a:effectRef>
          <a:fontRef idx="minor">
            <a:schemeClr val="tx1"/>
          </a:fontRef>
        </p:style>
      </p:cxnSp>
      <p:cxnSp>
        <p:nvCxnSpPr>
          <p:cNvPr id="28" name="Přímá spojnice se šipkou 27"/>
          <p:cNvCxnSpPr/>
          <p:nvPr/>
        </p:nvCxnSpPr>
        <p:spPr>
          <a:xfrm flipV="1">
            <a:off x="3635896" y="4329547"/>
            <a:ext cx="1349102" cy="899653"/>
          </a:xfrm>
          <a:prstGeom prst="straightConnector1">
            <a:avLst/>
          </a:prstGeom>
          <a:ln w="57150">
            <a:prstDash val="dashDot"/>
            <a:tailEnd type="arrow"/>
          </a:ln>
        </p:spPr>
        <p:style>
          <a:lnRef idx="2">
            <a:schemeClr val="accent2"/>
          </a:lnRef>
          <a:fillRef idx="0">
            <a:schemeClr val="accent2"/>
          </a:fillRef>
          <a:effectRef idx="1">
            <a:schemeClr val="accent2"/>
          </a:effectRef>
          <a:fontRef idx="minor">
            <a:schemeClr val="tx1"/>
          </a:fontRef>
        </p:style>
      </p:cxnSp>
      <p:cxnSp>
        <p:nvCxnSpPr>
          <p:cNvPr id="8" name="Přímá spojnice se šipkou 7"/>
          <p:cNvCxnSpPr/>
          <p:nvPr/>
        </p:nvCxnSpPr>
        <p:spPr>
          <a:xfrm>
            <a:off x="2915816" y="4642276"/>
            <a:ext cx="568965" cy="658932"/>
          </a:xfrm>
          <a:prstGeom prst="straightConnector1">
            <a:avLst/>
          </a:prstGeom>
          <a:ln>
            <a:prstDash val="lgDashDot"/>
            <a:tailEnd type="arrow"/>
          </a:ln>
        </p:spPr>
        <p:style>
          <a:lnRef idx="3">
            <a:schemeClr val="accent6"/>
          </a:lnRef>
          <a:fillRef idx="0">
            <a:schemeClr val="accent6"/>
          </a:fillRef>
          <a:effectRef idx="2">
            <a:schemeClr val="accent6"/>
          </a:effectRef>
          <a:fontRef idx="minor">
            <a:schemeClr val="tx1"/>
          </a:fontRef>
        </p:style>
      </p:cxnSp>
      <p:cxnSp>
        <p:nvCxnSpPr>
          <p:cNvPr id="10" name="Přímá spojnice se šipkou 9"/>
          <p:cNvCxnSpPr/>
          <p:nvPr/>
        </p:nvCxnSpPr>
        <p:spPr>
          <a:xfrm flipH="1">
            <a:off x="3167844" y="2780928"/>
            <a:ext cx="1534530" cy="21602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Ovál 11"/>
          <p:cNvSpPr/>
          <p:nvPr/>
        </p:nvSpPr>
        <p:spPr>
          <a:xfrm rot="18639275">
            <a:off x="4533900" y="1772816"/>
            <a:ext cx="902196" cy="1188132"/>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cs-CZ"/>
          </a:p>
        </p:txBody>
      </p:sp>
      <p:sp>
        <p:nvSpPr>
          <p:cNvPr id="17" name="TextovéPole 16"/>
          <p:cNvSpPr txBox="1"/>
          <p:nvPr/>
        </p:nvSpPr>
        <p:spPr>
          <a:xfrm>
            <a:off x="467544" y="1732166"/>
            <a:ext cx="2187650" cy="369332"/>
          </a:xfrm>
          <a:prstGeom prst="rect">
            <a:avLst/>
          </a:prstGeom>
          <a:noFill/>
        </p:spPr>
        <p:txBody>
          <a:bodyPr wrap="none" rtlCol="0">
            <a:spAutoFit/>
          </a:bodyPr>
          <a:lstStyle/>
          <a:p>
            <a:r>
              <a:rPr lang="cs-CZ" dirty="0" smtClean="0"/>
              <a:t>Export ČR a Německa</a:t>
            </a:r>
            <a:endParaRPr lang="cs-CZ" dirty="0"/>
          </a:p>
        </p:txBody>
      </p:sp>
      <p:sp>
        <p:nvSpPr>
          <p:cNvPr id="18" name="TextovéPole 17"/>
          <p:cNvSpPr txBox="1"/>
          <p:nvPr/>
        </p:nvSpPr>
        <p:spPr>
          <a:xfrm>
            <a:off x="5580112" y="5074324"/>
            <a:ext cx="3240360" cy="523220"/>
          </a:xfrm>
          <a:prstGeom prst="rect">
            <a:avLst/>
          </a:prstGeom>
          <a:noFill/>
        </p:spPr>
        <p:txBody>
          <a:bodyPr wrap="square" rtlCol="0">
            <a:spAutoFit/>
          </a:bodyPr>
          <a:lstStyle/>
          <a:p>
            <a:r>
              <a:rPr lang="cs-CZ" sz="1400" dirty="0"/>
              <a:t>Rozdíl ve vývoji českých a německých </a:t>
            </a:r>
          </a:p>
          <a:p>
            <a:r>
              <a:rPr lang="cs-CZ" sz="1400" dirty="0"/>
              <a:t> přidaných hodnot ve vývozu aut</a:t>
            </a:r>
          </a:p>
        </p:txBody>
      </p:sp>
    </p:spTree>
    <p:extLst>
      <p:ext uri="{BB962C8B-B14F-4D97-AF65-F5344CB8AC3E}">
        <p14:creationId xmlns:p14="http://schemas.microsoft.com/office/powerpoint/2010/main" xmlns="" val="362761653"/>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AutoShape 1"/>
          <p:cNvSpPr>
            <a:spLocks/>
          </p:cNvSpPr>
          <p:nvPr/>
        </p:nvSpPr>
        <p:spPr bwMode="auto">
          <a:xfrm>
            <a:off x="8321279" y="265113"/>
            <a:ext cx="113705" cy="2238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defRPr/>
            </a:pPr>
            <a:fld id="{3825458D-250E-2B4A-B52B-9A707E53544F}" type="slidenum">
              <a:rPr lang="en-US" sz="800" b="1" smtClean="0">
                <a:solidFill>
                  <a:srgbClr val="FFFFFF"/>
                </a:solidFill>
                <a:latin typeface="Lato" charset="0"/>
                <a:cs typeface="Lato" charset="0"/>
                <a:sym typeface="Lato" charset="0"/>
              </a:rPr>
              <a:pPr>
                <a:defRPr/>
              </a:pPr>
              <a:t>7</a:t>
            </a:fld>
            <a:endParaRPr lang="en-US" dirty="0">
              <a:cs typeface="Helvetica Light" charset="0"/>
            </a:endParaRPr>
          </a:p>
        </p:txBody>
      </p:sp>
      <p:sp>
        <p:nvSpPr>
          <p:cNvPr id="10243" name="AutoShape 3"/>
          <p:cNvSpPr>
            <a:spLocks/>
          </p:cNvSpPr>
          <p:nvPr/>
        </p:nvSpPr>
        <p:spPr bwMode="auto">
          <a:xfrm>
            <a:off x="661988" y="908844"/>
            <a:ext cx="257771" cy="3635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0004" tIns="30004" rIns="30004" bIns="30004" anchor="ctr"/>
          <a:lstStyle/>
          <a:p>
            <a:pPr>
              <a:lnSpc>
                <a:spcPct val="150000"/>
              </a:lnSpc>
              <a:defRPr/>
            </a:pPr>
            <a:r>
              <a:rPr lang="en-US" sz="1900" dirty="0" smtClean="0">
                <a:solidFill>
                  <a:srgbClr val="FFFFFF"/>
                </a:solidFill>
                <a:latin typeface="FontAwesome" charset="0"/>
                <a:cs typeface="FontAwesome" charset="0"/>
                <a:sym typeface="FontAwesome" charset="0"/>
              </a:rPr>
              <a:t></a:t>
            </a:r>
            <a:endParaRPr lang="en-US" dirty="0">
              <a:cs typeface="Helvetica Light" charset="0"/>
            </a:endParaRPr>
          </a:p>
        </p:txBody>
      </p:sp>
      <p:sp>
        <p:nvSpPr>
          <p:cNvPr id="10244" name="AutoShape 4"/>
          <p:cNvSpPr>
            <a:spLocks/>
          </p:cNvSpPr>
          <p:nvPr/>
        </p:nvSpPr>
        <p:spPr bwMode="auto">
          <a:xfrm>
            <a:off x="1125141" y="931863"/>
            <a:ext cx="7144941" cy="30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34">
              <a:lnSpc>
                <a:spcPct val="120000"/>
              </a:lnSpc>
              <a:spcBef>
                <a:spcPts val="714"/>
              </a:spcBef>
              <a:defRPr/>
            </a:pPr>
            <a:r>
              <a:rPr lang="cs-CZ" sz="1600" b="1" dirty="0" smtClean="0"/>
              <a:t>Zahraniční obchod z hlediska přidané hodnoty</a:t>
            </a:r>
            <a:endParaRPr lang="en-US" sz="1700" b="1" dirty="0">
              <a:solidFill>
                <a:srgbClr val="000000"/>
              </a:solidFill>
              <a:latin typeface="Lato" charset="0"/>
              <a:cs typeface="Lato" charset="0"/>
              <a:sym typeface="Lato" charset="0"/>
            </a:endParaRPr>
          </a:p>
        </p:txBody>
      </p:sp>
      <p:sp>
        <p:nvSpPr>
          <p:cNvPr id="10245" name="AutoShape 5"/>
          <p:cNvSpPr>
            <a:spLocks/>
          </p:cNvSpPr>
          <p:nvPr/>
        </p:nvSpPr>
        <p:spPr bwMode="auto">
          <a:xfrm>
            <a:off x="1129904" y="1266032"/>
            <a:ext cx="7144941" cy="152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defTabSz="272034">
              <a:lnSpc>
                <a:spcPct val="120000"/>
              </a:lnSpc>
              <a:spcBef>
                <a:spcPts val="714"/>
              </a:spcBef>
              <a:defRPr/>
            </a:pPr>
            <a:r>
              <a:rPr lang="cs-CZ" sz="1000" dirty="0" smtClean="0">
                <a:solidFill>
                  <a:srgbClr val="000000"/>
                </a:solidFill>
                <a:latin typeface="Lato" charset="0"/>
                <a:cs typeface="Lato" charset="0"/>
                <a:sym typeface="Lato" charset="0"/>
              </a:rPr>
              <a:t>Důležitý ovšem není pouze růst exportu jako takového, ale kolik exportujeme české přidané hodnoty</a:t>
            </a:r>
            <a:endParaRPr lang="en-US" sz="1000" dirty="0" smtClean="0">
              <a:solidFill>
                <a:srgbClr val="000000"/>
              </a:solidFill>
              <a:latin typeface="Lato" charset="0"/>
              <a:cs typeface="Lato" charset="0"/>
              <a:sym typeface="Lato" charset="0"/>
            </a:endParaRPr>
          </a:p>
          <a:p>
            <a:pPr defTabSz="272034">
              <a:lnSpc>
                <a:spcPct val="120000"/>
              </a:lnSpc>
              <a:spcBef>
                <a:spcPts val="714"/>
              </a:spcBef>
              <a:defRPr/>
            </a:pPr>
            <a:r>
              <a:rPr lang="en-US" sz="1000" dirty="0" smtClean="0">
                <a:solidFill>
                  <a:srgbClr val="000000"/>
                </a:solidFill>
                <a:latin typeface="Lato" charset="0"/>
                <a:cs typeface="Lato" charset="0"/>
                <a:sym typeface="Lato" charset="0"/>
              </a:rPr>
              <a:t> </a:t>
            </a:r>
            <a:endParaRPr lang="en-US" sz="1000" dirty="0">
              <a:solidFill>
                <a:srgbClr val="000000"/>
              </a:solidFill>
              <a:cs typeface="Helvetica Light" charset="0"/>
            </a:endParaRPr>
          </a:p>
        </p:txBody>
      </p:sp>
      <p:sp>
        <p:nvSpPr>
          <p:cNvPr id="10246" name="Line 6"/>
          <p:cNvSpPr>
            <a:spLocks noChangeShapeType="1"/>
          </p:cNvSpPr>
          <p:nvPr/>
        </p:nvSpPr>
        <p:spPr bwMode="auto">
          <a:xfrm flipV="1">
            <a:off x="467544" y="1560513"/>
            <a:ext cx="8352928"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en-US" sz="1300" dirty="0">
              <a:cs typeface="Helvetica Light" charset="0"/>
            </a:endParaRPr>
          </a:p>
        </p:txBody>
      </p:sp>
      <p:sp>
        <p:nvSpPr>
          <p:cNvPr id="21548" name="AutoShape 8"/>
          <p:cNvSpPr>
            <a:spLocks/>
          </p:cNvSpPr>
          <p:nvPr/>
        </p:nvSpPr>
        <p:spPr bwMode="auto">
          <a:xfrm>
            <a:off x="3805239" y="6642100"/>
            <a:ext cx="333375" cy="76200"/>
          </a:xfrm>
          <a:prstGeom prst="roundRect">
            <a:avLst>
              <a:gd name="adj" fmla="val 50000"/>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lIns="0" tIns="0" rIns="0" bIns="0" anchor="ctr"/>
          <a:lstStyle/>
          <a:p>
            <a:endParaRPr lang="en-US" sz="1300" dirty="0">
              <a:solidFill>
                <a:srgbClr val="932011"/>
              </a:solidFill>
              <a:cs typeface="Helvetica Light" charset="0"/>
            </a:endParaRPr>
          </a:p>
        </p:txBody>
      </p:sp>
      <p:sp>
        <p:nvSpPr>
          <p:cNvPr id="54" name="AutoShape 9"/>
          <p:cNvSpPr>
            <a:spLocks/>
          </p:cNvSpPr>
          <p:nvPr/>
        </p:nvSpPr>
        <p:spPr bwMode="auto">
          <a:xfrm>
            <a:off x="4200525" y="6642100"/>
            <a:ext cx="333375" cy="76200"/>
          </a:xfrm>
          <a:prstGeom prst="roundRect">
            <a:avLst>
              <a:gd name="adj" fmla="val 50000"/>
            </a:avLst>
          </a:prstGeom>
          <a:solidFill>
            <a:schemeClr val="accent3"/>
          </a:solidFill>
          <a:ln>
            <a:noFill/>
          </a:ln>
          <a:effectLst/>
          <a:extLst/>
        </p:spPr>
        <p:txBody>
          <a:bodyPr lIns="0" tIns="0" rIns="0" bIns="0" anchor="ctr"/>
          <a:lstStyle/>
          <a:p>
            <a:pPr>
              <a:defRPr/>
            </a:pPr>
            <a:endParaRPr lang="en-US" sz="1300" dirty="0">
              <a:solidFill>
                <a:srgbClr val="932011"/>
              </a:solidFill>
              <a:cs typeface="Helvetica Light" charset="0"/>
            </a:endParaRPr>
          </a:p>
        </p:txBody>
      </p:sp>
      <p:sp>
        <p:nvSpPr>
          <p:cNvPr id="55" name="AutoShape 10"/>
          <p:cNvSpPr>
            <a:spLocks/>
          </p:cNvSpPr>
          <p:nvPr/>
        </p:nvSpPr>
        <p:spPr bwMode="auto">
          <a:xfrm>
            <a:off x="4600575" y="6642100"/>
            <a:ext cx="333375" cy="76200"/>
          </a:xfrm>
          <a:prstGeom prst="roundRect">
            <a:avLst>
              <a:gd name="adj" fmla="val 50000"/>
            </a:avLst>
          </a:prstGeom>
          <a:solidFill>
            <a:schemeClr val="accent4"/>
          </a:solidFill>
          <a:ln>
            <a:noFill/>
          </a:ln>
          <a:effectLst/>
          <a:extLst/>
        </p:spPr>
        <p:txBody>
          <a:bodyPr lIns="0" tIns="0" rIns="0" bIns="0" anchor="ctr"/>
          <a:lstStyle/>
          <a:p>
            <a:pPr>
              <a:defRPr/>
            </a:pPr>
            <a:endParaRPr lang="en-US" sz="1300" dirty="0">
              <a:solidFill>
                <a:srgbClr val="932011"/>
              </a:solidFill>
              <a:cs typeface="Helvetica Light" charset="0"/>
            </a:endParaRPr>
          </a:p>
        </p:txBody>
      </p:sp>
      <p:sp>
        <p:nvSpPr>
          <p:cNvPr id="56" name="AutoShape 11"/>
          <p:cNvSpPr>
            <a:spLocks/>
          </p:cNvSpPr>
          <p:nvPr/>
        </p:nvSpPr>
        <p:spPr bwMode="auto">
          <a:xfrm>
            <a:off x="5000625" y="6642100"/>
            <a:ext cx="333375" cy="76200"/>
          </a:xfrm>
          <a:prstGeom prst="roundRect">
            <a:avLst>
              <a:gd name="adj" fmla="val 50000"/>
            </a:avLst>
          </a:prstGeom>
          <a:solidFill>
            <a:schemeClr val="accent5"/>
          </a:solidFill>
          <a:ln>
            <a:noFill/>
          </a:ln>
          <a:effectLst/>
          <a:extLst/>
        </p:spPr>
        <p:txBody>
          <a:bodyPr lIns="0" tIns="0" rIns="0" bIns="0" anchor="ctr"/>
          <a:lstStyle/>
          <a:p>
            <a:pPr>
              <a:defRPr/>
            </a:pPr>
            <a:endParaRPr lang="en-US" sz="1300" dirty="0">
              <a:solidFill>
                <a:srgbClr val="932011"/>
              </a:solidFill>
              <a:cs typeface="Helvetica Light" charset="0"/>
            </a:endParaRPr>
          </a:p>
        </p:txBody>
      </p:sp>
      <p:sp>
        <p:nvSpPr>
          <p:cNvPr id="48" name="AutoShape 16"/>
          <p:cNvSpPr>
            <a:spLocks/>
          </p:cNvSpPr>
          <p:nvPr/>
        </p:nvSpPr>
        <p:spPr bwMode="auto">
          <a:xfrm>
            <a:off x="16484600" y="5446713"/>
            <a:ext cx="5689600" cy="56911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chemeClr val="accent5">
              <a:alpha val="79999"/>
            </a:schemeClr>
          </a:solidFill>
          <a:ln>
            <a:noFill/>
          </a:ln>
          <a:effectLst/>
          <a:extLst/>
        </p:spPr>
        <p:txBody>
          <a:bodyPr lIns="50800" tIns="50800" rIns="50800" bIns="50800" anchor="ctr"/>
          <a:lstStyle/>
          <a:p>
            <a:pPr defTabSz="825500">
              <a:defRPr/>
            </a:pPr>
            <a:endParaRPr lang="en-US" sz="56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49" name="AutoShape 16"/>
          <p:cNvSpPr>
            <a:spLocks/>
          </p:cNvSpPr>
          <p:nvPr/>
        </p:nvSpPr>
        <p:spPr bwMode="auto">
          <a:xfrm>
            <a:off x="16637000" y="5599113"/>
            <a:ext cx="5689600" cy="5691187"/>
          </a:xfrm>
          <a:custGeom>
            <a:avLst/>
            <a:gdLst>
              <a:gd name="T0" fmla="+- 0 10800 961"/>
              <a:gd name="T1" fmla="*/ T0 w 19679"/>
              <a:gd name="T2" fmla="+- 0 10800 961"/>
              <a:gd name="T3" fmla="*/ 10800 h 19679"/>
              <a:gd name="T4" fmla="+- 0 10800 961"/>
              <a:gd name="T5" fmla="*/ T4 w 19679"/>
              <a:gd name="T6" fmla="+- 0 10800 961"/>
              <a:gd name="T7" fmla="*/ 10800 h 19679"/>
              <a:gd name="T8" fmla="+- 0 10800 961"/>
              <a:gd name="T9" fmla="*/ T8 w 19679"/>
              <a:gd name="T10" fmla="+- 0 10800 961"/>
              <a:gd name="T11" fmla="*/ 10800 h 19679"/>
              <a:gd name="T12" fmla="+- 0 10800 961"/>
              <a:gd name="T13" fmla="*/ T12 w 19679"/>
              <a:gd name="T14" fmla="+- 0 10800 961"/>
              <a:gd name="T15" fmla="*/ 10800 h 19679"/>
            </a:gdLst>
            <a:ahLst/>
            <a:cxnLst>
              <a:cxn ang="0">
                <a:pos x="T1" y="T3"/>
              </a:cxn>
              <a:cxn ang="0">
                <a:pos x="T5" y="T7"/>
              </a:cxn>
              <a:cxn ang="0">
                <a:pos x="T9" y="T11"/>
              </a:cxn>
              <a:cxn ang="0">
                <a:pos x="T13" y="T15"/>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path>
            </a:pathLst>
          </a:custGeom>
          <a:solidFill>
            <a:schemeClr val="accent5">
              <a:alpha val="79999"/>
            </a:schemeClr>
          </a:solidFill>
          <a:ln>
            <a:noFill/>
          </a:ln>
          <a:effectLst/>
          <a:extLst/>
        </p:spPr>
        <p:txBody>
          <a:bodyPr lIns="50800" tIns="50800" rIns="50800" bIns="50800" anchor="ctr"/>
          <a:lstStyle/>
          <a:p>
            <a:pPr defTabSz="825500">
              <a:defRPr/>
            </a:pPr>
            <a:endParaRPr lang="en-US" sz="56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57" name="AutoShape 26"/>
          <p:cNvSpPr>
            <a:spLocks/>
          </p:cNvSpPr>
          <p:nvPr/>
        </p:nvSpPr>
        <p:spPr bwMode="auto">
          <a:xfrm rot="5400000">
            <a:off x="18613438" y="6684963"/>
            <a:ext cx="1260475" cy="866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600"/>
                </a:moveTo>
                <a:cubicBezTo>
                  <a:pt x="969" y="21600"/>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7" y="21600"/>
                  <a:pt x="20263" y="21600"/>
                </a:cubicBezTo>
                <a:lnTo>
                  <a:pt x="1336" y="21600"/>
                </a:lnTo>
                <a:close/>
              </a:path>
            </a:pathLst>
          </a:custGeom>
          <a:solidFill>
            <a:srgbClr val="656565"/>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defRPr/>
            </a:pPr>
            <a:endParaRPr lang="en-US" sz="30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58" name="AutoShape 26"/>
          <p:cNvSpPr>
            <a:spLocks/>
          </p:cNvSpPr>
          <p:nvPr/>
        </p:nvSpPr>
        <p:spPr bwMode="auto">
          <a:xfrm rot="5400000">
            <a:off x="18765838" y="6837363"/>
            <a:ext cx="1260475" cy="866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6" y="21600"/>
                </a:moveTo>
                <a:cubicBezTo>
                  <a:pt x="969" y="21600"/>
                  <a:pt x="657" y="21365"/>
                  <a:pt x="392" y="20890"/>
                </a:cubicBezTo>
                <a:cubicBezTo>
                  <a:pt x="132" y="20401"/>
                  <a:pt x="0" y="19835"/>
                  <a:pt x="0" y="19171"/>
                </a:cubicBezTo>
                <a:cubicBezTo>
                  <a:pt x="0" y="18480"/>
                  <a:pt x="135" y="17907"/>
                  <a:pt x="403" y="17419"/>
                </a:cubicBezTo>
                <a:lnTo>
                  <a:pt x="9821" y="716"/>
                </a:lnTo>
                <a:cubicBezTo>
                  <a:pt x="10089" y="240"/>
                  <a:pt x="10412" y="0"/>
                  <a:pt x="10790" y="0"/>
                </a:cubicBezTo>
                <a:cubicBezTo>
                  <a:pt x="11176" y="0"/>
                  <a:pt x="11503" y="240"/>
                  <a:pt x="11774" y="716"/>
                </a:cubicBezTo>
                <a:lnTo>
                  <a:pt x="21196" y="17419"/>
                </a:lnTo>
                <a:cubicBezTo>
                  <a:pt x="21464" y="17907"/>
                  <a:pt x="21600" y="18480"/>
                  <a:pt x="21600" y="19171"/>
                </a:cubicBezTo>
                <a:cubicBezTo>
                  <a:pt x="21600" y="19815"/>
                  <a:pt x="21467" y="20375"/>
                  <a:pt x="21203" y="20870"/>
                </a:cubicBezTo>
                <a:cubicBezTo>
                  <a:pt x="20942" y="21359"/>
                  <a:pt x="20627" y="21600"/>
                  <a:pt x="20263" y="21600"/>
                </a:cubicBezTo>
                <a:lnTo>
                  <a:pt x="1336" y="21600"/>
                </a:lnTo>
                <a:close/>
              </a:path>
            </a:pathLst>
          </a:custGeom>
          <a:solidFill>
            <a:srgbClr val="656565"/>
          </a:solid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38100" tIns="38100" rIns="38100" bIns="38100" anchor="ctr"/>
          <a:lstStyle/>
          <a:p>
            <a:pPr defTabSz="457200">
              <a:defRPr/>
            </a:pPr>
            <a:endParaRPr lang="en-US" sz="3000" dirty="0">
              <a:solidFill>
                <a:srgbClr val="FFFFFF"/>
              </a:solidFill>
              <a:effectLst>
                <a:outerShdw blurRad="38100" dist="38100" dir="2700000" algn="tl">
                  <a:srgbClr val="000000"/>
                </a:outerShdw>
              </a:effectLst>
              <a:latin typeface="Gill Sans" charset="0"/>
              <a:cs typeface="Gill Sans" charset="0"/>
              <a:sym typeface="Gill Sans" charset="0"/>
            </a:endParaRPr>
          </a:p>
        </p:txBody>
      </p:sp>
      <p:sp>
        <p:nvSpPr>
          <p:cNvPr id="73" name="AutoShape 21"/>
          <p:cNvSpPr>
            <a:spLocks/>
          </p:cNvSpPr>
          <p:nvPr/>
        </p:nvSpPr>
        <p:spPr bwMode="auto">
          <a:xfrm>
            <a:off x="3779912" y="2780928"/>
            <a:ext cx="1656184" cy="360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34">
              <a:spcBef>
                <a:spcPts val="714"/>
              </a:spcBef>
              <a:defRPr/>
            </a:pPr>
            <a:r>
              <a:rPr lang="en-US" sz="2400" dirty="0" smtClean="0">
                <a:solidFill>
                  <a:srgbClr val="FFFFFF"/>
                </a:solidFill>
                <a:cs typeface="Helvetica Light" charset="0"/>
              </a:rPr>
              <a:t>2014</a:t>
            </a:r>
            <a:endParaRPr lang="en-US" dirty="0">
              <a:cs typeface="Helvetica Light" charset="0"/>
            </a:endParaRPr>
          </a:p>
        </p:txBody>
      </p:sp>
      <p:sp>
        <p:nvSpPr>
          <p:cNvPr id="74" name="AutoShape 21"/>
          <p:cNvSpPr>
            <a:spLocks/>
          </p:cNvSpPr>
          <p:nvPr/>
        </p:nvSpPr>
        <p:spPr bwMode="auto">
          <a:xfrm>
            <a:off x="6948264" y="2780928"/>
            <a:ext cx="1656184" cy="360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34">
              <a:spcBef>
                <a:spcPts val="714"/>
              </a:spcBef>
              <a:defRPr/>
            </a:pPr>
            <a:r>
              <a:rPr lang="en-US" sz="2400" dirty="0" smtClean="0">
                <a:solidFill>
                  <a:srgbClr val="FFFFFF"/>
                </a:solidFill>
                <a:cs typeface="Helvetica Light" charset="0"/>
              </a:rPr>
              <a:t>2015</a:t>
            </a:r>
            <a:endParaRPr lang="en-US" dirty="0">
              <a:cs typeface="Helvetica Light" charset="0"/>
            </a:endParaRPr>
          </a:p>
        </p:txBody>
      </p:sp>
      <p:sp>
        <p:nvSpPr>
          <p:cNvPr id="78" name="AutoShape 21"/>
          <p:cNvSpPr>
            <a:spLocks/>
          </p:cNvSpPr>
          <p:nvPr/>
        </p:nvSpPr>
        <p:spPr bwMode="auto">
          <a:xfrm>
            <a:off x="6948264" y="2780928"/>
            <a:ext cx="1656184" cy="360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algn="ctr" defTabSz="272034">
              <a:spcBef>
                <a:spcPts val="714"/>
              </a:spcBef>
              <a:defRPr/>
            </a:pPr>
            <a:r>
              <a:rPr lang="en-US" sz="2400" dirty="0" smtClean="0">
                <a:solidFill>
                  <a:srgbClr val="FFFFFF"/>
                </a:solidFill>
                <a:cs typeface="Helvetica Light" charset="0"/>
              </a:rPr>
              <a:t>2015</a:t>
            </a:r>
            <a:endParaRPr lang="en-US" dirty="0">
              <a:cs typeface="Helvetica Light" charset="0"/>
            </a:endParaRPr>
          </a:p>
        </p:txBody>
      </p:sp>
      <p:pic>
        <p:nvPicPr>
          <p:cNvPr id="26" name="Obrázek 2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7504" y="26721"/>
            <a:ext cx="3377277" cy="945637"/>
          </a:xfrm>
          <a:prstGeom prst="rect">
            <a:avLst/>
          </a:prstGeom>
        </p:spPr>
      </p:pic>
      <p:pic>
        <p:nvPicPr>
          <p:cNvPr id="1025" name="Picture 1"/>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1054956" y="2170372"/>
            <a:ext cx="7285309" cy="9705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1001779" y="3645024"/>
            <a:ext cx="7319499" cy="975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Ovál 3"/>
          <p:cNvSpPr/>
          <p:nvPr/>
        </p:nvSpPr>
        <p:spPr>
          <a:xfrm>
            <a:off x="5650225" y="2888940"/>
            <a:ext cx="2942035" cy="39604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cs-CZ"/>
          </a:p>
        </p:txBody>
      </p:sp>
      <p:sp>
        <p:nvSpPr>
          <p:cNvPr id="33" name="Ovál 32"/>
          <p:cNvSpPr/>
          <p:nvPr/>
        </p:nvSpPr>
        <p:spPr>
          <a:xfrm>
            <a:off x="5512828" y="4329100"/>
            <a:ext cx="2942035" cy="39604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xmlns="" val="1210436395"/>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86156" y="972358"/>
            <a:ext cx="7427168" cy="432048"/>
          </a:xfrm>
        </p:spPr>
        <p:txBody>
          <a:bodyPr>
            <a:noAutofit/>
          </a:bodyPr>
          <a:lstStyle/>
          <a:p>
            <a:pPr algn="l" defTabSz="272034">
              <a:lnSpc>
                <a:spcPct val="120000"/>
              </a:lnSpc>
              <a:spcBef>
                <a:spcPts val="714"/>
              </a:spcBef>
              <a:defRPr/>
            </a:pPr>
            <a:r>
              <a:rPr lang="cs-CZ" sz="2800" dirty="0" smtClean="0">
                <a:latin typeface="+mn-lt"/>
                <a:ea typeface="+mn-ea"/>
                <a:cs typeface="+mn-cs"/>
              </a:rPr>
              <a:t>Role ekonomické diplomacie</a:t>
            </a:r>
            <a:endParaRPr lang="en-US" sz="2800" dirty="0">
              <a:latin typeface="+mn-lt"/>
              <a:ea typeface="+mn-ea"/>
              <a:cs typeface="+mn-cs"/>
            </a:endParaRPr>
          </a:p>
        </p:txBody>
      </p:sp>
      <p:pic>
        <p:nvPicPr>
          <p:cNvPr id="4" name="Zástupný symbol pro obsah 3"/>
          <p:cNvPicPr>
            <a:picLocks noGrp="1" noChangeAspect="1"/>
          </p:cNvPicPr>
          <p:nvPr>
            <p:ph idx="1"/>
          </p:nvPr>
        </p:nvPicPr>
        <p:blipFill>
          <a:blip r:embed="rId3">
            <a:extLst>
              <a:ext uri="{28A0092B-C50C-407E-A947-70E740481C1C}">
                <a14:useLocalDpi xmlns:a14="http://schemas.microsoft.com/office/drawing/2010/main" xmlns="" val="0"/>
              </a:ext>
            </a:extLst>
          </a:blip>
          <a:srcRect/>
          <a:stretch>
            <a:fillRect/>
          </a:stretch>
        </p:blipFill>
        <p:spPr>
          <a:xfrm>
            <a:off x="1259632" y="1700808"/>
            <a:ext cx="6192688" cy="4650835"/>
          </a:xfrm>
        </p:spPr>
      </p:pic>
      <p:sp>
        <p:nvSpPr>
          <p:cNvPr id="5" name="Line 6"/>
          <p:cNvSpPr>
            <a:spLocks noChangeShapeType="1"/>
          </p:cNvSpPr>
          <p:nvPr/>
        </p:nvSpPr>
        <p:spPr bwMode="auto">
          <a:xfrm flipV="1">
            <a:off x="467544" y="1560513"/>
            <a:ext cx="8352928"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en-US" sz="1300" dirty="0">
              <a:cs typeface="Helvetica Light" charset="0"/>
            </a:endParaRPr>
          </a:p>
        </p:txBody>
      </p:sp>
      <p:pic>
        <p:nvPicPr>
          <p:cNvPr id="8" name="Obrázek 7"/>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07504" y="26721"/>
            <a:ext cx="3377277" cy="945637"/>
          </a:xfrm>
          <a:prstGeom prst="rect">
            <a:avLst/>
          </a:prstGeom>
        </p:spPr>
      </p:pic>
    </p:spTree>
    <p:extLst>
      <p:ext uri="{BB962C8B-B14F-4D97-AF65-F5344CB8AC3E}">
        <p14:creationId xmlns:p14="http://schemas.microsoft.com/office/powerpoint/2010/main" xmlns="" val="176940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86156" y="908720"/>
            <a:ext cx="7427168" cy="432048"/>
          </a:xfrm>
        </p:spPr>
        <p:txBody>
          <a:bodyPr>
            <a:noAutofit/>
          </a:bodyPr>
          <a:lstStyle/>
          <a:p>
            <a:pPr algn="l" defTabSz="272034">
              <a:lnSpc>
                <a:spcPct val="120000"/>
              </a:lnSpc>
              <a:spcBef>
                <a:spcPts val="714"/>
              </a:spcBef>
              <a:defRPr/>
            </a:pPr>
            <a:r>
              <a:rPr lang="cs-CZ" sz="2800" dirty="0" smtClean="0">
                <a:latin typeface="+mn-lt"/>
                <a:ea typeface="+mn-ea"/>
                <a:cs typeface="+mn-cs"/>
              </a:rPr>
              <a:t>Role ekonomické diplomacie</a:t>
            </a:r>
            <a:endParaRPr lang="en-US" sz="2800" dirty="0">
              <a:latin typeface="+mn-lt"/>
              <a:ea typeface="+mn-ea"/>
              <a:cs typeface="+mn-cs"/>
            </a:endParaRPr>
          </a:p>
        </p:txBody>
      </p:sp>
      <p:sp>
        <p:nvSpPr>
          <p:cNvPr id="5" name="Line 6"/>
          <p:cNvSpPr>
            <a:spLocks noChangeShapeType="1"/>
          </p:cNvSpPr>
          <p:nvPr/>
        </p:nvSpPr>
        <p:spPr bwMode="auto">
          <a:xfrm flipV="1">
            <a:off x="467544" y="1412776"/>
            <a:ext cx="8352928" cy="0"/>
          </a:xfrm>
          <a:prstGeom prst="line">
            <a:avLst/>
          </a:prstGeom>
          <a:noFill/>
          <a:ln w="25400" cap="flat" cmpd="sng">
            <a:solidFill>
              <a:srgbClr val="9A9A9A"/>
            </a:solidFill>
            <a:prstDash val="sysDot"/>
            <a:round/>
            <a:headEnd type="triangle" w="med" len="sm"/>
            <a:tailEnd type="triangle" w="med"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defRPr/>
            </a:pPr>
            <a:endParaRPr lang="en-US" sz="1300" dirty="0">
              <a:cs typeface="Helvetica Light" charset="0"/>
            </a:endParaRPr>
          </a:p>
        </p:txBody>
      </p:sp>
      <p:pic>
        <p:nvPicPr>
          <p:cNvPr id="8" name="Obrázek 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7504" y="26721"/>
            <a:ext cx="3377277" cy="945637"/>
          </a:xfrm>
          <a:prstGeom prst="rect">
            <a:avLst/>
          </a:prstGeom>
        </p:spPr>
      </p:pic>
      <p:sp>
        <p:nvSpPr>
          <p:cNvPr id="24" name="Rektangel 63"/>
          <p:cNvSpPr>
            <a:spLocks noChangeArrowheads="1"/>
          </p:cNvSpPr>
          <p:nvPr/>
        </p:nvSpPr>
        <p:spPr bwMode="auto">
          <a:xfrm>
            <a:off x="2030413" y="1556792"/>
            <a:ext cx="5270500" cy="242887"/>
          </a:xfrm>
          <a:prstGeom prst="rect">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cs-CZ" sz="1600" noProof="1">
                <a:solidFill>
                  <a:srgbClr val="FFFFFF"/>
                </a:solidFill>
                <a:latin typeface="Arial" pitchFamily="34" charset="0"/>
              </a:rPr>
              <a:t>Komparativní </a:t>
            </a:r>
            <a:r>
              <a:rPr lang="cs-CZ" sz="1600" noProof="1" smtClean="0">
                <a:solidFill>
                  <a:srgbClr val="FFFFFF"/>
                </a:solidFill>
                <a:latin typeface="Arial" pitchFamily="34" charset="0"/>
              </a:rPr>
              <a:t>výhoda ČR</a:t>
            </a:r>
            <a:endParaRPr lang="da-DK" sz="1600" noProof="1">
              <a:solidFill>
                <a:srgbClr val="FFFFFF"/>
              </a:solidFill>
              <a:latin typeface="Arial" pitchFamily="34" charset="0"/>
            </a:endParaRPr>
          </a:p>
        </p:txBody>
      </p:sp>
      <p:sp>
        <p:nvSpPr>
          <p:cNvPr id="25" name="Rektangel 63"/>
          <p:cNvSpPr>
            <a:spLocks noChangeArrowheads="1"/>
          </p:cNvSpPr>
          <p:nvPr/>
        </p:nvSpPr>
        <p:spPr bwMode="auto">
          <a:xfrm rot="16200000">
            <a:off x="-706437" y="4099967"/>
            <a:ext cx="3887787" cy="242887"/>
          </a:xfrm>
          <a:prstGeom prst="rect">
            <a:avLst/>
          </a:prstGeom>
          <a:gradFill flip="none" rotWithShape="1">
            <a:gsLst>
              <a:gs pos="89000">
                <a:srgbClr val="C00000"/>
              </a:gs>
              <a:gs pos="20000">
                <a:srgbClr val="F50736"/>
              </a:gs>
              <a:gs pos="11000">
                <a:srgbClr val="F50736"/>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algn="ctr"/>
            <a:r>
              <a:rPr lang="cs-CZ" sz="1200" noProof="1" smtClean="0">
                <a:solidFill>
                  <a:srgbClr val="FFFFFF"/>
                </a:solidFill>
                <a:latin typeface="Arial" charset="0"/>
              </a:rPr>
              <a:t>Ekonomická diplomacie</a:t>
            </a:r>
            <a:endParaRPr lang="cs-CZ" sz="1200" noProof="1">
              <a:solidFill>
                <a:srgbClr val="FFFFFF"/>
              </a:solidFill>
              <a:latin typeface="Arial" charset="0"/>
            </a:endParaRPr>
          </a:p>
        </p:txBody>
      </p:sp>
      <p:sp>
        <p:nvSpPr>
          <p:cNvPr id="26" name="Rektangel 32"/>
          <p:cNvSpPr>
            <a:spLocks noChangeArrowheads="1"/>
          </p:cNvSpPr>
          <p:nvPr/>
        </p:nvSpPr>
        <p:spPr bwMode="auto">
          <a:xfrm>
            <a:off x="2030413" y="1904454"/>
            <a:ext cx="2441575" cy="242888"/>
          </a:xfrm>
          <a:prstGeom prst="rect">
            <a:avLst/>
          </a:prstGeom>
          <a:gradFill flip="none" rotWithShape="1">
            <a:gsLst>
              <a:gs pos="89000">
                <a:srgbClr val="0B82BD"/>
              </a:gs>
              <a:gs pos="20000">
                <a:schemeClr val="tx2">
                  <a:lumMod val="60000"/>
                  <a:lumOff val="40000"/>
                </a:schemeClr>
              </a:gs>
              <a:gs pos="11000">
                <a:srgbClr val="11A0E7"/>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fontAlgn="auto">
              <a:spcBef>
                <a:spcPts val="0"/>
              </a:spcBef>
              <a:spcAft>
                <a:spcPts val="0"/>
              </a:spcAft>
              <a:defRPr/>
            </a:pPr>
            <a:r>
              <a:rPr lang="cs-CZ" noProof="1">
                <a:solidFill>
                  <a:schemeClr val="bg1"/>
                </a:solidFill>
                <a:effectLst>
                  <a:outerShdw blurRad="50800" dist="38100" dir="2700000" algn="tl" rotWithShape="0">
                    <a:prstClr val="black">
                      <a:alpha val="40000"/>
                    </a:prstClr>
                  </a:outerShdw>
                </a:effectLst>
                <a:latin typeface="Arial" pitchFamily="34" charset="0"/>
              </a:rPr>
              <a:t>Ano</a:t>
            </a:r>
            <a:endParaRPr lang="da-DK" noProof="1">
              <a:solidFill>
                <a:schemeClr val="bg1"/>
              </a:solidFill>
              <a:effectLst>
                <a:outerShdw blurRad="50800" dist="38100" dir="2700000" algn="tl" rotWithShape="0">
                  <a:prstClr val="black">
                    <a:alpha val="40000"/>
                  </a:prstClr>
                </a:outerShdw>
              </a:effectLst>
              <a:latin typeface="Arial" pitchFamily="34" charset="0"/>
            </a:endParaRPr>
          </a:p>
        </p:txBody>
      </p:sp>
      <p:sp>
        <p:nvSpPr>
          <p:cNvPr id="27" name="Rektangel 32"/>
          <p:cNvSpPr>
            <a:spLocks noChangeArrowheads="1"/>
          </p:cNvSpPr>
          <p:nvPr/>
        </p:nvSpPr>
        <p:spPr bwMode="auto">
          <a:xfrm>
            <a:off x="4859338" y="1904454"/>
            <a:ext cx="2441575" cy="242888"/>
          </a:xfrm>
          <a:prstGeom prst="rect">
            <a:avLst/>
          </a:prstGeom>
          <a:gradFill flip="none" rotWithShape="1">
            <a:gsLst>
              <a:gs pos="89000">
                <a:srgbClr val="0B82BD"/>
              </a:gs>
              <a:gs pos="20000">
                <a:schemeClr val="tx2">
                  <a:lumMod val="60000"/>
                  <a:lumOff val="40000"/>
                </a:schemeClr>
              </a:gs>
              <a:gs pos="11000">
                <a:srgbClr val="11A0E7"/>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fontAlgn="auto">
              <a:spcBef>
                <a:spcPts val="0"/>
              </a:spcBef>
              <a:spcAft>
                <a:spcPts val="0"/>
              </a:spcAft>
              <a:defRPr/>
            </a:pPr>
            <a:r>
              <a:rPr lang="cs-CZ" noProof="1">
                <a:solidFill>
                  <a:schemeClr val="bg1"/>
                </a:solidFill>
                <a:effectLst>
                  <a:outerShdw blurRad="50800" dist="38100" dir="2700000" algn="tl" rotWithShape="0">
                    <a:prstClr val="black">
                      <a:alpha val="40000"/>
                    </a:prstClr>
                  </a:outerShdw>
                </a:effectLst>
                <a:latin typeface="Arial" pitchFamily="34" charset="0"/>
              </a:rPr>
              <a:t>Ne</a:t>
            </a:r>
            <a:endParaRPr lang="da-DK" noProof="1">
              <a:solidFill>
                <a:schemeClr val="bg1"/>
              </a:solidFill>
              <a:effectLst>
                <a:outerShdw blurRad="50800" dist="38100" dir="2700000" algn="tl" rotWithShape="0">
                  <a:prstClr val="black">
                    <a:alpha val="40000"/>
                  </a:prstClr>
                </a:outerShdw>
              </a:effectLst>
              <a:latin typeface="Arial" pitchFamily="34" charset="0"/>
            </a:endParaRPr>
          </a:p>
        </p:txBody>
      </p:sp>
      <p:sp>
        <p:nvSpPr>
          <p:cNvPr id="28" name="Rektangel 32"/>
          <p:cNvSpPr>
            <a:spLocks noChangeArrowheads="1"/>
          </p:cNvSpPr>
          <p:nvPr/>
        </p:nvSpPr>
        <p:spPr bwMode="auto">
          <a:xfrm rot="16200000">
            <a:off x="680244" y="5126285"/>
            <a:ext cx="1835150" cy="242888"/>
          </a:xfrm>
          <a:prstGeom prst="rect">
            <a:avLst/>
          </a:prstGeom>
          <a:gradFill flip="none" rotWithShape="1">
            <a:gsLst>
              <a:gs pos="89000">
                <a:srgbClr val="0B82BD"/>
              </a:gs>
              <a:gs pos="20000">
                <a:schemeClr val="tx2">
                  <a:lumMod val="60000"/>
                  <a:lumOff val="40000"/>
                </a:schemeClr>
              </a:gs>
              <a:gs pos="11000">
                <a:srgbClr val="11A0E7"/>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fontAlgn="auto">
              <a:spcBef>
                <a:spcPts val="0"/>
              </a:spcBef>
              <a:spcAft>
                <a:spcPts val="0"/>
              </a:spcAft>
              <a:defRPr/>
            </a:pPr>
            <a:r>
              <a:rPr lang="cs-CZ" noProof="1">
                <a:solidFill>
                  <a:schemeClr val="bg1"/>
                </a:solidFill>
                <a:effectLst>
                  <a:outerShdw blurRad="50800" dist="38100" dir="2700000" algn="tl" rotWithShape="0">
                    <a:prstClr val="black">
                      <a:alpha val="40000"/>
                    </a:prstClr>
                  </a:outerShdw>
                </a:effectLst>
                <a:latin typeface="Arial" pitchFamily="34" charset="0"/>
              </a:rPr>
              <a:t>Ne</a:t>
            </a:r>
            <a:endParaRPr lang="da-DK" noProof="1">
              <a:solidFill>
                <a:schemeClr val="bg1"/>
              </a:solidFill>
              <a:effectLst>
                <a:outerShdw blurRad="50800" dist="38100" dir="2700000" algn="tl" rotWithShape="0">
                  <a:prstClr val="black">
                    <a:alpha val="40000"/>
                  </a:prstClr>
                </a:outerShdw>
              </a:effectLst>
              <a:latin typeface="Arial" pitchFamily="34" charset="0"/>
            </a:endParaRPr>
          </a:p>
        </p:txBody>
      </p:sp>
      <p:sp>
        <p:nvSpPr>
          <p:cNvPr id="29" name="Rektangel 32"/>
          <p:cNvSpPr>
            <a:spLocks noChangeArrowheads="1"/>
          </p:cNvSpPr>
          <p:nvPr/>
        </p:nvSpPr>
        <p:spPr bwMode="auto">
          <a:xfrm rot="16200000">
            <a:off x="681038" y="3091904"/>
            <a:ext cx="1836738" cy="242887"/>
          </a:xfrm>
          <a:prstGeom prst="rect">
            <a:avLst/>
          </a:prstGeom>
          <a:gradFill flip="none" rotWithShape="1">
            <a:gsLst>
              <a:gs pos="89000">
                <a:srgbClr val="0B82BD"/>
              </a:gs>
              <a:gs pos="20000">
                <a:schemeClr val="tx2">
                  <a:lumMod val="60000"/>
                  <a:lumOff val="40000"/>
                </a:schemeClr>
              </a:gs>
              <a:gs pos="11000">
                <a:srgbClr val="11A0E7"/>
              </a:gs>
            </a:gsLst>
            <a:lin ang="16200000" scaled="1"/>
            <a:tileRect/>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a:lstStyle/>
          <a:p>
            <a:pPr indent="-342900" algn="ctr" fontAlgn="auto">
              <a:spcBef>
                <a:spcPts val="0"/>
              </a:spcBef>
              <a:spcAft>
                <a:spcPts val="0"/>
              </a:spcAft>
              <a:defRPr/>
            </a:pPr>
            <a:r>
              <a:rPr lang="cs-CZ" noProof="1">
                <a:solidFill>
                  <a:schemeClr val="bg1"/>
                </a:solidFill>
                <a:effectLst>
                  <a:outerShdw blurRad="50800" dist="38100" dir="2700000" algn="tl" rotWithShape="0">
                    <a:prstClr val="black">
                      <a:alpha val="40000"/>
                    </a:prstClr>
                  </a:outerShdw>
                </a:effectLst>
                <a:latin typeface="Arial" pitchFamily="34" charset="0"/>
              </a:rPr>
              <a:t>Ano</a:t>
            </a:r>
            <a:endParaRPr lang="da-DK" noProof="1">
              <a:solidFill>
                <a:schemeClr val="bg1"/>
              </a:solidFill>
              <a:effectLst>
                <a:outerShdw blurRad="50800" dist="38100" dir="2700000" algn="tl" rotWithShape="0">
                  <a:prstClr val="black">
                    <a:alpha val="40000"/>
                  </a:prstClr>
                </a:outerShdw>
              </a:effectLst>
              <a:latin typeface="Arial" pitchFamily="34" charset="0"/>
            </a:endParaRPr>
          </a:p>
        </p:txBody>
      </p:sp>
      <p:sp>
        <p:nvSpPr>
          <p:cNvPr id="30" name="Rektangel 64"/>
          <p:cNvSpPr>
            <a:spLocks noChangeArrowheads="1"/>
          </p:cNvSpPr>
          <p:nvPr/>
        </p:nvSpPr>
        <p:spPr bwMode="auto">
          <a:xfrm>
            <a:off x="2030413" y="2294979"/>
            <a:ext cx="2441575" cy="1836738"/>
          </a:xfrm>
          <a:prstGeom prst="rect">
            <a:avLst/>
          </a:prstGeom>
          <a:gradFill rotWithShape="1">
            <a:gsLst>
              <a:gs pos="0">
                <a:srgbClr val="E6E6E6"/>
              </a:gs>
              <a:gs pos="41000">
                <a:srgbClr val="FFFFFF"/>
              </a:gs>
              <a:gs pos="100000">
                <a:schemeClr val="bg1">
                  <a:lumMod val="75000"/>
                </a:schemeClr>
              </a:gs>
            </a:gsLst>
            <a:lin ang="16200000"/>
          </a:gradFill>
          <a:ln w="9525">
            <a:solidFill>
              <a:srgbClr val="E1E1E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endParaRPr lang="da-DK" dirty="0">
              <a:solidFill>
                <a:srgbClr val="FFFFFF"/>
              </a:solidFill>
              <a:latin typeface="Arial" pitchFamily="34" charset="0"/>
              <a:ea typeface="ＭＳ Ｐゴシック" pitchFamily="-97" charset="-128"/>
            </a:endParaRPr>
          </a:p>
        </p:txBody>
      </p:sp>
      <p:sp>
        <p:nvSpPr>
          <p:cNvPr id="31" name="Rektangel 64"/>
          <p:cNvSpPr>
            <a:spLocks noChangeArrowheads="1"/>
          </p:cNvSpPr>
          <p:nvPr/>
        </p:nvSpPr>
        <p:spPr bwMode="auto">
          <a:xfrm>
            <a:off x="4859338" y="2294979"/>
            <a:ext cx="2441575" cy="1836738"/>
          </a:xfrm>
          <a:prstGeom prst="rect">
            <a:avLst/>
          </a:prstGeom>
          <a:gradFill rotWithShape="1">
            <a:gsLst>
              <a:gs pos="0">
                <a:srgbClr val="E6E6E6"/>
              </a:gs>
              <a:gs pos="41000">
                <a:srgbClr val="FFFFFF"/>
              </a:gs>
              <a:gs pos="100000">
                <a:schemeClr val="bg1">
                  <a:lumMod val="75000"/>
                </a:schemeClr>
              </a:gs>
            </a:gsLst>
            <a:lin ang="16200000"/>
          </a:gradFill>
          <a:ln w="9525">
            <a:solidFill>
              <a:srgbClr val="E1E1E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endParaRPr lang="da-DK" dirty="0">
              <a:solidFill>
                <a:srgbClr val="FFFFFF"/>
              </a:solidFill>
              <a:latin typeface="Arial" pitchFamily="34" charset="0"/>
              <a:ea typeface="ＭＳ Ｐゴシック" pitchFamily="-97" charset="-128"/>
            </a:endParaRPr>
          </a:p>
        </p:txBody>
      </p:sp>
      <p:sp>
        <p:nvSpPr>
          <p:cNvPr id="32" name="Rektangel 64"/>
          <p:cNvSpPr>
            <a:spLocks noChangeArrowheads="1"/>
          </p:cNvSpPr>
          <p:nvPr/>
        </p:nvSpPr>
        <p:spPr bwMode="auto">
          <a:xfrm>
            <a:off x="2030413" y="4344442"/>
            <a:ext cx="2441575" cy="1835150"/>
          </a:xfrm>
          <a:prstGeom prst="rect">
            <a:avLst/>
          </a:prstGeom>
          <a:gradFill rotWithShape="1">
            <a:gsLst>
              <a:gs pos="0">
                <a:srgbClr val="E6E6E6"/>
              </a:gs>
              <a:gs pos="41000">
                <a:srgbClr val="FFFFFF"/>
              </a:gs>
              <a:gs pos="100000">
                <a:schemeClr val="bg1">
                  <a:lumMod val="75000"/>
                </a:schemeClr>
              </a:gs>
            </a:gsLst>
            <a:lin ang="16200000"/>
          </a:gradFill>
          <a:ln w="9525">
            <a:solidFill>
              <a:srgbClr val="E1E1E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endParaRPr lang="da-DK" dirty="0">
              <a:solidFill>
                <a:srgbClr val="FFFFFF"/>
              </a:solidFill>
              <a:latin typeface="Arial" pitchFamily="34" charset="0"/>
              <a:ea typeface="ＭＳ Ｐゴシック" pitchFamily="-97" charset="-128"/>
            </a:endParaRPr>
          </a:p>
        </p:txBody>
      </p:sp>
      <p:sp>
        <p:nvSpPr>
          <p:cNvPr id="33" name="Rektangel 64"/>
          <p:cNvSpPr>
            <a:spLocks noChangeArrowheads="1"/>
          </p:cNvSpPr>
          <p:nvPr/>
        </p:nvSpPr>
        <p:spPr bwMode="auto">
          <a:xfrm>
            <a:off x="4859338" y="4373017"/>
            <a:ext cx="2441575" cy="1836737"/>
          </a:xfrm>
          <a:prstGeom prst="rect">
            <a:avLst/>
          </a:prstGeom>
          <a:gradFill rotWithShape="1">
            <a:gsLst>
              <a:gs pos="0">
                <a:srgbClr val="E6E6E6"/>
              </a:gs>
              <a:gs pos="41000">
                <a:srgbClr val="FFFFFF"/>
              </a:gs>
              <a:gs pos="100000">
                <a:schemeClr val="bg1">
                  <a:lumMod val="75000"/>
                </a:schemeClr>
              </a:gs>
            </a:gsLst>
            <a:lin ang="16200000"/>
          </a:gradFill>
          <a:ln w="9525">
            <a:solidFill>
              <a:srgbClr val="E1E1E1"/>
            </a:solidFill>
            <a:miter lim="800000"/>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endParaRPr lang="da-DK" dirty="0">
              <a:solidFill>
                <a:srgbClr val="FFFFFF"/>
              </a:solidFill>
              <a:latin typeface="Arial" pitchFamily="34" charset="0"/>
              <a:ea typeface="ＭＳ Ｐゴシック" pitchFamily="-97" charset="-128"/>
            </a:endParaRPr>
          </a:p>
        </p:txBody>
      </p:sp>
      <p:pic>
        <p:nvPicPr>
          <p:cNvPr id="34" name="Picture 4" descr="http://inovacnipodnikani.cz/files/new765/783-rust_ekonomiky.jpg"/>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233613" y="2447379"/>
            <a:ext cx="2036762" cy="1531938"/>
          </a:xfrm>
          <a:prstGeom prst="rect">
            <a:avLst/>
          </a:prstGeom>
          <a:noFill/>
          <a:ln w="9525">
            <a:noFill/>
            <a:miter lim="800000"/>
            <a:headEnd/>
            <a:tailEnd/>
          </a:ln>
        </p:spPr>
      </p:pic>
      <p:pic>
        <p:nvPicPr>
          <p:cNvPr id="35" name="Picture 6" descr="http://img.ihned.cz/attachment.php/630/19627630/DnFIUjJ9K8coPalwqECebyxT3zgLWmNi/pokles_krivka_priemysel_pada_s.jpg"/>
          <p:cNvPicPr>
            <a:picLocks noChangeAspect="1" noChangeArrowheads="1"/>
          </p:cNvPicPr>
          <p:nvPr/>
        </p:nvPicPr>
        <p:blipFill>
          <a:blip r:embed="rId5">
            <a:clrChange>
              <a:clrFrom>
                <a:srgbClr val="FEFEFE"/>
              </a:clrFrom>
              <a:clrTo>
                <a:srgbClr val="FEFEFE">
                  <a:alpha val="0"/>
                </a:srgbClr>
              </a:clrTo>
            </a:clrChange>
          </a:blip>
          <a:srcRect/>
          <a:stretch>
            <a:fillRect/>
          </a:stretch>
        </p:blipFill>
        <p:spPr bwMode="auto">
          <a:xfrm>
            <a:off x="5057775" y="4579392"/>
            <a:ext cx="2046288" cy="1365250"/>
          </a:xfrm>
          <a:prstGeom prst="rect">
            <a:avLst/>
          </a:prstGeom>
          <a:noFill/>
          <a:ln w="9525">
            <a:noFill/>
            <a:miter lim="800000"/>
            <a:headEnd/>
            <a:tailEnd/>
          </a:ln>
        </p:spPr>
      </p:pic>
      <p:pic>
        <p:nvPicPr>
          <p:cNvPr id="36" name="Picture 8" descr="http://www.brejle.net/wp-content/uploads/otazn%C3%ADk4.jpg"/>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2208213" y="4507954"/>
            <a:ext cx="2087562" cy="1566863"/>
          </a:xfrm>
          <a:prstGeom prst="rect">
            <a:avLst/>
          </a:prstGeom>
          <a:noFill/>
          <a:ln w="9525">
            <a:noFill/>
            <a:miter lim="800000"/>
            <a:headEnd/>
            <a:tailEnd/>
          </a:ln>
        </p:spPr>
      </p:pic>
      <p:pic>
        <p:nvPicPr>
          <p:cNvPr id="37" name="Picture 10" descr="http://www.instalater-voda-odpad.cz/userFiles/restaurace/otaznik.jpg"/>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5303838" y="2436267"/>
            <a:ext cx="1554162" cy="1554162"/>
          </a:xfrm>
          <a:prstGeom prst="rect">
            <a:avLst/>
          </a:prstGeom>
          <a:noFill/>
          <a:ln w="9525">
            <a:noFill/>
            <a:miter lim="800000"/>
            <a:headEnd/>
            <a:tailEnd/>
          </a:ln>
        </p:spPr>
      </p:pic>
      <p:sp>
        <p:nvSpPr>
          <p:cNvPr id="38" name="AutoShape 20"/>
          <p:cNvSpPr>
            <a:spLocks noChangeArrowheads="1"/>
          </p:cNvSpPr>
          <p:nvPr/>
        </p:nvSpPr>
        <p:spPr bwMode="auto">
          <a:xfrm>
            <a:off x="6593179" y="2303796"/>
            <a:ext cx="2447925" cy="792162"/>
          </a:xfrm>
          <a:prstGeom prst="wedgeRectCallout">
            <a:avLst>
              <a:gd name="adj1" fmla="val -43773"/>
              <a:gd name="adj2" fmla="val 84468"/>
            </a:avLst>
          </a:prstGeom>
          <a:solidFill>
            <a:schemeClr val="bg1">
              <a:alpha val="0"/>
            </a:schemeClr>
          </a:solidFill>
          <a:ln w="9525">
            <a:solidFill>
              <a:schemeClr val="tx1"/>
            </a:solidFill>
            <a:miter lim="800000"/>
            <a:headEnd/>
            <a:tailEnd/>
          </a:ln>
          <a:effectLst/>
        </p:spPr>
        <p:txBody>
          <a:bodyPr/>
          <a:lstStyle/>
          <a:p>
            <a:r>
              <a:rPr lang="cs-CZ" sz="1200"/>
              <a:t>„Jsme schopni pomocí „dobré diplomacie“ zvrátit konkurenční nevýhodu?“</a:t>
            </a:r>
          </a:p>
        </p:txBody>
      </p:sp>
      <p:sp>
        <p:nvSpPr>
          <p:cNvPr id="39" name="AutoShape 21"/>
          <p:cNvSpPr>
            <a:spLocks noChangeArrowheads="1"/>
          </p:cNvSpPr>
          <p:nvPr/>
        </p:nvSpPr>
        <p:spPr bwMode="auto">
          <a:xfrm>
            <a:off x="3707904" y="5850012"/>
            <a:ext cx="2447925" cy="936625"/>
          </a:xfrm>
          <a:prstGeom prst="wedgeRectCallout">
            <a:avLst>
              <a:gd name="adj1" fmla="val -53694"/>
              <a:gd name="adj2" fmla="val -135593"/>
            </a:avLst>
          </a:prstGeom>
          <a:solidFill>
            <a:schemeClr val="bg1">
              <a:alpha val="0"/>
            </a:schemeClr>
          </a:solidFill>
          <a:ln w="9525">
            <a:solidFill>
              <a:schemeClr val="tx1"/>
            </a:solidFill>
            <a:miter lim="800000"/>
            <a:headEnd/>
            <a:tailEnd/>
          </a:ln>
          <a:effectLst/>
        </p:spPr>
        <p:txBody>
          <a:bodyPr/>
          <a:lstStyle/>
          <a:p>
            <a:r>
              <a:rPr lang="cs-CZ" sz="1400" dirty="0"/>
              <a:t>Podpoříme diplomatickou přítomností (nástroji) výrobce s prokazatelným potenciálem?</a:t>
            </a:r>
          </a:p>
        </p:txBody>
      </p:sp>
    </p:spTree>
    <p:extLst>
      <p:ext uri="{BB962C8B-B14F-4D97-AF65-F5344CB8AC3E}">
        <p14:creationId xmlns:p14="http://schemas.microsoft.com/office/powerpoint/2010/main" xmlns="" val="1140184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534</TotalTime>
  <Words>1987</Words>
  <Application>Microsoft Office PowerPoint</Application>
  <PresentationFormat>Předvádění na obrazovce (4:3)</PresentationFormat>
  <Paragraphs>242</Paragraphs>
  <Slides>19</Slides>
  <Notes>19</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Motiv systému Office</vt:lpstr>
      <vt:lpstr>Snímek 1</vt:lpstr>
      <vt:lpstr>Snímek 2</vt:lpstr>
      <vt:lpstr>Snímek 3</vt:lpstr>
      <vt:lpstr>Snímek 4</vt:lpstr>
      <vt:lpstr>Snímek 5</vt:lpstr>
      <vt:lpstr>Snímek 6</vt:lpstr>
      <vt:lpstr>Snímek 7</vt:lpstr>
      <vt:lpstr>Role ekonomické diplomacie</vt:lpstr>
      <vt:lpstr>Role ekonomické diplomacie</vt:lpstr>
      <vt:lpstr>Snímek 10</vt:lpstr>
      <vt:lpstr>Snímek 11</vt:lpstr>
      <vt:lpstr>Snímek 12</vt:lpstr>
      <vt:lpstr>Snímek 13</vt:lpstr>
      <vt:lpstr>Snímek 14</vt:lpstr>
      <vt:lpstr>Snímek 15</vt:lpstr>
      <vt:lpstr>Snímek 16</vt:lpstr>
      <vt:lpstr>Snímek 17</vt:lpstr>
      <vt:lpstr>Snímek 18</vt:lpstr>
      <vt:lpstr>Snímek 19</vt:lpstr>
    </vt:vector>
  </TitlesOfParts>
  <Company>MZV CR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Rudolf KLEPÁČEK</dc:creator>
  <cp:lastModifiedBy>pc</cp:lastModifiedBy>
  <cp:revision>48</cp:revision>
  <cp:lastPrinted>2015-11-19T08:38:41Z</cp:lastPrinted>
  <dcterms:created xsi:type="dcterms:W3CDTF">2015-11-05T09:04:44Z</dcterms:created>
  <dcterms:modified xsi:type="dcterms:W3CDTF">2015-11-30T11:55:28Z</dcterms:modified>
</cp:coreProperties>
</file>