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Lst>
  <p:notesMasterIdLst>
    <p:notesMasterId r:id="rId22"/>
  </p:notesMasterIdLst>
  <p:handoutMasterIdLst>
    <p:handoutMasterId r:id="rId23"/>
  </p:handoutMasterIdLst>
  <p:sldIdLst>
    <p:sldId id="256" r:id="rId2"/>
    <p:sldId id="284" r:id="rId3"/>
    <p:sldId id="286" r:id="rId4"/>
    <p:sldId id="288" r:id="rId5"/>
    <p:sldId id="290" r:id="rId6"/>
    <p:sldId id="313" r:id="rId7"/>
    <p:sldId id="314" r:id="rId8"/>
    <p:sldId id="276" r:id="rId9"/>
    <p:sldId id="275" r:id="rId10"/>
    <p:sldId id="309" r:id="rId11"/>
    <p:sldId id="293" r:id="rId12"/>
    <p:sldId id="294" r:id="rId13"/>
    <p:sldId id="292" r:id="rId14"/>
    <p:sldId id="296" r:id="rId15"/>
    <p:sldId id="297" r:id="rId16"/>
    <p:sldId id="301" r:id="rId17"/>
    <p:sldId id="302" r:id="rId18"/>
    <p:sldId id="311" r:id="rId19"/>
    <p:sldId id="315" r:id="rId20"/>
    <p:sldId id="307"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0000"/>
    <a:srgbClr val="006666"/>
    <a:srgbClr val="000066"/>
    <a:srgbClr val="FFFFCC"/>
    <a:srgbClr val="CC0000"/>
    <a:srgbClr val="FFCC00"/>
    <a:srgbClr val="CC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729" autoAdjust="0"/>
  </p:normalViewPr>
  <p:slideViewPr>
    <p:cSldViewPr>
      <p:cViewPr varScale="1">
        <p:scale>
          <a:sx n="69" d="100"/>
          <a:sy n="69" d="100"/>
        </p:scale>
        <p:origin x="-54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ru-RU" dirty="0"/>
          </a:p>
        </p:txBody>
      </p:sp>
      <p:sp>
        <p:nvSpPr>
          <p:cNvPr id="235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ru-RU" dirty="0"/>
          </a:p>
        </p:txBody>
      </p:sp>
      <p:sp>
        <p:nvSpPr>
          <p:cNvPr id="235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ru-RU" dirty="0"/>
          </a:p>
        </p:txBody>
      </p:sp>
      <p:sp>
        <p:nvSpPr>
          <p:cNvPr id="235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E7F371BA-48F2-479B-A4AF-579F17460AEF}" type="slidenum">
              <a:rPr lang="ru-RU"/>
              <a:pPr/>
              <a:t>‹#›</a:t>
            </a:fld>
            <a:endParaRPr lang="ru-RU" dirty="0"/>
          </a:p>
        </p:txBody>
      </p:sp>
    </p:spTree>
    <p:extLst>
      <p:ext uri="{BB962C8B-B14F-4D97-AF65-F5344CB8AC3E}">
        <p14:creationId xmlns:p14="http://schemas.microsoft.com/office/powerpoint/2010/main" xmlns="" val="368987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ru-RU" dirty="0"/>
          </a:p>
        </p:txBody>
      </p:sp>
      <p:sp>
        <p:nvSpPr>
          <p:cNvPr id="1945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ru-RU"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ru-RU" dirty="0"/>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18B304F5-4E8D-44F6-B2E3-61612F22B49C}" type="slidenum">
              <a:rPr lang="ru-RU"/>
              <a:pPr/>
              <a:t>‹#›</a:t>
            </a:fld>
            <a:endParaRPr lang="ru-RU" dirty="0"/>
          </a:p>
        </p:txBody>
      </p:sp>
    </p:spTree>
    <p:extLst>
      <p:ext uri="{BB962C8B-B14F-4D97-AF65-F5344CB8AC3E}">
        <p14:creationId xmlns:p14="http://schemas.microsoft.com/office/powerpoint/2010/main" xmlns="" val="8858008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A68913-B09D-47F1-BC23-7FF3EA18A204}" type="slidenum">
              <a:rPr lang="ru-RU"/>
              <a:pPr/>
              <a:t>1</a:t>
            </a:fld>
            <a:endParaRPr lang="ru-RU"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59746" name="Group 2"/>
          <p:cNvGrpSpPr>
            <a:grpSpLocks/>
          </p:cNvGrpSpPr>
          <p:nvPr/>
        </p:nvGrpSpPr>
        <p:grpSpPr bwMode="auto">
          <a:xfrm>
            <a:off x="0" y="0"/>
            <a:ext cx="9144000" cy="6858000"/>
            <a:chOff x="0" y="0"/>
            <a:chExt cx="5760" cy="4320"/>
          </a:xfrm>
        </p:grpSpPr>
        <p:sp>
          <p:nvSpPr>
            <p:cNvPr id="159747"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ru-RU" sz="2400" dirty="0">
                <a:latin typeface="Times New Roman" pitchFamily="18" charset="0"/>
              </a:endParaRPr>
            </a:p>
          </p:txBody>
        </p:sp>
        <p:sp>
          <p:nvSpPr>
            <p:cNvPr id="159748"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sz="2400" dirty="0">
                <a:latin typeface="Times New Roman" pitchFamily="18" charset="0"/>
              </a:endParaRPr>
            </a:p>
          </p:txBody>
        </p:sp>
        <p:grpSp>
          <p:nvGrpSpPr>
            <p:cNvPr id="159749" name="Group 5"/>
            <p:cNvGrpSpPr>
              <a:grpSpLocks/>
            </p:cNvGrpSpPr>
            <p:nvPr/>
          </p:nvGrpSpPr>
          <p:grpSpPr bwMode="auto">
            <a:xfrm>
              <a:off x="0" y="672"/>
              <a:ext cx="1806" cy="1989"/>
              <a:chOff x="0" y="672"/>
              <a:chExt cx="1806" cy="1989"/>
            </a:xfrm>
          </p:grpSpPr>
          <p:sp>
            <p:nvSpPr>
              <p:cNvPr id="159750"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sz="2400" dirty="0">
                  <a:latin typeface="Times New Roman" pitchFamily="18" charset="0"/>
                </a:endParaRPr>
              </a:p>
            </p:txBody>
          </p:sp>
          <p:sp>
            <p:nvSpPr>
              <p:cNvPr id="159751"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sz="2400" dirty="0">
                  <a:latin typeface="Times New Roman" pitchFamily="18" charset="0"/>
                </a:endParaRPr>
              </a:p>
            </p:txBody>
          </p:sp>
          <p:sp>
            <p:nvSpPr>
              <p:cNvPr id="159752"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sz="2400" dirty="0">
                  <a:latin typeface="Times New Roman" pitchFamily="18" charset="0"/>
                </a:endParaRPr>
              </a:p>
            </p:txBody>
          </p:sp>
          <p:sp>
            <p:nvSpPr>
              <p:cNvPr id="159753"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sz="2400" dirty="0">
                  <a:latin typeface="Times New Roman" pitchFamily="18" charset="0"/>
                </a:endParaRPr>
              </a:p>
            </p:txBody>
          </p:sp>
          <p:sp>
            <p:nvSpPr>
              <p:cNvPr id="159754"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sz="2400" dirty="0">
                  <a:latin typeface="Times New Roman" pitchFamily="18" charset="0"/>
                </a:endParaRPr>
              </a:p>
            </p:txBody>
          </p:sp>
          <p:sp>
            <p:nvSpPr>
              <p:cNvPr id="159755"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sz="2400" dirty="0">
                  <a:latin typeface="Times New Roman" pitchFamily="18" charset="0"/>
                </a:endParaRPr>
              </a:p>
            </p:txBody>
          </p:sp>
          <p:sp>
            <p:nvSpPr>
              <p:cNvPr id="159756"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sz="2400" dirty="0">
                  <a:latin typeface="Times New Roman" pitchFamily="18" charset="0"/>
                </a:endParaRPr>
              </a:p>
            </p:txBody>
          </p:sp>
          <p:sp>
            <p:nvSpPr>
              <p:cNvPr id="159757"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sz="2400" dirty="0">
                  <a:latin typeface="Times New Roman" pitchFamily="18" charset="0"/>
                </a:endParaRPr>
              </a:p>
            </p:txBody>
          </p:sp>
          <p:sp>
            <p:nvSpPr>
              <p:cNvPr id="159758"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sz="2400" dirty="0">
                  <a:latin typeface="Times New Roman" pitchFamily="18" charset="0"/>
                </a:endParaRPr>
              </a:p>
            </p:txBody>
          </p:sp>
          <p:sp>
            <p:nvSpPr>
              <p:cNvPr id="159759"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sz="2400" dirty="0">
                  <a:latin typeface="Times New Roman" pitchFamily="18" charset="0"/>
                </a:endParaRPr>
              </a:p>
            </p:txBody>
          </p:sp>
        </p:grpSp>
      </p:grpSp>
      <p:sp>
        <p:nvSpPr>
          <p:cNvPr id="159760" name="Rectangle 16"/>
          <p:cNvSpPr>
            <a:spLocks noGrp="1" noChangeArrowheads="1"/>
          </p:cNvSpPr>
          <p:nvPr>
            <p:ph type="dt" sz="half" idx="2"/>
          </p:nvPr>
        </p:nvSpPr>
        <p:spPr>
          <a:xfrm>
            <a:off x="457200" y="6248400"/>
            <a:ext cx="2133600" cy="457200"/>
          </a:xfrm>
        </p:spPr>
        <p:txBody>
          <a:bodyPr/>
          <a:lstStyle>
            <a:lvl1pPr>
              <a:defRPr/>
            </a:lvl1pPr>
          </a:lstStyle>
          <a:p>
            <a:endParaRPr lang="ru-RU" dirty="0"/>
          </a:p>
        </p:txBody>
      </p:sp>
      <p:sp>
        <p:nvSpPr>
          <p:cNvPr id="159761" name="Rectangle 17"/>
          <p:cNvSpPr>
            <a:spLocks noGrp="1" noChangeArrowheads="1"/>
          </p:cNvSpPr>
          <p:nvPr>
            <p:ph type="ftr" sz="quarter" idx="3"/>
          </p:nvPr>
        </p:nvSpPr>
        <p:spPr/>
        <p:txBody>
          <a:bodyPr/>
          <a:lstStyle>
            <a:lvl1pPr>
              <a:defRPr/>
            </a:lvl1pPr>
          </a:lstStyle>
          <a:p>
            <a:endParaRPr lang="ru-RU" dirty="0"/>
          </a:p>
        </p:txBody>
      </p:sp>
      <p:sp>
        <p:nvSpPr>
          <p:cNvPr id="159762" name="Rectangle 18"/>
          <p:cNvSpPr>
            <a:spLocks noGrp="1" noChangeArrowheads="1"/>
          </p:cNvSpPr>
          <p:nvPr>
            <p:ph type="sldNum" sz="quarter" idx="4"/>
          </p:nvPr>
        </p:nvSpPr>
        <p:spPr/>
        <p:txBody>
          <a:bodyPr/>
          <a:lstStyle>
            <a:lvl1pPr>
              <a:defRPr/>
            </a:lvl1pPr>
          </a:lstStyle>
          <a:p>
            <a:fld id="{70927F24-B46D-4794-8A64-808113BA6C1E}" type="slidenum">
              <a:rPr lang="ru-RU"/>
              <a:pPr/>
              <a:t>‹#›</a:t>
            </a:fld>
            <a:endParaRPr lang="ru-RU" dirty="0"/>
          </a:p>
        </p:txBody>
      </p:sp>
      <p:sp>
        <p:nvSpPr>
          <p:cNvPr id="15976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ru-RU" noProof="0" smtClean="0"/>
              <a:t>Образец заголовка</a:t>
            </a:r>
          </a:p>
        </p:txBody>
      </p:sp>
      <p:sp>
        <p:nvSpPr>
          <p:cNvPr id="15976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ru-RU" noProof="0" smtClean="0"/>
              <a:t>Образец подзаголовка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9763"/>
                                        </p:tgtEl>
                                        <p:attrNameLst>
                                          <p:attrName>style.visibility</p:attrName>
                                        </p:attrNameLst>
                                      </p:cBhvr>
                                      <p:to>
                                        <p:strVal val="visible"/>
                                      </p:to>
                                    </p:set>
                                    <p:animEffect transition="in" filter="dissolve">
                                      <p:cBhvr>
                                        <p:cTn id="7" dur="500"/>
                                        <p:tgtEl>
                                          <p:spTgt spid="1597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9764">
                                            <p:txEl>
                                              <p:pRg st="0" end="0"/>
                                            </p:txEl>
                                          </p:spTgt>
                                        </p:tgtEl>
                                        <p:attrNameLst>
                                          <p:attrName>style.visibility</p:attrName>
                                        </p:attrNameLst>
                                      </p:cBhvr>
                                      <p:to>
                                        <p:strVal val="visible"/>
                                      </p:to>
                                    </p:set>
                                    <p:animEffect transition="in" filter="dissolve">
                                      <p:cBhvr>
                                        <p:cTn id="12" dur="500"/>
                                        <p:tgtEl>
                                          <p:spTgt spid="1597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63" grpId="0" autoUpdateAnimBg="0"/>
      <p:bldP spid="159764" grpId="0" build="p" autoUpdateAnimBg="0" advAuto="0">
        <p:tmplLst>
          <p:tmpl lvl="1">
            <p:tnLst>
              <p:par>
                <p:cTn presetID="9" presetClass="entr" presetSubtype="0" fill="hold" nodeType="clickEffect">
                  <p:stCondLst>
                    <p:cond delay="0"/>
                  </p:stCondLst>
                  <p:childTnLst>
                    <p:set>
                      <p:cBhvr>
                        <p:cTn dur="1" fill="hold">
                          <p:stCondLst>
                            <p:cond delay="0"/>
                          </p:stCondLst>
                        </p:cTn>
                        <p:tgtEl>
                          <p:spTgt spid="159764"/>
                        </p:tgtEl>
                        <p:attrNameLst>
                          <p:attrName>style.visibility</p:attrName>
                        </p:attrNameLst>
                      </p:cBhvr>
                      <p:to>
                        <p:strVal val="visible"/>
                      </p:to>
                    </p:set>
                    <p:animEffect transition="in" filter="dissolve">
                      <p:cBhvr>
                        <p:cTn dur="500"/>
                        <p:tgtEl>
                          <p:spTgt spid="15976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dirty="0"/>
          </a:p>
        </p:txBody>
      </p:sp>
      <p:sp>
        <p:nvSpPr>
          <p:cNvPr id="5" name="Номер слайда 4"/>
          <p:cNvSpPr>
            <a:spLocks noGrp="1"/>
          </p:cNvSpPr>
          <p:nvPr>
            <p:ph type="sldNum" sz="quarter" idx="11"/>
          </p:nvPr>
        </p:nvSpPr>
        <p:spPr/>
        <p:txBody>
          <a:bodyPr/>
          <a:lstStyle>
            <a:lvl1pPr>
              <a:defRPr/>
            </a:lvl1pPr>
          </a:lstStyle>
          <a:p>
            <a:fld id="{763C33B7-44A4-4B8C-89BF-0FC8FA16CF1F}" type="slidenum">
              <a:rPr lang="ru-RU"/>
              <a:pPr/>
              <a:t>‹#›</a:t>
            </a:fld>
            <a:endParaRPr lang="ru-RU" dirty="0"/>
          </a:p>
        </p:txBody>
      </p:sp>
      <p:sp>
        <p:nvSpPr>
          <p:cNvPr id="6" name="Дата 5"/>
          <p:cNvSpPr>
            <a:spLocks noGrp="1"/>
          </p:cNvSpPr>
          <p:nvPr>
            <p:ph type="dt" sz="half" idx="12"/>
          </p:nvPr>
        </p:nvSpPr>
        <p:spPr/>
        <p:txBody>
          <a:bodyPr/>
          <a:lstStyle>
            <a:lvl1pPr>
              <a:defRPr/>
            </a:lvl1pPr>
          </a:lstStyle>
          <a:p>
            <a:endParaRPr lang="ru-RU" dirty="0"/>
          </a:p>
        </p:txBody>
      </p:sp>
    </p:spTree>
    <p:extLst>
      <p:ext uri="{BB962C8B-B14F-4D97-AF65-F5344CB8AC3E}">
        <p14:creationId xmlns:p14="http://schemas.microsoft.com/office/powerpoint/2010/main" xmlns="" val="2402663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dirty="0"/>
          </a:p>
        </p:txBody>
      </p:sp>
      <p:sp>
        <p:nvSpPr>
          <p:cNvPr id="5" name="Номер слайда 4"/>
          <p:cNvSpPr>
            <a:spLocks noGrp="1"/>
          </p:cNvSpPr>
          <p:nvPr>
            <p:ph type="sldNum" sz="quarter" idx="11"/>
          </p:nvPr>
        </p:nvSpPr>
        <p:spPr/>
        <p:txBody>
          <a:bodyPr/>
          <a:lstStyle>
            <a:lvl1pPr>
              <a:defRPr/>
            </a:lvl1pPr>
          </a:lstStyle>
          <a:p>
            <a:fld id="{FD3F1ED6-2AAC-4482-897E-7A616D81E436}" type="slidenum">
              <a:rPr lang="ru-RU"/>
              <a:pPr/>
              <a:t>‹#›</a:t>
            </a:fld>
            <a:endParaRPr lang="ru-RU" dirty="0"/>
          </a:p>
        </p:txBody>
      </p:sp>
      <p:sp>
        <p:nvSpPr>
          <p:cNvPr id="6" name="Дата 5"/>
          <p:cNvSpPr>
            <a:spLocks noGrp="1"/>
          </p:cNvSpPr>
          <p:nvPr>
            <p:ph type="dt" sz="half" idx="12"/>
          </p:nvPr>
        </p:nvSpPr>
        <p:spPr/>
        <p:txBody>
          <a:bodyPr/>
          <a:lstStyle>
            <a:lvl1pPr>
              <a:defRPr/>
            </a:lvl1pPr>
          </a:lstStyle>
          <a:p>
            <a:endParaRPr lang="ru-RU" dirty="0"/>
          </a:p>
        </p:txBody>
      </p:sp>
    </p:spTree>
    <p:extLst>
      <p:ext uri="{BB962C8B-B14F-4D97-AF65-F5344CB8AC3E}">
        <p14:creationId xmlns:p14="http://schemas.microsoft.com/office/powerpoint/2010/main" xmlns="" val="2129094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0"/>
          </p:nvPr>
        </p:nvSpPr>
        <p:spPr>
          <a:xfrm>
            <a:off x="3124200" y="6248400"/>
            <a:ext cx="2895600" cy="457200"/>
          </a:xfrm>
        </p:spPr>
        <p:txBody>
          <a:bodyPr/>
          <a:lstStyle>
            <a:lvl1pPr>
              <a:defRPr/>
            </a:lvl1pPr>
          </a:lstStyle>
          <a:p>
            <a:endParaRPr lang="ru-RU" dirty="0"/>
          </a:p>
        </p:txBody>
      </p:sp>
      <p:sp>
        <p:nvSpPr>
          <p:cNvPr id="6" name="Номер слайда 5"/>
          <p:cNvSpPr>
            <a:spLocks noGrp="1"/>
          </p:cNvSpPr>
          <p:nvPr>
            <p:ph type="sldNum" sz="quarter" idx="11"/>
          </p:nvPr>
        </p:nvSpPr>
        <p:spPr>
          <a:xfrm>
            <a:off x="6553200" y="6248400"/>
            <a:ext cx="2133600" cy="457200"/>
          </a:xfrm>
        </p:spPr>
        <p:txBody>
          <a:bodyPr/>
          <a:lstStyle>
            <a:lvl1pPr>
              <a:defRPr/>
            </a:lvl1pPr>
          </a:lstStyle>
          <a:p>
            <a:fld id="{EE4510ED-65F1-43AD-967F-D487E900FBCF}" type="slidenum">
              <a:rPr lang="ru-RU"/>
              <a:pPr/>
              <a:t>‹#›</a:t>
            </a:fld>
            <a:endParaRPr lang="ru-RU" dirty="0"/>
          </a:p>
        </p:txBody>
      </p:sp>
      <p:sp>
        <p:nvSpPr>
          <p:cNvPr id="7" name="Дата 6"/>
          <p:cNvSpPr>
            <a:spLocks noGrp="1"/>
          </p:cNvSpPr>
          <p:nvPr>
            <p:ph type="dt" sz="half" idx="12"/>
          </p:nvPr>
        </p:nvSpPr>
        <p:spPr>
          <a:xfrm>
            <a:off x="457200" y="6245225"/>
            <a:ext cx="2133600" cy="476250"/>
          </a:xfrm>
        </p:spPr>
        <p:txBody>
          <a:bodyPr/>
          <a:lstStyle>
            <a:lvl1pPr>
              <a:defRPr/>
            </a:lvl1pPr>
          </a:lstStyle>
          <a:p>
            <a:endParaRPr lang="ru-RU" dirty="0"/>
          </a:p>
        </p:txBody>
      </p:sp>
    </p:spTree>
    <p:extLst>
      <p:ext uri="{BB962C8B-B14F-4D97-AF65-F5344CB8AC3E}">
        <p14:creationId xmlns:p14="http://schemas.microsoft.com/office/powerpoint/2010/main" xmlns="" val="15358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dirty="0"/>
          </a:p>
        </p:txBody>
      </p:sp>
      <p:sp>
        <p:nvSpPr>
          <p:cNvPr id="5" name="Номер слайда 4"/>
          <p:cNvSpPr>
            <a:spLocks noGrp="1"/>
          </p:cNvSpPr>
          <p:nvPr>
            <p:ph type="sldNum" sz="quarter" idx="11"/>
          </p:nvPr>
        </p:nvSpPr>
        <p:spPr/>
        <p:txBody>
          <a:bodyPr/>
          <a:lstStyle>
            <a:lvl1pPr>
              <a:defRPr/>
            </a:lvl1pPr>
          </a:lstStyle>
          <a:p>
            <a:fld id="{615427DE-2869-4D81-9AFC-E07B2CB5EDAA}" type="slidenum">
              <a:rPr lang="ru-RU"/>
              <a:pPr/>
              <a:t>‹#›</a:t>
            </a:fld>
            <a:endParaRPr lang="ru-RU" dirty="0"/>
          </a:p>
        </p:txBody>
      </p:sp>
      <p:sp>
        <p:nvSpPr>
          <p:cNvPr id="6" name="Дата 5"/>
          <p:cNvSpPr>
            <a:spLocks noGrp="1"/>
          </p:cNvSpPr>
          <p:nvPr>
            <p:ph type="dt" sz="half" idx="12"/>
          </p:nvPr>
        </p:nvSpPr>
        <p:spPr/>
        <p:txBody>
          <a:bodyPr/>
          <a:lstStyle>
            <a:lvl1pPr>
              <a:defRPr/>
            </a:lvl1pPr>
          </a:lstStyle>
          <a:p>
            <a:endParaRPr lang="ru-RU" dirty="0"/>
          </a:p>
        </p:txBody>
      </p:sp>
    </p:spTree>
    <p:extLst>
      <p:ext uri="{BB962C8B-B14F-4D97-AF65-F5344CB8AC3E}">
        <p14:creationId xmlns:p14="http://schemas.microsoft.com/office/powerpoint/2010/main" xmlns="" val="271885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Нижний колонтитул 3"/>
          <p:cNvSpPr>
            <a:spLocks noGrp="1"/>
          </p:cNvSpPr>
          <p:nvPr>
            <p:ph type="ftr" sz="quarter" idx="10"/>
          </p:nvPr>
        </p:nvSpPr>
        <p:spPr/>
        <p:txBody>
          <a:bodyPr/>
          <a:lstStyle>
            <a:lvl1pPr>
              <a:defRPr/>
            </a:lvl1pPr>
          </a:lstStyle>
          <a:p>
            <a:endParaRPr lang="ru-RU" dirty="0"/>
          </a:p>
        </p:txBody>
      </p:sp>
      <p:sp>
        <p:nvSpPr>
          <p:cNvPr id="5" name="Номер слайда 4"/>
          <p:cNvSpPr>
            <a:spLocks noGrp="1"/>
          </p:cNvSpPr>
          <p:nvPr>
            <p:ph type="sldNum" sz="quarter" idx="11"/>
          </p:nvPr>
        </p:nvSpPr>
        <p:spPr/>
        <p:txBody>
          <a:bodyPr/>
          <a:lstStyle>
            <a:lvl1pPr>
              <a:defRPr/>
            </a:lvl1pPr>
          </a:lstStyle>
          <a:p>
            <a:fld id="{10DFC83A-A19F-49D3-BB2F-223FFBEDDE22}" type="slidenum">
              <a:rPr lang="ru-RU"/>
              <a:pPr/>
              <a:t>‹#›</a:t>
            </a:fld>
            <a:endParaRPr lang="ru-RU" dirty="0"/>
          </a:p>
        </p:txBody>
      </p:sp>
      <p:sp>
        <p:nvSpPr>
          <p:cNvPr id="6" name="Дата 5"/>
          <p:cNvSpPr>
            <a:spLocks noGrp="1"/>
          </p:cNvSpPr>
          <p:nvPr>
            <p:ph type="dt" sz="half" idx="12"/>
          </p:nvPr>
        </p:nvSpPr>
        <p:spPr/>
        <p:txBody>
          <a:bodyPr/>
          <a:lstStyle>
            <a:lvl1pPr>
              <a:defRPr/>
            </a:lvl1pPr>
          </a:lstStyle>
          <a:p>
            <a:endParaRPr lang="ru-RU" dirty="0"/>
          </a:p>
        </p:txBody>
      </p:sp>
    </p:spTree>
    <p:extLst>
      <p:ext uri="{BB962C8B-B14F-4D97-AF65-F5344CB8AC3E}">
        <p14:creationId xmlns:p14="http://schemas.microsoft.com/office/powerpoint/2010/main" xmlns="" val="2713133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0"/>
          </p:nvPr>
        </p:nvSpPr>
        <p:spPr/>
        <p:txBody>
          <a:bodyPr/>
          <a:lstStyle>
            <a:lvl1pPr>
              <a:defRPr/>
            </a:lvl1pPr>
          </a:lstStyle>
          <a:p>
            <a:endParaRPr lang="ru-RU" dirty="0"/>
          </a:p>
        </p:txBody>
      </p:sp>
      <p:sp>
        <p:nvSpPr>
          <p:cNvPr id="6" name="Номер слайда 5"/>
          <p:cNvSpPr>
            <a:spLocks noGrp="1"/>
          </p:cNvSpPr>
          <p:nvPr>
            <p:ph type="sldNum" sz="quarter" idx="11"/>
          </p:nvPr>
        </p:nvSpPr>
        <p:spPr/>
        <p:txBody>
          <a:bodyPr/>
          <a:lstStyle>
            <a:lvl1pPr>
              <a:defRPr/>
            </a:lvl1pPr>
          </a:lstStyle>
          <a:p>
            <a:fld id="{BA07B78E-F06C-42BF-B487-4AA620DA6F6F}" type="slidenum">
              <a:rPr lang="ru-RU"/>
              <a:pPr/>
              <a:t>‹#›</a:t>
            </a:fld>
            <a:endParaRPr lang="ru-RU" dirty="0"/>
          </a:p>
        </p:txBody>
      </p:sp>
      <p:sp>
        <p:nvSpPr>
          <p:cNvPr id="7" name="Дата 6"/>
          <p:cNvSpPr>
            <a:spLocks noGrp="1"/>
          </p:cNvSpPr>
          <p:nvPr>
            <p:ph type="dt" sz="half" idx="12"/>
          </p:nvPr>
        </p:nvSpPr>
        <p:spPr/>
        <p:txBody>
          <a:bodyPr/>
          <a:lstStyle>
            <a:lvl1pPr>
              <a:defRPr/>
            </a:lvl1pPr>
          </a:lstStyle>
          <a:p>
            <a:endParaRPr lang="ru-RU" dirty="0"/>
          </a:p>
        </p:txBody>
      </p:sp>
    </p:spTree>
    <p:extLst>
      <p:ext uri="{BB962C8B-B14F-4D97-AF65-F5344CB8AC3E}">
        <p14:creationId xmlns:p14="http://schemas.microsoft.com/office/powerpoint/2010/main" xmlns="" val="1740146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ижний колонтитул 6"/>
          <p:cNvSpPr>
            <a:spLocks noGrp="1"/>
          </p:cNvSpPr>
          <p:nvPr>
            <p:ph type="ftr" sz="quarter" idx="10"/>
          </p:nvPr>
        </p:nvSpPr>
        <p:spPr/>
        <p:txBody>
          <a:bodyPr/>
          <a:lstStyle>
            <a:lvl1pPr>
              <a:defRPr/>
            </a:lvl1pPr>
          </a:lstStyle>
          <a:p>
            <a:endParaRPr lang="ru-RU" dirty="0"/>
          </a:p>
        </p:txBody>
      </p:sp>
      <p:sp>
        <p:nvSpPr>
          <p:cNvPr id="8" name="Номер слайда 7"/>
          <p:cNvSpPr>
            <a:spLocks noGrp="1"/>
          </p:cNvSpPr>
          <p:nvPr>
            <p:ph type="sldNum" sz="quarter" idx="11"/>
          </p:nvPr>
        </p:nvSpPr>
        <p:spPr/>
        <p:txBody>
          <a:bodyPr/>
          <a:lstStyle>
            <a:lvl1pPr>
              <a:defRPr/>
            </a:lvl1pPr>
          </a:lstStyle>
          <a:p>
            <a:fld id="{D73C328A-1249-4C36-A952-80979B2DF7D4}" type="slidenum">
              <a:rPr lang="ru-RU"/>
              <a:pPr/>
              <a:t>‹#›</a:t>
            </a:fld>
            <a:endParaRPr lang="ru-RU" dirty="0"/>
          </a:p>
        </p:txBody>
      </p:sp>
      <p:sp>
        <p:nvSpPr>
          <p:cNvPr id="9" name="Дата 8"/>
          <p:cNvSpPr>
            <a:spLocks noGrp="1"/>
          </p:cNvSpPr>
          <p:nvPr>
            <p:ph type="dt" sz="half" idx="12"/>
          </p:nvPr>
        </p:nvSpPr>
        <p:spPr/>
        <p:txBody>
          <a:bodyPr/>
          <a:lstStyle>
            <a:lvl1pPr>
              <a:defRPr/>
            </a:lvl1pPr>
          </a:lstStyle>
          <a:p>
            <a:endParaRPr lang="ru-RU" dirty="0"/>
          </a:p>
        </p:txBody>
      </p:sp>
    </p:spTree>
    <p:extLst>
      <p:ext uri="{BB962C8B-B14F-4D97-AF65-F5344CB8AC3E}">
        <p14:creationId xmlns:p14="http://schemas.microsoft.com/office/powerpoint/2010/main" xmlns="" val="1972781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ижний колонтитул 2"/>
          <p:cNvSpPr>
            <a:spLocks noGrp="1"/>
          </p:cNvSpPr>
          <p:nvPr>
            <p:ph type="ftr" sz="quarter" idx="10"/>
          </p:nvPr>
        </p:nvSpPr>
        <p:spPr/>
        <p:txBody>
          <a:bodyPr/>
          <a:lstStyle>
            <a:lvl1pPr>
              <a:defRPr/>
            </a:lvl1pPr>
          </a:lstStyle>
          <a:p>
            <a:endParaRPr lang="ru-RU" dirty="0"/>
          </a:p>
        </p:txBody>
      </p:sp>
      <p:sp>
        <p:nvSpPr>
          <p:cNvPr id="4" name="Номер слайда 3"/>
          <p:cNvSpPr>
            <a:spLocks noGrp="1"/>
          </p:cNvSpPr>
          <p:nvPr>
            <p:ph type="sldNum" sz="quarter" idx="11"/>
          </p:nvPr>
        </p:nvSpPr>
        <p:spPr/>
        <p:txBody>
          <a:bodyPr/>
          <a:lstStyle>
            <a:lvl1pPr>
              <a:defRPr/>
            </a:lvl1pPr>
          </a:lstStyle>
          <a:p>
            <a:fld id="{44D19168-AF67-4F03-8633-759135F681BC}" type="slidenum">
              <a:rPr lang="ru-RU"/>
              <a:pPr/>
              <a:t>‹#›</a:t>
            </a:fld>
            <a:endParaRPr lang="ru-RU" dirty="0"/>
          </a:p>
        </p:txBody>
      </p:sp>
      <p:sp>
        <p:nvSpPr>
          <p:cNvPr id="5" name="Дата 4"/>
          <p:cNvSpPr>
            <a:spLocks noGrp="1"/>
          </p:cNvSpPr>
          <p:nvPr>
            <p:ph type="dt" sz="half" idx="12"/>
          </p:nvPr>
        </p:nvSpPr>
        <p:spPr/>
        <p:txBody>
          <a:bodyPr/>
          <a:lstStyle>
            <a:lvl1pPr>
              <a:defRPr/>
            </a:lvl1pPr>
          </a:lstStyle>
          <a:p>
            <a:endParaRPr lang="ru-RU" dirty="0"/>
          </a:p>
        </p:txBody>
      </p:sp>
    </p:spTree>
    <p:extLst>
      <p:ext uri="{BB962C8B-B14F-4D97-AF65-F5344CB8AC3E}">
        <p14:creationId xmlns:p14="http://schemas.microsoft.com/office/powerpoint/2010/main" xmlns="" val="3721436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a:defRPr/>
            </a:lvl1pPr>
          </a:lstStyle>
          <a:p>
            <a:endParaRPr lang="ru-RU" dirty="0"/>
          </a:p>
        </p:txBody>
      </p:sp>
      <p:sp>
        <p:nvSpPr>
          <p:cNvPr id="3" name="Номер слайда 2"/>
          <p:cNvSpPr>
            <a:spLocks noGrp="1"/>
          </p:cNvSpPr>
          <p:nvPr>
            <p:ph type="sldNum" sz="quarter" idx="11"/>
          </p:nvPr>
        </p:nvSpPr>
        <p:spPr/>
        <p:txBody>
          <a:bodyPr/>
          <a:lstStyle>
            <a:lvl1pPr>
              <a:defRPr/>
            </a:lvl1pPr>
          </a:lstStyle>
          <a:p>
            <a:fld id="{88993F82-5203-46E6-9C46-9A26205291B8}" type="slidenum">
              <a:rPr lang="ru-RU"/>
              <a:pPr/>
              <a:t>‹#›</a:t>
            </a:fld>
            <a:endParaRPr lang="ru-RU" dirty="0"/>
          </a:p>
        </p:txBody>
      </p:sp>
      <p:sp>
        <p:nvSpPr>
          <p:cNvPr id="4" name="Дата 3"/>
          <p:cNvSpPr>
            <a:spLocks noGrp="1"/>
          </p:cNvSpPr>
          <p:nvPr>
            <p:ph type="dt" sz="half" idx="12"/>
          </p:nvPr>
        </p:nvSpPr>
        <p:spPr/>
        <p:txBody>
          <a:bodyPr/>
          <a:lstStyle>
            <a:lvl1pPr>
              <a:defRPr/>
            </a:lvl1pPr>
          </a:lstStyle>
          <a:p>
            <a:endParaRPr lang="ru-RU" dirty="0"/>
          </a:p>
        </p:txBody>
      </p:sp>
    </p:spTree>
    <p:extLst>
      <p:ext uri="{BB962C8B-B14F-4D97-AF65-F5344CB8AC3E}">
        <p14:creationId xmlns:p14="http://schemas.microsoft.com/office/powerpoint/2010/main" xmlns="" val="623476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endParaRPr lang="ru-RU" dirty="0"/>
          </a:p>
        </p:txBody>
      </p:sp>
      <p:sp>
        <p:nvSpPr>
          <p:cNvPr id="6" name="Номер слайда 5"/>
          <p:cNvSpPr>
            <a:spLocks noGrp="1"/>
          </p:cNvSpPr>
          <p:nvPr>
            <p:ph type="sldNum" sz="quarter" idx="11"/>
          </p:nvPr>
        </p:nvSpPr>
        <p:spPr/>
        <p:txBody>
          <a:bodyPr/>
          <a:lstStyle>
            <a:lvl1pPr>
              <a:defRPr/>
            </a:lvl1pPr>
          </a:lstStyle>
          <a:p>
            <a:fld id="{45D45DB7-03A3-49DA-8B3D-708917730479}" type="slidenum">
              <a:rPr lang="ru-RU"/>
              <a:pPr/>
              <a:t>‹#›</a:t>
            </a:fld>
            <a:endParaRPr lang="ru-RU" dirty="0"/>
          </a:p>
        </p:txBody>
      </p:sp>
      <p:sp>
        <p:nvSpPr>
          <p:cNvPr id="7" name="Дата 6"/>
          <p:cNvSpPr>
            <a:spLocks noGrp="1"/>
          </p:cNvSpPr>
          <p:nvPr>
            <p:ph type="dt" sz="half" idx="12"/>
          </p:nvPr>
        </p:nvSpPr>
        <p:spPr/>
        <p:txBody>
          <a:bodyPr/>
          <a:lstStyle>
            <a:lvl1pPr>
              <a:defRPr/>
            </a:lvl1pPr>
          </a:lstStyle>
          <a:p>
            <a:endParaRPr lang="ru-RU" dirty="0"/>
          </a:p>
        </p:txBody>
      </p:sp>
    </p:spTree>
    <p:extLst>
      <p:ext uri="{BB962C8B-B14F-4D97-AF65-F5344CB8AC3E}">
        <p14:creationId xmlns:p14="http://schemas.microsoft.com/office/powerpoint/2010/main" xmlns="" val="349216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endParaRPr lang="ru-RU" dirty="0"/>
          </a:p>
        </p:txBody>
      </p:sp>
      <p:sp>
        <p:nvSpPr>
          <p:cNvPr id="6" name="Номер слайда 5"/>
          <p:cNvSpPr>
            <a:spLocks noGrp="1"/>
          </p:cNvSpPr>
          <p:nvPr>
            <p:ph type="sldNum" sz="quarter" idx="11"/>
          </p:nvPr>
        </p:nvSpPr>
        <p:spPr/>
        <p:txBody>
          <a:bodyPr/>
          <a:lstStyle>
            <a:lvl1pPr>
              <a:defRPr/>
            </a:lvl1pPr>
          </a:lstStyle>
          <a:p>
            <a:fld id="{3A355BEE-D643-43AF-A785-9D722AAA4108}" type="slidenum">
              <a:rPr lang="ru-RU"/>
              <a:pPr/>
              <a:t>‹#›</a:t>
            </a:fld>
            <a:endParaRPr lang="ru-RU" dirty="0"/>
          </a:p>
        </p:txBody>
      </p:sp>
      <p:sp>
        <p:nvSpPr>
          <p:cNvPr id="7" name="Дата 6"/>
          <p:cNvSpPr>
            <a:spLocks noGrp="1"/>
          </p:cNvSpPr>
          <p:nvPr>
            <p:ph type="dt" sz="half" idx="12"/>
          </p:nvPr>
        </p:nvSpPr>
        <p:spPr/>
        <p:txBody>
          <a:bodyPr/>
          <a:lstStyle>
            <a:lvl1pPr>
              <a:defRPr/>
            </a:lvl1pPr>
          </a:lstStyle>
          <a:p>
            <a:endParaRPr lang="ru-RU" dirty="0"/>
          </a:p>
        </p:txBody>
      </p:sp>
    </p:spTree>
    <p:extLst>
      <p:ext uri="{BB962C8B-B14F-4D97-AF65-F5344CB8AC3E}">
        <p14:creationId xmlns:p14="http://schemas.microsoft.com/office/powerpoint/2010/main" xmlns="" val="1864786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endParaRPr lang="ru-RU" dirty="0"/>
          </a:p>
        </p:txBody>
      </p:sp>
      <p:sp>
        <p:nvSpPr>
          <p:cNvPr id="158723"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fld id="{38CB0BFD-BD09-49AD-A08B-3439D73C17C1}" type="slidenum">
              <a:rPr lang="ru-RU"/>
              <a:pPr/>
              <a:t>‹#›</a:t>
            </a:fld>
            <a:endParaRPr lang="ru-RU" dirty="0"/>
          </a:p>
        </p:txBody>
      </p:sp>
      <p:grpSp>
        <p:nvGrpSpPr>
          <p:cNvPr id="158724" name="Group 4"/>
          <p:cNvGrpSpPr>
            <a:grpSpLocks/>
          </p:cNvGrpSpPr>
          <p:nvPr/>
        </p:nvGrpSpPr>
        <p:grpSpPr bwMode="auto">
          <a:xfrm>
            <a:off x="0" y="0"/>
            <a:ext cx="9144000" cy="546100"/>
            <a:chOff x="0" y="0"/>
            <a:chExt cx="5760" cy="344"/>
          </a:xfrm>
        </p:grpSpPr>
        <p:sp>
          <p:nvSpPr>
            <p:cNvPr id="15872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ru-RU" sz="2400" dirty="0">
                <a:latin typeface="Times New Roman" pitchFamily="18" charset="0"/>
              </a:endParaRPr>
            </a:p>
          </p:txBody>
        </p:sp>
        <p:sp>
          <p:nvSpPr>
            <p:cNvPr id="15872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sz="2400" dirty="0">
                <a:latin typeface="Times New Roman" pitchFamily="18" charset="0"/>
              </a:endParaRPr>
            </a:p>
          </p:txBody>
        </p:sp>
        <p:sp>
          <p:nvSpPr>
            <p:cNvPr id="158727"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dirty="0">
                <a:solidFill>
                  <a:schemeClr val="hlink"/>
                </a:solidFill>
              </a:endParaRPr>
            </a:p>
          </p:txBody>
        </p:sp>
        <p:sp>
          <p:nvSpPr>
            <p:cNvPr id="158728"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dirty="0">
                <a:solidFill>
                  <a:schemeClr val="hlink"/>
                </a:solidFill>
              </a:endParaRPr>
            </a:p>
          </p:txBody>
        </p:sp>
        <p:sp>
          <p:nvSpPr>
            <p:cNvPr id="158729"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dirty="0">
                <a:solidFill>
                  <a:schemeClr val="accent2"/>
                </a:solidFill>
              </a:endParaRPr>
            </a:p>
          </p:txBody>
        </p:sp>
        <p:sp>
          <p:nvSpPr>
            <p:cNvPr id="158730"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dirty="0">
                <a:solidFill>
                  <a:schemeClr val="hlink"/>
                </a:solidFill>
              </a:endParaRPr>
            </a:p>
          </p:txBody>
        </p:sp>
        <p:sp>
          <p:nvSpPr>
            <p:cNvPr id="158731"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sz="2400" dirty="0">
                <a:latin typeface="Times New Roman" pitchFamily="18" charset="0"/>
              </a:endParaRPr>
            </a:p>
          </p:txBody>
        </p:sp>
        <p:sp>
          <p:nvSpPr>
            <p:cNvPr id="158732"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dirty="0">
                <a:solidFill>
                  <a:schemeClr val="accent2"/>
                </a:solidFill>
              </a:endParaRPr>
            </a:p>
          </p:txBody>
        </p:sp>
        <p:sp>
          <p:nvSpPr>
            <p:cNvPr id="158733"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dirty="0">
                <a:solidFill>
                  <a:schemeClr val="accent2"/>
                </a:solidFill>
              </a:endParaRPr>
            </a:p>
          </p:txBody>
        </p:sp>
      </p:grpSp>
      <p:sp>
        <p:nvSpPr>
          <p:cNvPr id="158734"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58735"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58736"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dirty="0"/>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hf hdr="0" ftr="0" dt="0"/>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belinfund@mail.r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7"/>
          <p:cNvSpPr>
            <a:spLocks noGrp="1" noChangeArrowheads="1"/>
          </p:cNvSpPr>
          <p:nvPr>
            <p:ph type="ctrTitle"/>
          </p:nvPr>
        </p:nvSpPr>
        <p:spPr>
          <a:xfrm>
            <a:off x="2849563" y="1676400"/>
            <a:ext cx="6294437" cy="2438400"/>
          </a:xfrm>
        </p:spPr>
        <p:txBody>
          <a:bodyPr/>
          <a:lstStyle/>
          <a:p>
            <a:r>
              <a:rPr lang="ru-RU" sz="3200" b="1" dirty="0"/>
              <a:t/>
            </a:r>
            <a:br>
              <a:rPr lang="ru-RU" sz="3200" b="1" dirty="0"/>
            </a:br>
            <a:r>
              <a:rPr lang="en-US" sz="3200" b="1" smtClean="0"/>
              <a:t>Vladimir Nedzilko</a:t>
            </a:r>
            <a:r>
              <a:rPr lang="ru-RU" sz="3200" b="1" dirty="0"/>
              <a:t/>
            </a:r>
            <a:br>
              <a:rPr lang="ru-RU" sz="3200" b="1" dirty="0"/>
            </a:br>
            <a:r>
              <a:rPr lang="en-US" sz="3200" b="1" dirty="0" smtClean="0"/>
              <a:t>Support for innovation activities by the Belarusian Innovation Fund</a:t>
            </a:r>
            <a:endParaRPr lang="ru-RU" sz="3200" b="1" dirty="0"/>
          </a:p>
        </p:txBody>
      </p:sp>
      <p:sp>
        <p:nvSpPr>
          <p:cNvPr id="4104" name="Rectangle 8"/>
          <p:cNvSpPr>
            <a:spLocks noGrp="1" noChangeArrowheads="1"/>
          </p:cNvSpPr>
          <p:nvPr>
            <p:ph type="subTitle" idx="1"/>
          </p:nvPr>
        </p:nvSpPr>
        <p:spPr>
          <a:xfrm>
            <a:off x="2895600" y="4876800"/>
            <a:ext cx="6400800" cy="1752600"/>
          </a:xfrm>
        </p:spPr>
        <p:txBody>
          <a:bodyPr/>
          <a:lstStyle/>
          <a:p>
            <a:endParaRPr lang="ru-RU" dirty="0">
              <a:solidFill>
                <a:srgbClr val="006666"/>
              </a:solidFill>
            </a:endParaRPr>
          </a:p>
          <a:p>
            <a:endParaRPr lang="ru-RU" dirty="0">
              <a:solidFill>
                <a:srgbClr val="006666"/>
              </a:solidFill>
            </a:endParaRPr>
          </a:p>
        </p:txBody>
      </p:sp>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4"/>
          <p:cNvSpPr>
            <a:spLocks noGrp="1"/>
          </p:cNvSpPr>
          <p:nvPr>
            <p:ph type="sldNum" sz="quarter" idx="11"/>
          </p:nvPr>
        </p:nvSpPr>
        <p:spPr/>
        <p:txBody>
          <a:bodyPr/>
          <a:lstStyle/>
          <a:p>
            <a:fld id="{1EEAFDE4-8E14-41E1-85D1-BF136BD13256}" type="slidenum">
              <a:rPr lang="ru-RU"/>
              <a:pPr/>
              <a:t>10</a:t>
            </a:fld>
            <a:endParaRPr lang="ru-RU" dirty="0"/>
          </a:p>
        </p:txBody>
      </p:sp>
      <p:sp>
        <p:nvSpPr>
          <p:cNvPr id="222210" name="Rectangle 2"/>
          <p:cNvSpPr>
            <a:spLocks noGrp="1" noChangeArrowheads="1"/>
          </p:cNvSpPr>
          <p:nvPr>
            <p:ph type="title"/>
          </p:nvPr>
        </p:nvSpPr>
        <p:spPr>
          <a:xfrm>
            <a:off x="228600" y="457200"/>
            <a:ext cx="8686800" cy="1524000"/>
          </a:xfrm>
        </p:spPr>
        <p:txBody>
          <a:bodyPr/>
          <a:lstStyle/>
          <a:p>
            <a:pPr algn="ctr">
              <a:lnSpc>
                <a:spcPts val="3100"/>
              </a:lnSpc>
            </a:pPr>
            <a:r>
              <a:rPr lang="en-US" sz="3000" b="1" dirty="0">
                <a:solidFill>
                  <a:srgbClr val="006666"/>
                </a:solidFill>
              </a:rPr>
              <a:t>Scientific Production Private Unitary Enterprise “ADANI”, </a:t>
            </a:r>
            <a:r>
              <a:rPr lang="en-US" sz="3000" b="1" dirty="0" smtClean="0">
                <a:solidFill>
                  <a:srgbClr val="006666"/>
                </a:solidFill>
              </a:rPr>
              <a:t>Minsk</a:t>
            </a:r>
            <a:br>
              <a:rPr lang="en-US" sz="3000" b="1" dirty="0" smtClean="0">
                <a:solidFill>
                  <a:srgbClr val="006666"/>
                </a:solidFill>
              </a:rPr>
            </a:br>
            <a:r>
              <a:rPr lang="en-US" sz="3000" dirty="0" smtClean="0">
                <a:solidFill>
                  <a:srgbClr val="006666"/>
                </a:solidFill>
              </a:rPr>
              <a:t>Digital </a:t>
            </a:r>
            <a:r>
              <a:rPr lang="en-US" sz="3000" dirty="0">
                <a:solidFill>
                  <a:srgbClr val="006666"/>
                </a:solidFill>
              </a:rPr>
              <a:t>x-ray </a:t>
            </a:r>
            <a:r>
              <a:rPr lang="en-US" sz="3000" dirty="0" smtClean="0">
                <a:solidFill>
                  <a:srgbClr val="006666"/>
                </a:solidFill>
              </a:rPr>
              <a:t>mammography </a:t>
            </a:r>
            <a:endParaRPr lang="ru-RU" sz="3200" dirty="0">
              <a:solidFill>
                <a:srgbClr val="006666"/>
              </a:solidFill>
            </a:endParaRPr>
          </a:p>
        </p:txBody>
      </p:sp>
      <p:pic>
        <p:nvPicPr>
          <p:cNvPr id="222211" name="Picture 3" descr="Маммограф"/>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2667000" y="1905000"/>
            <a:ext cx="4129088" cy="4953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1"/>
          </p:nvPr>
        </p:nvSpPr>
        <p:spPr/>
        <p:txBody>
          <a:bodyPr/>
          <a:lstStyle/>
          <a:p>
            <a:fld id="{E99D7BCE-675D-49E0-9D71-8809148A1A4F}" type="slidenum">
              <a:rPr lang="ru-RU"/>
              <a:pPr/>
              <a:t>11</a:t>
            </a:fld>
            <a:endParaRPr lang="ru-RU" dirty="0"/>
          </a:p>
        </p:txBody>
      </p:sp>
      <p:sp>
        <p:nvSpPr>
          <p:cNvPr id="203778" name="Rectangle 2"/>
          <p:cNvSpPr>
            <a:spLocks noGrp="1" noChangeArrowheads="1"/>
          </p:cNvSpPr>
          <p:nvPr>
            <p:ph type="title"/>
          </p:nvPr>
        </p:nvSpPr>
        <p:spPr>
          <a:xfrm>
            <a:off x="685800" y="533400"/>
            <a:ext cx="7543800" cy="1295400"/>
          </a:xfrm>
        </p:spPr>
        <p:txBody>
          <a:bodyPr/>
          <a:lstStyle/>
          <a:p>
            <a:pPr algn="ctr">
              <a:lnSpc>
                <a:spcPts val="3700"/>
              </a:lnSpc>
            </a:pPr>
            <a:r>
              <a:rPr lang="en-US" sz="3600" dirty="0" smtClean="0">
                <a:solidFill>
                  <a:schemeClr val="hlink"/>
                </a:solidFill>
              </a:rPr>
              <a:t>Advantages of being supported</a:t>
            </a:r>
            <a:br>
              <a:rPr lang="en-US" sz="3600" dirty="0" smtClean="0">
                <a:solidFill>
                  <a:schemeClr val="hlink"/>
                </a:solidFill>
              </a:rPr>
            </a:br>
            <a:r>
              <a:rPr lang="en-US" sz="3600" dirty="0" smtClean="0">
                <a:solidFill>
                  <a:schemeClr val="hlink"/>
                </a:solidFill>
              </a:rPr>
              <a:t>by Belinfund</a:t>
            </a:r>
            <a:endParaRPr lang="ru-RU" sz="3600" dirty="0">
              <a:solidFill>
                <a:schemeClr val="hlink"/>
              </a:solidFill>
            </a:endParaRPr>
          </a:p>
        </p:txBody>
      </p:sp>
      <p:sp>
        <p:nvSpPr>
          <p:cNvPr id="203779" name="Rectangle 3"/>
          <p:cNvSpPr>
            <a:spLocks noGrp="1" noChangeArrowheads="1"/>
          </p:cNvSpPr>
          <p:nvPr>
            <p:ph type="body" sz="half" idx="1"/>
          </p:nvPr>
        </p:nvSpPr>
        <p:spPr>
          <a:xfrm>
            <a:off x="457200" y="1905000"/>
            <a:ext cx="7499350" cy="4267200"/>
          </a:xfrm>
        </p:spPr>
        <p:txBody>
          <a:bodyPr/>
          <a:lstStyle/>
          <a:p>
            <a:r>
              <a:rPr lang="en-US" dirty="0" smtClean="0"/>
              <a:t>Time frame to use the financial support – up to 5 years </a:t>
            </a:r>
          </a:p>
          <a:p>
            <a:r>
              <a:rPr lang="en-US" dirty="0" smtClean="0"/>
              <a:t>Repayment is calculated using 0,5 refinancing </a:t>
            </a:r>
            <a:r>
              <a:rPr lang="en-US" dirty="0"/>
              <a:t>rate </a:t>
            </a:r>
            <a:endParaRPr lang="en-US" dirty="0" smtClean="0"/>
          </a:p>
          <a:p>
            <a:r>
              <a:rPr lang="en-US" dirty="0" smtClean="0"/>
              <a:t>Delay </a:t>
            </a:r>
            <a:r>
              <a:rPr lang="en-US" dirty="0"/>
              <a:t>in the payment of interest and </a:t>
            </a:r>
            <a:r>
              <a:rPr lang="en-US" dirty="0" smtClean="0"/>
              <a:t>principal debt;</a:t>
            </a:r>
            <a:endParaRPr lang="en-US" dirty="0"/>
          </a:p>
          <a:p>
            <a:r>
              <a:rPr lang="en-US" dirty="0"/>
              <a:t>The absence of mortgage and insurance</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1"/>
          </p:nvPr>
        </p:nvSpPr>
        <p:spPr/>
        <p:txBody>
          <a:bodyPr/>
          <a:lstStyle/>
          <a:p>
            <a:fld id="{0E538853-8BD1-4CE6-9B8B-2A5443DA958D}" type="slidenum">
              <a:rPr lang="ru-RU"/>
              <a:pPr/>
              <a:t>12</a:t>
            </a:fld>
            <a:endParaRPr lang="ru-RU" dirty="0"/>
          </a:p>
        </p:txBody>
      </p:sp>
      <p:sp>
        <p:nvSpPr>
          <p:cNvPr id="204802" name="Rectangle 2"/>
          <p:cNvSpPr>
            <a:spLocks noGrp="1" noChangeArrowheads="1"/>
          </p:cNvSpPr>
          <p:nvPr>
            <p:ph type="title"/>
          </p:nvPr>
        </p:nvSpPr>
        <p:spPr>
          <a:xfrm>
            <a:off x="533400" y="381000"/>
            <a:ext cx="8229600" cy="1143000"/>
          </a:xfrm>
        </p:spPr>
        <p:txBody>
          <a:bodyPr/>
          <a:lstStyle/>
          <a:p>
            <a:pPr algn="ctr"/>
            <a:r>
              <a:rPr lang="en-US" sz="4000" dirty="0" smtClean="0">
                <a:solidFill>
                  <a:schemeClr val="hlink"/>
                </a:solidFill>
              </a:rPr>
              <a:t>Challenges</a:t>
            </a:r>
            <a:endParaRPr lang="ru-RU" sz="3600" dirty="0">
              <a:solidFill>
                <a:schemeClr val="hlink"/>
              </a:solidFill>
            </a:endParaRPr>
          </a:p>
        </p:txBody>
      </p:sp>
      <p:sp>
        <p:nvSpPr>
          <p:cNvPr id="204803" name="Rectangle 3"/>
          <p:cNvSpPr>
            <a:spLocks noGrp="1" noChangeArrowheads="1"/>
          </p:cNvSpPr>
          <p:nvPr>
            <p:ph type="body" sz="half" idx="1"/>
          </p:nvPr>
        </p:nvSpPr>
        <p:spPr>
          <a:xfrm>
            <a:off x="533400" y="1447800"/>
            <a:ext cx="8435975" cy="5138738"/>
          </a:xfrm>
        </p:spPr>
        <p:txBody>
          <a:bodyPr/>
          <a:lstStyle/>
          <a:p>
            <a:r>
              <a:rPr lang="en-US" dirty="0" smtClean="0"/>
              <a:t>Lack </a:t>
            </a:r>
            <a:r>
              <a:rPr lang="en-US" dirty="0"/>
              <a:t>of </a:t>
            </a:r>
            <a:r>
              <a:rPr lang="en-US" dirty="0" smtClean="0"/>
              <a:t>opportunities to support high-risk </a:t>
            </a:r>
            <a:r>
              <a:rPr lang="en-US" dirty="0"/>
              <a:t>projects</a:t>
            </a:r>
            <a:r>
              <a:rPr lang="en-US" dirty="0" smtClean="0"/>
              <a:t>;</a:t>
            </a:r>
          </a:p>
          <a:p>
            <a:pPr marL="0" indent="0">
              <a:buNone/>
            </a:pPr>
            <a:endParaRPr lang="en-US" sz="800" dirty="0"/>
          </a:p>
          <a:p>
            <a:r>
              <a:rPr lang="en-US" dirty="0" smtClean="0"/>
              <a:t>Complicated </a:t>
            </a:r>
            <a:r>
              <a:rPr lang="en-US" dirty="0"/>
              <a:t>system of selection </a:t>
            </a:r>
            <a:r>
              <a:rPr lang="en-US" dirty="0" smtClean="0"/>
              <a:t>and approval of innovative projects; state customer is obligatory;</a:t>
            </a:r>
          </a:p>
          <a:p>
            <a:pPr marL="0" indent="0">
              <a:buNone/>
            </a:pPr>
            <a:endParaRPr lang="en-US" sz="800" dirty="0"/>
          </a:p>
          <a:p>
            <a:r>
              <a:rPr lang="en-US" dirty="0" smtClean="0"/>
              <a:t>Belinfund is not able to form its </a:t>
            </a:r>
            <a:r>
              <a:rPr lang="en-US" dirty="0"/>
              <a:t>own funds</a:t>
            </a:r>
            <a:r>
              <a:rPr lang="en-US" dirty="0" smtClean="0"/>
              <a:t>;</a:t>
            </a:r>
          </a:p>
          <a:p>
            <a:pPr marL="0" indent="0">
              <a:buNone/>
            </a:pPr>
            <a:endParaRPr lang="en-US" sz="800" dirty="0"/>
          </a:p>
          <a:p>
            <a:r>
              <a:rPr lang="en-US" dirty="0" smtClean="0"/>
              <a:t>The only source of funding is the budget</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4"/>
          <p:cNvSpPr>
            <a:spLocks noGrp="1"/>
          </p:cNvSpPr>
          <p:nvPr>
            <p:ph type="sldNum" sz="quarter" idx="11"/>
          </p:nvPr>
        </p:nvSpPr>
        <p:spPr/>
        <p:txBody>
          <a:bodyPr/>
          <a:lstStyle/>
          <a:p>
            <a:fld id="{472F51ED-679F-4EB8-83AE-2BA278FB4DBC}" type="slidenum">
              <a:rPr lang="ru-RU"/>
              <a:pPr/>
              <a:t>13</a:t>
            </a:fld>
            <a:endParaRPr lang="ru-RU" dirty="0"/>
          </a:p>
        </p:txBody>
      </p:sp>
      <p:sp>
        <p:nvSpPr>
          <p:cNvPr id="202754" name="Rectangle 2"/>
          <p:cNvSpPr>
            <a:spLocks noGrp="1" noChangeArrowheads="1"/>
          </p:cNvSpPr>
          <p:nvPr>
            <p:ph type="title"/>
          </p:nvPr>
        </p:nvSpPr>
        <p:spPr>
          <a:xfrm>
            <a:off x="457200" y="381000"/>
            <a:ext cx="8534400" cy="1371600"/>
          </a:xfrm>
        </p:spPr>
        <p:txBody>
          <a:bodyPr/>
          <a:lstStyle/>
          <a:p>
            <a:pPr algn="ctr">
              <a:lnSpc>
                <a:spcPts val="3000"/>
              </a:lnSpc>
            </a:pPr>
            <a:r>
              <a:rPr lang="en-US" sz="3000" dirty="0" smtClean="0">
                <a:solidFill>
                  <a:schemeClr val="hlink"/>
                </a:solidFill>
              </a:rPr>
              <a:t>Decree </a:t>
            </a:r>
            <a:r>
              <a:rPr lang="ru-RU" sz="3000" dirty="0">
                <a:solidFill>
                  <a:schemeClr val="hlink"/>
                </a:solidFill>
              </a:rPr>
              <a:t>№ 252 </a:t>
            </a:r>
            <a:r>
              <a:rPr lang="en-US" sz="3000" dirty="0" smtClean="0">
                <a:solidFill>
                  <a:schemeClr val="hlink"/>
                </a:solidFill>
              </a:rPr>
              <a:t>of </a:t>
            </a:r>
            <a:r>
              <a:rPr lang="ru-RU" sz="3000" dirty="0" smtClean="0">
                <a:solidFill>
                  <a:schemeClr val="hlink"/>
                </a:solidFill>
              </a:rPr>
              <a:t>17.05.2010 </a:t>
            </a:r>
            <a:r>
              <a:rPr lang="en-US" sz="3000" dirty="0" smtClean="0">
                <a:solidFill>
                  <a:schemeClr val="hlink"/>
                </a:solidFill>
              </a:rPr>
              <a:t>“On amendments and changes in some decrees of the President of the Republic of Belarus”</a:t>
            </a:r>
            <a:endParaRPr lang="ru-RU" sz="3000" dirty="0">
              <a:solidFill>
                <a:schemeClr val="hlink"/>
              </a:solidFill>
            </a:endParaRPr>
          </a:p>
        </p:txBody>
      </p:sp>
      <p:sp>
        <p:nvSpPr>
          <p:cNvPr id="202755" name="Rectangle 3"/>
          <p:cNvSpPr>
            <a:spLocks noGrp="1" noChangeArrowheads="1"/>
          </p:cNvSpPr>
          <p:nvPr>
            <p:ph type="body" idx="1"/>
          </p:nvPr>
        </p:nvSpPr>
        <p:spPr>
          <a:xfrm>
            <a:off x="457200" y="1905000"/>
            <a:ext cx="8229600" cy="4495800"/>
          </a:xfrm>
        </p:spPr>
        <p:txBody>
          <a:bodyPr/>
          <a:lstStyle/>
          <a:p>
            <a:r>
              <a:rPr lang="en-US" sz="2000" dirty="0" smtClean="0"/>
              <a:t>The </a:t>
            </a:r>
            <a:r>
              <a:rPr lang="en-US" sz="2000" dirty="0"/>
              <a:t>Decree regulates the activities of venture capital organizations, gives a definition of </a:t>
            </a:r>
            <a:r>
              <a:rPr lang="en-US" sz="2000" dirty="0" smtClean="0"/>
              <a:t>a "venture </a:t>
            </a:r>
            <a:r>
              <a:rPr lang="en-US" sz="2000" dirty="0"/>
              <a:t>project" and "venture capital </a:t>
            </a:r>
            <a:r>
              <a:rPr lang="en-US" sz="2000" dirty="0" smtClean="0"/>
              <a:t>organization”, </a:t>
            </a:r>
            <a:r>
              <a:rPr lang="en-US" sz="2000" dirty="0"/>
              <a:t>establishes a system of incentives to encourage venture businesses.</a:t>
            </a:r>
          </a:p>
          <a:p>
            <a:r>
              <a:rPr lang="en-US" sz="2000" dirty="0"/>
              <a:t>The </a:t>
            </a:r>
            <a:r>
              <a:rPr lang="en-US" sz="2000" dirty="0" smtClean="0"/>
              <a:t>developing of initial stages of the venture investment system in Belarus </a:t>
            </a:r>
            <a:r>
              <a:rPr lang="en-US" sz="2000" dirty="0"/>
              <a:t>is </a:t>
            </a:r>
            <a:r>
              <a:rPr lang="en-US" sz="2000" dirty="0" smtClean="0"/>
              <a:t>carried out by Belinfund. It has been entrusted additionally with a function </a:t>
            </a:r>
            <a:r>
              <a:rPr lang="en-US" sz="2000" dirty="0"/>
              <a:t>of </a:t>
            </a:r>
            <a:r>
              <a:rPr lang="en-US" sz="2000" dirty="0" smtClean="0"/>
              <a:t>a venture </a:t>
            </a:r>
            <a:r>
              <a:rPr lang="en-US" sz="2000" dirty="0"/>
              <a:t>capital </a:t>
            </a:r>
            <a:r>
              <a:rPr lang="en-US" sz="2000" dirty="0" smtClean="0"/>
              <a:t>firm in terms of supporting financially the venture projects.</a:t>
            </a:r>
            <a:endParaRPr lang="en-US" sz="2000" dirty="0"/>
          </a:p>
          <a:p>
            <a:r>
              <a:rPr lang="en-US" sz="2000" dirty="0" smtClean="0"/>
              <a:t>Belinfund supports the </a:t>
            </a:r>
            <a:r>
              <a:rPr lang="en-US" sz="2000" dirty="0"/>
              <a:t>venture projects in high technology and knowledge-intensive industries. Projects must have a high economic </a:t>
            </a:r>
            <a:r>
              <a:rPr lang="en-US" sz="2000" dirty="0" smtClean="0"/>
              <a:t>and innovation efficiency and </a:t>
            </a:r>
            <a:r>
              <a:rPr lang="en-US" sz="2000" dirty="0"/>
              <a:t>sustainable competitive </a:t>
            </a:r>
            <a:r>
              <a:rPr lang="en-US" sz="2000" dirty="0" smtClean="0"/>
              <a:t>advantages ensured by the </a:t>
            </a:r>
            <a:r>
              <a:rPr lang="en-US" sz="2000" dirty="0"/>
              <a:t>techno-economic parameters of the created products and technologies compared </a:t>
            </a:r>
            <a:r>
              <a:rPr lang="en-US" sz="2000" dirty="0" smtClean="0"/>
              <a:t>to </a:t>
            </a:r>
            <a:r>
              <a:rPr lang="en-US" sz="2000" dirty="0"/>
              <a:t>the </a:t>
            </a:r>
            <a:r>
              <a:rPr lang="en-US" sz="2000" dirty="0" smtClean="0"/>
              <a:t>analogues</a:t>
            </a:r>
            <a:r>
              <a:rPr lang="en-US" sz="2000" dirty="0"/>
              <a:t>.</a:t>
            </a:r>
          </a:p>
          <a:p>
            <a:pPr>
              <a:lnSpc>
                <a:spcPct val="80000"/>
              </a:lnSpc>
            </a:pPr>
            <a:endParaRPr lang="ru-RU"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4"/>
          <p:cNvSpPr>
            <a:spLocks noGrp="1"/>
          </p:cNvSpPr>
          <p:nvPr>
            <p:ph type="sldNum" sz="quarter" idx="11"/>
          </p:nvPr>
        </p:nvSpPr>
        <p:spPr/>
        <p:txBody>
          <a:bodyPr/>
          <a:lstStyle/>
          <a:p>
            <a:fld id="{6ABA3F25-31A7-4DC2-B4EC-F56A031E506C}" type="slidenum">
              <a:rPr lang="ru-RU"/>
              <a:pPr/>
              <a:t>14</a:t>
            </a:fld>
            <a:endParaRPr lang="ru-RU" dirty="0"/>
          </a:p>
        </p:txBody>
      </p:sp>
      <p:sp>
        <p:nvSpPr>
          <p:cNvPr id="206850" name="Rectangle 2"/>
          <p:cNvSpPr>
            <a:spLocks noGrp="1" noChangeArrowheads="1"/>
          </p:cNvSpPr>
          <p:nvPr>
            <p:ph type="title"/>
          </p:nvPr>
        </p:nvSpPr>
        <p:spPr>
          <a:xfrm>
            <a:off x="609600" y="304800"/>
            <a:ext cx="8229600" cy="1066800"/>
          </a:xfrm>
        </p:spPr>
        <p:txBody>
          <a:bodyPr/>
          <a:lstStyle/>
          <a:p>
            <a:pPr algn="ctr"/>
            <a:r>
              <a:rPr lang="en-US" sz="3600" dirty="0" smtClean="0">
                <a:solidFill>
                  <a:schemeClr val="hlink"/>
                </a:solidFill>
              </a:rPr>
              <a:t>Venture capital financial mechanism</a:t>
            </a:r>
            <a:endParaRPr lang="ru-RU" sz="3600" dirty="0">
              <a:solidFill>
                <a:schemeClr val="hlink"/>
              </a:solidFill>
            </a:endParaRPr>
          </a:p>
        </p:txBody>
      </p:sp>
      <p:sp>
        <p:nvSpPr>
          <p:cNvPr id="206851" name="Rectangle 3"/>
          <p:cNvSpPr>
            <a:spLocks noGrp="1" noChangeArrowheads="1"/>
          </p:cNvSpPr>
          <p:nvPr>
            <p:ph type="body" idx="1"/>
          </p:nvPr>
        </p:nvSpPr>
        <p:spPr>
          <a:xfrm>
            <a:off x="381000" y="1752600"/>
            <a:ext cx="8229600" cy="4191000"/>
          </a:xfrm>
        </p:spPr>
        <p:txBody>
          <a:bodyPr/>
          <a:lstStyle/>
          <a:p>
            <a:pPr>
              <a:lnSpc>
                <a:spcPct val="90000"/>
              </a:lnSpc>
            </a:pPr>
            <a:r>
              <a:rPr lang="en-US" sz="2800" dirty="0" smtClean="0"/>
              <a:t>The difference between Belinfund and the </a:t>
            </a:r>
            <a:r>
              <a:rPr lang="en-US" sz="2800" dirty="0"/>
              <a:t>existing </a:t>
            </a:r>
            <a:r>
              <a:rPr lang="en-US" sz="2800" dirty="0" smtClean="0"/>
              <a:t>world practice is that the financing of the projects is not shared but is carried out in the form of a discounted loan.</a:t>
            </a:r>
          </a:p>
          <a:p>
            <a:pPr marL="0" indent="0">
              <a:lnSpc>
                <a:spcPct val="90000"/>
              </a:lnSpc>
              <a:buNone/>
            </a:pPr>
            <a:endParaRPr lang="en-US" sz="800" dirty="0" smtClean="0"/>
          </a:p>
          <a:p>
            <a:pPr>
              <a:lnSpc>
                <a:spcPct val="90000"/>
              </a:lnSpc>
            </a:pPr>
            <a:r>
              <a:rPr lang="en-US" sz="2800" dirty="0" smtClean="0"/>
              <a:t>Belinfund </a:t>
            </a:r>
            <a:r>
              <a:rPr lang="en-US" sz="2800" dirty="0"/>
              <a:t>may </a:t>
            </a:r>
            <a:r>
              <a:rPr lang="en-US" sz="2800" dirty="0" smtClean="0"/>
              <a:t>buy shares of an innovative company as </a:t>
            </a:r>
            <a:r>
              <a:rPr lang="en-US" sz="2800" dirty="0"/>
              <a:t>a  collateral for a loan</a:t>
            </a:r>
            <a:r>
              <a:rPr lang="en-US" sz="2800" dirty="0" smtClean="0"/>
              <a:t>.</a:t>
            </a:r>
          </a:p>
          <a:p>
            <a:pPr marL="0" indent="0">
              <a:lnSpc>
                <a:spcPct val="90000"/>
              </a:lnSpc>
              <a:buNone/>
            </a:pPr>
            <a:endParaRPr lang="en-US" sz="800" dirty="0"/>
          </a:p>
          <a:p>
            <a:r>
              <a:rPr lang="en-US" sz="2800" dirty="0" smtClean="0"/>
              <a:t>After </a:t>
            </a:r>
            <a:r>
              <a:rPr lang="en-US" sz="2800" dirty="0"/>
              <a:t>the repayment of a loan, an </a:t>
            </a:r>
            <a:r>
              <a:rPr lang="en-US" sz="2800" dirty="0" smtClean="0"/>
              <a:t>innovative company can buy </a:t>
            </a:r>
            <a:r>
              <a:rPr lang="en-US" sz="2800" dirty="0"/>
              <a:t>the  embodied </a:t>
            </a:r>
            <a:r>
              <a:rPr lang="en-US" sz="2800" dirty="0" smtClean="0"/>
              <a:t>shares from BelInFund.</a:t>
            </a:r>
            <a:endParaRPr lang="en-US" sz="2800" dirty="0"/>
          </a:p>
          <a:p>
            <a:pPr>
              <a:lnSpc>
                <a:spcPct val="90000"/>
              </a:lnSpc>
            </a:pPr>
            <a:endParaRPr lang="en-US" sz="2600" dirty="0" smtClean="0"/>
          </a:p>
          <a:p>
            <a:pPr>
              <a:lnSpc>
                <a:spcPct val="90000"/>
              </a:lnSpc>
            </a:pPr>
            <a:endParaRPr lang="ru-RU" sz="2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4"/>
          <p:cNvSpPr>
            <a:spLocks noGrp="1"/>
          </p:cNvSpPr>
          <p:nvPr>
            <p:ph type="sldNum" sz="quarter" idx="11"/>
          </p:nvPr>
        </p:nvSpPr>
        <p:spPr/>
        <p:txBody>
          <a:bodyPr/>
          <a:lstStyle/>
          <a:p>
            <a:fld id="{A7AADA6F-6814-4F6E-86F2-45AC5C280BC0}" type="slidenum">
              <a:rPr lang="ru-RU"/>
              <a:pPr/>
              <a:t>15</a:t>
            </a:fld>
            <a:endParaRPr lang="ru-RU" dirty="0"/>
          </a:p>
        </p:txBody>
      </p:sp>
      <p:sp>
        <p:nvSpPr>
          <p:cNvPr id="207874" name="Rectangle 2"/>
          <p:cNvSpPr>
            <a:spLocks noGrp="1" noChangeArrowheads="1"/>
          </p:cNvSpPr>
          <p:nvPr>
            <p:ph type="title"/>
          </p:nvPr>
        </p:nvSpPr>
        <p:spPr>
          <a:xfrm>
            <a:off x="685800" y="457200"/>
            <a:ext cx="8229600" cy="1143000"/>
          </a:xfrm>
        </p:spPr>
        <p:txBody>
          <a:bodyPr/>
          <a:lstStyle/>
          <a:p>
            <a:pPr algn="ctr"/>
            <a:r>
              <a:rPr lang="en-US" sz="3800" dirty="0" smtClean="0">
                <a:solidFill>
                  <a:schemeClr val="hlink"/>
                </a:solidFill>
              </a:rPr>
              <a:t>Venture financing scheme</a:t>
            </a:r>
            <a:endParaRPr lang="ru-RU" sz="3800" dirty="0">
              <a:solidFill>
                <a:schemeClr val="hlink"/>
              </a:solidFill>
            </a:endParaRPr>
          </a:p>
        </p:txBody>
      </p:sp>
      <p:sp>
        <p:nvSpPr>
          <p:cNvPr id="207875" name="Rectangle 3"/>
          <p:cNvSpPr>
            <a:spLocks noGrp="1" noChangeArrowheads="1"/>
          </p:cNvSpPr>
          <p:nvPr>
            <p:ph type="body" idx="1"/>
          </p:nvPr>
        </p:nvSpPr>
        <p:spPr/>
        <p:txBody>
          <a:bodyPr/>
          <a:lstStyle/>
          <a:p>
            <a:r>
              <a:rPr lang="en-US" dirty="0" smtClean="0"/>
              <a:t>Providing the budget funds on the basis of repayment </a:t>
            </a:r>
          </a:p>
          <a:p>
            <a:pPr marL="0" indent="0">
              <a:buNone/>
            </a:pPr>
            <a:endParaRPr lang="en-US" sz="2800" dirty="0" smtClean="0"/>
          </a:p>
          <a:p>
            <a:r>
              <a:rPr lang="en-US" dirty="0" smtClean="0"/>
              <a:t>Buying the shares of an innovative company (using the other sources than the budget)</a:t>
            </a:r>
            <a:endParaRPr lang="ru-RU" dirty="0" smtClean="0"/>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4"/>
          <p:cNvSpPr>
            <a:spLocks noGrp="1"/>
          </p:cNvSpPr>
          <p:nvPr>
            <p:ph type="sldNum" sz="quarter" idx="11"/>
          </p:nvPr>
        </p:nvSpPr>
        <p:spPr/>
        <p:txBody>
          <a:bodyPr/>
          <a:lstStyle/>
          <a:p>
            <a:fld id="{D373124D-56BD-45CB-8B55-4859EE245683}" type="slidenum">
              <a:rPr lang="ru-RU"/>
              <a:pPr/>
              <a:t>16</a:t>
            </a:fld>
            <a:endParaRPr lang="ru-RU" dirty="0"/>
          </a:p>
        </p:txBody>
      </p:sp>
      <p:sp>
        <p:nvSpPr>
          <p:cNvPr id="211970" name="Rectangle 2"/>
          <p:cNvSpPr>
            <a:spLocks noGrp="1" noChangeArrowheads="1"/>
          </p:cNvSpPr>
          <p:nvPr>
            <p:ph type="title"/>
          </p:nvPr>
        </p:nvSpPr>
        <p:spPr>
          <a:xfrm>
            <a:off x="228600" y="228600"/>
            <a:ext cx="8763000" cy="1066800"/>
          </a:xfrm>
        </p:spPr>
        <p:txBody>
          <a:bodyPr/>
          <a:lstStyle/>
          <a:p>
            <a:pPr algn="ctr">
              <a:lnSpc>
                <a:spcPts val="4000"/>
              </a:lnSpc>
            </a:pPr>
            <a:r>
              <a:rPr lang="en-US" sz="3800" dirty="0" smtClean="0">
                <a:solidFill>
                  <a:schemeClr val="hlink"/>
                </a:solidFill>
              </a:rPr>
              <a:t>Criteria for selection of venture projects</a:t>
            </a:r>
            <a:endParaRPr lang="ru-RU" sz="3800" dirty="0">
              <a:solidFill>
                <a:schemeClr val="hlink"/>
              </a:solidFill>
            </a:endParaRPr>
          </a:p>
        </p:txBody>
      </p:sp>
      <p:sp>
        <p:nvSpPr>
          <p:cNvPr id="211971" name="Rectangle 3"/>
          <p:cNvSpPr>
            <a:spLocks noGrp="1" noChangeArrowheads="1"/>
          </p:cNvSpPr>
          <p:nvPr>
            <p:ph type="body" idx="1"/>
          </p:nvPr>
        </p:nvSpPr>
        <p:spPr>
          <a:xfrm>
            <a:off x="457200" y="1371600"/>
            <a:ext cx="8229600" cy="4953000"/>
          </a:xfrm>
        </p:spPr>
        <p:txBody>
          <a:bodyPr/>
          <a:lstStyle/>
          <a:p>
            <a:r>
              <a:rPr lang="ru-RU" sz="1800" dirty="0" smtClean="0"/>
              <a:t>Demand </a:t>
            </a:r>
            <a:r>
              <a:rPr lang="ru-RU" sz="1800" dirty="0"/>
              <a:t>for the product in the internal and/or external market;</a:t>
            </a:r>
          </a:p>
          <a:p>
            <a:r>
              <a:rPr lang="ru-RU" sz="1800" dirty="0"/>
              <a:t>Protected intellectual property rights;</a:t>
            </a:r>
          </a:p>
          <a:p>
            <a:r>
              <a:rPr lang="ru-RU" sz="1800" dirty="0"/>
              <a:t>Possibility for commercialization and the start of a production and sales (services) in a relatively short time-not more than 3 years;</a:t>
            </a:r>
          </a:p>
          <a:p>
            <a:r>
              <a:rPr lang="ru-RU" sz="1800" dirty="0"/>
              <a:t>Possibility to split the financing of a project into stages and define intervals in which decision about the further funding is to be taken;</a:t>
            </a:r>
          </a:p>
          <a:p>
            <a:r>
              <a:rPr lang="ru-RU" sz="1800" dirty="0"/>
              <a:t>Potential target market should be 300 bln BYR/year (</a:t>
            </a:r>
            <a:r>
              <a:rPr lang="ru-RU" sz="1800" dirty="0" smtClean="0"/>
              <a:t>a</a:t>
            </a:r>
            <a:r>
              <a:rPr lang="en-US" sz="1800" dirty="0" smtClean="0"/>
              <a:t>r</a:t>
            </a:r>
            <a:r>
              <a:rPr lang="ru-RU" sz="1800" dirty="0" smtClean="0"/>
              <a:t> </a:t>
            </a:r>
            <a:r>
              <a:rPr lang="ru-RU" sz="1800" dirty="0"/>
              <a:t>100 </a:t>
            </a:r>
            <a:r>
              <a:rPr lang="ru-RU" sz="1800" dirty="0" smtClean="0"/>
              <a:t>ml</a:t>
            </a:r>
            <a:r>
              <a:rPr lang="en-US" sz="1800" dirty="0" smtClean="0"/>
              <a:t>n</a:t>
            </a:r>
            <a:r>
              <a:rPr lang="ru-RU" sz="1800" dirty="0" smtClean="0"/>
              <a:t> </a:t>
            </a:r>
            <a:r>
              <a:rPr lang="ru-RU" sz="1800" dirty="0"/>
              <a:t>USD/Year) </a:t>
            </a:r>
          </a:p>
          <a:p>
            <a:r>
              <a:rPr lang="ru-RU" sz="1800" dirty="0"/>
              <a:t>Opportunity to exit a project (to sell </a:t>
            </a:r>
            <a:r>
              <a:rPr lang="ru-RU" sz="1800" dirty="0" smtClean="0"/>
              <a:t>Bel</a:t>
            </a:r>
            <a:r>
              <a:rPr lang="en-US" sz="1800" dirty="0" smtClean="0"/>
              <a:t>i</a:t>
            </a:r>
            <a:r>
              <a:rPr lang="ru-RU" sz="1800" dirty="0" smtClean="0"/>
              <a:t>n</a:t>
            </a:r>
            <a:r>
              <a:rPr lang="en-US" sz="1800" dirty="0" smtClean="0"/>
              <a:t>f</a:t>
            </a:r>
            <a:r>
              <a:rPr lang="ru-RU" sz="1800" dirty="0" smtClean="0"/>
              <a:t>und’s </a:t>
            </a:r>
            <a:r>
              <a:rPr lang="ru-RU" sz="1800" dirty="0"/>
              <a:t>/venture capital organization’s shares in the innovative company) in a few years;</a:t>
            </a:r>
          </a:p>
          <a:p>
            <a:r>
              <a:rPr lang="ru-RU" sz="1800" dirty="0"/>
              <a:t>IRR no less than 40% during the funding period;</a:t>
            </a:r>
          </a:p>
          <a:p>
            <a:r>
              <a:rPr lang="ru-RU" sz="1800" dirty="0"/>
              <a:t>The investment/project  - up to 5 bln BYR (</a:t>
            </a:r>
            <a:r>
              <a:rPr lang="ru-RU" sz="1800" dirty="0" smtClean="0"/>
              <a:t>a</a:t>
            </a:r>
            <a:r>
              <a:rPr lang="en-US" sz="1800" dirty="0" smtClean="0"/>
              <a:t>r</a:t>
            </a:r>
            <a:r>
              <a:rPr lang="ru-RU" sz="1800" dirty="0" smtClean="0"/>
              <a:t> </a:t>
            </a:r>
            <a:r>
              <a:rPr lang="ru-RU" sz="1800" dirty="0"/>
              <a:t>1.5 mln USD);</a:t>
            </a:r>
          </a:p>
          <a:p>
            <a:r>
              <a:rPr lang="ru-RU" sz="1800" dirty="0"/>
              <a:t>Organizational and manufacturing capacity and qualified team for the needs of a project;  </a:t>
            </a:r>
          </a:p>
          <a:p>
            <a:r>
              <a:rPr lang="ru-RU" sz="1800" dirty="0"/>
              <a:t>The co-funding of a project from own funds and other sources for at least 50% of the project cost.</a:t>
            </a:r>
          </a:p>
          <a:p>
            <a:pPr>
              <a:lnSpc>
                <a:spcPct val="80000"/>
              </a:lnSpc>
            </a:pPr>
            <a:endParaRPr lang="ru-RU"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4"/>
          <p:cNvSpPr>
            <a:spLocks noGrp="1"/>
          </p:cNvSpPr>
          <p:nvPr>
            <p:ph type="sldNum" sz="quarter" idx="11"/>
          </p:nvPr>
        </p:nvSpPr>
        <p:spPr/>
        <p:txBody>
          <a:bodyPr/>
          <a:lstStyle/>
          <a:p>
            <a:fld id="{8A47D9AE-3118-4FF6-9712-C78D290BFB2C}" type="slidenum">
              <a:rPr lang="ru-RU"/>
              <a:pPr/>
              <a:t>17</a:t>
            </a:fld>
            <a:endParaRPr lang="ru-RU" dirty="0"/>
          </a:p>
        </p:txBody>
      </p:sp>
      <p:sp>
        <p:nvSpPr>
          <p:cNvPr id="212994" name="Rectangle 2"/>
          <p:cNvSpPr>
            <a:spLocks noGrp="1" noChangeArrowheads="1"/>
          </p:cNvSpPr>
          <p:nvPr>
            <p:ph type="title"/>
          </p:nvPr>
        </p:nvSpPr>
        <p:spPr>
          <a:xfrm>
            <a:off x="457200" y="304800"/>
            <a:ext cx="8229600" cy="1295400"/>
          </a:xfrm>
        </p:spPr>
        <p:txBody>
          <a:bodyPr/>
          <a:lstStyle/>
          <a:p>
            <a:pPr algn="ctr">
              <a:lnSpc>
                <a:spcPts val="3500"/>
              </a:lnSpc>
            </a:pPr>
            <a:r>
              <a:rPr lang="en-US" sz="3800" dirty="0" smtClean="0">
                <a:solidFill>
                  <a:schemeClr val="hlink"/>
                </a:solidFill>
              </a:rPr>
              <a:t>Tax benefits within venture projects implementation</a:t>
            </a:r>
            <a:endParaRPr lang="ru-RU" sz="3800" dirty="0">
              <a:solidFill>
                <a:schemeClr val="hlink"/>
              </a:solidFill>
            </a:endParaRPr>
          </a:p>
        </p:txBody>
      </p:sp>
      <p:sp>
        <p:nvSpPr>
          <p:cNvPr id="212995" name="Rectangle 3"/>
          <p:cNvSpPr>
            <a:spLocks noGrp="1" noChangeArrowheads="1"/>
          </p:cNvSpPr>
          <p:nvPr>
            <p:ph type="body" idx="1"/>
          </p:nvPr>
        </p:nvSpPr>
        <p:spPr>
          <a:xfrm>
            <a:off x="457200" y="1600200"/>
            <a:ext cx="8229600" cy="4724400"/>
          </a:xfrm>
        </p:spPr>
        <p:txBody>
          <a:bodyPr/>
          <a:lstStyle/>
          <a:p>
            <a:r>
              <a:rPr lang="ru-RU" sz="2800" dirty="0" smtClean="0"/>
              <a:t>Venture </a:t>
            </a:r>
            <a:r>
              <a:rPr lang="ru-RU" sz="2800" dirty="0"/>
              <a:t>organizations and </a:t>
            </a:r>
            <a:r>
              <a:rPr lang="ru-RU" sz="2800" dirty="0" smtClean="0"/>
              <a:t>Belinfund </a:t>
            </a:r>
            <a:r>
              <a:rPr lang="ru-RU" sz="2800" dirty="0"/>
              <a:t>are exempted from payment of interest tax on the income they have received from innovative organizations as an interest generated from the use of venture funds, as well as dividends and similar income</a:t>
            </a:r>
            <a:r>
              <a:rPr lang="ru-RU" sz="2800" dirty="0" smtClean="0"/>
              <a:t>.</a:t>
            </a:r>
            <a:endParaRPr lang="en-US" sz="2800" dirty="0" smtClean="0"/>
          </a:p>
          <a:p>
            <a:pPr marL="0" indent="0">
              <a:lnSpc>
                <a:spcPts val="2600"/>
              </a:lnSpc>
              <a:buNone/>
            </a:pPr>
            <a:endParaRPr lang="ru-RU" sz="800" dirty="0"/>
          </a:p>
          <a:p>
            <a:r>
              <a:rPr lang="ru-RU" sz="2800" dirty="0"/>
              <a:t>Obtained additional funds will be used for financing the new venture capital projects, creating the new innovative companies and other activities</a:t>
            </a:r>
            <a:r>
              <a:rPr lang="ru-RU" sz="2400" dirty="0"/>
              <a:t>.</a:t>
            </a:r>
          </a:p>
          <a:p>
            <a:pPr>
              <a:lnSpc>
                <a:spcPct val="90000"/>
              </a:lnSpc>
            </a:pPr>
            <a:endParaRPr lang="en-US" sz="2400" dirty="0" smtClean="0"/>
          </a:p>
          <a:p>
            <a:pPr>
              <a:lnSpc>
                <a:spcPct val="90000"/>
              </a:lnSpc>
            </a:pPr>
            <a:endParaRPr lang="ru-RU"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4"/>
          <p:cNvSpPr>
            <a:spLocks noGrp="1"/>
          </p:cNvSpPr>
          <p:nvPr>
            <p:ph type="sldNum" sz="quarter" idx="11"/>
          </p:nvPr>
        </p:nvSpPr>
        <p:spPr/>
        <p:txBody>
          <a:bodyPr/>
          <a:lstStyle/>
          <a:p>
            <a:fld id="{6335D52C-F90A-4E31-818A-82A8F8C64B76}" type="slidenum">
              <a:rPr lang="ru-RU"/>
              <a:pPr/>
              <a:t>18</a:t>
            </a:fld>
            <a:endParaRPr lang="ru-RU" dirty="0"/>
          </a:p>
        </p:txBody>
      </p:sp>
      <p:sp>
        <p:nvSpPr>
          <p:cNvPr id="224258" name="Rectangle 2"/>
          <p:cNvSpPr>
            <a:spLocks noGrp="1" noChangeArrowheads="1"/>
          </p:cNvSpPr>
          <p:nvPr>
            <p:ph type="title"/>
          </p:nvPr>
        </p:nvSpPr>
        <p:spPr/>
        <p:txBody>
          <a:bodyPr/>
          <a:lstStyle/>
          <a:p>
            <a:pPr algn="ctr">
              <a:lnSpc>
                <a:spcPts val="3800"/>
              </a:lnSpc>
            </a:pPr>
            <a:r>
              <a:rPr lang="en-US" sz="3600" dirty="0" smtClean="0">
                <a:solidFill>
                  <a:srgbClr val="006666"/>
                </a:solidFill>
              </a:rPr>
              <a:t>Venture Company “EurAsEC Center of Innovative Technologies”, </a:t>
            </a:r>
            <a:br>
              <a:rPr lang="en-US" sz="3600" dirty="0" smtClean="0">
                <a:solidFill>
                  <a:srgbClr val="006666"/>
                </a:solidFill>
              </a:rPr>
            </a:br>
            <a:r>
              <a:rPr lang="en-US" sz="3600" dirty="0" smtClean="0">
                <a:solidFill>
                  <a:srgbClr val="006666"/>
                </a:solidFill>
              </a:rPr>
              <a:t>Limited Liability Corporation</a:t>
            </a:r>
            <a:endParaRPr lang="ru-RU" sz="3600" dirty="0">
              <a:solidFill>
                <a:srgbClr val="006666"/>
              </a:solidFill>
            </a:endParaRPr>
          </a:p>
        </p:txBody>
      </p:sp>
      <p:sp>
        <p:nvSpPr>
          <p:cNvPr id="224259" name="Rectangle 3"/>
          <p:cNvSpPr>
            <a:spLocks noGrp="1" noChangeArrowheads="1"/>
          </p:cNvSpPr>
          <p:nvPr>
            <p:ph type="body" idx="1"/>
          </p:nvPr>
        </p:nvSpPr>
        <p:spPr>
          <a:xfrm>
            <a:off x="457200" y="2362200"/>
            <a:ext cx="8229600" cy="3886200"/>
          </a:xfrm>
        </p:spPr>
        <p:txBody>
          <a:bodyPr/>
          <a:lstStyle/>
          <a:p>
            <a:r>
              <a:rPr lang="en-US" dirty="0" smtClean="0"/>
              <a:t>Russian Venture Company, Russia</a:t>
            </a:r>
          </a:p>
          <a:p>
            <a:pPr marL="0" indent="0">
              <a:buNone/>
            </a:pPr>
            <a:endParaRPr lang="en-US" sz="800" dirty="0" smtClean="0"/>
          </a:p>
          <a:p>
            <a:r>
              <a:rPr lang="en-US" dirty="0" smtClean="0"/>
              <a:t>National Agency for Technological Development, Kazakhstan </a:t>
            </a:r>
          </a:p>
          <a:p>
            <a:pPr marL="0" indent="0">
              <a:buNone/>
            </a:pPr>
            <a:endParaRPr lang="en-US" sz="800" dirty="0" smtClean="0"/>
          </a:p>
          <a:p>
            <a:r>
              <a:rPr lang="en-US" dirty="0" smtClean="0"/>
              <a:t>Belinfund, Belarus</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4"/>
          <p:cNvSpPr>
            <a:spLocks noGrp="1"/>
          </p:cNvSpPr>
          <p:nvPr>
            <p:ph type="sldNum" sz="quarter" idx="11"/>
          </p:nvPr>
        </p:nvSpPr>
        <p:spPr/>
        <p:txBody>
          <a:bodyPr/>
          <a:lstStyle/>
          <a:p>
            <a:fld id="{C510CA4A-7F13-404A-98A9-F9EC01D889E4}" type="slidenum">
              <a:rPr lang="ru-RU"/>
              <a:pPr/>
              <a:t>19</a:t>
            </a:fld>
            <a:endParaRPr lang="ru-RU" dirty="0"/>
          </a:p>
        </p:txBody>
      </p:sp>
      <p:sp>
        <p:nvSpPr>
          <p:cNvPr id="228354" name="Rectangle 2"/>
          <p:cNvSpPr>
            <a:spLocks noGrp="1" noChangeArrowheads="1"/>
          </p:cNvSpPr>
          <p:nvPr>
            <p:ph type="title"/>
          </p:nvPr>
        </p:nvSpPr>
        <p:spPr/>
        <p:txBody>
          <a:bodyPr/>
          <a:lstStyle/>
          <a:p>
            <a:pPr algn="ctr">
              <a:lnSpc>
                <a:spcPts val="3700"/>
              </a:lnSpc>
            </a:pPr>
            <a:r>
              <a:rPr lang="en-US" sz="3600" dirty="0">
                <a:solidFill>
                  <a:srgbClr val="006666"/>
                </a:solidFill>
              </a:rPr>
              <a:t>Venture Company “EurAsEC Center of Innovative Technologies</a:t>
            </a:r>
            <a:r>
              <a:rPr lang="en-US" sz="3600" dirty="0" smtClean="0">
                <a:solidFill>
                  <a:srgbClr val="006666"/>
                </a:solidFill>
              </a:rPr>
              <a:t>”, </a:t>
            </a:r>
            <a:r>
              <a:rPr lang="en-US" sz="3600" dirty="0">
                <a:solidFill>
                  <a:srgbClr val="006666"/>
                </a:solidFill>
              </a:rPr>
              <a:t>Limited Liability </a:t>
            </a:r>
            <a:r>
              <a:rPr lang="en-US" sz="3600" dirty="0" smtClean="0">
                <a:solidFill>
                  <a:srgbClr val="006666"/>
                </a:solidFill>
              </a:rPr>
              <a:t>Corporation (VC CIT EurAsEC)</a:t>
            </a:r>
            <a:endParaRPr lang="ru-RU" sz="3600" dirty="0">
              <a:solidFill>
                <a:srgbClr val="006666"/>
              </a:solidFill>
            </a:endParaRPr>
          </a:p>
        </p:txBody>
      </p:sp>
      <p:sp>
        <p:nvSpPr>
          <p:cNvPr id="228355" name="Rectangle 3"/>
          <p:cNvSpPr>
            <a:spLocks noGrp="1" noChangeArrowheads="1"/>
          </p:cNvSpPr>
          <p:nvPr>
            <p:ph type="body" idx="1"/>
          </p:nvPr>
        </p:nvSpPr>
        <p:spPr>
          <a:xfrm>
            <a:off x="228600" y="2057400"/>
            <a:ext cx="8915400" cy="4572000"/>
          </a:xfrm>
        </p:spPr>
        <p:txBody>
          <a:bodyPr/>
          <a:lstStyle/>
          <a:p>
            <a:pPr>
              <a:lnSpc>
                <a:spcPct val="80000"/>
              </a:lnSpc>
              <a:buFont typeface="Wingdings" pitchFamily="2" charset="2"/>
              <a:buNone/>
            </a:pPr>
            <a:r>
              <a:rPr lang="en-US" sz="2400" dirty="0" smtClean="0"/>
              <a:t>Rules for setting up: </a:t>
            </a:r>
          </a:p>
          <a:p>
            <a:pPr>
              <a:lnSpc>
                <a:spcPct val="80000"/>
              </a:lnSpc>
            </a:pPr>
            <a:r>
              <a:rPr lang="en-US" sz="2400" dirty="0" smtClean="0"/>
              <a:t>Registration of VC CIT EurAsEC in Russian jurisdiction</a:t>
            </a:r>
          </a:p>
          <a:p>
            <a:r>
              <a:rPr lang="en-US" sz="2400" dirty="0" smtClean="0"/>
              <a:t>Management: </a:t>
            </a:r>
            <a:r>
              <a:rPr lang="en-US" sz="2400" dirty="0"/>
              <a:t>Board </a:t>
            </a:r>
            <a:r>
              <a:rPr lang="en-US" sz="2400" dirty="0" smtClean="0"/>
              <a:t>of Directors, Management </a:t>
            </a:r>
            <a:r>
              <a:rPr lang="en-US" sz="2400" dirty="0"/>
              <a:t>Board </a:t>
            </a:r>
            <a:r>
              <a:rPr lang="en-US" sz="2400" dirty="0" smtClean="0"/>
              <a:t>of the company</a:t>
            </a:r>
            <a:r>
              <a:rPr lang="en-US" sz="2400" dirty="0"/>
              <a:t>;</a:t>
            </a:r>
          </a:p>
          <a:p>
            <a:r>
              <a:rPr lang="en-US" sz="2400" dirty="0"/>
              <a:t>Contributions by Parties </a:t>
            </a:r>
            <a:r>
              <a:rPr lang="en-US" sz="2400" dirty="0" smtClean="0"/>
              <a:t>- 30.0 mln RUB each; </a:t>
            </a:r>
            <a:endParaRPr lang="en-US" sz="2400" dirty="0"/>
          </a:p>
          <a:p>
            <a:r>
              <a:rPr lang="en-US" sz="2400" dirty="0"/>
              <a:t>Definition of </a:t>
            </a:r>
            <a:r>
              <a:rPr lang="en-US" sz="2400" dirty="0" smtClean="0"/>
              <a:t>Parties’ shares </a:t>
            </a:r>
            <a:r>
              <a:rPr lang="en-US" sz="2400" dirty="0"/>
              <a:t>and face value;</a:t>
            </a:r>
          </a:p>
          <a:p>
            <a:r>
              <a:rPr lang="en-US" sz="2400" dirty="0"/>
              <a:t>Development of </a:t>
            </a:r>
            <a:r>
              <a:rPr lang="en-US" sz="2400" dirty="0" smtClean="0"/>
              <a:t>internal documents:</a:t>
            </a:r>
            <a:endParaRPr lang="en-US" sz="2400" dirty="0"/>
          </a:p>
          <a:p>
            <a:pPr lvl="1">
              <a:buFont typeface="Wingdings" pitchFamily="2" charset="2"/>
              <a:buChar char="v"/>
            </a:pPr>
            <a:r>
              <a:rPr lang="en-US" sz="2400" dirty="0" smtClean="0"/>
              <a:t>final </a:t>
            </a:r>
            <a:r>
              <a:rPr lang="en-US" sz="2400" dirty="0"/>
              <a:t>version of the Charter;</a:t>
            </a:r>
          </a:p>
          <a:p>
            <a:pPr lvl="1">
              <a:buFont typeface="Wingdings" pitchFamily="2" charset="2"/>
              <a:buChar char="v"/>
            </a:pPr>
            <a:r>
              <a:rPr lang="en-US" sz="2400" dirty="0" smtClean="0"/>
              <a:t>regulations </a:t>
            </a:r>
            <a:r>
              <a:rPr lang="en-US" sz="2400" dirty="0"/>
              <a:t>on the Board of Directors and </a:t>
            </a:r>
            <a:r>
              <a:rPr lang="en-US" sz="2400" dirty="0" smtClean="0"/>
              <a:t>Investment Committee;</a:t>
            </a:r>
          </a:p>
          <a:p>
            <a:pPr lvl="1">
              <a:buFont typeface="Wingdings" pitchFamily="2" charset="2"/>
              <a:buChar char="v"/>
            </a:pPr>
            <a:r>
              <a:rPr lang="en-US" sz="2400" dirty="0" smtClean="0"/>
              <a:t>other </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4"/>
          <p:cNvSpPr>
            <a:spLocks noGrp="1"/>
          </p:cNvSpPr>
          <p:nvPr>
            <p:ph type="sldNum" sz="quarter" idx="11"/>
          </p:nvPr>
        </p:nvSpPr>
        <p:spPr/>
        <p:txBody>
          <a:bodyPr/>
          <a:lstStyle/>
          <a:p>
            <a:fld id="{448A1B21-3B64-47D6-A060-DBAC190325F6}" type="slidenum">
              <a:rPr lang="ru-RU"/>
              <a:pPr/>
              <a:t>2</a:t>
            </a:fld>
            <a:endParaRPr lang="ru-RU" dirty="0"/>
          </a:p>
        </p:txBody>
      </p:sp>
      <p:sp>
        <p:nvSpPr>
          <p:cNvPr id="190466" name="Rectangle 2"/>
          <p:cNvSpPr>
            <a:spLocks noGrp="1" noChangeArrowheads="1"/>
          </p:cNvSpPr>
          <p:nvPr>
            <p:ph type="title"/>
          </p:nvPr>
        </p:nvSpPr>
        <p:spPr>
          <a:xfrm>
            <a:off x="457200" y="457200"/>
            <a:ext cx="8229600" cy="914400"/>
          </a:xfrm>
        </p:spPr>
        <p:txBody>
          <a:bodyPr/>
          <a:lstStyle/>
          <a:p>
            <a:pPr algn="ctr"/>
            <a:r>
              <a:rPr lang="en-US" sz="3600" dirty="0" smtClean="0">
                <a:solidFill>
                  <a:schemeClr val="hlink"/>
                </a:solidFill>
              </a:rPr>
              <a:t>Belinfund: Setting up</a:t>
            </a:r>
            <a:endParaRPr lang="ru-RU" sz="3600" dirty="0">
              <a:solidFill>
                <a:schemeClr val="hlink"/>
              </a:solidFill>
            </a:endParaRPr>
          </a:p>
        </p:txBody>
      </p:sp>
      <p:sp>
        <p:nvSpPr>
          <p:cNvPr id="190467" name="Rectangle 3"/>
          <p:cNvSpPr>
            <a:spLocks noGrp="1" noChangeArrowheads="1"/>
          </p:cNvSpPr>
          <p:nvPr>
            <p:ph type="body" idx="1"/>
          </p:nvPr>
        </p:nvSpPr>
        <p:spPr>
          <a:xfrm>
            <a:off x="457200" y="1524000"/>
            <a:ext cx="8229600" cy="4800600"/>
          </a:xfrm>
        </p:spPr>
        <p:txBody>
          <a:bodyPr/>
          <a:lstStyle/>
          <a:p>
            <a:pPr>
              <a:lnSpc>
                <a:spcPct val="80000"/>
              </a:lnSpc>
            </a:pPr>
            <a:r>
              <a:rPr lang="ru-RU" sz="2200" dirty="0" smtClean="0"/>
              <a:t>The </a:t>
            </a:r>
            <a:r>
              <a:rPr lang="ru-RU" sz="2200" dirty="0"/>
              <a:t>task of establishing a new funding mechanism and developing of an integrated system of measures to encourage and support domestic producers has been was solved partly through the setting up of a national fund for special purposes – the Belarusian Innovation Fund. Its main goal is to provide a support for innovative productions.</a:t>
            </a:r>
          </a:p>
          <a:p>
            <a:pPr lvl="0"/>
            <a:r>
              <a:rPr lang="ru-RU" sz="2200" dirty="0" smtClean="0"/>
              <a:t>Bel</a:t>
            </a:r>
            <a:r>
              <a:rPr lang="en-US" sz="2200" dirty="0" smtClean="0"/>
              <a:t>i</a:t>
            </a:r>
            <a:r>
              <a:rPr lang="ru-RU" sz="2200" dirty="0" smtClean="0"/>
              <a:t>n</a:t>
            </a:r>
            <a:r>
              <a:rPr lang="en-US" sz="2200" dirty="0" smtClean="0"/>
              <a:t>f</a:t>
            </a:r>
            <a:r>
              <a:rPr lang="ru-RU" sz="2200" dirty="0" smtClean="0"/>
              <a:t>und </a:t>
            </a:r>
            <a:r>
              <a:rPr lang="ru-RU" sz="2200" dirty="0"/>
              <a:t>was founded in 1998, by the Regulation of the Council of Ministers of the Republic of Belarus </a:t>
            </a:r>
            <a:r>
              <a:rPr lang="en-US" sz="2200" dirty="0"/>
              <a:t>№</a:t>
            </a:r>
            <a:r>
              <a:rPr lang="ru-RU" sz="2200" dirty="0"/>
              <a:t>1739 to strengthen the public support for innovation. It is a public non-profit organization. </a:t>
            </a:r>
          </a:p>
          <a:p>
            <a:pPr lvl="0"/>
            <a:r>
              <a:rPr lang="ru-RU" sz="2200" dirty="0"/>
              <a:t>The activities are carried out in the form of financial support to implementation of innovative projects, analysis of the results of S&amp;T programs, selection of best and promising developments. BelInFund presents just one of the forms of the public support to innovation activities in Belarus.</a:t>
            </a:r>
          </a:p>
          <a:p>
            <a:pPr>
              <a:lnSpc>
                <a:spcPct val="80000"/>
              </a:lnSpc>
            </a:pPr>
            <a:endParaRPr lang="ru-RU"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4"/>
          <p:cNvSpPr>
            <a:spLocks noGrp="1"/>
          </p:cNvSpPr>
          <p:nvPr>
            <p:ph type="sldNum" sz="quarter" idx="11"/>
          </p:nvPr>
        </p:nvSpPr>
        <p:spPr/>
        <p:txBody>
          <a:bodyPr/>
          <a:lstStyle/>
          <a:p>
            <a:fld id="{BCB79B33-89CA-434D-8AD0-AFA53F8CC0A2}" type="slidenum">
              <a:rPr lang="ru-RU"/>
              <a:pPr/>
              <a:t>20</a:t>
            </a:fld>
            <a:endParaRPr lang="ru-RU" dirty="0"/>
          </a:p>
        </p:txBody>
      </p:sp>
      <p:sp>
        <p:nvSpPr>
          <p:cNvPr id="219138" name="Rectangle 2"/>
          <p:cNvSpPr>
            <a:spLocks noGrp="1" noChangeArrowheads="1"/>
          </p:cNvSpPr>
          <p:nvPr>
            <p:ph type="title"/>
          </p:nvPr>
        </p:nvSpPr>
        <p:spPr/>
        <p:txBody>
          <a:bodyPr/>
          <a:lstStyle/>
          <a:p>
            <a:pPr algn="ctr"/>
            <a:r>
              <a:rPr lang="en-US" dirty="0" smtClean="0">
                <a:solidFill>
                  <a:srgbClr val="006666"/>
                </a:solidFill>
              </a:rPr>
              <a:t>Thank you for attention! </a:t>
            </a:r>
            <a:endParaRPr lang="ru-RU" dirty="0">
              <a:solidFill>
                <a:srgbClr val="006666"/>
              </a:solidFill>
            </a:endParaRPr>
          </a:p>
        </p:txBody>
      </p:sp>
      <p:sp>
        <p:nvSpPr>
          <p:cNvPr id="219139" name="Rectangle 3"/>
          <p:cNvSpPr>
            <a:spLocks noGrp="1" noChangeArrowheads="1"/>
          </p:cNvSpPr>
          <p:nvPr>
            <p:ph type="body" idx="1"/>
          </p:nvPr>
        </p:nvSpPr>
        <p:spPr>
          <a:xfrm>
            <a:off x="304800" y="1752600"/>
            <a:ext cx="8458200" cy="4648200"/>
          </a:xfrm>
        </p:spPr>
        <p:txBody>
          <a:bodyPr/>
          <a:lstStyle/>
          <a:p>
            <a:pPr marL="0" indent="0">
              <a:buFont typeface="Wingdings" pitchFamily="2" charset="2"/>
              <a:buNone/>
            </a:pPr>
            <a:r>
              <a:rPr lang="en-US" sz="3600" b="1" dirty="0" smtClean="0"/>
              <a:t>Belarusian Innovation Fund</a:t>
            </a:r>
            <a:endParaRPr lang="en-US" sz="3600" b="1" dirty="0"/>
          </a:p>
          <a:p>
            <a:pPr marL="0" indent="0">
              <a:buFont typeface="Wingdings" pitchFamily="2" charset="2"/>
              <a:buNone/>
            </a:pPr>
            <a:r>
              <a:rPr lang="en-US" sz="3600" dirty="0" smtClean="0"/>
              <a:t>31A-403 Khoruzhej str.</a:t>
            </a:r>
          </a:p>
          <a:p>
            <a:pPr marL="0" indent="0">
              <a:buFont typeface="Wingdings" pitchFamily="2" charset="2"/>
              <a:buNone/>
            </a:pPr>
            <a:r>
              <a:rPr lang="en-US" sz="3600" dirty="0" smtClean="0"/>
              <a:t>220002 Minsk</a:t>
            </a:r>
          </a:p>
          <a:p>
            <a:pPr marL="0" indent="0">
              <a:buFont typeface="Wingdings" pitchFamily="2" charset="2"/>
              <a:buNone/>
            </a:pPr>
            <a:r>
              <a:rPr lang="en-US" sz="3600" dirty="0" smtClean="0"/>
              <a:t>BELARUS</a:t>
            </a:r>
          </a:p>
          <a:p>
            <a:pPr marL="0" indent="0">
              <a:buFont typeface="Wingdings" pitchFamily="2" charset="2"/>
              <a:buNone/>
            </a:pPr>
            <a:r>
              <a:rPr lang="en-US" sz="3600" dirty="0" smtClean="0"/>
              <a:t>Tel/fax </a:t>
            </a:r>
            <a:r>
              <a:rPr lang="de-DE" sz="3600" dirty="0" smtClean="0"/>
              <a:t>+</a:t>
            </a:r>
            <a:r>
              <a:rPr lang="de-DE" sz="3600" dirty="0"/>
              <a:t>375 17 2931781</a:t>
            </a:r>
            <a:endParaRPr lang="ru-RU" sz="3600" dirty="0"/>
          </a:p>
          <a:p>
            <a:pPr marL="0" indent="0">
              <a:buFont typeface="Wingdings" pitchFamily="2" charset="2"/>
              <a:buNone/>
            </a:pPr>
            <a:r>
              <a:rPr lang="de-DE" sz="3600" dirty="0"/>
              <a:t>e-mail: </a:t>
            </a:r>
            <a:r>
              <a:rPr lang="de-DE" sz="3600" dirty="0">
                <a:hlinkClick r:id="rId2"/>
              </a:rPr>
              <a:t>belinfund@mail.ru</a:t>
            </a:r>
            <a:endParaRPr lang="ru-RU"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Номер слайда 3"/>
          <p:cNvSpPr>
            <a:spLocks noGrp="1"/>
          </p:cNvSpPr>
          <p:nvPr>
            <p:ph type="sldNum" sz="quarter" idx="11"/>
          </p:nvPr>
        </p:nvSpPr>
        <p:spPr/>
        <p:txBody>
          <a:bodyPr/>
          <a:lstStyle/>
          <a:p>
            <a:fld id="{D4F4AAE2-DDF9-43E3-8B60-826D8F0FD357}" type="slidenum">
              <a:rPr lang="ru-RU"/>
              <a:pPr/>
              <a:t>3</a:t>
            </a:fld>
            <a:endParaRPr lang="ru-RU" dirty="0"/>
          </a:p>
        </p:txBody>
      </p:sp>
      <p:sp>
        <p:nvSpPr>
          <p:cNvPr id="192514" name="Rectangle 2"/>
          <p:cNvSpPr>
            <a:spLocks noGrp="1" noChangeArrowheads="1"/>
          </p:cNvSpPr>
          <p:nvPr>
            <p:ph type="title"/>
          </p:nvPr>
        </p:nvSpPr>
        <p:spPr>
          <a:xfrm>
            <a:off x="533400" y="457200"/>
            <a:ext cx="8229600" cy="1219200"/>
          </a:xfrm>
        </p:spPr>
        <p:txBody>
          <a:bodyPr/>
          <a:lstStyle/>
          <a:p>
            <a:pPr algn="ctr"/>
            <a:r>
              <a:rPr lang="en-US" sz="3600" dirty="0" smtClean="0">
                <a:solidFill>
                  <a:schemeClr val="hlink"/>
                </a:solidFill>
              </a:rPr>
              <a:t>Belinfund</a:t>
            </a:r>
            <a:r>
              <a:rPr lang="en-US" sz="3600" dirty="0">
                <a:solidFill>
                  <a:schemeClr val="hlink"/>
                </a:solidFill>
              </a:rPr>
              <a:t>: </a:t>
            </a:r>
            <a:r>
              <a:rPr lang="en-US" sz="3600" dirty="0" smtClean="0">
                <a:solidFill>
                  <a:schemeClr val="hlink"/>
                </a:solidFill>
              </a:rPr>
              <a:t>the order of providing a financial support</a:t>
            </a:r>
            <a:endParaRPr lang="ru-RU" sz="3600" dirty="0">
              <a:solidFill>
                <a:schemeClr val="hlink"/>
              </a:solidFill>
            </a:endParaRPr>
          </a:p>
        </p:txBody>
      </p:sp>
      <p:grpSp>
        <p:nvGrpSpPr>
          <p:cNvPr id="192516" name="Group 4"/>
          <p:cNvGrpSpPr>
            <a:grpSpLocks noChangeAspect="1"/>
          </p:cNvGrpSpPr>
          <p:nvPr/>
        </p:nvGrpSpPr>
        <p:grpSpPr bwMode="auto">
          <a:xfrm>
            <a:off x="228600" y="1981200"/>
            <a:ext cx="8569325" cy="5341938"/>
            <a:chOff x="2355" y="2542"/>
            <a:chExt cx="7200" cy="4320"/>
          </a:xfrm>
        </p:grpSpPr>
        <p:sp>
          <p:nvSpPr>
            <p:cNvPr id="192517" name="AutoShape 5"/>
            <p:cNvSpPr>
              <a:spLocks noChangeAspect="1" noChangeArrowheads="1"/>
            </p:cNvSpPr>
            <p:nvPr/>
          </p:nvSpPr>
          <p:spPr bwMode="auto">
            <a:xfrm>
              <a:off x="2355" y="2542"/>
              <a:ext cx="720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dirty="0"/>
            </a:p>
          </p:txBody>
        </p:sp>
        <p:sp>
          <p:nvSpPr>
            <p:cNvPr id="192518" name="Rectangle 6"/>
            <p:cNvSpPr>
              <a:spLocks noChangeArrowheads="1"/>
            </p:cNvSpPr>
            <p:nvPr/>
          </p:nvSpPr>
          <p:spPr bwMode="auto">
            <a:xfrm>
              <a:off x="5210" y="2665"/>
              <a:ext cx="1986" cy="742"/>
            </a:xfrm>
            <a:prstGeom prst="rect">
              <a:avLst/>
            </a:prstGeom>
            <a:solidFill>
              <a:schemeClr val="accent2">
                <a:alpha val="70000"/>
              </a:schemeClr>
            </a:solidFill>
            <a:ln w="76200" cmpd="tri">
              <a:solidFill>
                <a:schemeClr val="hlink"/>
              </a:solidFill>
              <a:miter lim="800000"/>
              <a:headEnd/>
              <a:tailEnd/>
            </a:ln>
          </p:spPr>
          <p:txBody>
            <a:bodyPr/>
            <a:lstStyle/>
            <a:p>
              <a:pPr algn="ctr"/>
              <a:r>
                <a:rPr lang="en-US" sz="2400" b="1" dirty="0" smtClean="0">
                  <a:solidFill>
                    <a:srgbClr val="000080"/>
                  </a:solidFill>
                  <a:latin typeface="+mn-lt"/>
                </a:rPr>
                <a:t>Innovative Project (IP)</a:t>
              </a:r>
              <a:endParaRPr lang="ru-RU" sz="2400" b="1" dirty="0">
                <a:solidFill>
                  <a:srgbClr val="000080"/>
                </a:solidFill>
                <a:latin typeface="+mn-lt"/>
              </a:endParaRPr>
            </a:p>
          </p:txBody>
        </p:sp>
        <p:sp>
          <p:nvSpPr>
            <p:cNvPr id="192519" name="Rectangle 7"/>
            <p:cNvSpPr>
              <a:spLocks noChangeArrowheads="1"/>
            </p:cNvSpPr>
            <p:nvPr/>
          </p:nvSpPr>
          <p:spPr bwMode="auto">
            <a:xfrm>
              <a:off x="7569" y="3406"/>
              <a:ext cx="1986" cy="740"/>
            </a:xfrm>
            <a:prstGeom prst="rect">
              <a:avLst/>
            </a:prstGeom>
            <a:solidFill>
              <a:schemeClr val="folHlink"/>
            </a:solidFill>
            <a:ln w="38100" cmpd="dbl">
              <a:solidFill>
                <a:schemeClr val="hlink"/>
              </a:solidFill>
              <a:miter lim="800000"/>
              <a:headEnd/>
              <a:tailEnd/>
            </a:ln>
          </p:spPr>
          <p:txBody>
            <a:bodyPr/>
            <a:lstStyle/>
            <a:p>
              <a:pPr algn="ctr">
                <a:buFontTx/>
                <a:buChar char="•"/>
              </a:pPr>
              <a:endParaRPr lang="ru-RU" sz="1200" dirty="0">
                <a:solidFill>
                  <a:srgbClr val="000080"/>
                </a:solidFill>
                <a:latin typeface="Verdana" pitchFamily="34" charset="0"/>
              </a:endParaRPr>
            </a:p>
            <a:p>
              <a:pPr algn="ctr"/>
              <a:r>
                <a:rPr lang="en-US" sz="2400" b="1" dirty="0" smtClean="0">
                  <a:solidFill>
                    <a:srgbClr val="000066"/>
                  </a:solidFill>
                </a:rPr>
                <a:t>Result</a:t>
              </a:r>
              <a:endParaRPr lang="ru-RU" sz="2400" b="1" dirty="0">
                <a:solidFill>
                  <a:srgbClr val="000066"/>
                </a:solidFill>
              </a:endParaRPr>
            </a:p>
          </p:txBody>
        </p:sp>
        <p:sp>
          <p:nvSpPr>
            <p:cNvPr id="192520" name="Rectangle 8"/>
            <p:cNvSpPr>
              <a:spLocks noChangeArrowheads="1"/>
            </p:cNvSpPr>
            <p:nvPr/>
          </p:nvSpPr>
          <p:spPr bwMode="auto">
            <a:xfrm>
              <a:off x="4217" y="4640"/>
              <a:ext cx="1861" cy="741"/>
            </a:xfrm>
            <a:prstGeom prst="rect">
              <a:avLst/>
            </a:prstGeom>
            <a:solidFill>
              <a:schemeClr val="accent2"/>
            </a:solidFill>
            <a:ln w="38100" cmpd="dbl">
              <a:solidFill>
                <a:schemeClr val="hlink"/>
              </a:solidFill>
              <a:miter lim="800000"/>
              <a:headEnd/>
              <a:tailEnd/>
            </a:ln>
          </p:spPr>
          <p:txBody>
            <a:bodyPr/>
            <a:lstStyle/>
            <a:p>
              <a:pPr algn="ctr"/>
              <a:endParaRPr lang="ru-RU" sz="800" dirty="0">
                <a:solidFill>
                  <a:srgbClr val="000080"/>
                </a:solidFill>
                <a:latin typeface="Verdana" pitchFamily="34" charset="0"/>
              </a:endParaRPr>
            </a:p>
            <a:p>
              <a:pPr algn="ctr"/>
              <a:r>
                <a:rPr lang="en-US" sz="2400" b="1" dirty="0" smtClean="0">
                  <a:solidFill>
                    <a:srgbClr val="000066"/>
                  </a:solidFill>
                </a:rPr>
                <a:t>IP Executer</a:t>
              </a:r>
              <a:endParaRPr lang="ru-RU" sz="2400" b="1" dirty="0">
                <a:solidFill>
                  <a:srgbClr val="000066"/>
                </a:solidFill>
              </a:endParaRPr>
            </a:p>
          </p:txBody>
        </p:sp>
        <p:sp>
          <p:nvSpPr>
            <p:cNvPr id="192521" name="Rectangle 9"/>
            <p:cNvSpPr>
              <a:spLocks noChangeArrowheads="1"/>
            </p:cNvSpPr>
            <p:nvPr/>
          </p:nvSpPr>
          <p:spPr bwMode="auto">
            <a:xfrm>
              <a:off x="6327" y="4640"/>
              <a:ext cx="1862" cy="741"/>
            </a:xfrm>
            <a:prstGeom prst="rect">
              <a:avLst/>
            </a:prstGeom>
            <a:solidFill>
              <a:schemeClr val="accent2"/>
            </a:solidFill>
            <a:ln w="38100" cmpd="dbl">
              <a:solidFill>
                <a:schemeClr val="hlink"/>
              </a:solidFill>
              <a:miter lim="800000"/>
              <a:headEnd/>
              <a:tailEnd/>
            </a:ln>
          </p:spPr>
          <p:txBody>
            <a:bodyPr/>
            <a:lstStyle/>
            <a:p>
              <a:pPr algn="ctr"/>
              <a:endParaRPr lang="ru-RU" sz="900" dirty="0">
                <a:solidFill>
                  <a:srgbClr val="000080"/>
                </a:solidFill>
                <a:latin typeface="Verdana" pitchFamily="34" charset="0"/>
              </a:endParaRPr>
            </a:p>
            <a:p>
              <a:pPr algn="ctr"/>
              <a:r>
                <a:rPr lang="en-US" sz="2400" b="1" dirty="0" smtClean="0">
                  <a:solidFill>
                    <a:srgbClr val="000066"/>
                  </a:solidFill>
                </a:rPr>
                <a:t>IP State Customer</a:t>
              </a:r>
              <a:endParaRPr lang="ru-RU" sz="2400" b="1" dirty="0">
                <a:solidFill>
                  <a:srgbClr val="000066"/>
                </a:solidFill>
              </a:endParaRPr>
            </a:p>
          </p:txBody>
        </p:sp>
        <p:sp>
          <p:nvSpPr>
            <p:cNvPr id="192522" name="Oval 10"/>
            <p:cNvSpPr>
              <a:spLocks noChangeArrowheads="1"/>
            </p:cNvSpPr>
            <p:nvPr/>
          </p:nvSpPr>
          <p:spPr bwMode="auto">
            <a:xfrm>
              <a:off x="2355" y="3406"/>
              <a:ext cx="2607" cy="986"/>
            </a:xfrm>
            <a:prstGeom prst="ellipse">
              <a:avLst/>
            </a:prstGeom>
            <a:solidFill>
              <a:schemeClr val="accent2"/>
            </a:solidFill>
            <a:ln w="38100" cmpd="dbl">
              <a:solidFill>
                <a:schemeClr val="hlink"/>
              </a:solidFill>
              <a:round/>
              <a:headEnd/>
              <a:tailEnd/>
            </a:ln>
          </p:spPr>
          <p:txBody>
            <a:bodyPr/>
            <a:lstStyle/>
            <a:p>
              <a:pPr algn="ctr"/>
              <a:r>
                <a:rPr lang="en-US" sz="2400" b="1" dirty="0" smtClean="0">
                  <a:solidFill>
                    <a:srgbClr val="000080"/>
                  </a:solidFill>
                  <a:latin typeface="+mn-lt"/>
                </a:rPr>
                <a:t>Belinfund</a:t>
              </a:r>
              <a:endParaRPr lang="ru-RU" sz="2400" b="1" dirty="0">
                <a:solidFill>
                  <a:srgbClr val="000080"/>
                </a:solidFill>
                <a:latin typeface="+mn-lt"/>
              </a:endParaRPr>
            </a:p>
          </p:txBody>
        </p:sp>
        <p:cxnSp>
          <p:nvCxnSpPr>
            <p:cNvPr id="192523" name="AutoShape 11"/>
            <p:cNvCxnSpPr>
              <a:cxnSpLocks noChangeShapeType="1"/>
              <a:stCxn id="192522" idx="0"/>
              <a:endCxn id="192518" idx="1"/>
            </p:cNvCxnSpPr>
            <p:nvPr/>
          </p:nvCxnSpPr>
          <p:spPr bwMode="auto">
            <a:xfrm rot="16200000">
              <a:off x="4239" y="2455"/>
              <a:ext cx="349" cy="1511"/>
            </a:xfrm>
            <a:prstGeom prst="bentConnector2">
              <a:avLst/>
            </a:prstGeom>
            <a:noFill/>
            <a:ln w="25400">
              <a:solidFill>
                <a:schemeClr val="hlink"/>
              </a:solidFill>
              <a:miter lim="800000"/>
              <a:headEnd type="oval" w="med" len="med"/>
              <a:tailEnd type="triangle" w="lg" len="lg"/>
            </a:ln>
            <a:extLst>
              <a:ext uri="{909E8E84-426E-40DD-AFC4-6F175D3DCCD1}">
                <a14:hiddenFill xmlns:a14="http://schemas.microsoft.com/office/drawing/2010/main" xmlns="">
                  <a:noFill/>
                </a14:hiddenFill>
              </a:ext>
            </a:extLst>
          </p:spPr>
        </p:cxnSp>
        <p:cxnSp>
          <p:nvCxnSpPr>
            <p:cNvPr id="192524" name="AutoShape 12"/>
            <p:cNvCxnSpPr>
              <a:cxnSpLocks noChangeShapeType="1"/>
              <a:stCxn id="192518" idx="3"/>
              <a:endCxn id="192519" idx="0"/>
            </p:cNvCxnSpPr>
            <p:nvPr/>
          </p:nvCxnSpPr>
          <p:spPr bwMode="auto">
            <a:xfrm>
              <a:off x="7237" y="3036"/>
              <a:ext cx="1325" cy="349"/>
            </a:xfrm>
            <a:prstGeom prst="bentConnector2">
              <a:avLst/>
            </a:prstGeom>
            <a:noFill/>
            <a:ln w="25400">
              <a:solidFill>
                <a:schemeClr val="hlink"/>
              </a:solidFill>
              <a:miter lim="800000"/>
              <a:headEnd type="oval" w="med" len="med"/>
              <a:tailEnd type="triangle" w="lg" len="lg"/>
            </a:ln>
            <a:extLst>
              <a:ext uri="{909E8E84-426E-40DD-AFC4-6F175D3DCCD1}">
                <a14:hiddenFill xmlns:a14="http://schemas.microsoft.com/office/drawing/2010/main" xmlns="">
                  <a:noFill/>
                </a14:hiddenFill>
              </a:ext>
            </a:extLst>
          </p:spPr>
        </p:cxnSp>
        <p:cxnSp>
          <p:nvCxnSpPr>
            <p:cNvPr id="192525" name="AutoShape 13"/>
            <p:cNvCxnSpPr>
              <a:cxnSpLocks noChangeShapeType="1"/>
            </p:cNvCxnSpPr>
            <p:nvPr/>
          </p:nvCxnSpPr>
          <p:spPr bwMode="auto">
            <a:xfrm rot="5400000">
              <a:off x="5925" y="1818"/>
              <a:ext cx="247" cy="4905"/>
            </a:xfrm>
            <a:prstGeom prst="bentConnector3">
              <a:avLst>
                <a:gd name="adj1" fmla="val 679444"/>
              </a:avLst>
            </a:prstGeom>
            <a:noFill/>
            <a:ln w="25400">
              <a:solidFill>
                <a:schemeClr val="hlink"/>
              </a:solidFill>
              <a:miter lim="800000"/>
              <a:headEnd type="oval" w="med" len="med"/>
              <a:tailEnd type="triangle" w="lg" len="lg"/>
            </a:ln>
            <a:extLst>
              <a:ext uri="{909E8E84-426E-40DD-AFC4-6F175D3DCCD1}">
                <a14:hiddenFill xmlns:a14="http://schemas.microsoft.com/office/drawing/2010/main" xmlns="">
                  <a:noFill/>
                </a14:hiddenFill>
              </a:ext>
            </a:extLst>
          </p:spPr>
        </p:cxnSp>
        <p:sp>
          <p:nvSpPr>
            <p:cNvPr id="192526" name="Line 14"/>
            <p:cNvSpPr>
              <a:spLocks noChangeShapeType="1"/>
            </p:cNvSpPr>
            <p:nvPr/>
          </p:nvSpPr>
          <p:spPr bwMode="auto">
            <a:xfrm flipV="1">
              <a:off x="5707" y="3406"/>
              <a:ext cx="0" cy="1234"/>
            </a:xfrm>
            <a:prstGeom prst="line">
              <a:avLst/>
            </a:prstGeom>
            <a:noFill/>
            <a:ln w="25400">
              <a:solidFill>
                <a:schemeClr val="hlink"/>
              </a:solidFill>
              <a:round/>
              <a:headEnd type="diamond" w="med" len="med"/>
              <a:tailEnd type="triangle" w="lg" len="lg"/>
            </a:ln>
            <a:extLst>
              <a:ext uri="{909E8E84-426E-40DD-AFC4-6F175D3DCCD1}">
                <a14:hiddenFill xmlns:a14="http://schemas.microsoft.com/office/drawing/2010/main" xmlns="">
                  <a:noFill/>
                </a14:hiddenFill>
              </a:ext>
            </a:extLst>
          </p:spPr>
          <p:txBody>
            <a:bodyPr/>
            <a:lstStyle/>
            <a:p>
              <a:endParaRPr lang="ru-RU" dirty="0"/>
            </a:p>
          </p:txBody>
        </p:sp>
        <p:sp>
          <p:nvSpPr>
            <p:cNvPr id="192527" name="Line 15"/>
            <p:cNvSpPr>
              <a:spLocks noChangeShapeType="1"/>
            </p:cNvSpPr>
            <p:nvPr/>
          </p:nvSpPr>
          <p:spPr bwMode="auto">
            <a:xfrm flipV="1">
              <a:off x="6700" y="3406"/>
              <a:ext cx="0" cy="1234"/>
            </a:xfrm>
            <a:prstGeom prst="line">
              <a:avLst/>
            </a:prstGeom>
            <a:noFill/>
            <a:ln w="25400">
              <a:solidFill>
                <a:schemeClr val="hlink"/>
              </a:solidFill>
              <a:round/>
              <a:headEnd type="diamond" w="med" len="med"/>
              <a:tailEnd type="triangle" w="lg" len="lg"/>
            </a:ln>
            <a:extLst>
              <a:ext uri="{909E8E84-426E-40DD-AFC4-6F175D3DCCD1}">
                <a14:hiddenFill xmlns:a14="http://schemas.microsoft.com/office/drawing/2010/main" xmlns="">
                  <a:noFill/>
                </a14:hiddenFill>
              </a:ext>
            </a:extLst>
          </p:spPr>
          <p:txBody>
            <a:bodyPr/>
            <a:lstStyle/>
            <a:p>
              <a:endParaRPr lang="ru-RU" dirty="0"/>
            </a:p>
          </p:txBody>
        </p:sp>
        <p:sp>
          <p:nvSpPr>
            <p:cNvPr id="192528" name="Rectangle 16"/>
            <p:cNvSpPr>
              <a:spLocks noChangeArrowheads="1"/>
            </p:cNvSpPr>
            <p:nvPr/>
          </p:nvSpPr>
          <p:spPr bwMode="auto">
            <a:xfrm>
              <a:off x="3969" y="2789"/>
              <a:ext cx="869" cy="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ru-RU" b="1" dirty="0">
                  <a:solidFill>
                    <a:srgbClr val="CC0000"/>
                  </a:solidFill>
                  <a:latin typeface="Verdana" pitchFamily="34" charset="0"/>
                </a:rPr>
                <a:t>50%</a:t>
              </a:r>
            </a:p>
          </p:txBody>
        </p:sp>
        <p:sp>
          <p:nvSpPr>
            <p:cNvPr id="192529" name="Rectangle 17"/>
            <p:cNvSpPr>
              <a:spLocks noChangeArrowheads="1"/>
            </p:cNvSpPr>
            <p:nvPr/>
          </p:nvSpPr>
          <p:spPr bwMode="auto">
            <a:xfrm>
              <a:off x="5086" y="3776"/>
              <a:ext cx="745" cy="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ru-RU" b="1" dirty="0">
                  <a:solidFill>
                    <a:srgbClr val="CC0000"/>
                  </a:solidFill>
                  <a:latin typeface="Verdana" pitchFamily="34" charset="0"/>
                </a:rPr>
                <a:t>50%</a:t>
              </a:r>
            </a:p>
          </p:txBody>
        </p:sp>
        <p:sp>
          <p:nvSpPr>
            <p:cNvPr id="192530" name="Rectangle 18"/>
            <p:cNvSpPr>
              <a:spLocks noChangeArrowheads="1"/>
            </p:cNvSpPr>
            <p:nvPr/>
          </p:nvSpPr>
          <p:spPr bwMode="auto">
            <a:xfrm>
              <a:off x="5086" y="5875"/>
              <a:ext cx="1862" cy="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400" b="1" dirty="0" smtClean="0">
                  <a:solidFill>
                    <a:srgbClr val="CC0000"/>
                  </a:solidFill>
                </a:rPr>
                <a:t>Repayment</a:t>
              </a:r>
              <a:endParaRPr lang="ru-RU" sz="2400" b="1" dirty="0">
                <a:solidFill>
                  <a:srgbClr val="CC0000"/>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1"/>
          </p:nvPr>
        </p:nvSpPr>
        <p:spPr/>
        <p:txBody>
          <a:bodyPr/>
          <a:lstStyle/>
          <a:p>
            <a:fld id="{F9905EEA-E950-42E1-8426-9E6979CA88E5}" type="slidenum">
              <a:rPr lang="ru-RU"/>
              <a:pPr/>
              <a:t>4</a:t>
            </a:fld>
            <a:endParaRPr lang="ru-RU" dirty="0"/>
          </a:p>
        </p:txBody>
      </p:sp>
      <p:sp>
        <p:nvSpPr>
          <p:cNvPr id="194562" name="Rectangle 2"/>
          <p:cNvSpPr>
            <a:spLocks noGrp="1" noChangeArrowheads="1"/>
          </p:cNvSpPr>
          <p:nvPr>
            <p:ph type="title"/>
          </p:nvPr>
        </p:nvSpPr>
        <p:spPr>
          <a:xfrm>
            <a:off x="609600" y="304800"/>
            <a:ext cx="8229600" cy="1295400"/>
          </a:xfrm>
        </p:spPr>
        <p:txBody>
          <a:bodyPr/>
          <a:lstStyle/>
          <a:p>
            <a:pPr algn="ctr">
              <a:lnSpc>
                <a:spcPts val="4000"/>
              </a:lnSpc>
            </a:pPr>
            <a:r>
              <a:rPr lang="en-US" sz="3600" dirty="0" smtClean="0">
                <a:solidFill>
                  <a:schemeClr val="hlink"/>
                </a:solidFill>
              </a:rPr>
              <a:t>Transition towards activities on mastering of the innovative productions</a:t>
            </a:r>
            <a:endParaRPr lang="ru-RU" sz="3600" dirty="0">
              <a:solidFill>
                <a:schemeClr val="hlink"/>
              </a:solidFill>
            </a:endParaRPr>
          </a:p>
        </p:txBody>
      </p:sp>
      <p:sp>
        <p:nvSpPr>
          <p:cNvPr id="194563" name="Rectangle 3"/>
          <p:cNvSpPr>
            <a:spLocks noGrp="1" noChangeArrowheads="1"/>
          </p:cNvSpPr>
          <p:nvPr>
            <p:ph type="body" sz="half" idx="1"/>
          </p:nvPr>
        </p:nvSpPr>
        <p:spPr>
          <a:xfrm>
            <a:off x="3419475" y="2727325"/>
            <a:ext cx="2676525" cy="2759075"/>
          </a:xfrm>
        </p:spPr>
        <p:txBody>
          <a:bodyPr/>
          <a:lstStyle/>
          <a:p>
            <a:pPr marL="0" indent="20638">
              <a:buFont typeface="Wingdings" pitchFamily="2" charset="2"/>
              <a:buNone/>
            </a:pPr>
            <a:endParaRPr lang="en-US" sz="2400" dirty="0" smtClean="0"/>
          </a:p>
          <a:p>
            <a:pPr marL="0" indent="20638" algn="ctr">
              <a:buFont typeface="Wingdings" pitchFamily="2" charset="2"/>
              <a:buNone/>
            </a:pPr>
            <a:r>
              <a:rPr lang="en-US" sz="2400" b="1" dirty="0" smtClean="0">
                <a:solidFill>
                  <a:srgbClr val="000000"/>
                </a:solidFill>
              </a:rPr>
              <a:t>The transition period lasted from </a:t>
            </a:r>
            <a:r>
              <a:rPr lang="ru-RU" sz="2400" b="1" dirty="0" smtClean="0">
                <a:solidFill>
                  <a:srgbClr val="000000"/>
                </a:solidFill>
              </a:rPr>
              <a:t>2005 </a:t>
            </a:r>
            <a:r>
              <a:rPr lang="en-US" sz="2400" b="1" dirty="0" smtClean="0">
                <a:solidFill>
                  <a:srgbClr val="000000"/>
                </a:solidFill>
              </a:rPr>
              <a:t>to </a:t>
            </a:r>
            <a:r>
              <a:rPr lang="ru-RU" sz="2400" b="1" dirty="0" smtClean="0">
                <a:solidFill>
                  <a:srgbClr val="000000"/>
                </a:solidFill>
              </a:rPr>
              <a:t>2008</a:t>
            </a:r>
            <a:endParaRPr lang="ru-RU" sz="2400" b="1" dirty="0">
              <a:solidFill>
                <a:srgbClr val="000000"/>
              </a:solidFill>
            </a:endParaRPr>
          </a:p>
        </p:txBody>
      </p:sp>
      <p:pic>
        <p:nvPicPr>
          <p:cNvPr id="194564" name="Picture 4" descr="12345"/>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179388" y="1916113"/>
            <a:ext cx="3125787" cy="41957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94565" name="Picture 5" descr="123455"/>
          <p:cNvPicPr>
            <a:picLocks noGrp="1" noChangeAspect="1" noChangeArrowheads="1"/>
          </p:cNvPicPr>
          <p:nvPr>
            <p:ph sz="quarter" idx="4294967295"/>
          </p:nvPr>
        </p:nvPicPr>
        <p:blipFill>
          <a:blip r:embed="rId3" cstate="print">
            <a:extLst>
              <a:ext uri="{28A0092B-C50C-407E-A947-70E740481C1C}">
                <a14:useLocalDpi xmlns:a14="http://schemas.microsoft.com/office/drawing/2010/main" xmlns="" val="0"/>
              </a:ext>
            </a:extLst>
          </a:blip>
          <a:srcRect/>
          <a:stretch>
            <a:fillRect/>
          </a:stretch>
        </p:blipFill>
        <p:spPr>
          <a:xfrm>
            <a:off x="5940425" y="1989138"/>
            <a:ext cx="3005138" cy="40878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Номер слайда 4"/>
          <p:cNvSpPr>
            <a:spLocks noGrp="1"/>
          </p:cNvSpPr>
          <p:nvPr>
            <p:ph type="sldNum" sz="quarter" idx="11"/>
          </p:nvPr>
        </p:nvSpPr>
        <p:spPr/>
        <p:txBody>
          <a:bodyPr/>
          <a:lstStyle/>
          <a:p>
            <a:fld id="{4CDF5554-9F18-4332-920F-AFD5CAFB68AE}" type="slidenum">
              <a:rPr lang="ru-RU"/>
              <a:pPr/>
              <a:t>5</a:t>
            </a:fld>
            <a:endParaRPr lang="ru-RU" dirty="0"/>
          </a:p>
        </p:txBody>
      </p:sp>
      <p:sp>
        <p:nvSpPr>
          <p:cNvPr id="200706" name="Rectangle 2"/>
          <p:cNvSpPr>
            <a:spLocks noGrp="1" noChangeArrowheads="1"/>
          </p:cNvSpPr>
          <p:nvPr>
            <p:ph type="title"/>
          </p:nvPr>
        </p:nvSpPr>
        <p:spPr>
          <a:xfrm>
            <a:off x="457200" y="381000"/>
            <a:ext cx="8229600" cy="838200"/>
          </a:xfrm>
        </p:spPr>
        <p:txBody>
          <a:bodyPr/>
          <a:lstStyle/>
          <a:p>
            <a:pPr algn="ctr"/>
            <a:r>
              <a:rPr lang="en-US" sz="3600" dirty="0" smtClean="0">
                <a:solidFill>
                  <a:schemeClr val="hlink"/>
                </a:solidFill>
              </a:rPr>
              <a:t>The </a:t>
            </a:r>
            <a:r>
              <a:rPr lang="en-US" sz="3600" dirty="0">
                <a:solidFill>
                  <a:schemeClr val="hlink"/>
                </a:solidFill>
              </a:rPr>
              <a:t>new </a:t>
            </a:r>
            <a:r>
              <a:rPr lang="en-US" sz="3600" dirty="0" smtClean="0">
                <a:solidFill>
                  <a:schemeClr val="hlink"/>
                </a:solidFill>
              </a:rPr>
              <a:t>financing scheme</a:t>
            </a:r>
            <a:endParaRPr lang="ru-RU" sz="3600" dirty="0">
              <a:solidFill>
                <a:schemeClr val="hlink"/>
              </a:solidFill>
            </a:endParaRPr>
          </a:p>
        </p:txBody>
      </p:sp>
      <p:grpSp>
        <p:nvGrpSpPr>
          <p:cNvPr id="200707" name="Group 3"/>
          <p:cNvGrpSpPr>
            <a:grpSpLocks noChangeAspect="1"/>
          </p:cNvGrpSpPr>
          <p:nvPr/>
        </p:nvGrpSpPr>
        <p:grpSpPr bwMode="auto">
          <a:xfrm>
            <a:off x="323850" y="1412875"/>
            <a:ext cx="8496300" cy="5184775"/>
            <a:chOff x="2355" y="8775"/>
            <a:chExt cx="7200" cy="4444"/>
          </a:xfrm>
        </p:grpSpPr>
        <p:sp>
          <p:nvSpPr>
            <p:cNvPr id="200708" name="AutoShape 4"/>
            <p:cNvSpPr>
              <a:spLocks noChangeAspect="1" noChangeArrowheads="1"/>
            </p:cNvSpPr>
            <p:nvPr/>
          </p:nvSpPr>
          <p:spPr bwMode="auto">
            <a:xfrm>
              <a:off x="2355" y="8775"/>
              <a:ext cx="7200" cy="4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dirty="0"/>
            </a:p>
          </p:txBody>
        </p:sp>
        <p:sp>
          <p:nvSpPr>
            <p:cNvPr id="200709" name="Rectangle 5"/>
            <p:cNvSpPr>
              <a:spLocks noChangeArrowheads="1"/>
            </p:cNvSpPr>
            <p:nvPr/>
          </p:nvSpPr>
          <p:spPr bwMode="auto">
            <a:xfrm>
              <a:off x="2479" y="9145"/>
              <a:ext cx="7076" cy="1481"/>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400" b="1" dirty="0" smtClean="0">
                  <a:solidFill>
                    <a:srgbClr val="CC0000"/>
                  </a:solidFill>
                </a:rPr>
                <a:t>STATE PROGRAMS, INNOVATIVE PROJECTS</a:t>
              </a:r>
              <a:endParaRPr lang="ru-RU" sz="2400" b="1" dirty="0">
                <a:solidFill>
                  <a:srgbClr val="CC0000"/>
                </a:solidFill>
              </a:endParaRPr>
            </a:p>
          </p:txBody>
        </p:sp>
        <p:sp>
          <p:nvSpPr>
            <p:cNvPr id="200710" name="Rectangle 6"/>
            <p:cNvSpPr>
              <a:spLocks noChangeArrowheads="1"/>
            </p:cNvSpPr>
            <p:nvPr/>
          </p:nvSpPr>
          <p:spPr bwMode="auto">
            <a:xfrm>
              <a:off x="2727" y="9639"/>
              <a:ext cx="1862" cy="864"/>
            </a:xfrm>
            <a:prstGeom prst="rect">
              <a:avLst/>
            </a:prstGeom>
            <a:solidFill>
              <a:schemeClr val="accent2"/>
            </a:solidFill>
            <a:ln w="38100" cmpd="dbl">
              <a:solidFill>
                <a:schemeClr val="hlink"/>
              </a:solidFill>
              <a:miter lim="800000"/>
              <a:headEnd/>
              <a:tailEnd/>
            </a:ln>
          </p:spPr>
          <p:txBody>
            <a:bodyPr/>
            <a:lstStyle/>
            <a:p>
              <a:pPr algn="ctr"/>
              <a:endParaRPr lang="ru-RU" sz="1000" dirty="0">
                <a:latin typeface="Verdana" pitchFamily="34" charset="0"/>
              </a:endParaRPr>
            </a:p>
            <a:p>
              <a:pPr algn="ctr"/>
              <a:r>
                <a:rPr lang="en-US" sz="2400" b="1" i="1" dirty="0" smtClean="0">
                  <a:solidFill>
                    <a:srgbClr val="000066"/>
                  </a:solidFill>
                </a:rPr>
                <a:t>Research</a:t>
              </a:r>
              <a:endParaRPr lang="ru-RU" sz="2400" b="1" i="1" dirty="0">
                <a:solidFill>
                  <a:srgbClr val="000066"/>
                </a:solidFill>
              </a:endParaRPr>
            </a:p>
          </p:txBody>
        </p:sp>
        <p:sp>
          <p:nvSpPr>
            <p:cNvPr id="200711" name="Rectangle 7"/>
            <p:cNvSpPr>
              <a:spLocks noChangeArrowheads="1"/>
            </p:cNvSpPr>
            <p:nvPr/>
          </p:nvSpPr>
          <p:spPr bwMode="auto">
            <a:xfrm>
              <a:off x="5086" y="9639"/>
              <a:ext cx="1986" cy="864"/>
            </a:xfrm>
            <a:prstGeom prst="rect">
              <a:avLst/>
            </a:prstGeom>
            <a:solidFill>
              <a:schemeClr val="accent2"/>
            </a:solidFill>
            <a:ln w="38100" cmpd="dbl">
              <a:solidFill>
                <a:schemeClr val="hlink"/>
              </a:solidFill>
              <a:miter lim="800000"/>
              <a:headEnd/>
              <a:tailEnd/>
            </a:ln>
          </p:spPr>
          <p:txBody>
            <a:bodyPr/>
            <a:lstStyle/>
            <a:p>
              <a:pPr algn="ctr"/>
              <a:endParaRPr lang="ru-RU" sz="800" dirty="0">
                <a:latin typeface="Verdana" pitchFamily="34" charset="0"/>
              </a:endParaRPr>
            </a:p>
            <a:p>
              <a:pPr algn="ctr"/>
              <a:r>
                <a:rPr lang="en-US" sz="2400" b="1" i="1" dirty="0" smtClean="0">
                  <a:solidFill>
                    <a:srgbClr val="000066"/>
                  </a:solidFill>
                </a:rPr>
                <a:t>Development</a:t>
              </a:r>
              <a:endParaRPr lang="ru-RU" sz="2400" b="1" dirty="0">
                <a:solidFill>
                  <a:srgbClr val="000066"/>
                </a:solidFill>
              </a:endParaRPr>
            </a:p>
          </p:txBody>
        </p:sp>
        <p:sp>
          <p:nvSpPr>
            <p:cNvPr id="200712" name="Rectangle 8"/>
            <p:cNvSpPr>
              <a:spLocks noChangeArrowheads="1"/>
            </p:cNvSpPr>
            <p:nvPr/>
          </p:nvSpPr>
          <p:spPr bwMode="auto">
            <a:xfrm>
              <a:off x="7569" y="9639"/>
              <a:ext cx="1860" cy="864"/>
            </a:xfrm>
            <a:prstGeom prst="rect">
              <a:avLst/>
            </a:prstGeom>
            <a:solidFill>
              <a:schemeClr val="accent2"/>
            </a:solidFill>
            <a:ln w="38100" cmpd="dbl">
              <a:solidFill>
                <a:schemeClr val="hlink"/>
              </a:solidFill>
              <a:miter lim="800000"/>
              <a:headEnd/>
              <a:tailEnd/>
            </a:ln>
          </p:spPr>
          <p:txBody>
            <a:bodyPr/>
            <a:lstStyle/>
            <a:p>
              <a:pPr algn="ctr"/>
              <a:r>
                <a:rPr lang="en-US" sz="2000" b="1" i="1" dirty="0" smtClean="0">
                  <a:solidFill>
                    <a:srgbClr val="000066"/>
                  </a:solidFill>
                </a:rPr>
                <a:t>Setting up and mastering of a production </a:t>
              </a:r>
              <a:endParaRPr lang="ru-RU" sz="2000" b="1" dirty="0">
                <a:solidFill>
                  <a:srgbClr val="000066"/>
                </a:solidFill>
              </a:endParaRPr>
            </a:p>
          </p:txBody>
        </p:sp>
        <p:sp>
          <p:nvSpPr>
            <p:cNvPr id="200713" name="Rectangle 9"/>
            <p:cNvSpPr>
              <a:spLocks noChangeArrowheads="1"/>
            </p:cNvSpPr>
            <p:nvPr/>
          </p:nvSpPr>
          <p:spPr bwMode="auto">
            <a:xfrm>
              <a:off x="3100" y="12231"/>
              <a:ext cx="2234" cy="617"/>
            </a:xfrm>
            <a:prstGeom prst="rect">
              <a:avLst/>
            </a:prstGeom>
            <a:solidFill>
              <a:schemeClr val="accent2"/>
            </a:solidFill>
            <a:ln w="38100" cmpd="dbl">
              <a:solidFill>
                <a:schemeClr val="hlink"/>
              </a:solidFill>
              <a:miter lim="800000"/>
              <a:headEnd/>
              <a:tailEnd/>
            </a:ln>
          </p:spPr>
          <p:txBody>
            <a:bodyPr/>
            <a:lstStyle/>
            <a:p>
              <a:pPr algn="ctr"/>
              <a:r>
                <a:rPr lang="en-US" sz="2400" b="1" dirty="0" smtClean="0">
                  <a:solidFill>
                    <a:srgbClr val="000066"/>
                  </a:solidFill>
                </a:rPr>
                <a:t>Innovation funds (</a:t>
              </a:r>
              <a:r>
                <a:rPr lang="ru-RU" sz="2400" b="1" dirty="0" smtClean="0">
                  <a:solidFill>
                    <a:srgbClr val="000066"/>
                  </a:solidFill>
                </a:rPr>
                <a:t>3</a:t>
              </a:r>
              <a:r>
                <a:rPr lang="ru-RU" sz="2400" b="1" dirty="0">
                  <a:solidFill>
                    <a:srgbClr val="000066"/>
                  </a:solidFill>
                </a:rPr>
                <a:t>%)</a:t>
              </a:r>
            </a:p>
          </p:txBody>
        </p:sp>
        <p:sp>
          <p:nvSpPr>
            <p:cNvPr id="200714" name="Rectangle 10"/>
            <p:cNvSpPr>
              <a:spLocks noChangeArrowheads="1"/>
            </p:cNvSpPr>
            <p:nvPr/>
          </p:nvSpPr>
          <p:spPr bwMode="auto">
            <a:xfrm>
              <a:off x="6327" y="12231"/>
              <a:ext cx="2235" cy="617"/>
            </a:xfrm>
            <a:prstGeom prst="rect">
              <a:avLst/>
            </a:prstGeom>
            <a:solidFill>
              <a:schemeClr val="accent2"/>
            </a:solidFill>
            <a:ln w="38100" cmpd="dbl">
              <a:solidFill>
                <a:schemeClr val="hlink"/>
              </a:solidFill>
              <a:miter lim="800000"/>
              <a:headEnd/>
              <a:tailEnd/>
            </a:ln>
          </p:spPr>
          <p:txBody>
            <a:bodyPr/>
            <a:lstStyle/>
            <a:p>
              <a:pPr algn="ctr"/>
              <a:endParaRPr lang="ru-RU" sz="800" dirty="0">
                <a:solidFill>
                  <a:srgbClr val="000080"/>
                </a:solidFill>
                <a:latin typeface="Verdana" pitchFamily="34" charset="0"/>
              </a:endParaRPr>
            </a:p>
            <a:p>
              <a:pPr algn="ctr"/>
              <a:r>
                <a:rPr lang="en-US" sz="2400" b="1" dirty="0" smtClean="0">
                  <a:solidFill>
                    <a:srgbClr val="000066"/>
                  </a:solidFill>
                </a:rPr>
                <a:t>Other sources</a:t>
              </a:r>
              <a:endParaRPr lang="ru-RU" sz="2400" b="1" dirty="0">
                <a:solidFill>
                  <a:srgbClr val="000066"/>
                </a:solidFill>
              </a:endParaRPr>
            </a:p>
          </p:txBody>
        </p:sp>
        <p:sp>
          <p:nvSpPr>
            <p:cNvPr id="200715" name="Rectangle 11"/>
            <p:cNvSpPr>
              <a:spLocks noChangeArrowheads="1"/>
            </p:cNvSpPr>
            <p:nvPr/>
          </p:nvSpPr>
          <p:spPr bwMode="auto">
            <a:xfrm>
              <a:off x="2603" y="10997"/>
              <a:ext cx="2110" cy="617"/>
            </a:xfrm>
            <a:prstGeom prst="rect">
              <a:avLst/>
            </a:prstGeom>
            <a:solidFill>
              <a:schemeClr val="accent2"/>
            </a:solidFill>
            <a:ln w="38100" cmpd="dbl">
              <a:solidFill>
                <a:schemeClr val="hlink"/>
              </a:solidFill>
              <a:miter lim="800000"/>
              <a:headEnd/>
              <a:tailEnd/>
            </a:ln>
          </p:spPr>
          <p:txBody>
            <a:bodyPr/>
            <a:lstStyle/>
            <a:p>
              <a:pPr algn="ctr"/>
              <a:r>
                <a:rPr lang="en-US" sz="2400" b="1" dirty="0" smtClean="0">
                  <a:solidFill>
                    <a:srgbClr val="000066"/>
                  </a:solidFill>
                </a:rPr>
                <a:t>State budget</a:t>
              </a:r>
              <a:endParaRPr lang="ru-RU" sz="2400" b="1" dirty="0">
                <a:solidFill>
                  <a:srgbClr val="000066"/>
                </a:solidFill>
              </a:endParaRPr>
            </a:p>
          </p:txBody>
        </p:sp>
        <p:sp>
          <p:nvSpPr>
            <p:cNvPr id="200716" name="Rectangle 12"/>
            <p:cNvSpPr>
              <a:spLocks noChangeArrowheads="1"/>
            </p:cNvSpPr>
            <p:nvPr/>
          </p:nvSpPr>
          <p:spPr bwMode="auto">
            <a:xfrm>
              <a:off x="7321" y="10997"/>
              <a:ext cx="2110" cy="617"/>
            </a:xfrm>
            <a:prstGeom prst="rect">
              <a:avLst/>
            </a:prstGeom>
            <a:solidFill>
              <a:schemeClr val="accent2"/>
            </a:solidFill>
            <a:ln w="38100" cmpd="dbl">
              <a:solidFill>
                <a:schemeClr val="hlink"/>
              </a:solidFill>
              <a:miter lim="800000"/>
              <a:headEnd/>
              <a:tailEnd/>
            </a:ln>
          </p:spPr>
          <p:txBody>
            <a:bodyPr/>
            <a:lstStyle/>
            <a:p>
              <a:pPr algn="ctr"/>
              <a:r>
                <a:rPr lang="en-US" sz="2400" b="1" dirty="0" smtClean="0">
                  <a:solidFill>
                    <a:srgbClr val="000080"/>
                  </a:solidFill>
                  <a:latin typeface="+mn-lt"/>
                </a:rPr>
                <a:t>Repayment</a:t>
              </a:r>
              <a:endParaRPr lang="ru-RU" sz="2400" b="1" dirty="0">
                <a:solidFill>
                  <a:srgbClr val="000080"/>
                </a:solidFill>
                <a:latin typeface="+mn-lt"/>
              </a:endParaRPr>
            </a:p>
          </p:txBody>
        </p:sp>
        <p:sp>
          <p:nvSpPr>
            <p:cNvPr id="200717" name="Oval 13"/>
            <p:cNvSpPr>
              <a:spLocks noChangeArrowheads="1"/>
            </p:cNvSpPr>
            <p:nvPr/>
          </p:nvSpPr>
          <p:spPr bwMode="auto">
            <a:xfrm>
              <a:off x="5458" y="10873"/>
              <a:ext cx="998" cy="867"/>
            </a:xfrm>
            <a:prstGeom prst="ellipse">
              <a:avLst/>
            </a:prstGeom>
            <a:solidFill>
              <a:schemeClr val="folHlink"/>
            </a:solidFill>
            <a:ln w="38100" cmpd="dbl">
              <a:solidFill>
                <a:schemeClr val="hlink"/>
              </a:solidFill>
              <a:round/>
              <a:headEnd/>
              <a:tailEnd/>
            </a:ln>
          </p:spPr>
          <p:txBody>
            <a:bodyPr/>
            <a:lstStyle/>
            <a:p>
              <a:pPr algn="ctr"/>
              <a:r>
                <a:rPr lang="en-US" sz="2000" b="1" dirty="0" smtClean="0">
                  <a:solidFill>
                    <a:srgbClr val="000066"/>
                  </a:solidFill>
                </a:rPr>
                <a:t>Belinfund</a:t>
              </a:r>
              <a:endParaRPr lang="ru-RU" sz="2000" b="1" dirty="0">
                <a:solidFill>
                  <a:srgbClr val="000066"/>
                </a:solidFill>
              </a:endParaRPr>
            </a:p>
          </p:txBody>
        </p:sp>
        <p:sp>
          <p:nvSpPr>
            <p:cNvPr id="200718" name="Line 14"/>
            <p:cNvSpPr>
              <a:spLocks noChangeShapeType="1"/>
            </p:cNvSpPr>
            <p:nvPr/>
          </p:nvSpPr>
          <p:spPr bwMode="auto">
            <a:xfrm flipH="1">
              <a:off x="4714" y="11244"/>
              <a:ext cx="744" cy="0"/>
            </a:xfrm>
            <a:prstGeom prst="line">
              <a:avLst/>
            </a:prstGeom>
            <a:noFill/>
            <a:ln w="38100" cmpd="dbl">
              <a:solidFill>
                <a:schemeClr val="hlink"/>
              </a:solidFill>
              <a:round/>
              <a:headEnd/>
              <a:tailEnd type="stealth" w="lg" len="lg"/>
            </a:ln>
            <a:extLst>
              <a:ext uri="{909E8E84-426E-40DD-AFC4-6F175D3DCCD1}">
                <a14:hiddenFill xmlns:a14="http://schemas.microsoft.com/office/drawing/2010/main" xmlns="">
                  <a:noFill/>
                </a14:hiddenFill>
              </a:ext>
            </a:extLst>
          </p:spPr>
          <p:txBody>
            <a:bodyPr/>
            <a:lstStyle/>
            <a:p>
              <a:endParaRPr lang="ru-RU" dirty="0"/>
            </a:p>
          </p:txBody>
        </p:sp>
        <p:sp>
          <p:nvSpPr>
            <p:cNvPr id="200719" name="Line 15"/>
            <p:cNvSpPr>
              <a:spLocks noChangeShapeType="1"/>
            </p:cNvSpPr>
            <p:nvPr/>
          </p:nvSpPr>
          <p:spPr bwMode="auto">
            <a:xfrm flipH="1" flipV="1">
              <a:off x="6452" y="11244"/>
              <a:ext cx="869" cy="1"/>
            </a:xfrm>
            <a:prstGeom prst="line">
              <a:avLst/>
            </a:prstGeom>
            <a:noFill/>
            <a:ln w="38100" cmpd="dbl">
              <a:solidFill>
                <a:schemeClr val="hlink"/>
              </a:solidFill>
              <a:round/>
              <a:headEnd/>
              <a:tailEnd type="stealth" w="lg" len="lg"/>
            </a:ln>
            <a:extLst>
              <a:ext uri="{909E8E84-426E-40DD-AFC4-6F175D3DCCD1}">
                <a14:hiddenFill xmlns:a14="http://schemas.microsoft.com/office/drawing/2010/main" xmlns="">
                  <a:noFill/>
                </a14:hiddenFill>
              </a:ext>
            </a:extLst>
          </p:spPr>
          <p:txBody>
            <a:bodyPr/>
            <a:lstStyle/>
            <a:p>
              <a:endParaRPr lang="ru-RU" dirty="0"/>
            </a:p>
          </p:txBody>
        </p:sp>
        <p:sp>
          <p:nvSpPr>
            <p:cNvPr id="200720" name="Line 16"/>
            <p:cNvSpPr>
              <a:spLocks noChangeShapeType="1"/>
            </p:cNvSpPr>
            <p:nvPr/>
          </p:nvSpPr>
          <p:spPr bwMode="auto">
            <a:xfrm>
              <a:off x="8438" y="10503"/>
              <a:ext cx="0" cy="494"/>
            </a:xfrm>
            <a:prstGeom prst="line">
              <a:avLst/>
            </a:prstGeom>
            <a:noFill/>
            <a:ln w="38100" cmpd="dbl">
              <a:solidFill>
                <a:srgbClr val="000080"/>
              </a:solidFill>
              <a:round/>
              <a:headEnd/>
              <a:tailEnd type="stealth" w="lg" len="lg"/>
            </a:ln>
            <a:extLst>
              <a:ext uri="{909E8E84-426E-40DD-AFC4-6F175D3DCCD1}">
                <a14:hiddenFill xmlns:a14="http://schemas.microsoft.com/office/drawing/2010/main" xmlns="">
                  <a:noFill/>
                </a14:hiddenFill>
              </a:ext>
            </a:extLst>
          </p:spPr>
          <p:txBody>
            <a:bodyPr/>
            <a:lstStyle/>
            <a:p>
              <a:endParaRPr lang="ru-RU" dirty="0"/>
            </a:p>
          </p:txBody>
        </p:sp>
        <p:sp>
          <p:nvSpPr>
            <p:cNvPr id="200721" name="Line 17"/>
            <p:cNvSpPr>
              <a:spLocks noChangeShapeType="1"/>
            </p:cNvSpPr>
            <p:nvPr/>
          </p:nvSpPr>
          <p:spPr bwMode="auto">
            <a:xfrm flipV="1">
              <a:off x="4714" y="11614"/>
              <a:ext cx="869" cy="617"/>
            </a:xfrm>
            <a:prstGeom prst="line">
              <a:avLst/>
            </a:prstGeom>
            <a:noFill/>
            <a:ln w="38100" cmpd="dbl">
              <a:solidFill>
                <a:schemeClr val="hlink"/>
              </a:solidFill>
              <a:round/>
              <a:headEnd/>
              <a:tailEnd type="stealth" w="lg" len="lg"/>
            </a:ln>
            <a:extLst>
              <a:ext uri="{909E8E84-426E-40DD-AFC4-6F175D3DCCD1}">
                <a14:hiddenFill xmlns:a14="http://schemas.microsoft.com/office/drawing/2010/main" xmlns="">
                  <a:noFill/>
                </a14:hiddenFill>
              </a:ext>
            </a:extLst>
          </p:spPr>
          <p:txBody>
            <a:bodyPr/>
            <a:lstStyle/>
            <a:p>
              <a:endParaRPr lang="ru-RU" dirty="0"/>
            </a:p>
          </p:txBody>
        </p:sp>
        <p:sp>
          <p:nvSpPr>
            <p:cNvPr id="200722" name="Line 18"/>
            <p:cNvSpPr>
              <a:spLocks noChangeShapeType="1"/>
            </p:cNvSpPr>
            <p:nvPr/>
          </p:nvSpPr>
          <p:spPr bwMode="auto">
            <a:xfrm flipH="1" flipV="1">
              <a:off x="6327" y="11614"/>
              <a:ext cx="622" cy="617"/>
            </a:xfrm>
            <a:prstGeom prst="line">
              <a:avLst/>
            </a:prstGeom>
            <a:noFill/>
            <a:ln w="38100" cmpd="dbl">
              <a:solidFill>
                <a:schemeClr val="hlink"/>
              </a:solidFill>
              <a:round/>
              <a:headEnd/>
              <a:tailEnd type="stealth" w="lg" len="lg"/>
            </a:ln>
            <a:extLst>
              <a:ext uri="{909E8E84-426E-40DD-AFC4-6F175D3DCCD1}">
                <a14:hiddenFill xmlns:a14="http://schemas.microsoft.com/office/drawing/2010/main" xmlns="">
                  <a:noFill/>
                </a14:hiddenFill>
              </a:ext>
            </a:extLst>
          </p:spPr>
          <p:txBody>
            <a:bodyPr/>
            <a:lstStyle/>
            <a:p>
              <a:endParaRPr lang="ru-RU" dirty="0"/>
            </a:p>
          </p:txBody>
        </p:sp>
        <p:sp>
          <p:nvSpPr>
            <p:cNvPr id="200723" name="Line 19"/>
            <p:cNvSpPr>
              <a:spLocks noChangeShapeType="1"/>
            </p:cNvSpPr>
            <p:nvPr/>
          </p:nvSpPr>
          <p:spPr bwMode="auto">
            <a:xfrm>
              <a:off x="3596" y="11614"/>
              <a:ext cx="745" cy="617"/>
            </a:xfrm>
            <a:prstGeom prst="line">
              <a:avLst/>
            </a:prstGeom>
            <a:noFill/>
            <a:ln w="38100" cmpd="dbl">
              <a:solidFill>
                <a:schemeClr val="hlink"/>
              </a:solidFill>
              <a:round/>
              <a:headEnd/>
              <a:tailEnd type="stealth" w="lg" len="lg"/>
            </a:ln>
            <a:extLst>
              <a:ext uri="{909E8E84-426E-40DD-AFC4-6F175D3DCCD1}">
                <a14:hiddenFill xmlns:a14="http://schemas.microsoft.com/office/drawing/2010/main" xmlns="">
                  <a:noFill/>
                </a14:hiddenFill>
              </a:ext>
            </a:extLst>
          </p:spPr>
          <p:txBody>
            <a:bodyPr/>
            <a:lstStyle/>
            <a:p>
              <a:endParaRPr lang="ru-RU" dirty="0"/>
            </a:p>
          </p:txBody>
        </p:sp>
        <p:sp>
          <p:nvSpPr>
            <p:cNvPr id="200724" name="Line 20"/>
            <p:cNvSpPr>
              <a:spLocks noChangeShapeType="1"/>
            </p:cNvSpPr>
            <p:nvPr/>
          </p:nvSpPr>
          <p:spPr bwMode="auto">
            <a:xfrm>
              <a:off x="4589" y="10009"/>
              <a:ext cx="497" cy="1"/>
            </a:xfrm>
            <a:prstGeom prst="line">
              <a:avLst/>
            </a:prstGeom>
            <a:noFill/>
            <a:ln w="19050">
              <a:solidFill>
                <a:schemeClr val="hlink"/>
              </a:solidFill>
              <a:prstDash val="dash"/>
              <a:round/>
              <a:headEnd/>
              <a:tailEnd type="triangle" w="lg" len="lg"/>
            </a:ln>
            <a:extLst>
              <a:ext uri="{909E8E84-426E-40DD-AFC4-6F175D3DCCD1}">
                <a14:hiddenFill xmlns:a14="http://schemas.microsoft.com/office/drawing/2010/main" xmlns="">
                  <a:noFill/>
                </a14:hiddenFill>
              </a:ext>
            </a:extLst>
          </p:spPr>
          <p:txBody>
            <a:bodyPr/>
            <a:lstStyle/>
            <a:p>
              <a:endParaRPr lang="ru-RU" dirty="0"/>
            </a:p>
          </p:txBody>
        </p:sp>
        <p:sp>
          <p:nvSpPr>
            <p:cNvPr id="200725" name="Line 21"/>
            <p:cNvSpPr>
              <a:spLocks noChangeShapeType="1"/>
            </p:cNvSpPr>
            <p:nvPr/>
          </p:nvSpPr>
          <p:spPr bwMode="auto">
            <a:xfrm>
              <a:off x="7072" y="10009"/>
              <a:ext cx="497" cy="0"/>
            </a:xfrm>
            <a:prstGeom prst="line">
              <a:avLst/>
            </a:prstGeom>
            <a:noFill/>
            <a:ln w="19050">
              <a:solidFill>
                <a:schemeClr val="hlink"/>
              </a:solidFill>
              <a:prstDash val="dash"/>
              <a:round/>
              <a:headEnd/>
              <a:tailEnd type="triangle" w="lg" len="lg"/>
            </a:ln>
            <a:extLst>
              <a:ext uri="{909E8E84-426E-40DD-AFC4-6F175D3DCCD1}">
                <a14:hiddenFill xmlns:a14="http://schemas.microsoft.com/office/drawing/2010/main" xmlns="">
                  <a:noFill/>
                </a14:hiddenFill>
              </a:ext>
            </a:extLst>
          </p:spPr>
          <p:txBody>
            <a:bodyPr/>
            <a:lstStyle/>
            <a:p>
              <a:endParaRPr lang="ru-RU"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4"/>
          <p:cNvSpPr>
            <a:spLocks noGrp="1"/>
          </p:cNvSpPr>
          <p:nvPr>
            <p:ph type="sldNum" sz="quarter" idx="11"/>
          </p:nvPr>
        </p:nvSpPr>
        <p:spPr/>
        <p:txBody>
          <a:bodyPr/>
          <a:lstStyle/>
          <a:p>
            <a:fld id="{287F17B7-EB06-4420-9446-869A30C9FDCF}" type="slidenum">
              <a:rPr lang="ru-RU"/>
              <a:pPr/>
              <a:t>6</a:t>
            </a:fld>
            <a:endParaRPr lang="ru-RU" dirty="0"/>
          </a:p>
        </p:txBody>
      </p:sp>
      <p:sp>
        <p:nvSpPr>
          <p:cNvPr id="226307" name="Rectangle 3"/>
          <p:cNvSpPr>
            <a:spLocks noGrp="1" noChangeArrowheads="1"/>
          </p:cNvSpPr>
          <p:nvPr>
            <p:ph type="title"/>
          </p:nvPr>
        </p:nvSpPr>
        <p:spPr>
          <a:xfrm>
            <a:off x="609600" y="762000"/>
            <a:ext cx="7924800" cy="990600"/>
          </a:xfrm>
          <a:noFill/>
          <a:ln/>
        </p:spPr>
        <p:txBody>
          <a:bodyPr/>
          <a:lstStyle/>
          <a:p>
            <a:pPr algn="ctr"/>
            <a:r>
              <a:rPr lang="en-US" sz="2800" b="1" dirty="0" smtClean="0">
                <a:solidFill>
                  <a:srgbClr val="006666"/>
                </a:solidFill>
              </a:rPr>
              <a:t>Public Corporation “Gorizont”</a:t>
            </a:r>
            <a:r>
              <a:rPr lang="ru-RU" sz="2800" b="1" dirty="0">
                <a:solidFill>
                  <a:srgbClr val="006666"/>
                </a:solidFill>
              </a:rPr>
              <a:t/>
            </a:r>
            <a:br>
              <a:rPr lang="ru-RU" sz="2800" b="1" dirty="0">
                <a:solidFill>
                  <a:srgbClr val="006666"/>
                </a:solidFill>
              </a:rPr>
            </a:br>
            <a:r>
              <a:rPr lang="en-US" sz="2800" dirty="0" smtClean="0">
                <a:solidFill>
                  <a:srgbClr val="006666"/>
                </a:solidFill>
              </a:rPr>
              <a:t>Setting up a production of house-hold technique “Gorizont-midea”</a:t>
            </a:r>
            <a:endParaRPr lang="ru-RU" sz="2800" dirty="0">
              <a:solidFill>
                <a:srgbClr val="006666"/>
              </a:solidFill>
            </a:endParaRPr>
          </a:p>
        </p:txBody>
      </p:sp>
      <p:sp>
        <p:nvSpPr>
          <p:cNvPr id="226311" name="Rectangle 7"/>
          <p:cNvSpPr>
            <a:spLocks noChangeArrowheads="1"/>
          </p:cNvSpPr>
          <p:nvPr/>
        </p:nvSpPr>
        <p:spPr bwMode="auto">
          <a:xfrm>
            <a:off x="685800" y="1981200"/>
            <a:ext cx="8153400" cy="48936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400" dirty="0" smtClean="0"/>
              <a:t>Funding: </a:t>
            </a:r>
          </a:p>
          <a:p>
            <a:pPr marL="342900" indent="-342900">
              <a:buFont typeface="Arial" pitchFamily="34" charset="0"/>
              <a:buChar char="•"/>
            </a:pPr>
            <a:r>
              <a:rPr lang="ru-RU" sz="2400" dirty="0" smtClean="0"/>
              <a:t>14</a:t>
            </a:r>
            <a:r>
              <a:rPr lang="ru-RU" sz="2400" dirty="0"/>
              <a:t> 494,0 </a:t>
            </a:r>
            <a:r>
              <a:rPr lang="en-US" sz="2400" dirty="0" smtClean="0"/>
              <a:t>mln BYR Belinfund </a:t>
            </a:r>
          </a:p>
          <a:p>
            <a:pPr marL="342900" indent="-342900">
              <a:buFont typeface="Arial" pitchFamily="34" charset="0"/>
              <a:buChar char="•"/>
            </a:pPr>
            <a:r>
              <a:rPr lang="ru-RU" sz="2400" dirty="0" smtClean="0"/>
              <a:t>7</a:t>
            </a:r>
            <a:r>
              <a:rPr lang="ru-RU" sz="2400" dirty="0"/>
              <a:t> 111,0 </a:t>
            </a:r>
            <a:r>
              <a:rPr lang="en-US" sz="2400" dirty="0" smtClean="0"/>
              <a:t>mln BYR Innovation Fund of the Ministry of Industry </a:t>
            </a:r>
          </a:p>
          <a:p>
            <a:pPr marL="342900" indent="-342900">
              <a:buFont typeface="Arial" pitchFamily="34" charset="0"/>
              <a:buChar char="•"/>
            </a:pPr>
            <a:r>
              <a:rPr lang="ru-RU" sz="2400" dirty="0" smtClean="0"/>
              <a:t>6</a:t>
            </a:r>
            <a:r>
              <a:rPr lang="ru-RU" sz="2400" dirty="0"/>
              <a:t> 617,0 </a:t>
            </a:r>
            <a:r>
              <a:rPr lang="en-US" sz="2400" dirty="0" smtClean="0"/>
              <a:t>mln BYR Public Corporation “Gorizont”</a:t>
            </a:r>
            <a:endParaRPr lang="ru-RU" sz="2400" dirty="0"/>
          </a:p>
          <a:p>
            <a:endParaRPr lang="ru-RU" sz="2400" dirty="0"/>
          </a:p>
          <a:p>
            <a:r>
              <a:rPr lang="en-US" sz="2400" dirty="0" smtClean="0"/>
              <a:t>A new production of house-hold technique has been set up (46 varieties of microwave ovens). More </a:t>
            </a:r>
            <a:r>
              <a:rPr lang="en-US" sz="2400" dirty="0"/>
              <a:t>than 360 </a:t>
            </a:r>
            <a:r>
              <a:rPr lang="en-US" sz="2400" dirty="0" smtClean="0"/>
              <a:t>thous ovens for over 47.0 </a:t>
            </a:r>
            <a:r>
              <a:rPr lang="en-US" sz="2400" dirty="0"/>
              <a:t>bln BYR </a:t>
            </a:r>
            <a:r>
              <a:rPr lang="en-US" sz="2400" dirty="0" smtClean="0"/>
              <a:t>produced. 269 </a:t>
            </a:r>
            <a:r>
              <a:rPr lang="en-US" sz="2400" dirty="0"/>
              <a:t>new jobs created. The ratio of </a:t>
            </a:r>
            <a:r>
              <a:rPr lang="en-US" sz="2400" dirty="0" smtClean="0"/>
              <a:t>Belinfund spendings to the is 1:3.2 </a:t>
            </a:r>
            <a:r>
              <a:rPr lang="en-US" sz="2400" dirty="0"/>
              <a:t>(for </a:t>
            </a:r>
            <a:r>
              <a:rPr lang="en-US" sz="2400" dirty="0" smtClean="0"/>
              <a:t>2008-2010</a:t>
            </a:r>
            <a:r>
              <a:rPr lang="en-US" sz="2400" dirty="0"/>
              <a:t>).</a:t>
            </a:r>
          </a:p>
          <a:p>
            <a:r>
              <a:rPr lang="en-US" sz="2400" dirty="0"/>
              <a:t/>
            </a:r>
            <a:br>
              <a:rPr lang="en-US" sz="2400" dirty="0"/>
            </a:br>
            <a:endParaRPr lang="ru-RU" sz="24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4"/>
          <p:cNvSpPr>
            <a:spLocks noGrp="1"/>
          </p:cNvSpPr>
          <p:nvPr>
            <p:ph type="sldNum" sz="quarter" idx="11"/>
          </p:nvPr>
        </p:nvSpPr>
        <p:spPr/>
        <p:txBody>
          <a:bodyPr/>
          <a:lstStyle/>
          <a:p>
            <a:fld id="{407750FD-27DF-42CF-9354-B7FB0BF8EA86}" type="slidenum">
              <a:rPr lang="ru-RU"/>
              <a:pPr/>
              <a:t>7</a:t>
            </a:fld>
            <a:endParaRPr lang="ru-RU" dirty="0"/>
          </a:p>
        </p:txBody>
      </p:sp>
      <p:sp>
        <p:nvSpPr>
          <p:cNvPr id="227330" name="Rectangle 2"/>
          <p:cNvSpPr>
            <a:spLocks noGrp="1" noChangeArrowheads="1"/>
          </p:cNvSpPr>
          <p:nvPr>
            <p:ph type="title"/>
          </p:nvPr>
        </p:nvSpPr>
        <p:spPr>
          <a:xfrm>
            <a:off x="457200" y="457200"/>
            <a:ext cx="8229600" cy="1219200"/>
          </a:xfrm>
        </p:spPr>
        <p:txBody>
          <a:bodyPr/>
          <a:lstStyle/>
          <a:p>
            <a:pPr algn="ctr"/>
            <a:r>
              <a:rPr lang="en-US" sz="3200" dirty="0" smtClean="0">
                <a:solidFill>
                  <a:srgbClr val="006666"/>
                </a:solidFill>
              </a:rPr>
              <a:t>Production </a:t>
            </a:r>
            <a:r>
              <a:rPr lang="en-US" sz="3200" dirty="0">
                <a:solidFill>
                  <a:srgbClr val="006666"/>
                </a:solidFill>
              </a:rPr>
              <a:t>of house-hold technique </a:t>
            </a:r>
            <a:r>
              <a:rPr lang="en-US" sz="3200" dirty="0" smtClean="0">
                <a:solidFill>
                  <a:srgbClr val="006666"/>
                </a:solidFill>
              </a:rPr>
              <a:t/>
            </a:r>
            <a:br>
              <a:rPr lang="en-US" sz="3200" dirty="0" smtClean="0">
                <a:solidFill>
                  <a:srgbClr val="006666"/>
                </a:solidFill>
              </a:rPr>
            </a:br>
            <a:r>
              <a:rPr lang="en-US" sz="3200" dirty="0" smtClean="0">
                <a:solidFill>
                  <a:srgbClr val="006666"/>
                </a:solidFill>
              </a:rPr>
              <a:t>“</a:t>
            </a:r>
            <a:r>
              <a:rPr lang="en-US" sz="3200" dirty="0">
                <a:solidFill>
                  <a:srgbClr val="006666"/>
                </a:solidFill>
              </a:rPr>
              <a:t>Gorizont-midea</a:t>
            </a:r>
            <a:r>
              <a:rPr lang="en-US" sz="3200" dirty="0" smtClean="0">
                <a:solidFill>
                  <a:srgbClr val="006666"/>
                </a:solidFill>
              </a:rPr>
              <a:t>” (microwave ovens)</a:t>
            </a:r>
            <a:endParaRPr lang="ru-RU" sz="3200" dirty="0">
              <a:solidFill>
                <a:srgbClr val="006666"/>
              </a:solidFill>
            </a:endParaRPr>
          </a:p>
        </p:txBody>
      </p:sp>
      <p:pic>
        <p:nvPicPr>
          <p:cNvPr id="227331" name="Picture 3" descr="4"/>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838200" y="1828800"/>
            <a:ext cx="7391400" cy="4495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4"/>
          <p:cNvSpPr>
            <a:spLocks noGrp="1"/>
          </p:cNvSpPr>
          <p:nvPr>
            <p:ph type="sldNum" sz="quarter" idx="11"/>
          </p:nvPr>
        </p:nvSpPr>
        <p:spPr/>
        <p:txBody>
          <a:bodyPr/>
          <a:lstStyle/>
          <a:p>
            <a:fld id="{9538BC8F-7CB6-4CEC-9870-35223A2D61BE}" type="slidenum">
              <a:rPr lang="ru-RU"/>
              <a:pPr/>
              <a:t>8</a:t>
            </a:fld>
            <a:endParaRPr lang="ru-RU" dirty="0"/>
          </a:p>
        </p:txBody>
      </p:sp>
      <p:sp>
        <p:nvSpPr>
          <p:cNvPr id="182274" name="Rectangle 2"/>
          <p:cNvSpPr>
            <a:spLocks noGrp="1" noChangeArrowheads="1"/>
          </p:cNvSpPr>
          <p:nvPr>
            <p:ph type="title"/>
          </p:nvPr>
        </p:nvSpPr>
        <p:spPr>
          <a:xfrm>
            <a:off x="381000" y="457200"/>
            <a:ext cx="8458200" cy="1905000"/>
          </a:xfrm>
        </p:spPr>
        <p:txBody>
          <a:bodyPr/>
          <a:lstStyle/>
          <a:p>
            <a:pPr algn="ctr">
              <a:lnSpc>
                <a:spcPts val="2700"/>
              </a:lnSpc>
            </a:pPr>
            <a:r>
              <a:rPr lang="en-US" sz="2800" b="1" dirty="0" smtClean="0">
                <a:solidFill>
                  <a:srgbClr val="006666"/>
                </a:solidFill>
              </a:rPr>
              <a:t>Scientific Production Republican Unitary Enterprise “UNIHIMPROM BSU”</a:t>
            </a:r>
            <a:r>
              <a:rPr lang="ru-RU" sz="2800" b="1" dirty="0">
                <a:solidFill>
                  <a:srgbClr val="006666"/>
                </a:solidFill>
              </a:rPr>
              <a:t/>
            </a:r>
            <a:br>
              <a:rPr lang="ru-RU" sz="2800" b="1" dirty="0">
                <a:solidFill>
                  <a:srgbClr val="006666"/>
                </a:solidFill>
              </a:rPr>
            </a:br>
            <a:r>
              <a:rPr lang="en-US" sz="2800" dirty="0" smtClean="0">
                <a:solidFill>
                  <a:srgbClr val="006666"/>
                </a:solidFill>
              </a:rPr>
              <a:t>Developing a technology for producing the biodiesel </a:t>
            </a:r>
            <a:r>
              <a:rPr lang="en-US" sz="2800" dirty="0">
                <a:solidFill>
                  <a:srgbClr val="006666"/>
                </a:solidFill>
              </a:rPr>
              <a:t>from rapeseed oil, creating an installation for </a:t>
            </a:r>
            <a:r>
              <a:rPr lang="en-US" sz="2800" dirty="0" smtClean="0">
                <a:solidFill>
                  <a:srgbClr val="006666"/>
                </a:solidFill>
              </a:rPr>
              <a:t>producing the biofuels</a:t>
            </a:r>
            <a:endParaRPr lang="ru-RU" sz="2800" dirty="0">
              <a:solidFill>
                <a:srgbClr val="006666"/>
              </a:solidFill>
            </a:endParaRPr>
          </a:p>
        </p:txBody>
      </p:sp>
      <p:sp>
        <p:nvSpPr>
          <p:cNvPr id="182275" name="Rectangle 3"/>
          <p:cNvSpPr>
            <a:spLocks noGrp="1" noChangeArrowheads="1"/>
          </p:cNvSpPr>
          <p:nvPr>
            <p:ph type="body" idx="1"/>
          </p:nvPr>
        </p:nvSpPr>
        <p:spPr>
          <a:xfrm>
            <a:off x="381000" y="2362200"/>
            <a:ext cx="8229600" cy="4191000"/>
          </a:xfrm>
        </p:spPr>
        <p:txBody>
          <a:bodyPr/>
          <a:lstStyle/>
          <a:p>
            <a:pPr marL="0" indent="0">
              <a:buNone/>
            </a:pPr>
            <a:r>
              <a:rPr lang="en-US" sz="2400" dirty="0" smtClean="0"/>
              <a:t>Funding-</a:t>
            </a:r>
            <a:endParaRPr lang="en-US" sz="2400" dirty="0"/>
          </a:p>
          <a:p>
            <a:pPr>
              <a:buFont typeface="Wingdings" pitchFamily="2" charset="2"/>
              <a:buChar char="q"/>
            </a:pPr>
            <a:r>
              <a:rPr lang="en-US" sz="2400" dirty="0"/>
              <a:t>996.0 </a:t>
            </a:r>
            <a:r>
              <a:rPr lang="en-US" sz="2400" dirty="0" smtClean="0"/>
              <a:t>mln BYR Belinfund</a:t>
            </a:r>
          </a:p>
          <a:p>
            <a:pPr>
              <a:buFont typeface="Wingdings" pitchFamily="2" charset="2"/>
              <a:buChar char="q"/>
            </a:pPr>
            <a:r>
              <a:rPr lang="en-US" sz="2400" dirty="0" smtClean="0"/>
              <a:t>1002.0 mln BYR own </a:t>
            </a:r>
            <a:r>
              <a:rPr lang="en-US" sz="2400" dirty="0"/>
              <a:t>funds</a:t>
            </a:r>
          </a:p>
          <a:p>
            <a:pPr marL="0" indent="0">
              <a:buNone/>
            </a:pPr>
            <a:r>
              <a:rPr lang="en-US" sz="2400" dirty="0" smtClean="0"/>
              <a:t>By the end of 2009, the Public Corporation “Grodno-Azot</a:t>
            </a:r>
            <a:r>
              <a:rPr lang="en-US" sz="2400" dirty="0"/>
              <a:t>" </a:t>
            </a:r>
            <a:r>
              <a:rPr lang="en-US" sz="2400" dirty="0" smtClean="0"/>
              <a:t>produced 10.14 thous </a:t>
            </a:r>
            <a:r>
              <a:rPr lang="en-US" sz="2400" dirty="0"/>
              <a:t>tons of fatty acids </a:t>
            </a:r>
            <a:r>
              <a:rPr lang="en-US" sz="2400" dirty="0" smtClean="0"/>
              <a:t>methyl </a:t>
            </a:r>
            <a:r>
              <a:rPr lang="en-US" sz="2400" dirty="0"/>
              <a:t>esters </a:t>
            </a:r>
            <a:r>
              <a:rPr lang="en-US" sz="2400" dirty="0" smtClean="0"/>
              <a:t>and 247.73 thous </a:t>
            </a:r>
            <a:r>
              <a:rPr lang="en-US" sz="2400" dirty="0"/>
              <a:t>tons of mixed </a:t>
            </a:r>
            <a:r>
              <a:rPr lang="en-US" sz="2400" dirty="0" smtClean="0"/>
              <a:t>fuel using the installation.</a:t>
            </a:r>
            <a:endParaRPr lang="en-US" sz="2400" dirty="0"/>
          </a:p>
          <a:p>
            <a:pPr marL="0" indent="0">
              <a:buNone/>
            </a:pPr>
            <a:r>
              <a:rPr lang="en-US" sz="2400" dirty="0"/>
              <a:t>At </a:t>
            </a:r>
            <a:r>
              <a:rPr lang="en-US" sz="2400" dirty="0" smtClean="0"/>
              <a:t>the installation at the Public Corpporation “Khimvolokno”,  Mogilev developed by "</a:t>
            </a:r>
            <a:r>
              <a:rPr lang="en-US" sz="2400" dirty="0"/>
              <a:t>Unihimprom </a:t>
            </a:r>
            <a:r>
              <a:rPr lang="en-US" sz="2400" dirty="0" smtClean="0"/>
              <a:t>BSU” 8.8 thous </a:t>
            </a:r>
            <a:r>
              <a:rPr lang="en-US" sz="2400" dirty="0"/>
              <a:t>tons of fatty </a:t>
            </a:r>
            <a:r>
              <a:rPr lang="en-US" sz="2400" dirty="0" smtClean="0"/>
              <a:t>acids methyl </a:t>
            </a:r>
            <a:r>
              <a:rPr lang="en-US" sz="2400" dirty="0"/>
              <a:t>esters </a:t>
            </a:r>
            <a:r>
              <a:rPr lang="en-US" sz="2400" dirty="0" smtClean="0"/>
              <a:t>and </a:t>
            </a:r>
            <a:r>
              <a:rPr lang="en-US" sz="2400" dirty="0"/>
              <a:t>264.0 </a:t>
            </a:r>
            <a:r>
              <a:rPr lang="en-US" sz="2400" dirty="0" smtClean="0"/>
              <a:t>thous </a:t>
            </a:r>
            <a:r>
              <a:rPr lang="en-US" sz="2400" dirty="0"/>
              <a:t>tons of mixed </a:t>
            </a:r>
            <a:r>
              <a:rPr lang="en-US" sz="2400" dirty="0" smtClean="0"/>
              <a:t>fuel have been produced.</a:t>
            </a:r>
            <a:endParaRPr lang="ru-RU"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4"/>
          <p:cNvSpPr>
            <a:spLocks noGrp="1"/>
          </p:cNvSpPr>
          <p:nvPr>
            <p:ph type="sldNum" sz="quarter" idx="11"/>
          </p:nvPr>
        </p:nvSpPr>
        <p:spPr/>
        <p:txBody>
          <a:bodyPr/>
          <a:lstStyle/>
          <a:p>
            <a:fld id="{B0081810-C7BD-49F9-BD8A-83030EB30996}" type="slidenum">
              <a:rPr lang="ru-RU"/>
              <a:pPr/>
              <a:t>9</a:t>
            </a:fld>
            <a:endParaRPr lang="ru-RU" dirty="0"/>
          </a:p>
        </p:txBody>
      </p:sp>
      <p:sp>
        <p:nvSpPr>
          <p:cNvPr id="180229" name="Rectangle 5"/>
          <p:cNvSpPr>
            <a:spLocks noGrp="1" noChangeArrowheads="1"/>
          </p:cNvSpPr>
          <p:nvPr>
            <p:ph type="title"/>
          </p:nvPr>
        </p:nvSpPr>
        <p:spPr>
          <a:xfrm>
            <a:off x="457200" y="381000"/>
            <a:ext cx="8229600" cy="1295400"/>
          </a:xfrm>
        </p:spPr>
        <p:txBody>
          <a:bodyPr/>
          <a:lstStyle/>
          <a:p>
            <a:pPr algn="ctr"/>
            <a:r>
              <a:rPr lang="en-US" sz="3000" dirty="0" smtClean="0">
                <a:solidFill>
                  <a:srgbClr val="006666"/>
                </a:solidFill>
              </a:rPr>
              <a:t>Installation </a:t>
            </a:r>
            <a:r>
              <a:rPr lang="en-US" sz="3000" dirty="0">
                <a:solidFill>
                  <a:srgbClr val="006666"/>
                </a:solidFill>
              </a:rPr>
              <a:t>for </a:t>
            </a:r>
            <a:r>
              <a:rPr lang="en-US" sz="3000" dirty="0" smtClean="0">
                <a:solidFill>
                  <a:srgbClr val="006666"/>
                </a:solidFill>
              </a:rPr>
              <a:t>industrial producing of biofuels</a:t>
            </a:r>
            <a:r>
              <a:rPr lang="en-US" sz="3000" dirty="0">
                <a:solidFill>
                  <a:srgbClr val="006666"/>
                </a:solidFill>
              </a:rPr>
              <a:t> from rapeseed oil</a:t>
            </a:r>
            <a:r>
              <a:rPr lang="en-US" sz="3000" dirty="0" smtClean="0">
                <a:solidFill>
                  <a:srgbClr val="006666"/>
                </a:solidFill>
              </a:rPr>
              <a:t> </a:t>
            </a:r>
            <a:r>
              <a:rPr lang="ru-RU" sz="3000" dirty="0" smtClean="0">
                <a:solidFill>
                  <a:srgbClr val="006666"/>
                </a:solidFill>
              </a:rPr>
              <a:t>(</a:t>
            </a:r>
            <a:r>
              <a:rPr lang="en-US" sz="3000" dirty="0" smtClean="0">
                <a:solidFill>
                  <a:srgbClr val="006666"/>
                </a:solidFill>
              </a:rPr>
              <a:t>PC “Grodno-Azot”, Grodno)</a:t>
            </a:r>
            <a:endParaRPr lang="ru-RU" sz="3000" dirty="0">
              <a:solidFill>
                <a:srgbClr val="006666"/>
              </a:solidFill>
            </a:endParaRPr>
          </a:p>
        </p:txBody>
      </p:sp>
      <p:pic>
        <p:nvPicPr>
          <p:cNvPr id="180228" name="Picture 4" descr="0211"/>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762000" y="1676400"/>
            <a:ext cx="7772400" cy="48006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Пиксел">
  <a:themeElements>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fontScheme name="Пиксел">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738</TotalTime>
  <Words>1053</Words>
  <Application>Microsoft Office PowerPoint</Application>
  <PresentationFormat>Předvádění na obrazovce (4:3)</PresentationFormat>
  <Paragraphs>135</Paragraphs>
  <Slides>20</Slides>
  <Notes>1</Notes>
  <HiddenSlides>0</HiddenSlides>
  <MMClips>0</MMClips>
  <ScaleCrop>false</ScaleCrop>
  <HeadingPairs>
    <vt:vector size="4" baseType="variant">
      <vt:variant>
        <vt:lpstr>Motiv</vt:lpstr>
      </vt:variant>
      <vt:variant>
        <vt:i4>1</vt:i4>
      </vt:variant>
      <vt:variant>
        <vt:lpstr>Nadpisy snímků</vt:lpstr>
      </vt:variant>
      <vt:variant>
        <vt:i4>20</vt:i4>
      </vt:variant>
    </vt:vector>
  </HeadingPairs>
  <TitlesOfParts>
    <vt:vector size="21" baseType="lpstr">
      <vt:lpstr>Пиксел</vt:lpstr>
      <vt:lpstr> Vladimir Nedzilko Support for innovation activities by the Belarusian Innovation Fund</vt:lpstr>
      <vt:lpstr>Belinfund: Setting up</vt:lpstr>
      <vt:lpstr>Belinfund: the order of providing a financial support</vt:lpstr>
      <vt:lpstr>Transition towards activities on mastering of the innovative productions</vt:lpstr>
      <vt:lpstr>The new financing scheme</vt:lpstr>
      <vt:lpstr>Public Corporation “Gorizont” Setting up a production of house-hold technique “Gorizont-midea”</vt:lpstr>
      <vt:lpstr>Production of house-hold technique  “Gorizont-midea” (microwave ovens)</vt:lpstr>
      <vt:lpstr>Scientific Production Republican Unitary Enterprise “UNIHIMPROM BSU” Developing a technology for producing the biodiesel from rapeseed oil, creating an installation for producing the biofuels</vt:lpstr>
      <vt:lpstr>Installation for industrial producing of biofuels from rapeseed oil (PC “Grodno-Azot”, Grodno)</vt:lpstr>
      <vt:lpstr>Scientific Production Private Unitary Enterprise “ADANI”, Minsk Digital x-ray mammography </vt:lpstr>
      <vt:lpstr>Advantages of being supported by Belinfund</vt:lpstr>
      <vt:lpstr>Challenges</vt:lpstr>
      <vt:lpstr>Decree № 252 of 17.05.2010 “On amendments and changes in some decrees of the President of the Republic of Belarus”</vt:lpstr>
      <vt:lpstr>Venture capital financial mechanism</vt:lpstr>
      <vt:lpstr>Venture financing scheme</vt:lpstr>
      <vt:lpstr>Criteria for selection of venture projects</vt:lpstr>
      <vt:lpstr>Tax benefits within venture projects implementation</vt:lpstr>
      <vt:lpstr>Venture Company “EurAsEC Center of Innovative Technologies”,  Limited Liability Corporation</vt:lpstr>
      <vt:lpstr>Venture Company “EurAsEC Center of Innovative Technologies”, Limited Liability Corporation (VC CIT EurAsEC)</vt:lpstr>
      <vt:lpstr>Thank you for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Alla</dc:creator>
  <cp:lastModifiedBy>prezentace</cp:lastModifiedBy>
  <cp:revision>32</cp:revision>
  <cp:lastPrinted>2012-06-28T12:41:20Z</cp:lastPrinted>
  <dcterms:created xsi:type="dcterms:W3CDTF">1601-01-01T00:00:00Z</dcterms:created>
  <dcterms:modified xsi:type="dcterms:W3CDTF">2012-12-06T08:45:52Z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y fmtid="{D5CDD505-2E9C-101B-9397-08002B2CF9AE}" pid="3" name="LCID">
    <vt:i4>1049</vt:i4>
  </property>
</Properties>
</file>