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8A2481B-5154-415F-B752-558547769AA3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uzi@matimop.org.il" TargetMode="External"/><Relationship Id="rId2" Type="http://schemas.openxmlformats.org/officeDocument/2006/relationships/hyperlink" Target="mailto:nina.fejksova@msmt.cz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marcela.kolvekova@czechinvest.org" TargetMode="External"/><Relationship Id="rId4" Type="http://schemas.openxmlformats.org/officeDocument/2006/relationships/hyperlink" Target="http://www.matimop.org.il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0034" y="642918"/>
            <a:ext cx="8001056" cy="4724416"/>
          </a:xfrm>
        </p:spPr>
        <p:txBody>
          <a:bodyPr>
            <a:normAutofit/>
          </a:bodyPr>
          <a:lstStyle/>
          <a:p>
            <a:r>
              <a:rPr lang="cs-CZ" b="1" dirty="0" smtClean="0"/>
              <a:t>Program mezinárodní spolupráce mezi Českou republikou a Státem Izrael v aplikovaném výzkumu a experimentálním vývoji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 smtClean="0"/>
              <a:t>GESHER/MOST</a:t>
            </a:r>
            <a:endParaRPr lang="cs-CZ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0034" y="642918"/>
            <a:ext cx="8001056" cy="928694"/>
          </a:xfrm>
        </p:spPr>
        <p:txBody>
          <a:bodyPr>
            <a:normAutofit/>
          </a:bodyPr>
          <a:lstStyle/>
          <a:p>
            <a:r>
              <a:rPr lang="cs-CZ" b="1" dirty="0" smtClean="0"/>
              <a:t>Předmět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 smtClean="0"/>
              <a:t>GESHER/MOST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857224" y="2214554"/>
            <a:ext cx="721523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Podpora účasti českých podniků zabývajících se aplikovaným výzkumem a experimentálním vývojem ve spolupráci s partnerem ve Státě Izrael, v projektech aplikovaného výzkumu nebo experimentálního vývoje.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0034" y="642918"/>
            <a:ext cx="8001056" cy="928694"/>
          </a:xfrm>
        </p:spPr>
        <p:txBody>
          <a:bodyPr>
            <a:normAutofit/>
          </a:bodyPr>
          <a:lstStyle/>
          <a:p>
            <a:r>
              <a:rPr lang="cs-CZ" b="1" dirty="0" smtClean="0"/>
              <a:t>CÍL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 smtClean="0"/>
              <a:t>GESHER/MOST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857224" y="1714488"/>
            <a:ext cx="8143932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Podpora mezinárodní dvoustranné spolupráce podniků v oblastech:</a:t>
            </a:r>
          </a:p>
          <a:p>
            <a:r>
              <a:rPr lang="cs-CZ" sz="2800" dirty="0" smtClean="0"/>
              <a:t> </a:t>
            </a:r>
            <a:endParaRPr lang="cs-CZ" sz="2000" dirty="0" smtClean="0"/>
          </a:p>
          <a:p>
            <a:r>
              <a:rPr lang="cs-CZ" sz="2100" dirty="0" smtClean="0"/>
              <a:t>- Informačních a komunikačních technologií, </a:t>
            </a:r>
          </a:p>
          <a:p>
            <a:r>
              <a:rPr lang="cs-CZ" sz="2100" dirty="0" smtClean="0"/>
              <a:t>- Udržitelných a čistých technologií, </a:t>
            </a:r>
          </a:p>
          <a:p>
            <a:r>
              <a:rPr lang="cs-CZ" sz="2100" dirty="0" smtClean="0"/>
              <a:t>- Bio-</a:t>
            </a:r>
            <a:r>
              <a:rPr lang="cs-CZ" sz="2100" dirty="0" err="1" smtClean="0"/>
              <a:t>Agro</a:t>
            </a:r>
            <a:r>
              <a:rPr lang="cs-CZ" sz="2100" dirty="0" smtClean="0"/>
              <a:t> – zemědělských a potravinářských technologií, </a:t>
            </a:r>
          </a:p>
          <a:p>
            <a:r>
              <a:rPr lang="cs-CZ" sz="2100" dirty="0" smtClean="0"/>
              <a:t>- Biotechnologie a lékařské techniky, </a:t>
            </a:r>
          </a:p>
          <a:p>
            <a:r>
              <a:rPr lang="cs-CZ" sz="2100" dirty="0" smtClean="0"/>
              <a:t>- Strojírenství (nové materiály, </a:t>
            </a:r>
            <a:r>
              <a:rPr lang="cs-CZ" sz="2100" dirty="0" err="1" smtClean="0"/>
              <a:t>nanotechnologie</a:t>
            </a:r>
            <a:r>
              <a:rPr lang="cs-CZ" sz="2100" dirty="0" smtClean="0"/>
              <a:t>, kybernetika a robotika).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0034" y="642918"/>
            <a:ext cx="8001056" cy="928694"/>
          </a:xfrm>
        </p:spPr>
        <p:txBody>
          <a:bodyPr>
            <a:normAutofit/>
          </a:bodyPr>
          <a:lstStyle/>
          <a:p>
            <a:r>
              <a:rPr lang="cs-CZ" dirty="0" smtClean="0"/>
              <a:t>Veřejná soutěž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 smtClean="0"/>
              <a:t>GESHER/MOST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857224" y="2285992"/>
            <a:ext cx="814393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- jednostupňová veřejná soutěž</a:t>
            </a:r>
          </a:p>
          <a:p>
            <a:r>
              <a:rPr lang="cs-CZ" sz="2800" dirty="0" smtClean="0"/>
              <a:t>- výzva vyhlašována 1x ročně</a:t>
            </a:r>
          </a:p>
          <a:p>
            <a:r>
              <a:rPr lang="cs-CZ" sz="2800" dirty="0" smtClean="0"/>
              <a:t>- max. doba řešení projektu 3 roky</a:t>
            </a:r>
          </a:p>
          <a:p>
            <a:r>
              <a:rPr lang="cs-CZ" sz="2800" dirty="0" smtClean="0"/>
              <a:t>- možnost spolupráce podniku s výzkumnou institucí</a:t>
            </a:r>
          </a:p>
          <a:p>
            <a:r>
              <a:rPr lang="cs-CZ" sz="2800" dirty="0" smtClean="0"/>
              <a:t> </a:t>
            </a:r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0034" y="642918"/>
            <a:ext cx="8001056" cy="928694"/>
          </a:xfrm>
        </p:spPr>
        <p:txBody>
          <a:bodyPr>
            <a:normAutofit/>
          </a:bodyPr>
          <a:lstStyle/>
          <a:p>
            <a:r>
              <a:rPr lang="cs-CZ" dirty="0" smtClean="0"/>
              <a:t>Finance I.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 smtClean="0"/>
              <a:t>GESHER/MOST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714348" y="1857364"/>
            <a:ext cx="814393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Tx/>
              <a:buChar char="-"/>
            </a:pPr>
            <a:r>
              <a:rPr lang="cs-CZ" sz="2800" dirty="0" smtClean="0"/>
              <a:t>1 výzva = 60 mil. Kč, (tzn. 20 mil. Kč na rok)</a:t>
            </a:r>
          </a:p>
          <a:p>
            <a:pPr lvl="0">
              <a:buFontTx/>
              <a:buChar char="-"/>
            </a:pPr>
            <a:endParaRPr lang="cs-CZ" sz="2800" dirty="0" smtClean="0"/>
          </a:p>
          <a:p>
            <a:pPr lvl="0"/>
            <a:r>
              <a:rPr lang="cs-CZ" sz="2800" dirty="0" smtClean="0"/>
              <a:t>- nejvyšší povolená míra podpory</a:t>
            </a:r>
          </a:p>
          <a:p>
            <a:r>
              <a:rPr lang="cs-CZ" sz="2800" dirty="0" smtClean="0"/>
              <a:t>	AV: 50 % uznaných nákladů</a:t>
            </a:r>
          </a:p>
          <a:p>
            <a:r>
              <a:rPr lang="cs-CZ" sz="2800" dirty="0" smtClean="0"/>
              <a:t>	EV: 25 % uznaných nákladů</a:t>
            </a:r>
          </a:p>
          <a:p>
            <a:endParaRPr lang="cs-CZ" sz="2800" dirty="0" smtClean="0"/>
          </a:p>
          <a:p>
            <a:r>
              <a:rPr lang="cs-CZ" sz="2800" dirty="0" smtClean="0"/>
              <a:t>- činnost výzkumné instituce až 100 % do 30 % uznaných nákladů projektu</a:t>
            </a:r>
          </a:p>
          <a:p>
            <a:r>
              <a:rPr lang="cs-CZ" sz="2800" dirty="0" smtClean="0"/>
              <a:t> </a:t>
            </a:r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0034" y="642918"/>
            <a:ext cx="8001056" cy="928694"/>
          </a:xfrm>
        </p:spPr>
        <p:txBody>
          <a:bodyPr>
            <a:normAutofit/>
          </a:bodyPr>
          <a:lstStyle/>
          <a:p>
            <a:r>
              <a:rPr lang="cs-CZ" dirty="0" smtClean="0"/>
              <a:t>Finance II.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 smtClean="0"/>
              <a:t>GESHER/MOST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714348" y="2357430"/>
            <a:ext cx="814393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800" dirty="0" smtClean="0"/>
              <a:t>- min. výše podpory 500 tis. Kč/ rok</a:t>
            </a:r>
          </a:p>
          <a:p>
            <a:pPr lvl="0"/>
            <a:r>
              <a:rPr lang="cs-CZ" sz="2800" dirty="0" smtClean="0"/>
              <a:t>- max. výše podpory 4 mil. Kč/rok</a:t>
            </a:r>
          </a:p>
          <a:p>
            <a:pPr lvl="0"/>
            <a:r>
              <a:rPr lang="cs-CZ" sz="2800" dirty="0" smtClean="0"/>
              <a:t>- doporučená výše podpory 2 mil. Kč/rok</a:t>
            </a:r>
          </a:p>
          <a:p>
            <a:r>
              <a:rPr lang="cs-CZ" sz="2800" dirty="0" smtClean="0"/>
              <a:t> </a:t>
            </a:r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0034" y="642918"/>
            <a:ext cx="8286808" cy="92869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Veřejné soutěže – realizované projekty 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 smtClean="0"/>
              <a:t>GESHER/MOST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714348" y="2357430"/>
            <a:ext cx="814393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800" dirty="0" smtClean="0"/>
              <a:t>- VES 2010 – 2 projekty</a:t>
            </a:r>
          </a:p>
          <a:p>
            <a:pPr lvl="0"/>
            <a:r>
              <a:rPr lang="cs-CZ" sz="2800" dirty="0" smtClean="0"/>
              <a:t>- VES 2011 – 1 projekt</a:t>
            </a:r>
          </a:p>
          <a:p>
            <a:pPr lvl="0"/>
            <a:r>
              <a:rPr lang="cs-CZ" sz="2800" dirty="0" smtClean="0"/>
              <a:t>- VES 2012 – 2 projekty</a:t>
            </a:r>
          </a:p>
          <a:p>
            <a:pPr lvl="0"/>
            <a:r>
              <a:rPr lang="cs-CZ" sz="2800" dirty="0" smtClean="0"/>
              <a:t>- VES 2013 – probíhá</a:t>
            </a:r>
          </a:p>
          <a:p>
            <a:r>
              <a:rPr lang="cs-CZ" sz="2800" dirty="0" smtClean="0"/>
              <a:t> </a:t>
            </a:r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0034" y="642918"/>
            <a:ext cx="8286808" cy="928694"/>
          </a:xfrm>
        </p:spPr>
        <p:txBody>
          <a:bodyPr>
            <a:normAutofit/>
          </a:bodyPr>
          <a:lstStyle/>
          <a:p>
            <a:r>
              <a:rPr lang="cs-CZ" dirty="0" smtClean="0"/>
              <a:t>Kontaktní osoby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 smtClean="0"/>
              <a:t>GESHER/MOST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714348" y="1857364"/>
            <a:ext cx="8143932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Ministerstvo školství, mládeže a tělovýchovy: 		</a:t>
            </a:r>
            <a:r>
              <a:rPr lang="cs-CZ" sz="1400" b="1" dirty="0" smtClean="0"/>
              <a:t>Kontaktní osoba na izraelské straně </a:t>
            </a:r>
            <a:endParaRPr lang="cs-CZ" sz="1400" dirty="0" smtClean="0"/>
          </a:p>
          <a:p>
            <a:r>
              <a:rPr lang="cs-CZ" sz="1400" b="1" dirty="0" smtClean="0"/>
              <a:t>Ing. Nina </a:t>
            </a:r>
            <a:r>
              <a:rPr lang="cs-CZ" sz="1400" b="1" dirty="0" err="1" smtClean="0"/>
              <a:t>Fejksová</a:t>
            </a:r>
            <a:r>
              <a:rPr lang="cs-CZ" sz="1400" b="1" dirty="0" smtClean="0"/>
              <a:t>				</a:t>
            </a:r>
            <a:r>
              <a:rPr lang="cs-CZ" sz="1400" dirty="0" smtClean="0"/>
              <a:t>MATIMOP – </a:t>
            </a:r>
            <a:r>
              <a:rPr lang="cs-CZ" sz="1400" dirty="0" err="1" smtClean="0"/>
              <a:t>Israeli</a:t>
            </a:r>
            <a:r>
              <a:rPr lang="cs-CZ" sz="1400" dirty="0" smtClean="0"/>
              <a:t> </a:t>
            </a:r>
            <a:r>
              <a:rPr lang="cs-CZ" sz="1400" dirty="0" err="1" smtClean="0"/>
              <a:t>Industry</a:t>
            </a:r>
            <a:r>
              <a:rPr lang="cs-CZ" sz="1400" dirty="0" smtClean="0"/>
              <a:t> Center </a:t>
            </a:r>
            <a:r>
              <a:rPr lang="cs-CZ" sz="1400" dirty="0" err="1" smtClean="0"/>
              <a:t>for</a:t>
            </a:r>
            <a:r>
              <a:rPr lang="cs-CZ" sz="1400" dirty="0" smtClean="0"/>
              <a:t> R&amp;D </a:t>
            </a:r>
          </a:p>
          <a:p>
            <a:r>
              <a:rPr lang="cs-CZ" sz="1400" dirty="0" smtClean="0"/>
              <a:t>Odbor výzkumu a vývoje				</a:t>
            </a:r>
            <a:r>
              <a:rPr lang="cs-CZ" sz="1400" b="1" dirty="0" err="1" smtClean="0"/>
              <a:t>Uzi</a:t>
            </a:r>
            <a:r>
              <a:rPr lang="cs-CZ" sz="1400" b="1" dirty="0" smtClean="0"/>
              <a:t> Bar </a:t>
            </a:r>
            <a:r>
              <a:rPr lang="cs-CZ" sz="1400" b="1" dirty="0" err="1" smtClean="0"/>
              <a:t>Sadeh</a:t>
            </a:r>
            <a:r>
              <a:rPr lang="cs-CZ" sz="1400" b="1" dirty="0" smtClean="0"/>
              <a:t> </a:t>
            </a:r>
            <a:endParaRPr lang="cs-CZ" sz="1400" dirty="0" smtClean="0"/>
          </a:p>
          <a:p>
            <a:r>
              <a:rPr lang="cs-CZ" sz="1400" dirty="0" smtClean="0"/>
              <a:t>Karmelitská 7 				Program </a:t>
            </a:r>
            <a:r>
              <a:rPr lang="cs-CZ" sz="1400" dirty="0" err="1" smtClean="0"/>
              <a:t>Manager</a:t>
            </a:r>
            <a:r>
              <a:rPr lang="cs-CZ" sz="1400" dirty="0" smtClean="0"/>
              <a:t> </a:t>
            </a:r>
          </a:p>
          <a:p>
            <a:r>
              <a:rPr lang="cs-CZ" sz="1400" dirty="0" smtClean="0"/>
              <a:t>118 12 Praha 1 				</a:t>
            </a:r>
            <a:r>
              <a:rPr lang="cs-CZ" sz="1400" dirty="0" err="1" smtClean="0"/>
              <a:t>Industrial</a:t>
            </a:r>
            <a:r>
              <a:rPr lang="cs-CZ" sz="1400" dirty="0" smtClean="0"/>
              <a:t> R&amp;D </a:t>
            </a:r>
            <a:r>
              <a:rPr lang="cs-CZ" sz="1400" dirty="0" err="1" smtClean="0"/>
              <a:t>Programs</a:t>
            </a:r>
            <a:r>
              <a:rPr lang="cs-CZ" sz="1400" dirty="0" smtClean="0"/>
              <a:t>, </a:t>
            </a:r>
            <a:r>
              <a:rPr lang="cs-CZ" sz="1400" dirty="0" err="1" smtClean="0"/>
              <a:t>Europe</a:t>
            </a:r>
            <a:r>
              <a:rPr lang="cs-CZ" sz="1400" dirty="0" smtClean="0"/>
              <a:t> </a:t>
            </a:r>
          </a:p>
          <a:p>
            <a:r>
              <a:rPr lang="cs-CZ" sz="1400" dirty="0" smtClean="0"/>
              <a:t>tel: 234 811 832 				MATIMOP-</a:t>
            </a:r>
            <a:r>
              <a:rPr lang="cs-CZ" sz="1400" dirty="0" err="1" smtClean="0"/>
              <a:t>Israeli</a:t>
            </a:r>
            <a:r>
              <a:rPr lang="cs-CZ" sz="1400" dirty="0" smtClean="0"/>
              <a:t> </a:t>
            </a:r>
            <a:r>
              <a:rPr lang="cs-CZ" sz="1400" dirty="0" err="1" smtClean="0"/>
              <a:t>Industry</a:t>
            </a:r>
            <a:r>
              <a:rPr lang="cs-CZ" sz="1400" dirty="0" smtClean="0"/>
              <a:t> Center </a:t>
            </a:r>
            <a:r>
              <a:rPr lang="cs-CZ" sz="1400" dirty="0" err="1" smtClean="0"/>
              <a:t>for</a:t>
            </a:r>
            <a:r>
              <a:rPr lang="cs-CZ" sz="1400" dirty="0" smtClean="0"/>
              <a:t> R&amp;D </a:t>
            </a:r>
          </a:p>
          <a:p>
            <a:r>
              <a:rPr lang="cs-CZ" sz="1400" dirty="0" smtClean="0"/>
              <a:t>e-mail: </a:t>
            </a:r>
            <a:r>
              <a:rPr lang="cs-CZ" sz="1400" u="sng" dirty="0" err="1" smtClean="0">
                <a:hlinkClick r:id="rId2"/>
              </a:rPr>
              <a:t>nina.fejksova</a:t>
            </a:r>
            <a:r>
              <a:rPr lang="cs-CZ" sz="1400" u="sng" dirty="0" smtClean="0">
                <a:hlinkClick r:id="rId2"/>
              </a:rPr>
              <a:t>@</a:t>
            </a:r>
            <a:r>
              <a:rPr lang="cs-CZ" sz="1400" u="sng" dirty="0" err="1" smtClean="0">
                <a:hlinkClick r:id="rId2"/>
              </a:rPr>
              <a:t>msmt.cz</a:t>
            </a:r>
            <a:r>
              <a:rPr lang="cs-CZ" sz="1400" dirty="0" smtClean="0"/>
              <a:t> 			</a:t>
            </a:r>
            <a:r>
              <a:rPr lang="cs-CZ" sz="1400" dirty="0" err="1" smtClean="0"/>
              <a:t>Hamered</a:t>
            </a:r>
            <a:r>
              <a:rPr lang="cs-CZ" sz="1400" dirty="0" smtClean="0"/>
              <a:t> Str. 29, 61500 Tel </a:t>
            </a:r>
            <a:r>
              <a:rPr lang="cs-CZ" sz="1400" dirty="0" err="1" smtClean="0"/>
              <a:t>Aviv</a:t>
            </a:r>
            <a:r>
              <a:rPr lang="cs-CZ" sz="1400" dirty="0" smtClean="0"/>
              <a:t> </a:t>
            </a:r>
          </a:p>
          <a:p>
            <a:r>
              <a:rPr lang="cs-CZ" sz="1400" dirty="0" smtClean="0"/>
              <a:t>					tel.: +972-3-5118185 </a:t>
            </a:r>
          </a:p>
          <a:p>
            <a:r>
              <a:rPr lang="cs-CZ" sz="1400" dirty="0" smtClean="0"/>
              <a:t>					e-mail: </a:t>
            </a:r>
            <a:r>
              <a:rPr lang="cs-CZ" sz="1400" u="sng" dirty="0" err="1" smtClean="0">
                <a:hlinkClick r:id="rId3"/>
              </a:rPr>
              <a:t>uzi</a:t>
            </a:r>
            <a:r>
              <a:rPr lang="cs-CZ" sz="1400" u="sng" dirty="0" smtClean="0">
                <a:hlinkClick r:id="rId3"/>
              </a:rPr>
              <a:t>@</a:t>
            </a:r>
            <a:r>
              <a:rPr lang="cs-CZ" sz="1400" u="sng" dirty="0" err="1" smtClean="0">
                <a:hlinkClick r:id="rId3"/>
              </a:rPr>
              <a:t>matimop.org.il</a:t>
            </a:r>
            <a:r>
              <a:rPr lang="cs-CZ" sz="1400" dirty="0" smtClean="0"/>
              <a:t> </a:t>
            </a:r>
          </a:p>
          <a:p>
            <a:r>
              <a:rPr lang="cs-CZ" sz="1400" dirty="0" smtClean="0"/>
              <a:t>Agentura pro podporu podnikání a investic </a:t>
            </a:r>
            <a:r>
              <a:rPr lang="cs-CZ" sz="1400" dirty="0" err="1" smtClean="0"/>
              <a:t>CzechInvest</a:t>
            </a:r>
            <a:r>
              <a:rPr lang="cs-CZ" sz="1400" dirty="0" smtClean="0"/>
              <a:t>: 	</a:t>
            </a:r>
            <a:r>
              <a:rPr lang="cs-CZ" sz="1400" u="sng" dirty="0" smtClean="0">
                <a:hlinkClick r:id="rId4"/>
              </a:rPr>
              <a:t>www.</a:t>
            </a:r>
            <a:r>
              <a:rPr lang="cs-CZ" sz="1400" u="sng" dirty="0" err="1" smtClean="0">
                <a:hlinkClick r:id="rId4"/>
              </a:rPr>
              <a:t>matimop.org.il</a:t>
            </a:r>
            <a:r>
              <a:rPr lang="cs-CZ" sz="1400" dirty="0" smtClean="0"/>
              <a:t> </a:t>
            </a:r>
          </a:p>
          <a:p>
            <a:r>
              <a:rPr lang="cs-CZ" sz="1400" b="1" dirty="0" smtClean="0"/>
              <a:t>Ing. Marcela Kolveková				</a:t>
            </a:r>
            <a:endParaRPr lang="cs-CZ" sz="1400" dirty="0" smtClean="0"/>
          </a:p>
          <a:p>
            <a:r>
              <a:rPr lang="cs-CZ" sz="1400" dirty="0" smtClean="0"/>
              <a:t>Štěpánská 15 </a:t>
            </a:r>
          </a:p>
          <a:p>
            <a:r>
              <a:rPr lang="cs-CZ" sz="1400" dirty="0" smtClean="0"/>
              <a:t>120 00 Praha 2 </a:t>
            </a:r>
          </a:p>
          <a:p>
            <a:r>
              <a:rPr lang="cs-CZ" sz="1400" dirty="0" smtClean="0"/>
              <a:t>tel: 296 342 616</a:t>
            </a:r>
          </a:p>
          <a:p>
            <a:r>
              <a:rPr lang="cs-CZ" sz="1400" dirty="0" smtClean="0"/>
              <a:t>e-mail: </a:t>
            </a:r>
            <a:r>
              <a:rPr lang="cs-CZ" sz="1400" u="sng" dirty="0" err="1" smtClean="0">
                <a:hlinkClick r:id="rId5"/>
              </a:rPr>
              <a:t>marcela.kolvekova</a:t>
            </a:r>
            <a:r>
              <a:rPr lang="cs-CZ" sz="1400" u="sng" dirty="0" smtClean="0">
                <a:hlinkClick r:id="rId5"/>
              </a:rPr>
              <a:t>@</a:t>
            </a:r>
            <a:r>
              <a:rPr lang="cs-CZ" sz="1400" u="sng" dirty="0" err="1" smtClean="0">
                <a:hlinkClick r:id="rId5"/>
              </a:rPr>
              <a:t>czechinvest.org</a:t>
            </a:r>
            <a:endParaRPr lang="cs-CZ" sz="1400" u="sng" dirty="0" smtClean="0"/>
          </a:p>
          <a:p>
            <a:endParaRPr lang="cs-CZ" sz="1400" u="sng" dirty="0" smtClean="0"/>
          </a:p>
          <a:p>
            <a:endParaRPr lang="cs-CZ" sz="1400" dirty="0" smtClean="0"/>
          </a:p>
          <a:p>
            <a:endParaRPr lang="cs-CZ" sz="1400" dirty="0" smtClean="0"/>
          </a:p>
          <a:p>
            <a:r>
              <a:rPr lang="cs-CZ" sz="2800" dirty="0" smtClean="0"/>
              <a:t> </a:t>
            </a:r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8596" y="2500306"/>
            <a:ext cx="8286808" cy="928694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Děkuji za pozornost.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 smtClean="0"/>
              <a:t>GESHER/MOST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714348" y="1857364"/>
            <a:ext cx="814393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400" u="sng" dirty="0" smtClean="0"/>
          </a:p>
          <a:p>
            <a:endParaRPr lang="cs-CZ" sz="1400" dirty="0" smtClean="0"/>
          </a:p>
          <a:p>
            <a:endParaRPr lang="cs-CZ" sz="1400" dirty="0" smtClean="0"/>
          </a:p>
          <a:p>
            <a:r>
              <a:rPr lang="cs-CZ" sz="2800" dirty="0" smtClean="0"/>
              <a:t> </a:t>
            </a:r>
            <a:endParaRPr lang="cs-CZ" sz="2000" dirty="0" smtClean="0"/>
          </a:p>
          <a:p>
            <a:endParaRPr lang="cs-CZ" dirty="0"/>
          </a:p>
        </p:txBody>
      </p:sp>
      <p:pic>
        <p:nvPicPr>
          <p:cNvPr id="1026" name="Obrázek 3" descr="CzechInvest 20 let - c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1000108"/>
            <a:ext cx="18383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" descr="Popis: msmt_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785794"/>
            <a:ext cx="2081276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</TotalTime>
  <Words>185</Words>
  <PresentationFormat>Předvádění na obrazovce (4:3)</PresentationFormat>
  <Paragraphs>71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Medián</vt:lpstr>
      <vt:lpstr>Program mezinárodní spolupráce mezi Českou republikou a Státem Izrael v aplikovaném výzkumu a experimentálním vývoji  </vt:lpstr>
      <vt:lpstr>Předmět </vt:lpstr>
      <vt:lpstr>CÍL </vt:lpstr>
      <vt:lpstr>Veřejná soutěž </vt:lpstr>
      <vt:lpstr>Finance I. </vt:lpstr>
      <vt:lpstr>Finance II. </vt:lpstr>
      <vt:lpstr>Veřejné soutěže – realizované projekty </vt:lpstr>
      <vt:lpstr>Kontaktní osoby </vt:lpstr>
      <vt:lpstr>Děkuji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mezinárodní spolupráce mezi Českou republikou a Státem Izrael v aplikovaném výzkumu a experimentálním vývoji  </dc:title>
  <cp:lastModifiedBy>tarabovan</cp:lastModifiedBy>
  <cp:revision>3</cp:revision>
  <dcterms:modified xsi:type="dcterms:W3CDTF">2012-12-06T06:17:25Z</dcterms:modified>
</cp:coreProperties>
</file>