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63" r:id="rId4"/>
    <p:sldId id="267" r:id="rId5"/>
    <p:sldId id="265" r:id="rId6"/>
    <p:sldId id="264" r:id="rId7"/>
    <p:sldId id="272" r:id="rId8"/>
    <p:sldId id="271" r:id="rId9"/>
    <p:sldId id="268" r:id="rId10"/>
    <p:sldId id="273" r:id="rId11"/>
    <p:sldId id="269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90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2BD7E-4F65-4BAA-B60A-9BB035666000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A9E02-6863-4476-9902-B020BE2FCA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675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A9E02-6863-4476-9902-B020BE2FCA6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75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9070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46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61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25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69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93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35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15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03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16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89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8F4C-8368-48A7-A00F-8B1EF50CA2DE}" type="datetimeFigureOut">
              <a:rPr lang="cs-CZ" smtClean="0"/>
              <a:t>22.4.2015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DA0F-9845-4029-9CA4-230A96A7CE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85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.jpeg"/><Relationship Id="rId18" Type="http://schemas.openxmlformats.org/officeDocument/2006/relationships/image" Target="../media/image29.jpeg"/><Relationship Id="rId26" Type="http://schemas.openxmlformats.org/officeDocument/2006/relationships/image" Target="../media/image37.jpg"/><Relationship Id="rId3" Type="http://schemas.openxmlformats.org/officeDocument/2006/relationships/image" Target="../media/image17.png"/><Relationship Id="rId21" Type="http://schemas.openxmlformats.org/officeDocument/2006/relationships/image" Target="../media/image32.jpeg"/><Relationship Id="rId7" Type="http://schemas.openxmlformats.org/officeDocument/2006/relationships/image" Target="../media/image21.png"/><Relationship Id="rId12" Type="http://schemas.openxmlformats.org/officeDocument/2006/relationships/image" Target="../media/image4.jpeg"/><Relationship Id="rId17" Type="http://schemas.openxmlformats.org/officeDocument/2006/relationships/image" Target="../media/image28.jpg"/><Relationship Id="rId25" Type="http://schemas.openxmlformats.org/officeDocument/2006/relationships/image" Target="../media/image36.jpeg"/><Relationship Id="rId2" Type="http://schemas.openxmlformats.org/officeDocument/2006/relationships/image" Target="../media/image1.jpeg"/><Relationship Id="rId16" Type="http://schemas.openxmlformats.org/officeDocument/2006/relationships/image" Target="../media/image27.jp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.jpeg"/><Relationship Id="rId24" Type="http://schemas.openxmlformats.org/officeDocument/2006/relationships/image" Target="../media/image35.png"/><Relationship Id="rId5" Type="http://schemas.openxmlformats.org/officeDocument/2006/relationships/image" Target="../media/image19.pn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4.jpg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5.jpg"/><Relationship Id="rId22" Type="http://schemas.openxmlformats.org/officeDocument/2006/relationships/image" Target="../media/image33.jpeg"/><Relationship Id="rId27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3" y="202742"/>
            <a:ext cx="5951562" cy="1799075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7879204" y="383957"/>
            <a:ext cx="3814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Brno, </a:t>
            </a:r>
            <a:r>
              <a:rPr lang="cs-CZ" sz="2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23.4.2015</a:t>
            </a:r>
            <a:endParaRPr lang="cs-CZ" sz="2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5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16682" y="399505"/>
            <a:ext cx="41889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NAŠI KLIENTI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91" y="2881055"/>
            <a:ext cx="1820309" cy="12135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2" y="4046116"/>
            <a:ext cx="2250141" cy="150009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026" y="2453711"/>
            <a:ext cx="2807197" cy="187146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926" y="518020"/>
            <a:ext cx="2636413" cy="175760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173" y="2740884"/>
            <a:ext cx="2376436" cy="158429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7" y="169058"/>
            <a:ext cx="2261526" cy="150768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964" y="3946784"/>
            <a:ext cx="2250140" cy="150009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58" y="4417250"/>
            <a:ext cx="2862850" cy="756388"/>
          </a:xfrm>
          <a:prstGeom prst="rect">
            <a:avLst/>
          </a:prstGeom>
          <a:noFill/>
        </p:spPr>
      </p:pic>
      <p:sp>
        <p:nvSpPr>
          <p:cNvPr id="18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9" name="Obrázek 15" descr="TITC-logo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6" descr="OPPI_barva_kr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11" descr="EU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89" y="1499792"/>
            <a:ext cx="1105010" cy="133424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29" y="1605271"/>
            <a:ext cx="1404619" cy="1235882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82" y="1588766"/>
            <a:ext cx="2540095" cy="6868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423" y="2108699"/>
            <a:ext cx="1046910" cy="105217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8" y="3715042"/>
            <a:ext cx="1325938" cy="589264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988" y="2303973"/>
            <a:ext cx="1356680" cy="537946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58" y="3875342"/>
            <a:ext cx="1524000" cy="31089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900" y="5283857"/>
            <a:ext cx="1366159" cy="556451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71" y="5037375"/>
            <a:ext cx="1564570" cy="729259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584" y="3896450"/>
            <a:ext cx="964587" cy="512437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91" y="4094594"/>
            <a:ext cx="1219512" cy="417683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50" y="1281692"/>
            <a:ext cx="1475973" cy="525764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23" y="2564239"/>
            <a:ext cx="2133600" cy="420624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093" y="5446897"/>
            <a:ext cx="1219200" cy="3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3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633472" y="3686629"/>
            <a:ext cx="444416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Děkuji za pozornost</a:t>
            </a:r>
          </a:p>
          <a:p>
            <a:pPr algn="ctr"/>
            <a:endParaRPr lang="cs-CZ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cs-CZ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Mgr. Petr Kostík</a:t>
            </a:r>
          </a:p>
          <a:p>
            <a:pPr algn="ctr"/>
            <a:r>
              <a:rPr lang="cs-CZ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Předseda představenstva</a:t>
            </a:r>
            <a:endParaRPr lang="cs-CZ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9" name="Obrázek 15" descr="TITC-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6" descr="OPPI_barva_k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1" descr="E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3519133" y="399505"/>
            <a:ext cx="49840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NAŠI PARTNEŘI: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6" y="1250293"/>
            <a:ext cx="2363507" cy="1575671"/>
          </a:xfrm>
          <a:prstGeom prst="rect">
            <a:avLst/>
          </a:prstGeom>
        </p:spPr>
      </p:pic>
      <p:pic>
        <p:nvPicPr>
          <p:cNvPr id="14" name="Obrázek 6" descr="vu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08" y="1659117"/>
            <a:ext cx="2069664" cy="9952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838517" y="2905795"/>
            <a:ext cx="2997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Krajská hospodářská komora Jižní Moravy</a:t>
            </a:r>
            <a:endParaRPr lang="cs-C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861549" y="2904564"/>
            <a:ext cx="2997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Vysoké učení technické v Brně</a:t>
            </a:r>
            <a:endParaRPr lang="cs-CZ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7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882842" y="344984"/>
            <a:ext cx="83102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HARMONOGRAM PROJEKTU:</a:t>
            </a:r>
            <a:endParaRPr lang="cs-CZ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054893" y="1702355"/>
            <a:ext cx="9966185" cy="2862322"/>
          </a:xfrm>
          <a:prstGeom prst="rect">
            <a:avLst/>
          </a:prstGeom>
          <a:noFill/>
          <a:ln w="82550" cap="rnd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Přípravná fáze: 2010 – 2013</a:t>
            </a:r>
          </a:p>
          <a:p>
            <a:pPr algn="ctr">
              <a:lnSpc>
                <a:spcPct val="150000"/>
              </a:lnSpc>
            </a:pPr>
            <a:r>
              <a:rPr lang="cs-CZ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Realizační fáze: 5/2013 – 8/2014</a:t>
            </a:r>
          </a:p>
          <a:p>
            <a:pPr algn="ctr">
              <a:lnSpc>
                <a:spcPct val="150000"/>
              </a:lnSpc>
            </a:pPr>
            <a:r>
              <a:rPr lang="cs-CZ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fáze:	 9/2014 - současnost</a:t>
            </a:r>
            <a:endParaRPr lang="cs-CZ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1" name="Obrázek 15" descr="TITC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6" descr="OPPI_barva_k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1" descr="EU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4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507" y="1591334"/>
            <a:ext cx="3624985" cy="2718739"/>
          </a:xfrm>
          <a:prstGeom prst="rect">
            <a:avLst/>
          </a:prstGeom>
          <a:effectLst>
            <a:reflection stA="75000" endPos="0" dist="50800" dir="5400000" sy="-100000" algn="bl" rotWithShape="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08" y="1570702"/>
            <a:ext cx="3640364" cy="2730273"/>
          </a:xfrm>
          <a:prstGeom prst="rect">
            <a:avLst/>
          </a:prstGeom>
          <a:ln>
            <a:noFill/>
          </a:ln>
          <a:effectLst>
            <a:reflection endPos="0" dist="50800" dir="5400000" sy="-100000" algn="bl" rotWithShape="0"/>
          </a:effectLst>
        </p:spPr>
      </p:pic>
      <p:sp>
        <p:nvSpPr>
          <p:cNvPr id="9" name="TextovéPole 8"/>
          <p:cNvSpPr txBox="1"/>
          <p:nvPr/>
        </p:nvSpPr>
        <p:spPr>
          <a:xfrm>
            <a:off x="363888" y="4530884"/>
            <a:ext cx="3624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Pozemek před stavbou</a:t>
            </a:r>
          </a:p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5/2013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167020" y="4506170"/>
            <a:ext cx="3629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Poklepání základního kamene</a:t>
            </a:r>
          </a:p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6/2013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908492" y="4503790"/>
            <a:ext cx="4137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Hrubá stavba</a:t>
            </a:r>
          </a:p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1/2014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682" y="1591333"/>
            <a:ext cx="3624985" cy="2718739"/>
          </a:xfrm>
          <a:prstGeom prst="rect">
            <a:avLst/>
          </a:prstGeom>
          <a:effectLst>
            <a:reflection stA="75000" endPos="0" dist="50800" dir="5400000" sy="-100000" algn="bl" rotWithShape="0"/>
          </a:effectLst>
        </p:spPr>
      </p:pic>
      <p:sp>
        <p:nvSpPr>
          <p:cNvPr id="13" name="Obdélník 12"/>
          <p:cNvSpPr/>
          <p:nvPr/>
        </p:nvSpPr>
        <p:spPr>
          <a:xfrm>
            <a:off x="2694116" y="352922"/>
            <a:ext cx="66223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VÝVOJ PROJEKTU 1/2:</a:t>
            </a:r>
            <a:endParaRPr lang="cs-CZ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5" name="Obrázek 15" descr="TITC-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6" descr="OPPI_barva_k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1" descr="EU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4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04073" y="4652047"/>
            <a:ext cx="5491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Kolaudace</a:t>
            </a:r>
          </a:p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29.8.2014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36349" y="4663725"/>
            <a:ext cx="5894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Slavnostní otevření budovy TITC</a:t>
            </a:r>
          </a:p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přestřižení pásky</a:t>
            </a:r>
          </a:p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30.9.2014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01" y="1320801"/>
            <a:ext cx="4389965" cy="329247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reflection stA="75000" endPos="0" dist="50800" dir="5400000" sy="-100000" algn="bl" rotWithShape="0"/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24" y="1308432"/>
            <a:ext cx="4400160" cy="330012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reflection stA="75000" endPos="0" dist="50800" dir="5400000" sy="-100000" algn="bl" rotWithShape="0"/>
          </a:effectLst>
        </p:spPr>
      </p:pic>
      <p:sp>
        <p:nvSpPr>
          <p:cNvPr id="11" name="Obdélník 10"/>
          <p:cNvSpPr/>
          <p:nvPr/>
        </p:nvSpPr>
        <p:spPr>
          <a:xfrm>
            <a:off x="2709807" y="352922"/>
            <a:ext cx="66223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VÝVOJ PROJEKTU 2/2:</a:t>
            </a:r>
            <a:endParaRPr lang="cs-CZ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5" name="Obrázek 15" descr="TITC-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6" descr="OPPI_barva_k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1" descr="E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3"/>
            <a:ext cx="12043683" cy="68580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0" y="265411"/>
            <a:ext cx="3608173" cy="2706130"/>
          </a:xfrm>
          <a:prstGeom prst="rect">
            <a:avLst/>
          </a:prstGeom>
          <a:effectLst>
            <a:glow rad="139700">
              <a:schemeClr val="accent3">
                <a:satMod val="175000"/>
                <a:alpha val="91000"/>
              </a:schemeClr>
            </a:glow>
          </a:effectLst>
        </p:spPr>
      </p:pic>
      <p:sp>
        <p:nvSpPr>
          <p:cNvPr id="10" name="Obdélník 9"/>
          <p:cNvSpPr/>
          <p:nvPr/>
        </p:nvSpPr>
        <p:spPr>
          <a:xfrm>
            <a:off x="4845377" y="176461"/>
            <a:ext cx="65955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STRUKTURA OBJEKTU</a:t>
            </a:r>
            <a:r>
              <a:rPr lang="cs-CZ" sz="4400" b="1" dirty="0" smtClean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cs-CZ" sz="4400" b="1" dirty="0">
              <a:ln/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03159"/>
              </p:ext>
            </p:extLst>
          </p:nvPr>
        </p:nvGraphicFramePr>
        <p:xfrm>
          <a:off x="5253857" y="1122363"/>
          <a:ext cx="5778576" cy="4351342"/>
        </p:xfrm>
        <a:graphic>
          <a:graphicData uri="http://schemas.openxmlformats.org/drawingml/2006/table">
            <a:tbl>
              <a:tblPr/>
              <a:tblGrid>
                <a:gridCol w="3212575"/>
                <a:gridCol w="1182970"/>
                <a:gridCol w="1383031"/>
              </a:tblGrid>
              <a:tr h="34810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CELKOVÁ PLOCHA: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8570 </a:t>
                      </a: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m</a:t>
                      </a:r>
                      <a:r>
                        <a:rPr lang="cs-CZ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48107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CELKEM plocha k pronájmu: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3676,3 m</a:t>
                      </a:r>
                      <a:r>
                        <a:rPr lang="cs-CZ" sz="18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45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Výměry a ceny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Cena za 1m2/rok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Kanceláře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1674,3 m</a:t>
                      </a:r>
                      <a:r>
                        <a:rPr lang="cs-CZ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2 700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Podnikatelský inkubátor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193,0 m</a:t>
                      </a:r>
                      <a:r>
                        <a:rPr lang="cs-CZ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1 500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Laboratoř A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1263,5 m2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2 700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Laboratoř B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152,7 m</a:t>
                      </a:r>
                      <a:r>
                        <a:rPr lang="cs-CZ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3 500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Laboratoř C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47,2 m</a:t>
                      </a:r>
                      <a:r>
                        <a:rPr lang="cs-CZ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3 500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Laboratoř těžká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143,9 m</a:t>
                      </a:r>
                      <a:r>
                        <a:rPr lang="cs-CZ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2 700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Sklady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201,7 m</a:t>
                      </a:r>
                      <a:r>
                        <a:rPr lang="cs-CZ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1 500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Společné prostory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1974,2 m</a:t>
                      </a:r>
                      <a:r>
                        <a:rPr lang="cs-CZ" sz="15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</a:t>
                      </a:r>
                      <a:endParaRPr lang="cs-CZ" sz="1500" b="0" i="0" u="none" strike="noStrike">
                        <a:solidFill>
                          <a:srgbClr val="000000"/>
                        </a:solidFill>
                        <a:effectLst/>
                        <a:latin typeface="Sylfaen" panose="010A0502050306030303" pitchFamily="18" charset="0"/>
                      </a:endParaRP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378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Parkovací místa: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Cena za 1 místo/rok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Vnitřní: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52 míst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35 000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94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Vnější: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b="0" i="0" u="none" strike="noStrike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40 míst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anose="010A0502050306030303" pitchFamily="18" charset="0"/>
                        </a:rPr>
                        <a:t>20 000 Kč</a:t>
                      </a:r>
                    </a:p>
                  </a:txBody>
                  <a:tcPr marL="8703" marR="8703" marT="870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4" name="Obrázek 15" descr="TITC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6" descr="OPPI_barva_k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1" descr="EU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9" y="3136900"/>
            <a:ext cx="3608173" cy="2706130"/>
          </a:xfrm>
          <a:prstGeom prst="rect">
            <a:avLst/>
          </a:prstGeom>
          <a:effectLst>
            <a:glow rad="139700">
              <a:schemeClr val="accent3">
                <a:satMod val="175000"/>
                <a:alpha val="9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8953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" y="-219393"/>
            <a:ext cx="12043683" cy="68580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85" y="93271"/>
            <a:ext cx="3720449" cy="2790337"/>
          </a:xfrm>
          <a:prstGeom prst="rect">
            <a:avLst/>
          </a:prstGeom>
          <a:effectLst>
            <a:glow rad="139700">
              <a:schemeClr val="accent3">
                <a:satMod val="175000"/>
                <a:alpha val="88000"/>
              </a:schemeClr>
            </a:glow>
          </a:effectLst>
        </p:spPr>
      </p:pic>
      <p:sp>
        <p:nvSpPr>
          <p:cNvPr id="8" name="Obdélník 7"/>
          <p:cNvSpPr/>
          <p:nvPr/>
        </p:nvSpPr>
        <p:spPr>
          <a:xfrm>
            <a:off x="3516707" y="25116"/>
            <a:ext cx="46626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NABÍZÍME:</a:t>
            </a:r>
            <a:endParaRPr lang="cs-CZ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2588" y="924382"/>
            <a:ext cx="766210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Podnikatelský inkubátor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Kancelářské prostory a laboratoře (chemická, čistá, těžká)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Skladové prostory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Virtuální sídlo &amp; </a:t>
            </a:r>
            <a:r>
              <a:rPr lang="cs-CZ" sz="2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Coworking</a:t>
            </a:r>
            <a:endParaRPr lang="cs-CZ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Zajištění organizace různých akcí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Zprostředkování </a:t>
            </a: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kontaktu na univerzity a regionální vědeckovýzkumná centra 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(CEITEC, </a:t>
            </a:r>
            <a:r>
              <a:rPr 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AdMaS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NETME) </a:t>
            </a:r>
            <a:endParaRPr lang="cs-CZ" sz="2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Zprostředkování kontaktu na investory z 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řad business </a:t>
            </a:r>
            <a:r>
              <a:rPr 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angels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fondů rizikového </a:t>
            </a: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kapitálu či jiné zainteresované subjekty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Možnost aktivního zapojení </a:t>
            </a: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projektů realizovaných provozovatelem nebo Krajskou hospodářskou komorou jižní </a:t>
            </a:r>
            <a:r>
              <a:rPr lang="cs-CZ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Moravy (možnost ovlivnit cíle a využít výstupy)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11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2" name="Obrázek 15" descr="TITC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6" descr="OPPI_barva_k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1" descr="EU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85" y="3039465"/>
            <a:ext cx="3707876" cy="2780907"/>
          </a:xfrm>
          <a:prstGeom prst="rect">
            <a:avLst/>
          </a:prstGeom>
          <a:effectLst>
            <a:glow rad="101600">
              <a:schemeClr val="accent3">
                <a:satMod val="175000"/>
                <a:alpha val="9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5882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509101" y="321973"/>
            <a:ext cx="71737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VÝHODY ZASÍDLENÍ:</a:t>
            </a:r>
            <a:endParaRPr lang="cs-CZ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98124" y="1386476"/>
            <a:ext cx="649711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Tepelné čerpadlo – 298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Fotovoltaická</a:t>
            </a:r>
            <a:r>
              <a:rPr lang="cs-CZ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elektrárna 108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Profesionální </a:t>
            </a:r>
            <a:r>
              <a:rPr lang="cs-CZ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serverovna</a:t>
            </a:r>
            <a:endParaRPr lang="cs-CZ" sz="3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Plná vybavenost kancelářských a laboratorních prostor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Sdílené zasedací místnosti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Vnější i krytá parkovací stání</a:t>
            </a:r>
          </a:p>
          <a:p>
            <a:endParaRPr lang="cs-CZ" dirty="0"/>
          </a:p>
        </p:txBody>
      </p:sp>
      <p:sp>
        <p:nvSpPr>
          <p:cNvPr id="10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1" name="Obrázek 15" descr="TITC-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6" descr="OPPI_barva_k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1" descr="E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4" y="1535835"/>
            <a:ext cx="4771269" cy="328077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8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4969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28090" y="149595"/>
            <a:ext cx="25669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LOKALITA: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1025" y="-3121025"/>
            <a:ext cx="5949950" cy="12192000"/>
          </a:xfrm>
          <a:prstGeom prst="rect">
            <a:avLst/>
          </a:prstGeom>
        </p:spPr>
      </p:pic>
      <p:sp>
        <p:nvSpPr>
          <p:cNvPr id="9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0" name="Obrázek 15" descr="TITC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6" descr="OPPI_barva_k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 descr="EU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74175" y="30589"/>
            <a:ext cx="3733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LOKALITA</a:t>
            </a:r>
            <a:endParaRPr lang="cs-CZ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Vývojový diagram: spojnice 12"/>
          <p:cNvSpPr/>
          <p:nvPr/>
        </p:nvSpPr>
        <p:spPr>
          <a:xfrm>
            <a:off x="8634953" y="2582944"/>
            <a:ext cx="190074" cy="17911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8399282" y="2243579"/>
            <a:ext cx="716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TITC</a:t>
            </a:r>
            <a:endParaRPr lang="cs-CZ" sz="1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7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" y="0"/>
            <a:ext cx="12043683" cy="685802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983081" y="751374"/>
            <a:ext cx="42258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OBSAZENOST:</a:t>
            </a:r>
            <a:endParaRPr lang="cs-CZ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7536" y="2182863"/>
            <a:ext cx="116798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Aktuální obsazenost (k </a:t>
            </a: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2.3.2015): </a:t>
            </a:r>
          </a:p>
          <a:p>
            <a:pPr algn="ctr">
              <a:lnSpc>
                <a:spcPct val="200000"/>
              </a:lnSpc>
            </a:pP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 </a:t>
            </a:r>
            <a: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celkové plochy</a:t>
            </a:r>
          </a:p>
          <a:p>
            <a:pPr algn="ctr"/>
            <a:endParaRPr lang="cs-CZ" sz="3200" dirty="0"/>
          </a:p>
        </p:txBody>
      </p:sp>
      <p:sp>
        <p:nvSpPr>
          <p:cNvPr id="12" name="TextovéPole 14"/>
          <p:cNvSpPr txBox="1">
            <a:spLocks noChangeArrowheads="1"/>
          </p:cNvSpPr>
          <p:nvPr/>
        </p:nvSpPr>
        <p:spPr bwMode="auto">
          <a:xfrm>
            <a:off x="0" y="5934075"/>
            <a:ext cx="12192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/>
          </a:p>
        </p:txBody>
      </p:sp>
      <p:pic>
        <p:nvPicPr>
          <p:cNvPr id="13" name="Obrázek 15" descr="TITC-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9950"/>
            <a:ext cx="210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6" descr="OPPI_barva_k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86" y="6067127"/>
            <a:ext cx="16192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1" descr="EU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027" y="6062364"/>
            <a:ext cx="29638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37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294</Words>
  <Application>Microsoft Office PowerPoint</Application>
  <PresentationFormat>Vlastní</PresentationFormat>
  <Paragraphs>90</Paragraphs>
  <Slides>11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Barakova Vendula</dc:creator>
  <cp:lastModifiedBy>KHK</cp:lastModifiedBy>
  <cp:revision>50</cp:revision>
  <dcterms:created xsi:type="dcterms:W3CDTF">2014-11-27T14:50:55Z</dcterms:created>
  <dcterms:modified xsi:type="dcterms:W3CDTF">2015-04-22T11:51:13Z</dcterms:modified>
</cp:coreProperties>
</file>