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298" r:id="rId3"/>
    <p:sldId id="299" r:id="rId4"/>
    <p:sldId id="300" r:id="rId5"/>
    <p:sldId id="297" r:id="rId6"/>
    <p:sldId id="301" r:id="rId7"/>
    <p:sldId id="305" r:id="rId8"/>
    <p:sldId id="288" r:id="rId9"/>
    <p:sldId id="289" r:id="rId10"/>
    <p:sldId id="291" r:id="rId11"/>
    <p:sldId id="279" r:id="rId12"/>
    <p:sldId id="282" r:id="rId13"/>
    <p:sldId id="294" r:id="rId14"/>
    <p:sldId id="303" r:id="rId15"/>
    <p:sldId id="30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47" autoAdjust="0"/>
    <p:restoredTop sz="83890" autoAdjust="0"/>
  </p:normalViewPr>
  <p:slideViewPr>
    <p:cSldViewPr>
      <p:cViewPr varScale="1">
        <p:scale>
          <a:sx n="61" d="100"/>
          <a:sy n="61" d="100"/>
        </p:scale>
        <p:origin x="-864" y="-90"/>
      </p:cViewPr>
      <p:guideLst>
        <p:guide orient="horz" pos="79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467DB-3B19-4FAC-AE4D-02DEF3D26FFD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E496C-BF88-4859-8823-E34EFEF18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599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4031-0076-4F0E-B7CE-5F00F87E4A08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5AF7-1ED0-47D6-9464-C1502F63EB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317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172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0550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Katalog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je další důležitý nástroj – jsou to jednotlivé profily českých firem /</a:t>
            </a:r>
            <a:r>
              <a:rPr lang="cs-CZ" baseline="0" dirty="0" smtClean="0"/>
              <a:t> výzkumných center. Všechny firmy ale musí být inovativní, to znamená, že se musí zaměřovat na výzkum a vývoj. Výrobní společnosti v tomto katalogu nenajdete.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901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050B60-A463-4379-A029-0FF8CFCE071B}" type="slidenum">
              <a:rPr lang="cs-CZ" sz="1100" smtClean="0"/>
              <a:pPr eaLnBrk="1" hangingPunct="1"/>
              <a:t>14</a:t>
            </a:fld>
            <a:endParaRPr lang="cs-CZ" sz="11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Aktualizace: leden 2015</a:t>
            </a:r>
          </a:p>
          <a:p>
            <a:pPr eaLnBrk="1" hangingPunct="1"/>
            <a:r>
              <a:rPr lang="cs-CZ" dirty="0" smtClean="0">
                <a:latin typeface="Arial" charset="0"/>
              </a:rPr>
              <a:t>Autor:</a:t>
            </a:r>
            <a:r>
              <a:rPr lang="cs-CZ" baseline="0" dirty="0" smtClean="0">
                <a:latin typeface="Arial" charset="0"/>
              </a:rPr>
              <a:t> Míla Hartmanová</a:t>
            </a:r>
            <a:endParaRPr lang="cs-CZ" dirty="0" smtClean="0">
              <a:latin typeface="Arial" charset="0"/>
            </a:endParaRPr>
          </a:p>
          <a:p>
            <a:endParaRPr lang="cs-CZ" dirty="0" smtClean="0">
              <a:latin typeface="Arial" charset="0"/>
            </a:endParaRPr>
          </a:p>
          <a:p>
            <a:endParaRPr lang="cs-CZ" dirty="0" smtClean="0">
              <a:latin typeface="Arial" charset="0"/>
            </a:endParaRPr>
          </a:p>
          <a:p>
            <a:r>
              <a:rPr lang="cs-CZ" dirty="0" smtClean="0">
                <a:latin typeface="Arial" charset="0"/>
              </a:rPr>
              <a:t>Světová Banka ocenila webovou stránku CI dvakrát. V roce 2009 nejlepší a v roce 2012 druhé</a:t>
            </a:r>
            <a:r>
              <a:rPr lang="cs-CZ" baseline="0" dirty="0" smtClean="0">
                <a:latin typeface="Arial" charset="0"/>
              </a:rPr>
              <a:t> místo</a:t>
            </a:r>
            <a:r>
              <a:rPr lang="cs-CZ" dirty="0" smtClean="0">
                <a:latin typeface="Arial" charset="0"/>
              </a:rPr>
              <a:t> mezi ostatními rozvojovými agenturami.</a:t>
            </a:r>
          </a:p>
          <a:p>
            <a:r>
              <a:rPr lang="cs-CZ" dirty="0" smtClean="0">
                <a:latin typeface="Arial" charset="0"/>
              </a:rPr>
              <a:t>Ocenění se opíralo o rozsáhlou studii SB a srovnávalo všechny světové</a:t>
            </a:r>
            <a:r>
              <a:rPr lang="cs-CZ" baseline="0" dirty="0" smtClean="0">
                <a:latin typeface="Arial" charset="0"/>
              </a:rPr>
              <a:t> investiční agentury.</a:t>
            </a:r>
            <a:endParaRPr lang="cs-CZ" dirty="0" smtClean="0">
              <a:latin typeface="Arial" charset="0"/>
            </a:endParaRPr>
          </a:p>
          <a:p>
            <a:endParaRPr lang="cs-CZ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02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3" tIns="45686" rIns="91373" bIns="4568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42EB51-B4B3-4B23-A34F-FADE0CDEA6D7}" type="slidenum">
              <a:rPr lang="cs-CZ" altLang="cs-CZ"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cs-CZ" altLang="cs-CZ">
              <a:ea typeface="MS Gothic" panose="020B0609070205080204" pitchFamily="49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2525" cy="3721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4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3" tIns="45686" rIns="91373" bIns="45686"/>
          <a:lstStyle/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77707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>
                <a:latin typeface="Arial" panose="020B0604020202020204" pitchFamily="34" charset="0"/>
              </a:rPr>
              <a:t>Aktualizace: leden 2015</a:t>
            </a:r>
          </a:p>
          <a:p>
            <a:pPr eaLnBrk="1" hangingPunct="1">
              <a:spcBef>
                <a:spcPct val="0"/>
              </a:spcBef>
            </a:pPr>
            <a:r>
              <a:rPr lang="cs-CZ" dirty="0" smtClean="0">
                <a:latin typeface="Arial" panose="020B0604020202020204" pitchFamily="34" charset="0"/>
              </a:rPr>
              <a:t>Autor: Dubský/Hartmanová</a:t>
            </a:r>
          </a:p>
          <a:p>
            <a:endParaRPr 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61F849-F292-42FB-BDAA-66E5C22EB65A}" type="slidenum">
              <a:rPr lang="cs-CZ" sz="1100" smtClean="0"/>
              <a:pPr/>
              <a:t>3</a:t>
            </a:fld>
            <a:endParaRPr lang="cs-CZ" sz="1100" smtClean="0"/>
          </a:p>
        </p:txBody>
      </p:sp>
    </p:spTree>
    <p:extLst>
      <p:ext uri="{BB962C8B-B14F-4D97-AF65-F5344CB8AC3E}">
        <p14:creationId xmlns:p14="http://schemas.microsoft.com/office/powerpoint/2010/main" xmlns="" val="418299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DA2B84-58EF-4F18-B75F-AD4976BC7436}" type="slidenum">
              <a:rPr lang="cs-CZ" sz="1100" smtClean="0"/>
              <a:pPr/>
              <a:t>4</a:t>
            </a:fld>
            <a:endParaRPr lang="cs-CZ" sz="11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63575"/>
            <a:ext cx="4433888" cy="33274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>
                <a:latin typeface="Arial" panose="020B0604020202020204" pitchFamily="34" charset="0"/>
              </a:rPr>
              <a:t>Aktualizace: Leden 2015</a:t>
            </a:r>
          </a:p>
          <a:p>
            <a:pPr eaLnBrk="1" hangingPunct="1">
              <a:spcBef>
                <a:spcPct val="0"/>
              </a:spcBef>
            </a:pPr>
            <a:r>
              <a:rPr lang="cs-CZ" dirty="0" smtClean="0">
                <a:latin typeface="Arial" panose="020B0604020202020204" pitchFamily="34" charset="0"/>
              </a:rPr>
              <a:t>Autor: Chlebná/Hartmanová</a:t>
            </a:r>
          </a:p>
        </p:txBody>
      </p:sp>
    </p:spTree>
    <p:extLst>
      <p:ext uri="{BB962C8B-B14F-4D97-AF65-F5344CB8AC3E}">
        <p14:creationId xmlns:p14="http://schemas.microsoft.com/office/powerpoint/2010/main" xmlns="" val="95494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latin typeface="+mj-lt"/>
              </a:rPr>
              <a:t>Kanceláře jsou umístěny do těch světových regionů, které mají dlouhodobě největší potenciál pro ČR z hlediska PZI.</a:t>
            </a:r>
          </a:p>
          <a:p>
            <a:pPr>
              <a:defRPr/>
            </a:pPr>
            <a:endParaRPr lang="cs-CZ" dirty="0">
              <a:latin typeface="+mj-lt"/>
            </a:endParaRPr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3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3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3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3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3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610BC7-67AE-476E-BA65-3870959F94DD}" type="slidenum">
              <a:rPr lang="cs-CZ" altLang="cs-CZ" sz="1100" smtClean="0"/>
              <a:pPr>
                <a:spcBef>
                  <a:spcPct val="0"/>
                </a:spcBef>
              </a:pPr>
              <a:t>5</a:t>
            </a:fld>
            <a:endParaRPr lang="cs-CZ" altLang="cs-CZ" sz="1100" smtClean="0"/>
          </a:p>
        </p:txBody>
      </p:sp>
    </p:spTree>
    <p:extLst>
      <p:ext uri="{BB962C8B-B14F-4D97-AF65-F5344CB8AC3E}">
        <p14:creationId xmlns:p14="http://schemas.microsoft.com/office/powerpoint/2010/main" xmlns="" val="408418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4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 defTabSz="774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1725" indent="-219075" defTabSz="774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219075" defTabSz="774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375" indent="-219075" defTabSz="774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1575" indent="-219075" defTabSz="774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8775" indent="-219075" defTabSz="774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5975" indent="-219075" defTabSz="774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3175" indent="-219075" defTabSz="774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C0137E-03D9-429F-A0FC-DB9E97317C17}" type="slidenum">
              <a:rPr lang="cs-CZ" sz="1100" smtClean="0"/>
              <a:pPr>
                <a:spcBef>
                  <a:spcPct val="0"/>
                </a:spcBef>
              </a:pPr>
              <a:t>6</a:t>
            </a:fld>
            <a:endParaRPr lang="cs-CZ" sz="1100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65188" y="720725"/>
            <a:ext cx="4659312" cy="3611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04" tIns="44101" rIns="88204" bIns="44101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sz="2300"/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850900" y="4573588"/>
            <a:ext cx="4684713" cy="43322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Update: duben 2015</a:t>
            </a:r>
          </a:p>
          <a:p>
            <a:pPr eaLnBrk="1" hangingPunct="1">
              <a:spcBef>
                <a:spcPct val="0"/>
              </a:spcBef>
            </a:pPr>
            <a:r>
              <a:rPr lang="cs-CZ" dirty="0" err="1" smtClean="0">
                <a:latin typeface="Arial" panose="020B0604020202020204" pitchFamily="34" charset="0"/>
              </a:rPr>
              <a:t>Author</a:t>
            </a:r>
            <a:r>
              <a:rPr lang="cs-CZ" dirty="0" smtClean="0">
                <a:latin typeface="Arial" panose="020B0604020202020204" pitchFamily="34" charset="0"/>
              </a:rPr>
              <a:t>: Lifková/Hartmanová</a:t>
            </a:r>
          </a:p>
          <a:p>
            <a:pPr eaLnBrk="1" hangingPunct="1">
              <a:lnSpc>
                <a:spcPct val="90000"/>
              </a:lnSpc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/>
              <a:t>Předpokládaná výše investice je suma, kterou se všichni investoři (kteří přišli přes CI) </a:t>
            </a:r>
            <a:r>
              <a:rPr lang="cs-CZ" b="1" dirty="0" smtClean="0"/>
              <a:t>zavázali</a:t>
            </a:r>
            <a:r>
              <a:rPr lang="cs-CZ" dirty="0" smtClean="0"/>
              <a:t> proinvestovat v ČR v době, kdy vstupovali na český trh. Jedná se o stavovou veličinu. CI navíc zprostředkovává investice i českých společností, toto číslo tedy rozhodně neznamená příliv zahraničních investic do ČR. </a:t>
            </a:r>
          </a:p>
          <a:p>
            <a:pPr eaLnBrk="1" hangingPunct="1"/>
            <a:r>
              <a:rPr lang="cs-CZ" dirty="0" smtClean="0"/>
              <a:t>Celkový příliv přímých zahraničních investic je statisticky sledován ČNB. Jedná se o celkový příliv investic do ČR ze zahraničí. Suma přímých zahraničních investic je tvořena součtem základního kapitálu, ostatního kapitálu a reinvestovaného zisku. Jedná se o tokovou veličinu, tedy množství finančních prostředků, které </a:t>
            </a:r>
            <a:r>
              <a:rPr lang="cs-CZ" b="1" dirty="0" smtClean="0"/>
              <a:t>skutečně protekly</a:t>
            </a:r>
            <a:r>
              <a:rPr lang="cs-CZ" dirty="0" smtClean="0"/>
              <a:t> českou ekonomikou za uplynulé období.</a:t>
            </a:r>
          </a:p>
          <a:p>
            <a:pPr eaLnBrk="1" hangingPunct="1"/>
            <a:r>
              <a:rPr lang="cs-CZ" dirty="0" smtClean="0"/>
              <a:t>Tyto dvě veličiny tedy v žádném případě </a:t>
            </a:r>
            <a:r>
              <a:rPr lang="cs-CZ" b="1" dirty="0" smtClean="0"/>
              <a:t>nejdou</a:t>
            </a:r>
            <a:r>
              <a:rPr lang="cs-CZ" dirty="0" smtClean="0"/>
              <a:t> porovnávat. </a:t>
            </a:r>
            <a:r>
              <a:rPr lang="cs-CZ" b="1" dirty="0" smtClean="0"/>
              <a:t>Nelze</a:t>
            </a:r>
            <a:r>
              <a:rPr lang="cs-CZ" dirty="0" smtClean="0"/>
              <a:t> je interpretovat tak, že CI zprostředkoval cca. 1/3 všech investic do ČR.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4340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Představení základního</a:t>
            </a:r>
            <a:r>
              <a:rPr lang="cs-CZ" baseline="0" dirty="0" smtClean="0"/>
              <a:t> Operačního programu, který spravuje MŠMT,  který podporuje mimo jiné stavbu nových výzkumných center v ČR. V rámci prioritní osy 1 a 2 vzniklo 48 výzkumných center a na </a:t>
            </a:r>
            <a:r>
              <a:rPr lang="cs-CZ" baseline="0" dirty="0" err="1" smtClean="0"/>
              <a:t>CzechInvestu</a:t>
            </a:r>
            <a:r>
              <a:rPr lang="cs-CZ" baseline="0" dirty="0" smtClean="0"/>
              <a:t> se nyní snažíme tyto centra navštěvovat, seznamovat se s jejich činnostmi a jedinečnými výsledky a výstupy. Vznik těchto center bereme z pohledu CI jako podporu českých institucí být </a:t>
            </a:r>
            <a:r>
              <a:rPr lang="cs-CZ" baseline="0" dirty="0" err="1" smtClean="0"/>
              <a:t>konkurenschopné</a:t>
            </a:r>
            <a:r>
              <a:rPr lang="cs-CZ" baseline="0" dirty="0" smtClean="0"/>
              <a:t> i v mezinárodním měřítku a díky tomu je potom můžeme prezentovat a představovat i potenciálním zahraničním investorům, partnerům.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013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Tady je mapa všech nově vzniklých center z OP </a:t>
            </a:r>
            <a:r>
              <a:rPr lang="cs-CZ" dirty="0" err="1" smtClean="0"/>
              <a:t>VaVpI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356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Mapa ukazuje, kde jsme všude již byli nebo kdo k nám do ČR přijel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224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3719" y="0"/>
            <a:ext cx="2240281" cy="6858000"/>
          </a:xfrm>
          <a:prstGeom prst="rect">
            <a:avLst/>
          </a:prstGeom>
          <a:noFill/>
        </p:spPr>
      </p:pic>
      <p:pic>
        <p:nvPicPr>
          <p:cNvPr id="1026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90372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768" y="1513813"/>
            <a:ext cx="6190456" cy="108012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802584"/>
            <a:ext cx="5112568" cy="739952"/>
          </a:xfrm>
        </p:spPr>
        <p:txBody>
          <a:bodyPr>
            <a:normAutofit/>
          </a:bodyPr>
          <a:lstStyle>
            <a:lvl1pPr marL="0" indent="0" algn="l">
              <a:spcBef>
                <a:spcPts val="25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777" y="5754702"/>
            <a:ext cx="1322260" cy="770642"/>
          </a:xfrm>
          <a:prstGeom prst="rect">
            <a:avLst/>
          </a:prstGeom>
          <a:noFill/>
        </p:spPr>
      </p:pic>
      <p:pic>
        <p:nvPicPr>
          <p:cNvPr id="1029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3044" y="317501"/>
            <a:ext cx="1577428" cy="7571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1"/>
            <a:ext cx="8229600" cy="460851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6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92487"/>
          </a:xfrm>
        </p:spPr>
        <p:txBody>
          <a:bodyPr/>
          <a:lstStyle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2022" y="274638"/>
            <a:ext cx="1808450" cy="850106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0272" y="1268761"/>
            <a:ext cx="1800200" cy="4392487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904800" cy="616585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568"/>
            <a:ext cx="6903720" cy="39319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8313" y="4221089"/>
            <a:ext cx="6153943" cy="576063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cs-CZ" dirty="0" smtClean="0"/>
              <a:t>Klepnutím lze upravit nadpis.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13" y="4797152"/>
            <a:ext cx="6153943" cy="4018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903719" y="3021558"/>
            <a:ext cx="2240281" cy="497205"/>
          </a:xfrm>
          <a:prstGeom prst="rect">
            <a:avLst/>
          </a:prstGeom>
          <a:noFill/>
        </p:spPr>
      </p:pic>
      <p:pic>
        <p:nvPicPr>
          <p:cNvPr id="9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3044" y="317501"/>
            <a:ext cx="1577428" cy="7571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ek\Desktop\czi-sablona\grafika\logosli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41005" cy="6858000"/>
          </a:xfrm>
          <a:prstGeom prst="rect">
            <a:avLst/>
          </a:prstGeom>
          <a:noFill/>
        </p:spPr>
      </p:pic>
      <p:pic>
        <p:nvPicPr>
          <p:cNvPr id="2051" name="Picture 3" descr="C:\Users\Marek\Desktop\czi-sablona\grafika\centralni-vizual-leva-cas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005" y="0"/>
            <a:ext cx="1102995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3848" y="1513813"/>
            <a:ext cx="4752528" cy="1080120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032" y="2833064"/>
            <a:ext cx="3096344" cy="68699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661248"/>
            <a:ext cx="1322260" cy="770642"/>
          </a:xfrm>
          <a:prstGeom prst="rect">
            <a:avLst/>
          </a:prstGeom>
          <a:noFill/>
        </p:spPr>
      </p:pic>
      <p:pic>
        <p:nvPicPr>
          <p:cNvPr id="1029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755576" y="1700808"/>
            <a:ext cx="1800199" cy="720080"/>
          </a:xfrm>
          <a:prstGeom prst="rect">
            <a:avLst/>
          </a:prstGeom>
          <a:noFill/>
        </p:spPr>
      </p:pic>
      <p:pic>
        <p:nvPicPr>
          <p:cNvPr id="2052" name="Picture 4" descr="C:\Users\Marek\Desktop\czi-sablona\grafika\eu.gif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2666767" y="5826825"/>
            <a:ext cx="2730345" cy="453920"/>
          </a:xfrm>
          <a:prstGeom prst="rect">
            <a:avLst/>
          </a:prstGeom>
          <a:noFill/>
        </p:spPr>
      </p:pic>
      <p:pic>
        <p:nvPicPr>
          <p:cNvPr id="2053" name="Picture 5" descr="C:\Users\Marek\Desktop\czi-sablona\grafika\oppi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848697"/>
            <a:ext cx="1275427" cy="414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88841"/>
            <a:ext cx="4040188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88841"/>
            <a:ext cx="4041775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" y="6165894"/>
            <a:ext cx="6903720" cy="691515"/>
          </a:xfrm>
          <a:prstGeom prst="rect">
            <a:avLst/>
          </a:prstGeom>
          <a:noFill/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99592" y="6441479"/>
            <a:ext cx="720080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5C65116-99B5-4C7A-8681-B5B9ED2B59C3}" type="datetimeFigureOut">
              <a:rPr lang="cs-CZ" smtClean="0"/>
              <a:pPr/>
              <a:t>20.4.2015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1681" y="6441479"/>
            <a:ext cx="4176464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40152" y="6440636"/>
            <a:ext cx="864096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14" cstate="print"/>
          <a:srcRect b="14498"/>
          <a:stretch>
            <a:fillRect/>
          </a:stretch>
        </p:blipFill>
        <p:spPr bwMode="auto">
          <a:xfrm>
            <a:off x="7452320" y="6218262"/>
            <a:ext cx="1158876" cy="4756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57175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.wmf"/><Relationship Id="rId21" Type="http://schemas.openxmlformats.org/officeDocument/2006/relationships/image" Target="../media/image50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18" Type="http://schemas.openxmlformats.org/officeDocument/2006/relationships/image" Target="../media/image7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17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0.jpeg"/><Relationship Id="rId20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image" Target="../media/image65.jpeg"/><Relationship Id="rId5" Type="http://schemas.openxmlformats.org/officeDocument/2006/relationships/image" Target="../media/image59.emf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19" Type="http://schemas.openxmlformats.org/officeDocument/2006/relationships/image" Target="../media/image73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Relationship Id="rId14" Type="http://schemas.openxmlformats.org/officeDocument/2006/relationships/image" Target="../media/image6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zechinvest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3.w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b="1" dirty="0" smtClean="0"/>
              <a:t>Podpora výzkumu a vývoje v rámci strategie </a:t>
            </a:r>
            <a:r>
              <a:rPr lang="cs-CZ" sz="2800" b="1" dirty="0" err="1" smtClean="0"/>
              <a:t>CzechInvestu</a:t>
            </a:r>
            <a:r>
              <a:rPr lang="cs-CZ" sz="2800" b="1" dirty="0" smtClean="0"/>
              <a:t> </a:t>
            </a:r>
            <a:endParaRPr lang="en-US" sz="2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  </a:t>
            </a:r>
          </a:p>
          <a:p>
            <a:endParaRPr lang="en-US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9084" y="283465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Jiří Krechl, odd. výzkumu a vývoje, </a:t>
            </a:r>
            <a:r>
              <a:rPr lang="cs-CZ" sz="2000" dirty="0" err="1" smtClean="0">
                <a:solidFill>
                  <a:schemeClr val="bg1"/>
                </a:solidFill>
              </a:rPr>
              <a:t>CzechInvest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591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Technologické mise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46088" y="1143000"/>
            <a:ext cx="8229600" cy="472598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Technologické mise jsou incomingové nebo </a:t>
            </a:r>
            <a:r>
              <a:rPr lang="cs-CZ" dirty="0" err="1" smtClean="0"/>
              <a:t>outcomingové</a:t>
            </a:r>
            <a:r>
              <a:rPr lang="cs-CZ" dirty="0" smtClean="0"/>
              <a:t> mise se zahraničními partnery, kde se úzce zaměřené české delegace snaží prezentovat technologickou vyspělost České republiky</a:t>
            </a:r>
          </a:p>
        </p:txBody>
      </p:sp>
      <p:sp>
        <p:nvSpPr>
          <p:cNvPr id="48132" name="Rectangle 5"/>
          <p:cNvSpPr txBox="1">
            <a:spLocks noChangeArrowheads="1"/>
          </p:cNvSpPr>
          <p:nvPr/>
        </p:nvSpPr>
        <p:spPr bwMode="auto">
          <a:xfrm>
            <a:off x="304800" y="2060575"/>
            <a:ext cx="85344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5717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48133" name="Obrázek 7" descr="worldmap_blue poin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1694"/>
            <a:ext cx="8237538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Obrázek 8" descr="čín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213100"/>
            <a:ext cx="539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Obrázek 9" descr="singapore_flag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075" y="4292600"/>
            <a:ext cx="539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Obrázek 10" descr="malaysia-flag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221163"/>
            <a:ext cx="53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293" y="2358521"/>
            <a:ext cx="572998" cy="373937"/>
          </a:xfrm>
          <a:prstGeom prst="rect">
            <a:avLst/>
          </a:prstGeom>
        </p:spPr>
      </p:pic>
      <p:pic>
        <p:nvPicPr>
          <p:cNvPr id="48137" name="Obrázek 11" descr="india-flag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213" y="3860800"/>
            <a:ext cx="5381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Obrázek 12" descr="sweden-flag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999" y="2105820"/>
            <a:ext cx="5746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Obrázek 13" descr="swiss_flag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150" y="3068638"/>
            <a:ext cx="4810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Obrázek 14" descr="argentina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8663" y="5229225"/>
            <a:ext cx="5381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Obrázek 15" descr="US vlajk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141663"/>
            <a:ext cx="5508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Obrázek 16" descr="taiwanská vlajk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975" y="3644900"/>
            <a:ext cx="539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Obrázek 17" descr="kanada-vlajka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636838"/>
            <a:ext cx="539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Obrázek 18" descr="australi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868863"/>
            <a:ext cx="576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Obrázek 19" descr="belgium_flag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05" y="3255963"/>
            <a:ext cx="5254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Obrázek 20" descr="Danish_flag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175" y="2797999"/>
            <a:ext cx="5000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Obrázek 21" descr="finnish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11" y="2437636"/>
            <a:ext cx="5905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Obrázek 22" descr="FrenchFlag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997994"/>
            <a:ext cx="5540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Obrázek 23" descr="GreatBritainFlag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136" y="2692004"/>
            <a:ext cx="6064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Obrázek 24" descr="israel_flag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284538"/>
            <a:ext cx="555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Obrázek 25" descr="Japan flag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6313" y="3141663"/>
            <a:ext cx="5095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Obrázek 26" descr="korea-flag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638" y="2924175"/>
            <a:ext cx="539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Obrázek 27" descr="mexico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644900"/>
            <a:ext cx="577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Obrázek 2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57" t="55360" r="62454" b="40170"/>
          <a:stretch>
            <a:fillRect/>
          </a:stretch>
        </p:blipFill>
        <p:spPr bwMode="auto">
          <a:xfrm>
            <a:off x="2790825" y="4437063"/>
            <a:ext cx="5651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27266" y="5868892"/>
            <a:ext cx="1988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Source: </a:t>
            </a:r>
            <a:r>
              <a:rPr lang="cs-CZ" sz="1100" dirty="0" err="1" smtClean="0"/>
              <a:t>CzechInvest</a:t>
            </a:r>
            <a:r>
              <a:rPr lang="cs-CZ" sz="1100" dirty="0" smtClean="0"/>
              <a:t> 2015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3203291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kráčí výzkum a vývoj v...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896543"/>
          </a:xfrm>
        </p:spPr>
        <p:txBody>
          <a:bodyPr>
            <a:normAutofit/>
          </a:bodyPr>
          <a:lstStyle/>
          <a:p>
            <a:r>
              <a:rPr lang="cs-CZ" sz="2200" dirty="0" smtClean="0"/>
              <a:t>Seriál seminářů zaměřený na budování mostů mezi průmyslem a akademickou sférou</a:t>
            </a:r>
          </a:p>
          <a:p>
            <a:pPr lvl="1"/>
            <a:r>
              <a:rPr lang="cs-CZ" sz="1900" dirty="0" smtClean="0"/>
              <a:t>V pilotním díle hovořil o oblasti kybernetiky a robotiky prof. Mařík (ČVUT)</a:t>
            </a:r>
          </a:p>
          <a:p>
            <a:pPr lvl="1"/>
            <a:r>
              <a:rPr lang="cs-CZ" sz="1900" dirty="0" smtClean="0"/>
              <a:t>V pořadí druhý seminář byl zaměřen na problematiku analýzy objektů v </a:t>
            </a:r>
            <a:r>
              <a:rPr lang="cs-CZ" sz="1900" dirty="0" err="1" smtClean="0"/>
              <a:t>nanosvětě</a:t>
            </a:r>
            <a:r>
              <a:rPr lang="cs-CZ" sz="1900" dirty="0" smtClean="0"/>
              <a:t>; hlavním řečníkem byl Jaroslav Klíma, generální ředitel společnosti </a:t>
            </a:r>
            <a:r>
              <a:rPr lang="cs-CZ" sz="1900" dirty="0" err="1" smtClean="0"/>
              <a:t>Tescan</a:t>
            </a:r>
            <a:r>
              <a:rPr lang="cs-CZ" sz="1900" dirty="0" smtClean="0"/>
              <a:t> </a:t>
            </a:r>
            <a:r>
              <a:rPr lang="cs-CZ" sz="1900" dirty="0" err="1" smtClean="0"/>
              <a:t>Orsay</a:t>
            </a:r>
            <a:r>
              <a:rPr lang="cs-CZ" sz="1900" dirty="0" smtClean="0"/>
              <a:t> Holding</a:t>
            </a:r>
          </a:p>
          <a:p>
            <a:pPr lvl="1"/>
            <a:r>
              <a:rPr lang="cs-CZ" sz="1900" dirty="0" smtClean="0"/>
              <a:t>V březnu se konal seminář zaměřující se na strojírenství a konkrétně na  </a:t>
            </a:r>
            <a:r>
              <a:rPr lang="pl-PL" sz="1900" dirty="0"/>
              <a:t>“Nové trendy v konstrukci strojů a strojních zařízení</a:t>
            </a:r>
            <a:r>
              <a:rPr lang="pl-PL" sz="1900" dirty="0" smtClean="0"/>
              <a:t>”</a:t>
            </a:r>
          </a:p>
          <a:p>
            <a:pPr lvl="1"/>
            <a:r>
              <a:rPr lang="pl-PL" sz="1900" dirty="0" smtClean="0"/>
              <a:t>Příští plánovaný seminář proběhne </a:t>
            </a:r>
          </a:p>
          <a:p>
            <a:pPr marL="457200" lvl="1" indent="0">
              <a:buNone/>
            </a:pPr>
            <a:r>
              <a:rPr lang="pl-PL" sz="1900" dirty="0"/>
              <a:t> </a:t>
            </a:r>
            <a:r>
              <a:rPr lang="pl-PL" sz="1900" dirty="0" smtClean="0"/>
              <a:t>   5.5 2015 v Olomouci a bude zaměřen </a:t>
            </a:r>
          </a:p>
          <a:p>
            <a:pPr marL="457200" lvl="1" indent="0">
              <a:buNone/>
            </a:pPr>
            <a:r>
              <a:rPr lang="pl-PL" sz="1900" dirty="0"/>
              <a:t> </a:t>
            </a:r>
            <a:r>
              <a:rPr lang="pl-PL" sz="1900" dirty="0" smtClean="0"/>
              <a:t>   na Life Sciences</a:t>
            </a:r>
            <a:endParaRPr lang="cs-CZ" sz="1900" dirty="0" smtClean="0"/>
          </a:p>
          <a:p>
            <a:pPr lvl="1"/>
            <a:endParaRPr lang="cs-CZ" sz="1900" dirty="0"/>
          </a:p>
          <a:p>
            <a:pPr lvl="1"/>
            <a:endParaRPr lang="cs-CZ" sz="1900" dirty="0" smtClean="0"/>
          </a:p>
          <a:p>
            <a:pPr lvl="1"/>
            <a:endParaRPr lang="cs-CZ" sz="1900" dirty="0"/>
          </a:p>
          <a:p>
            <a:pPr lvl="1"/>
            <a:endParaRPr lang="cs-CZ" sz="1900" dirty="0" smtClean="0"/>
          </a:p>
          <a:p>
            <a:pPr lvl="1"/>
            <a:endParaRPr lang="cs-CZ" sz="1900" dirty="0"/>
          </a:p>
          <a:p>
            <a:pPr lvl="1"/>
            <a:endParaRPr lang="cs-CZ" sz="1900" dirty="0" smtClean="0"/>
          </a:p>
          <a:p>
            <a:pPr lvl="1"/>
            <a:endParaRPr lang="cs-CZ" sz="1900" dirty="0" smtClean="0"/>
          </a:p>
          <a:p>
            <a:pPr lvl="1"/>
            <a:endParaRPr lang="cs-CZ" sz="19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4290" y="3938311"/>
            <a:ext cx="3312368" cy="220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27266" y="5868892"/>
            <a:ext cx="1988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Source: </a:t>
            </a:r>
            <a:r>
              <a:rPr lang="cs-CZ" sz="1100" dirty="0" err="1" smtClean="0"/>
              <a:t>CzechInvest</a:t>
            </a:r>
            <a:r>
              <a:rPr lang="cs-CZ" sz="1100" dirty="0" smtClean="0"/>
              <a:t> 2015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315182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české inovativní scény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5"/>
            <a:ext cx="8363272" cy="4762026"/>
          </a:xfrm>
        </p:spPr>
        <p:txBody>
          <a:bodyPr/>
          <a:lstStyle/>
          <a:p>
            <a:r>
              <a:rPr lang="cs-CZ" dirty="0" smtClean="0"/>
              <a:t>Katalog „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in Czech </a:t>
            </a:r>
            <a:r>
              <a:rPr lang="cs-CZ" dirty="0" err="1" smtClean="0"/>
              <a:t>Research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Profily vybraných inovativních subjektů v uniformním formátu</a:t>
            </a:r>
          </a:p>
          <a:p>
            <a:pPr lvl="1"/>
            <a:r>
              <a:rPr lang="cs-CZ" dirty="0" smtClean="0"/>
              <a:t>Cílem je vytvořit portfolio toho nejlepšího, čím se může ČR chlubit</a:t>
            </a:r>
          </a:p>
          <a:p>
            <a:pPr lvl="1"/>
            <a:r>
              <a:rPr lang="cs-CZ" dirty="0" smtClean="0"/>
              <a:t>Užívány zejména pro podporu mezinárodní spolupráce ve </a:t>
            </a:r>
            <a:r>
              <a:rPr lang="cs-CZ" dirty="0" err="1" smtClean="0"/>
              <a:t>VaV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Obsahují běžně neveřejné specializované informace na cca 1 dvoustraně</a:t>
            </a:r>
          </a:p>
          <a:p>
            <a:pPr lvl="1"/>
            <a:r>
              <a:rPr lang="cs-CZ" dirty="0" smtClean="0"/>
              <a:t>V současnosti již 187 profilů...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Vybrané příklady: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94420" y="3888707"/>
            <a:ext cx="7488832" cy="2132580"/>
            <a:chOff x="0" y="0"/>
            <a:chExt cx="5978106" cy="1700566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52195" cy="54102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2038" y="69011"/>
              <a:ext cx="1069340" cy="473075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5" y="474453"/>
              <a:ext cx="2002790" cy="313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714" y="198408"/>
              <a:ext cx="683895" cy="508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012" y="802257"/>
              <a:ext cx="1293495" cy="276225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83744" y="802257"/>
              <a:ext cx="784860" cy="295910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3585" y="198408"/>
              <a:ext cx="730885" cy="431165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55012" y="759125"/>
              <a:ext cx="1095375" cy="333375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589" y="189781"/>
              <a:ext cx="1012825" cy="516890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589" y="741872"/>
              <a:ext cx="940435" cy="334645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675" t="25960" r="11062" b="24110"/>
            <a:stretch/>
          </p:blipFill>
          <p:spPr bwMode="auto">
            <a:xfrm>
              <a:off x="4606506" y="198408"/>
              <a:ext cx="1371600" cy="3879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2423" y="1302589"/>
              <a:ext cx="1509395" cy="248285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8264" y="707366"/>
              <a:ext cx="890905" cy="367665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012" y="1224951"/>
              <a:ext cx="922655" cy="391795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39683" y="1181819"/>
              <a:ext cx="730885" cy="411480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50566" y="1224951"/>
              <a:ext cx="996315" cy="370205"/>
            </a:xfrm>
            <a:prstGeom prst="rect">
              <a:avLst/>
            </a:prstGeom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28868" y="1224951"/>
              <a:ext cx="702945" cy="475615"/>
            </a:xfrm>
            <a:prstGeom prst="rect">
              <a:avLst/>
            </a:prstGeom>
          </p:spPr>
        </p:pic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9751" y="1095555"/>
              <a:ext cx="576580" cy="597535"/>
            </a:xfrm>
            <a:prstGeom prst="rect">
              <a:avLst/>
            </a:prstGeom>
          </p:spPr>
        </p:pic>
      </p:grpSp>
      <p:sp>
        <p:nvSpPr>
          <p:cNvPr id="26" name="TextovéPole 25"/>
          <p:cNvSpPr txBox="1"/>
          <p:nvPr/>
        </p:nvSpPr>
        <p:spPr>
          <a:xfrm>
            <a:off x="0" y="5955245"/>
            <a:ext cx="1988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Source: </a:t>
            </a:r>
            <a:r>
              <a:rPr lang="cs-CZ" sz="1100" dirty="0" err="1" smtClean="0"/>
              <a:t>CzechInvest</a:t>
            </a:r>
            <a:r>
              <a:rPr lang="cs-CZ" sz="1100" dirty="0" smtClean="0"/>
              <a:t> 2015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325737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české inovativní scény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896543"/>
          </a:xfrm>
        </p:spPr>
        <p:txBody>
          <a:bodyPr/>
          <a:lstStyle/>
          <a:p>
            <a:r>
              <a:rPr lang="cs-CZ" dirty="0" smtClean="0"/>
              <a:t>Dobrý přehled díky integraci řady veřejně dostupných zdrojů</a:t>
            </a:r>
          </a:p>
          <a:p>
            <a:pPr lvl="1"/>
            <a:r>
              <a:rPr lang="cs-CZ" dirty="0" smtClean="0"/>
              <a:t>~ 5 000 subjektů aktivních ve </a:t>
            </a:r>
            <a:r>
              <a:rPr lang="cs-CZ" dirty="0" err="1" smtClean="0"/>
              <a:t>VaV</a:t>
            </a:r>
            <a:endParaRPr lang="cs-CZ" dirty="0" smtClean="0"/>
          </a:p>
          <a:p>
            <a:pPr lvl="1"/>
            <a:r>
              <a:rPr lang="cs-CZ" dirty="0" smtClean="0"/>
              <a:t>~ 42 000 projektů ve </a:t>
            </a:r>
            <a:r>
              <a:rPr lang="cs-CZ" dirty="0" err="1" smtClean="0"/>
              <a:t>VaV</a:t>
            </a:r>
            <a:endParaRPr lang="cs-CZ" dirty="0" smtClean="0"/>
          </a:p>
          <a:p>
            <a:pPr lvl="1"/>
            <a:r>
              <a:rPr lang="cs-CZ" dirty="0" smtClean="0"/>
              <a:t>~ 800 000 výsledků </a:t>
            </a:r>
            <a:r>
              <a:rPr lang="cs-CZ" dirty="0" err="1" smtClean="0"/>
              <a:t>VaV</a:t>
            </a:r>
            <a:endParaRPr lang="cs-CZ" dirty="0" smtClean="0"/>
          </a:p>
          <a:p>
            <a:pPr lvl="1"/>
            <a:r>
              <a:rPr lang="cs-CZ" dirty="0" smtClean="0"/>
              <a:t>~ 6,5 milionu klíčových slov</a:t>
            </a:r>
          </a:p>
          <a:p>
            <a:pPr lvl="1"/>
            <a:r>
              <a:rPr lang="cs-CZ"/>
              <a:t>~ </a:t>
            </a:r>
            <a:r>
              <a:rPr lang="cs-CZ" smtClean="0"/>
              <a:t>150 </a:t>
            </a:r>
            <a:r>
              <a:rPr lang="cs-CZ" dirty="0" smtClean="0"/>
              <a:t>000 světových publikací českých subjektů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Vlastní databáze </a:t>
            </a:r>
            <a:r>
              <a:rPr lang="cs-CZ" dirty="0" err="1" smtClean="0"/>
              <a:t>VaVpI</a:t>
            </a:r>
            <a:r>
              <a:rPr lang="cs-CZ" dirty="0" smtClean="0"/>
              <a:t> center</a:t>
            </a:r>
            <a:endParaRPr lang="cs-CZ" dirty="0"/>
          </a:p>
          <a:p>
            <a:pPr lvl="1"/>
            <a:r>
              <a:rPr lang="cs-CZ" dirty="0" smtClean="0"/>
              <a:t>všech 48 center s rozlišením na jednotlivé                                           výzkumné týmy (více než 400)</a:t>
            </a:r>
            <a:endParaRPr lang="cs-CZ" dirty="0"/>
          </a:p>
          <a:p>
            <a:pPr lvl="1"/>
            <a:r>
              <a:rPr lang="cs-CZ" dirty="0" smtClean="0"/>
              <a:t>kontaktní osoby ke všem položkám</a:t>
            </a:r>
            <a:endParaRPr lang="cs-CZ" dirty="0"/>
          </a:p>
          <a:p>
            <a:pPr lvl="1"/>
            <a:r>
              <a:rPr lang="cs-CZ" dirty="0" smtClean="0"/>
              <a:t>počet výsledků v RIV a publikací pro každé                                    centrum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408432"/>
            <a:ext cx="2448272" cy="3612855"/>
          </a:xfrm>
          <a:prstGeom prst="rect">
            <a:avLst/>
          </a:prstGeom>
        </p:spPr>
      </p:pic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263525" y="5951538"/>
            <a:ext cx="16385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 noProof="1" smtClean="0">
                <a:solidFill>
                  <a:srgbClr val="072B51"/>
                </a:solidFill>
              </a:rPr>
              <a:t>Zdroj:</a:t>
            </a:r>
            <a:r>
              <a:rPr lang="cs-CZ" altLang="cs-CZ" sz="1000" noProof="1" smtClean="0">
                <a:solidFill>
                  <a:srgbClr val="072B51"/>
                </a:solidFill>
              </a:rPr>
              <a:t> </a:t>
            </a:r>
            <a:r>
              <a:rPr lang="cs-CZ" altLang="cs-CZ" sz="1000" noProof="1">
                <a:solidFill>
                  <a:srgbClr val="072B51"/>
                </a:solidFill>
              </a:rPr>
              <a:t>CzechInvest,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462998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825" y="263525"/>
            <a:ext cx="90737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Pokud potřebujete další informace, naleznete je na: www.czechinvest.org</a:t>
            </a:r>
            <a:endParaRPr lang="cs-CZ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263525" y="5951538"/>
            <a:ext cx="16385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 noProof="1" smtClean="0">
                <a:solidFill>
                  <a:srgbClr val="072B51"/>
                </a:solidFill>
              </a:rPr>
              <a:t>Zdroj:</a:t>
            </a:r>
            <a:r>
              <a:rPr lang="cs-CZ" altLang="cs-CZ" sz="1000" noProof="1" smtClean="0">
                <a:solidFill>
                  <a:srgbClr val="072B51"/>
                </a:solidFill>
              </a:rPr>
              <a:t> </a:t>
            </a:r>
            <a:r>
              <a:rPr lang="cs-CZ" altLang="cs-CZ" sz="1000" noProof="1">
                <a:solidFill>
                  <a:srgbClr val="072B51"/>
                </a:solidFill>
              </a:rPr>
              <a:t>CzechInvest, 2015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5177" t="5779" r="1956" b="4512"/>
          <a:stretch/>
        </p:blipFill>
        <p:spPr>
          <a:xfrm>
            <a:off x="1583319" y="1249197"/>
            <a:ext cx="6408713" cy="43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758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Kontaktujte nás</a:t>
            </a:r>
          </a:p>
          <a:p>
            <a:r>
              <a:rPr lang="cs-CZ" b="1" u="sng" dirty="0" err="1" smtClean="0">
                <a:hlinkClick r:id="rId2"/>
              </a:rPr>
              <a:t>info</a:t>
            </a:r>
            <a:r>
              <a:rPr lang="cs-CZ" b="1" u="sng" dirty="0" smtClean="0">
                <a:hlinkClick r:id="rId2"/>
              </a:rPr>
              <a:t>@</a:t>
            </a:r>
            <a:r>
              <a:rPr lang="cs-CZ" b="1" u="sng" dirty="0" err="1" smtClean="0">
                <a:hlinkClick r:id="rId2"/>
              </a:rPr>
              <a:t>czechinvest.org</a:t>
            </a:r>
            <a:endParaRPr lang="cs-CZ" dirty="0" smtClean="0"/>
          </a:p>
          <a:p>
            <a:r>
              <a:rPr lang="en-US" b="1" dirty="0" smtClean="0"/>
              <a:t>www.czechinvest.org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18774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58944" y="4841253"/>
            <a:ext cx="1485756" cy="52322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  <a:ea typeface="MS Gothic" panose="020B0609070205080204" pitchFamily="49" charset="-128"/>
              </a:rPr>
              <a:t>mise</a:t>
            </a:r>
            <a:endParaRPr lang="en-US" altLang="cs-CZ" sz="2800" b="1" dirty="0">
              <a:solidFill>
                <a:srgbClr val="C00000"/>
              </a:solidFill>
              <a:ea typeface="MS Gothic" panose="020B0609070205080204" pitchFamily="49" charset="-128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95288" y="260350"/>
            <a:ext cx="77444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3200" dirty="0">
                <a:solidFill>
                  <a:schemeClr val="tx2"/>
                </a:solidFill>
                <a:ea typeface="MS Gothic" panose="020B0609070205080204" pitchFamily="49" charset="-128"/>
              </a:rPr>
              <a:t>C</a:t>
            </a:r>
            <a:r>
              <a:rPr lang="cs-CZ" altLang="cs-CZ" sz="3200" dirty="0">
                <a:solidFill>
                  <a:schemeClr val="tx2"/>
                </a:solidFill>
                <a:ea typeface="MS Gothic" panose="020B0609070205080204" pitchFamily="49" charset="-128"/>
              </a:rPr>
              <a:t>ZECHINVEST</a:t>
            </a:r>
            <a:r>
              <a:rPr lang="en-US" altLang="cs-CZ" sz="3200" dirty="0">
                <a:solidFill>
                  <a:schemeClr val="tx2"/>
                </a:solidFill>
                <a:ea typeface="MS Gothic" panose="020B0609070205080204" pitchFamily="49" charset="-128"/>
              </a:rPr>
              <a:t/>
            </a:r>
            <a:br>
              <a:rPr lang="en-US" altLang="cs-CZ" sz="3200" dirty="0">
                <a:solidFill>
                  <a:schemeClr val="tx2"/>
                </a:solidFill>
                <a:ea typeface="MS Gothic" panose="020B0609070205080204" pitchFamily="49" charset="-128"/>
              </a:rPr>
            </a:br>
            <a:r>
              <a:rPr lang="cs-CZ" altLang="cs-CZ" sz="3200" dirty="0" smtClean="0">
                <a:solidFill>
                  <a:schemeClr val="tx2"/>
                </a:solidFill>
                <a:ea typeface="MS Gothic" panose="020B0609070205080204" pitchFamily="49" charset="-128"/>
              </a:rPr>
              <a:t>Agentura na podporu podnikání a investic</a:t>
            </a:r>
            <a:endParaRPr lang="en-US" altLang="cs-CZ" sz="3200" dirty="0">
              <a:solidFill>
                <a:schemeClr val="tx2"/>
              </a:solidFill>
              <a:ea typeface="MS Gothic" panose="020B0609070205080204" pitchFamily="49" charset="-128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2694242" y="4459684"/>
            <a:ext cx="59055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600" indent="2794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60400" indent="-2667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17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74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32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89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eaLnBrk="1" hangingPunct="1">
              <a:lnSpc>
                <a:spcPct val="12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rgbClr val="072B51"/>
                </a:solidFill>
                <a:ea typeface="MS Gothic" panose="020B0609070205080204" pitchFamily="49" charset="-128"/>
              </a:rPr>
              <a:t>Podporovat příliv zahraničních investic</a:t>
            </a:r>
            <a:endParaRPr lang="en-US" altLang="cs-CZ" sz="2000" dirty="0">
              <a:solidFill>
                <a:srgbClr val="072B51"/>
              </a:solidFill>
              <a:ea typeface="MS Gothic" panose="020B0609070205080204" pitchFamily="49" charset="-128"/>
            </a:endParaRPr>
          </a:p>
          <a:p>
            <a:pPr lvl="3" eaLnBrk="1" hangingPunct="1">
              <a:lnSpc>
                <a:spcPct val="12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rgbClr val="072B51"/>
                </a:solidFill>
                <a:ea typeface="MS Gothic" panose="020B0609070205080204" pitchFamily="49" charset="-128"/>
              </a:rPr>
              <a:t>Rozvíjet české MSP</a:t>
            </a:r>
            <a:endParaRPr lang="en-US" altLang="cs-CZ" sz="2000" dirty="0">
              <a:solidFill>
                <a:srgbClr val="072B51"/>
              </a:solidFill>
              <a:ea typeface="MS Gothic" panose="020B0609070205080204" pitchFamily="49" charset="-128"/>
            </a:endParaRPr>
          </a:p>
          <a:p>
            <a:pPr lvl="3" eaLnBrk="1" hangingPunct="1">
              <a:lnSpc>
                <a:spcPct val="12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rgbClr val="072B51"/>
                </a:solidFill>
                <a:ea typeface="MS Gothic" panose="020B0609070205080204" pitchFamily="49" charset="-128"/>
              </a:rPr>
              <a:t>Podporovat podnikatelské prostředí</a:t>
            </a:r>
            <a:endParaRPr lang="en-US" altLang="cs-CZ" sz="2000" dirty="0">
              <a:solidFill>
                <a:srgbClr val="072B51"/>
              </a:solidFill>
              <a:ea typeface="MS Gothic" panose="020B0609070205080204" pitchFamily="49" charset="-128"/>
            </a:endParaRPr>
          </a:p>
          <a:p>
            <a:pPr lvl="1" eaLnBrk="1" hangingPunct="1">
              <a:lnSpc>
                <a:spcPct val="140000"/>
              </a:lnSpc>
              <a:buClrTx/>
              <a:buFont typeface="Times New Roman" panose="02020603050405020304" pitchFamily="18" charset="0"/>
              <a:buNone/>
            </a:pPr>
            <a:endParaRPr lang="en-US" altLang="cs-CZ" sz="1800" b="1" dirty="0">
              <a:solidFill>
                <a:srgbClr val="072B51"/>
              </a:solidFill>
              <a:ea typeface="MS Gothic" panose="020B0609070205080204" pitchFamily="49" charset="-128"/>
            </a:endParaRPr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3059112" y="1628775"/>
            <a:ext cx="5257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solidFill>
                  <a:srgbClr val="072B51"/>
                </a:solidFill>
                <a:ea typeface="MS Gothic" panose="020B0609070205080204" pitchFamily="49" charset="-128"/>
              </a:rPr>
              <a:t>Ministerstvo průmyslu a obchodu ČR</a:t>
            </a:r>
            <a:endParaRPr lang="en-US" altLang="cs-CZ" sz="2400" dirty="0">
              <a:solidFill>
                <a:srgbClr val="072B51"/>
              </a:solidFill>
              <a:ea typeface="MS Gothic" panose="020B0609070205080204" pitchFamily="49" charset="-128"/>
            </a:endParaRP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3070129" y="3037099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dirty="0" err="1">
                <a:solidFill>
                  <a:srgbClr val="072B51"/>
                </a:solidFill>
                <a:ea typeface="MS Gothic" panose="020B0609070205080204" pitchFamily="49" charset="-128"/>
              </a:rPr>
              <a:t>CzechInvest</a:t>
            </a:r>
            <a:endParaRPr lang="cs-CZ" altLang="cs-CZ" sz="2400" dirty="0">
              <a:solidFill>
                <a:srgbClr val="072B51"/>
              </a:solidFill>
              <a:ea typeface="MS Gothic" panose="020B0609070205080204" pitchFamily="49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cs-CZ" sz="800" b="1" dirty="0">
              <a:solidFill>
                <a:srgbClr val="072B51"/>
              </a:solidFill>
              <a:ea typeface="MS Gothic" panose="020B0609070205080204" pitchFamily="49" charset="-128"/>
            </a:endParaRPr>
          </a:p>
        </p:txBody>
      </p:sp>
      <p:sp>
        <p:nvSpPr>
          <p:cNvPr id="26632" name="Text Box 16"/>
          <p:cNvSpPr txBox="1">
            <a:spLocks noChangeArrowheads="1"/>
          </p:cNvSpPr>
          <p:nvPr/>
        </p:nvSpPr>
        <p:spPr bwMode="auto">
          <a:xfrm>
            <a:off x="3059112" y="3589863"/>
            <a:ext cx="495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dirty="0">
                <a:solidFill>
                  <a:srgbClr val="072B51"/>
                </a:solidFill>
                <a:ea typeface="MS Gothic" panose="020B0609070205080204" pitchFamily="49" charset="-128"/>
              </a:rPr>
              <a:t>Agentura na podnikání a investic</a:t>
            </a:r>
            <a:endParaRPr lang="en-US" altLang="cs-CZ" dirty="0">
              <a:solidFill>
                <a:srgbClr val="072B51"/>
              </a:solidFill>
              <a:ea typeface="MS Gothic" panose="020B0609070205080204" pitchFamily="49" charset="-128"/>
            </a:endParaRPr>
          </a:p>
        </p:txBody>
      </p:sp>
      <p:sp>
        <p:nvSpPr>
          <p:cNvPr id="26633" name="AutoShape 17"/>
          <p:cNvSpPr>
            <a:spLocks noChangeArrowheads="1"/>
          </p:cNvSpPr>
          <p:nvPr/>
        </p:nvSpPr>
        <p:spPr bwMode="auto">
          <a:xfrm>
            <a:off x="1403399" y="2398780"/>
            <a:ext cx="431701" cy="590653"/>
          </a:xfrm>
          <a:prstGeom prst="downArrow">
            <a:avLst>
              <a:gd name="adj1" fmla="val 50000"/>
              <a:gd name="adj2" fmla="val 91428"/>
            </a:avLst>
          </a:prstGeom>
          <a:solidFill>
            <a:srgbClr val="99CCFF"/>
          </a:solidFill>
          <a:ln w="222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  <p:sp>
        <p:nvSpPr>
          <p:cNvPr id="26635" name="Obdélník 11"/>
          <p:cNvSpPr>
            <a:spLocks noChangeArrowheads="1"/>
          </p:cNvSpPr>
          <p:nvPr/>
        </p:nvSpPr>
        <p:spPr bwMode="auto">
          <a:xfrm>
            <a:off x="263525" y="5951538"/>
            <a:ext cx="16385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 noProof="1" smtClean="0">
                <a:solidFill>
                  <a:srgbClr val="072B51"/>
                </a:solidFill>
              </a:rPr>
              <a:t>Zdroj:</a:t>
            </a:r>
            <a:r>
              <a:rPr lang="cs-CZ" altLang="cs-CZ" sz="1000" noProof="1" smtClean="0">
                <a:solidFill>
                  <a:srgbClr val="072B51"/>
                </a:solidFill>
              </a:rPr>
              <a:t> </a:t>
            </a:r>
            <a:r>
              <a:rPr lang="cs-CZ" altLang="cs-CZ" sz="1000" noProof="1">
                <a:solidFill>
                  <a:srgbClr val="072B51"/>
                </a:solidFill>
              </a:rPr>
              <a:t>CzechInvest, 2015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296" y="1337568"/>
            <a:ext cx="2111185" cy="10253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27" y="2962942"/>
            <a:ext cx="2148515" cy="1127339"/>
          </a:xfrm>
          <a:prstGeom prst="rect">
            <a:avLst/>
          </a:prstGeom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1404065" y="4081958"/>
            <a:ext cx="431701" cy="590653"/>
          </a:xfrm>
          <a:prstGeom prst="downArrow">
            <a:avLst>
              <a:gd name="adj1" fmla="val 50000"/>
              <a:gd name="adj2" fmla="val 91428"/>
            </a:avLst>
          </a:prstGeom>
          <a:solidFill>
            <a:srgbClr val="99CCFF"/>
          </a:solidFill>
          <a:ln w="222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30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Poslání </a:t>
            </a:r>
            <a:r>
              <a:rPr lang="cs-CZ" b="1" dirty="0" smtClean="0"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agentury </a:t>
            </a:r>
            <a:r>
              <a:rPr lang="cs-CZ" b="1" dirty="0" err="1" smtClean="0"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  <a:t>CzechInvest</a:t>
            </a:r>
            <a:endParaRPr lang="cs-CZ" b="1" dirty="0"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29699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7786688" cy="4248150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err="1" smtClean="0"/>
              <a:t>CzechInvest</a:t>
            </a:r>
            <a:r>
              <a:rPr lang="cs-CZ" dirty="0" smtClean="0"/>
              <a:t> přispívá:</a:t>
            </a:r>
          </a:p>
          <a:p>
            <a:pPr>
              <a:buFontTx/>
              <a:buNone/>
            </a:pPr>
            <a:endParaRPr lang="cs-CZ" dirty="0" smtClean="0"/>
          </a:p>
          <a:p>
            <a:pPr>
              <a:buSzPct val="80000"/>
              <a:buFont typeface="Wingdings" pitchFamily="2" charset="2"/>
              <a:buChar char="§"/>
            </a:pPr>
            <a:r>
              <a:rPr lang="cs-CZ" dirty="0"/>
              <a:t>  k přílivu zahraničních investic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cs-CZ" dirty="0"/>
              <a:t>  k rozvoji domácích společností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cs-CZ" dirty="0"/>
              <a:t>  ke vzniku nových firem </a:t>
            </a:r>
          </a:p>
          <a:p>
            <a:pPr>
              <a:buSzPct val="80000"/>
              <a:buFont typeface="Wingdings" pitchFamily="2" charset="2"/>
              <a:buChar char="§"/>
            </a:pPr>
            <a:endParaRPr lang="cs-CZ" dirty="0"/>
          </a:p>
          <a:p>
            <a:pPr>
              <a:buFontTx/>
              <a:buNone/>
            </a:pPr>
            <a:r>
              <a:rPr lang="cs-CZ" dirty="0" smtClean="0">
                <a:solidFill>
                  <a:srgbClr val="072B51"/>
                </a:solidFill>
              </a:rPr>
              <a:t>      prostřednictvím poskytování:</a:t>
            </a:r>
          </a:p>
          <a:p>
            <a:pPr>
              <a:buFontTx/>
              <a:buNone/>
            </a:pPr>
            <a:endParaRPr lang="cs-CZ" dirty="0" smtClean="0">
              <a:solidFill>
                <a:srgbClr val="072B51"/>
              </a:solidFill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cs-CZ" dirty="0" smtClean="0">
                <a:solidFill>
                  <a:srgbClr val="072B51"/>
                </a:solidFill>
              </a:rPr>
              <a:t>   </a:t>
            </a:r>
            <a:r>
              <a:rPr lang="cs-CZ" dirty="0"/>
              <a:t>služeb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cs-CZ" dirty="0"/>
              <a:t>   realizací rozvojových programů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cs-CZ" dirty="0"/>
              <a:t>   zlepšováním podnikatelského prostředí</a:t>
            </a:r>
          </a:p>
          <a:p>
            <a:pPr marL="266700" lvl="1" indent="-266700">
              <a:buSzPct val="80000"/>
            </a:pP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250825" y="5938838"/>
            <a:ext cx="16385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b="1" dirty="0">
                <a:latin typeface="+mj-lt"/>
              </a:rPr>
              <a:t>Zdroj: </a:t>
            </a:r>
            <a:r>
              <a:rPr lang="cs-CZ" sz="1000" dirty="0" err="1">
                <a:latin typeface="+mj-lt"/>
              </a:rPr>
              <a:t>CzechInvest</a:t>
            </a:r>
            <a:r>
              <a:rPr lang="cs-CZ" sz="1000" dirty="0">
                <a:latin typeface="+mj-lt"/>
              </a:rPr>
              <a:t>, </a:t>
            </a:r>
            <a:r>
              <a:rPr lang="cs-CZ" sz="1000" dirty="0" smtClean="0">
                <a:latin typeface="+mj-lt"/>
              </a:rPr>
              <a:t>2015</a:t>
            </a:r>
            <a:endParaRPr lang="cs-CZ" sz="1000" dirty="0">
              <a:latin typeface="+mj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018220"/>
            <a:ext cx="3528392" cy="489324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92506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 b="1" dirty="0" smtClean="0"/>
              <a:t>Prioritní sektory</a:t>
            </a:r>
            <a:r>
              <a:rPr lang="cs-CZ" altLang="ja-JP" dirty="0" smtClean="0"/>
              <a:t> </a:t>
            </a:r>
            <a:r>
              <a:rPr lang="cs-CZ" altLang="ja-JP" sz="2000" dirty="0" smtClean="0"/>
              <a:t>(Investiční příležitosti)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392612"/>
          </a:xfrm>
        </p:spPr>
        <p:txBody>
          <a:bodyPr rtlCol="0">
            <a:normAutofit fontScale="92500" lnSpcReduction="10000"/>
          </a:bodyPr>
          <a:lstStyle/>
          <a:p>
            <a:pPr marL="101600" lvl="3" indent="279400">
              <a:lnSpc>
                <a:spcPct val="120000"/>
              </a:lnSpc>
              <a:buClr>
                <a:schemeClr val="tx2"/>
              </a:buClr>
              <a:buFont typeface="Arial Unicode MS" pitchFamily="34" charset="-128"/>
              <a:buChar char="╌"/>
              <a:defRPr/>
            </a:pPr>
            <a:r>
              <a:rPr lang="cs-CZ" altLang="ja-JP" sz="2100" u="sng" kern="0" dirty="0" err="1" smtClean="0">
                <a:solidFill>
                  <a:schemeClr val="tx2"/>
                </a:solidFill>
              </a:rPr>
              <a:t>High</a:t>
            </a:r>
            <a:r>
              <a:rPr lang="cs-CZ" altLang="ja-JP" sz="2100" u="sng" kern="0" dirty="0" smtClean="0">
                <a:solidFill>
                  <a:schemeClr val="tx2"/>
                </a:solidFill>
              </a:rPr>
              <a:t>-</a:t>
            </a:r>
            <a:r>
              <a:rPr lang="cs-CZ" altLang="ja-JP" sz="2100" u="sng" kern="0" dirty="0" err="1" smtClean="0">
                <a:solidFill>
                  <a:schemeClr val="tx2"/>
                </a:solidFill>
              </a:rPr>
              <a:t>Tech</a:t>
            </a:r>
            <a:r>
              <a:rPr lang="cs-CZ" altLang="ja-JP" sz="2100" u="sng" kern="0" dirty="0" smtClean="0">
                <a:solidFill>
                  <a:schemeClr val="tx2"/>
                </a:solidFill>
              </a:rPr>
              <a:t> zpracovatelský průmysl:</a:t>
            </a:r>
            <a:endParaRPr lang="cs-CZ" altLang="ja-JP" sz="1800" u="sng" kern="0" dirty="0" smtClean="0">
              <a:solidFill>
                <a:schemeClr val="tx2"/>
              </a:solidFill>
            </a:endParaRPr>
          </a:p>
          <a:p>
            <a:pPr marL="101600" lvl="3" indent="2794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altLang="ja-JP" sz="1800" kern="0" dirty="0" smtClean="0">
                <a:solidFill>
                  <a:srgbClr val="000066"/>
                </a:solidFill>
              </a:rPr>
              <a:t>   </a:t>
            </a:r>
            <a:r>
              <a:rPr lang="en-GB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A</a:t>
            </a:r>
            <a:r>
              <a:rPr lang="cs-CZ" altLang="ja-JP" sz="1800" kern="0" dirty="0" err="1" smtClean="0">
                <a:solidFill>
                  <a:srgbClr val="000066"/>
                </a:solidFill>
              </a:rPr>
              <a:t>utomobilový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, Letectví</a:t>
            </a:r>
            <a:endParaRPr lang="en-GB" altLang="ja-JP" sz="1800" kern="0" dirty="0" smtClean="0">
              <a:solidFill>
                <a:srgbClr val="000066"/>
              </a:solidFill>
              <a:ea typeface="MS PGothic" pitchFamily="34" charset="-128"/>
            </a:endParaRPr>
          </a:p>
          <a:p>
            <a:pPr marL="101600" lvl="3" indent="2794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altLang="ja-JP" sz="1800" kern="0" dirty="0" smtClean="0">
                <a:solidFill>
                  <a:srgbClr val="000066"/>
                </a:solidFill>
              </a:rPr>
              <a:t>   </a:t>
            </a:r>
            <a:r>
              <a:rPr lang="en-US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High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-T</a:t>
            </a:r>
            <a:r>
              <a:rPr lang="en-US" altLang="ja-JP" sz="1800" kern="0" dirty="0" err="1" smtClean="0">
                <a:solidFill>
                  <a:srgbClr val="000066"/>
                </a:solidFill>
                <a:ea typeface="MS PGothic" pitchFamily="34" charset="-128"/>
              </a:rPr>
              <a:t>ech</a:t>
            </a:r>
            <a:r>
              <a:rPr lang="en-US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 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strojírenství</a:t>
            </a:r>
            <a:endParaRPr lang="en-US" altLang="ja-JP" sz="1800" kern="0" dirty="0" smtClean="0">
              <a:solidFill>
                <a:srgbClr val="000066"/>
              </a:solidFill>
              <a:ea typeface="MS PGothic" pitchFamily="34" charset="-128"/>
            </a:endParaRPr>
          </a:p>
          <a:p>
            <a:pPr marL="101600" lvl="3" indent="2794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altLang="ja-JP" sz="1800" kern="0" dirty="0" smtClean="0">
                <a:solidFill>
                  <a:srgbClr val="000066"/>
                </a:solidFill>
              </a:rPr>
              <a:t>   </a:t>
            </a:r>
            <a:r>
              <a:rPr lang="en-US" altLang="ja-JP" sz="1800" kern="0" dirty="0" err="1" smtClean="0">
                <a:solidFill>
                  <a:srgbClr val="000066"/>
                </a:solidFill>
                <a:ea typeface="MS PGothic" pitchFamily="34" charset="-128"/>
              </a:rPr>
              <a:t>Biotechnolog</a:t>
            </a:r>
            <a:r>
              <a:rPr lang="cs-CZ" altLang="ja-JP" sz="1800" kern="0" dirty="0" err="1" smtClean="0">
                <a:solidFill>
                  <a:srgbClr val="000066"/>
                </a:solidFill>
                <a:ea typeface="MS PGothic" pitchFamily="34" charset="-128"/>
              </a:rPr>
              <a:t>ie</a:t>
            </a:r>
            <a:r>
              <a:rPr lang="en-US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, 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Farmaceutika, Zdravotní technika</a:t>
            </a:r>
          </a:p>
          <a:p>
            <a:pPr marL="101600" lvl="3" indent="2794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altLang="ja-JP" sz="1800" kern="0" dirty="0">
                <a:solidFill>
                  <a:srgbClr val="000066"/>
                </a:solidFill>
              </a:rPr>
              <a:t> 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  Nanotechnologie a materiálové inženýrství</a:t>
            </a:r>
          </a:p>
          <a:p>
            <a:pPr marL="101600" lvl="3" indent="2794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altLang="ja-JP" sz="1800" kern="0" dirty="0" smtClean="0">
                <a:solidFill>
                  <a:srgbClr val="000066"/>
                </a:solidFill>
              </a:rPr>
              <a:t>   Čisté technologie, energetika</a:t>
            </a:r>
          </a:p>
          <a:p>
            <a:pPr marL="101600" lvl="3" indent="279400">
              <a:lnSpc>
                <a:spcPct val="120000"/>
              </a:lnSpc>
              <a:buClr>
                <a:schemeClr val="tx2"/>
              </a:buClr>
              <a:buFont typeface="Arial Unicode MS" pitchFamily="34" charset="-128"/>
              <a:buChar char="╌"/>
              <a:defRPr/>
            </a:pPr>
            <a:r>
              <a:rPr lang="cs-CZ" altLang="ja-JP" sz="2100" u="sng" kern="0" dirty="0" smtClean="0">
                <a:solidFill>
                  <a:schemeClr val="tx2"/>
                </a:solidFill>
              </a:rPr>
              <a:t>Strategické služby:</a:t>
            </a:r>
            <a:endParaRPr lang="cs-CZ" altLang="ja-JP" sz="1800" u="sng" kern="0" dirty="0" smtClean="0">
              <a:solidFill>
                <a:schemeClr val="tx2"/>
              </a:solidFill>
            </a:endParaRPr>
          </a:p>
          <a:p>
            <a:pPr marL="101600" lvl="3" indent="2794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altLang="ja-JP" sz="1800" kern="0" dirty="0" smtClean="0">
                <a:solidFill>
                  <a:srgbClr val="000066"/>
                </a:solidFill>
              </a:rPr>
              <a:t>   </a:t>
            </a:r>
            <a:r>
              <a:rPr lang="en-US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IT 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&amp;</a:t>
            </a:r>
            <a:r>
              <a:rPr lang="en-AU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 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vývoj software, Expertní řešitelská centra,</a:t>
            </a:r>
          </a:p>
          <a:p>
            <a:pPr marL="101600" lvl="3" indent="2794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altLang="ja-JP" sz="1800" kern="0" dirty="0" smtClean="0">
                <a:solidFill>
                  <a:srgbClr val="000066"/>
                </a:solidFill>
              </a:rPr>
              <a:t>   </a:t>
            </a:r>
            <a:r>
              <a:rPr lang="cs-CZ" altLang="ja-JP" sz="1800" kern="0" dirty="0" err="1" smtClean="0">
                <a:solidFill>
                  <a:srgbClr val="000066"/>
                </a:solidFill>
              </a:rPr>
              <a:t>High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-</a:t>
            </a:r>
            <a:r>
              <a:rPr lang="cs-CZ" altLang="ja-JP" sz="1800" kern="0" dirty="0" err="1" smtClean="0">
                <a:solidFill>
                  <a:srgbClr val="000066"/>
                </a:solidFill>
              </a:rPr>
              <a:t>Tech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 opravárenská centra, Sdílené služby</a:t>
            </a:r>
          </a:p>
          <a:p>
            <a:pPr marL="101600" lvl="3" indent="2794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altLang="ja-JP" sz="1800" kern="0" dirty="0" smtClean="0">
                <a:solidFill>
                  <a:srgbClr val="000066"/>
                </a:solidFill>
              </a:rPr>
              <a:t>   </a:t>
            </a:r>
            <a:r>
              <a:rPr lang="en-GB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(</a:t>
            </a:r>
            <a:r>
              <a:rPr lang="cs-CZ" altLang="ja-JP" sz="1800" kern="0" dirty="0">
                <a:solidFill>
                  <a:srgbClr val="000066"/>
                </a:solidFill>
                <a:ea typeface="MS PGothic" pitchFamily="34" charset="-128"/>
              </a:rPr>
              <a:t>L</a:t>
            </a:r>
            <a:r>
              <a:rPr lang="cs-CZ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idské zdroje</a:t>
            </a:r>
            <a:r>
              <a:rPr lang="en-GB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, 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účetnictví</a:t>
            </a:r>
            <a:r>
              <a:rPr lang="en-GB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, </a:t>
            </a:r>
            <a:r>
              <a:rPr lang="cs-CZ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finančnictví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)</a:t>
            </a:r>
          </a:p>
          <a:p>
            <a:pPr marL="101600" lvl="3" indent="279400">
              <a:lnSpc>
                <a:spcPct val="120000"/>
              </a:lnSpc>
              <a:buClr>
                <a:schemeClr val="tx2"/>
              </a:buClr>
              <a:buFont typeface="Arial Unicode MS" pitchFamily="34" charset="-128"/>
              <a:buChar char="╌"/>
              <a:defRPr/>
            </a:pPr>
            <a:r>
              <a:rPr lang="cs-CZ" altLang="ja-JP" sz="2100" u="sng" kern="0" dirty="0" smtClean="0">
                <a:solidFill>
                  <a:schemeClr val="tx2"/>
                </a:solidFill>
              </a:rPr>
              <a:t>Technologická centra:</a:t>
            </a:r>
          </a:p>
          <a:p>
            <a:pPr marL="101600" lvl="3" indent="2794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altLang="ja-JP" sz="1700" kern="0" dirty="0" smtClean="0">
                <a:solidFill>
                  <a:srgbClr val="000066"/>
                </a:solidFill>
              </a:rPr>
              <a:t>   </a:t>
            </a:r>
            <a:r>
              <a:rPr lang="cs-CZ" altLang="ja-JP" sz="1800" kern="0" dirty="0" smtClean="0">
                <a:solidFill>
                  <a:srgbClr val="000066"/>
                </a:solidFill>
              </a:rPr>
              <a:t>Inovační aktivity, Aplikovaný výzkum </a:t>
            </a:r>
            <a:r>
              <a:rPr lang="en-AU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&amp;</a:t>
            </a:r>
            <a:r>
              <a:rPr lang="cs-CZ" altLang="ja-JP" sz="1800" kern="0" dirty="0" smtClean="0">
                <a:solidFill>
                  <a:srgbClr val="000066"/>
                </a:solidFill>
                <a:ea typeface="MS PGothic" pitchFamily="34" charset="-128"/>
              </a:rPr>
              <a:t> vývoj</a:t>
            </a:r>
            <a:endParaRPr lang="en-GB" altLang="ja-JP" sz="1800" kern="0" dirty="0" smtClean="0">
              <a:solidFill>
                <a:srgbClr val="000066"/>
              </a:solidFill>
              <a:ea typeface="MS PGothic" pitchFamily="34" charset="-128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0825" y="5938838"/>
            <a:ext cx="16385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b="1" dirty="0">
                <a:latin typeface="+mj-lt"/>
              </a:rPr>
              <a:t>Zdroj: </a:t>
            </a:r>
            <a:r>
              <a:rPr lang="cs-CZ" sz="1000" dirty="0" err="1">
                <a:latin typeface="+mj-lt"/>
              </a:rPr>
              <a:t>CzechInvest</a:t>
            </a:r>
            <a:r>
              <a:rPr lang="cs-CZ" sz="1000" dirty="0">
                <a:latin typeface="+mj-lt"/>
              </a:rPr>
              <a:t>, </a:t>
            </a:r>
            <a:r>
              <a:rPr lang="cs-CZ" sz="1000" dirty="0" smtClean="0">
                <a:latin typeface="+mj-lt"/>
              </a:rPr>
              <a:t>2015</a:t>
            </a:r>
            <a:endParaRPr lang="cs-CZ" sz="1000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240350"/>
            <a:ext cx="3334672" cy="22243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208" y="3464719"/>
            <a:ext cx="3241592" cy="222675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705253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0106"/>
          </a:xfrm>
        </p:spPr>
        <p:txBody>
          <a:bodyPr/>
          <a:lstStyle/>
          <a:p>
            <a:r>
              <a:rPr lang="en-GB" altLang="cs-CZ" b="1" dirty="0" err="1" smtClean="0"/>
              <a:t>CzechInvest</a:t>
            </a:r>
            <a:r>
              <a:rPr lang="en-GB" altLang="cs-CZ" b="1" dirty="0" smtClean="0"/>
              <a:t> </a:t>
            </a:r>
            <a:r>
              <a:rPr lang="cs-CZ" altLang="cs-CZ" b="1" dirty="0" smtClean="0"/>
              <a:t>– Zahraniční zastoupení ve světě</a:t>
            </a:r>
            <a:endParaRPr lang="en-GB" altLang="cs-CZ" b="1" dirty="0" smtClean="0"/>
          </a:p>
        </p:txBody>
      </p:sp>
      <p:pic>
        <p:nvPicPr>
          <p:cNvPr id="37891" name="Picture 3" descr="C:\Users\Marek\Desktop\mapa-sveta-czechinv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2" r="9381"/>
          <a:stretch>
            <a:fillRect/>
          </a:stretch>
        </p:blipFill>
        <p:spPr bwMode="auto">
          <a:xfrm>
            <a:off x="172244" y="1127395"/>
            <a:ext cx="8788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ětiúhelník 12"/>
          <p:cNvSpPr/>
          <p:nvPr/>
        </p:nvSpPr>
        <p:spPr>
          <a:xfrm>
            <a:off x="3532981" y="2112142"/>
            <a:ext cx="1080194" cy="215444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anchor="ctr">
            <a:spAutoFit/>
          </a:bodyPr>
          <a:lstStyle/>
          <a:p>
            <a:pPr>
              <a:defRPr/>
            </a:pPr>
            <a:r>
              <a:rPr lang="cs-CZ" sz="1400" b="1" dirty="0" err="1">
                <a:solidFill>
                  <a:schemeClr val="tx1"/>
                </a:solidFill>
                <a:latin typeface="Arial Narrow" pitchFamily="34" charset="0"/>
              </a:rPr>
              <a:t>Germany</a:t>
            </a:r>
            <a:endParaRPr lang="cs-CZ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Pětiúhelník 15"/>
          <p:cNvSpPr/>
          <p:nvPr/>
        </p:nvSpPr>
        <p:spPr>
          <a:xfrm>
            <a:off x="293688" y="2492375"/>
            <a:ext cx="1152525" cy="215900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schemeClr val="tx1"/>
                </a:solidFill>
                <a:latin typeface="Arial Narrow" pitchFamily="34" charset="0"/>
              </a:rPr>
              <a:t>USA – </a:t>
            </a:r>
            <a:r>
              <a:rPr lang="cs-CZ" sz="1400" b="1" dirty="0" err="1">
                <a:solidFill>
                  <a:schemeClr val="tx1"/>
                </a:solidFill>
                <a:latin typeface="Arial Narrow" pitchFamily="34" charset="0"/>
              </a:rPr>
              <a:t>west</a:t>
            </a:r>
            <a:endParaRPr lang="cs-CZ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Pětiúhelník 18"/>
          <p:cNvSpPr/>
          <p:nvPr/>
        </p:nvSpPr>
        <p:spPr>
          <a:xfrm flipH="1">
            <a:off x="2309813" y="2493963"/>
            <a:ext cx="1008062" cy="214312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>
            <a:spAutoFit/>
          </a:bodyPr>
          <a:lstStyle/>
          <a:p>
            <a:pPr algn="r">
              <a:defRPr/>
            </a:pPr>
            <a:r>
              <a:rPr lang="cs-CZ" sz="1400" b="1" dirty="0">
                <a:solidFill>
                  <a:schemeClr val="tx1"/>
                </a:solidFill>
                <a:latin typeface="Arial Narrow" pitchFamily="34" charset="0"/>
              </a:rPr>
              <a:t>USA – </a:t>
            </a:r>
            <a:r>
              <a:rPr lang="cs-CZ" sz="1400" b="1" dirty="0" err="1">
                <a:solidFill>
                  <a:schemeClr val="tx1"/>
                </a:solidFill>
                <a:latin typeface="Arial Narrow" pitchFamily="34" charset="0"/>
              </a:rPr>
              <a:t>east</a:t>
            </a:r>
            <a:endParaRPr lang="cs-CZ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Pětiúhelník 22"/>
          <p:cNvSpPr/>
          <p:nvPr/>
        </p:nvSpPr>
        <p:spPr>
          <a:xfrm rot="716861">
            <a:off x="3090639" y="1763575"/>
            <a:ext cx="1295846" cy="215444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anchor="ctr"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schemeClr val="tx1"/>
                </a:solidFill>
                <a:latin typeface="Arial Narrow" pitchFamily="34" charset="0"/>
              </a:rPr>
              <a:t>UK &amp; </a:t>
            </a:r>
            <a:r>
              <a:rPr lang="cs-CZ" sz="1400" b="1" dirty="0" err="1">
                <a:solidFill>
                  <a:schemeClr val="tx1"/>
                </a:solidFill>
                <a:latin typeface="Arial Narrow" pitchFamily="34" charset="0"/>
              </a:rPr>
              <a:t>Ireland</a:t>
            </a:r>
            <a:endParaRPr lang="cs-CZ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898" name="TextovéPole 24"/>
          <p:cNvSpPr txBox="1">
            <a:spLocks noChangeArrowheads="1"/>
          </p:cNvSpPr>
          <p:nvPr/>
        </p:nvSpPr>
        <p:spPr bwMode="auto">
          <a:xfrm>
            <a:off x="293688" y="4662728"/>
            <a:ext cx="1800225" cy="1304629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tIns="108000" bIns="72000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Sweden</a:t>
            </a:r>
            <a:endParaRPr lang="en-GB" altLang="cs-CZ" sz="16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Finland</a:t>
            </a:r>
            <a:endParaRPr lang="en-GB" altLang="cs-CZ" sz="16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Denmark</a:t>
            </a:r>
            <a:endParaRPr lang="en-GB" altLang="cs-CZ" sz="16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endParaRPr lang="en-GB" altLang="cs-CZ" sz="16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57200" y="3789040"/>
            <a:ext cx="1306487" cy="8020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80000" tIns="72000" bIns="72000"/>
          <a:lstStyle/>
          <a:p>
            <a:pPr>
              <a:defRPr/>
            </a:pPr>
            <a:r>
              <a:rPr lang="cs-CZ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Země obsluhované z Prahy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79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8943" y="1556307"/>
            <a:ext cx="570012" cy="28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299" y="2112394"/>
            <a:ext cx="504000" cy="3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401" y="2492375"/>
            <a:ext cx="68558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275" y="2702116"/>
            <a:ext cx="606406" cy="40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8586" y="2133855"/>
            <a:ext cx="612000" cy="4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0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14889"/>
            <a:ext cx="2889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673" y="5135654"/>
            <a:ext cx="282575" cy="179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673" y="5393942"/>
            <a:ext cx="2714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1382" y="2145860"/>
            <a:ext cx="618967" cy="369956"/>
          </a:xfrm>
          <a:prstGeom prst="rect">
            <a:avLst/>
          </a:prstGeom>
        </p:spPr>
      </p:pic>
      <p:sp>
        <p:nvSpPr>
          <p:cNvPr id="24" name="Obdélník 11"/>
          <p:cNvSpPr>
            <a:spLocks noChangeArrowheads="1"/>
          </p:cNvSpPr>
          <p:nvPr/>
        </p:nvSpPr>
        <p:spPr bwMode="auto">
          <a:xfrm>
            <a:off x="263525" y="5951538"/>
            <a:ext cx="16385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 noProof="1" smtClean="0">
                <a:solidFill>
                  <a:srgbClr val="072B51"/>
                </a:solidFill>
              </a:rPr>
              <a:t>Zdroj:</a:t>
            </a:r>
            <a:r>
              <a:rPr lang="cs-CZ" altLang="cs-CZ" sz="1000" noProof="1" smtClean="0">
                <a:solidFill>
                  <a:srgbClr val="072B51"/>
                </a:solidFill>
              </a:rPr>
              <a:t> </a:t>
            </a:r>
            <a:r>
              <a:rPr lang="cs-CZ" altLang="cs-CZ" sz="1000" noProof="1">
                <a:solidFill>
                  <a:srgbClr val="072B51"/>
                </a:solidFill>
              </a:rPr>
              <a:t>CzechInvest, 2015</a:t>
            </a:r>
          </a:p>
        </p:txBody>
      </p:sp>
      <p:sp>
        <p:nvSpPr>
          <p:cNvPr id="27" name="Pětiúhelník 26"/>
          <p:cNvSpPr/>
          <p:nvPr/>
        </p:nvSpPr>
        <p:spPr>
          <a:xfrm>
            <a:off x="6871796" y="2518467"/>
            <a:ext cx="897089" cy="215444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anchor="ctr">
            <a:spAutoFit/>
          </a:bodyPr>
          <a:lstStyle/>
          <a:p>
            <a:pPr>
              <a:defRPr/>
            </a:pPr>
            <a:r>
              <a:rPr lang="cs-CZ" sz="1400" b="1" dirty="0" smtClean="0">
                <a:solidFill>
                  <a:schemeClr val="tx1"/>
                </a:solidFill>
                <a:latin typeface="Arial Narrow" pitchFamily="34" charset="0"/>
              </a:rPr>
              <a:t>Korea</a:t>
            </a:r>
            <a:endParaRPr lang="cs-CZ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Pětiúhelník 28"/>
          <p:cNvSpPr/>
          <p:nvPr/>
        </p:nvSpPr>
        <p:spPr>
          <a:xfrm>
            <a:off x="6520681" y="2791542"/>
            <a:ext cx="725858" cy="223445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anchor="ctr">
            <a:spAutoFit/>
          </a:bodyPr>
          <a:lstStyle/>
          <a:p>
            <a:pPr>
              <a:defRPr/>
            </a:pPr>
            <a:r>
              <a:rPr lang="cs-CZ" sz="1400" b="1" dirty="0" err="1" smtClean="0">
                <a:solidFill>
                  <a:schemeClr val="tx1"/>
                </a:solidFill>
                <a:latin typeface="Arial Narrow" pitchFamily="34" charset="0"/>
              </a:rPr>
              <a:t>China</a:t>
            </a:r>
            <a:endParaRPr lang="cs-CZ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50" y="2719919"/>
            <a:ext cx="68558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ětiúhelník 24"/>
          <p:cNvSpPr/>
          <p:nvPr/>
        </p:nvSpPr>
        <p:spPr>
          <a:xfrm flipH="1">
            <a:off x="8106610" y="2553486"/>
            <a:ext cx="1008062" cy="214312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>
            <a:spAutoFit/>
          </a:bodyPr>
          <a:lstStyle/>
          <a:p>
            <a:pPr algn="r">
              <a:defRPr/>
            </a:pPr>
            <a:r>
              <a:rPr lang="cs-CZ" sz="1400" b="1" dirty="0" smtClean="0">
                <a:solidFill>
                  <a:schemeClr val="tx1"/>
                </a:solidFill>
                <a:latin typeface="Arial Narrow" pitchFamily="34" charset="0"/>
              </a:rPr>
              <a:t>Japan</a:t>
            </a:r>
            <a:endParaRPr lang="cs-CZ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03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7945064"/>
              </p:ext>
            </p:extLst>
          </p:nvPr>
        </p:nvGraphicFramePr>
        <p:xfrm>
          <a:off x="755576" y="1340767"/>
          <a:ext cx="7560840" cy="4320480"/>
        </p:xfrm>
        <a:graphic>
          <a:graphicData uri="http://schemas.openxmlformats.org/drawingml/2006/table">
            <a:tbl>
              <a:tblPr firstRow="1" lastRow="1" bandRow="1">
                <a:tableStyleId>{8EC20E35-A176-4012-BC5E-935CFFF8708E}</a:tableStyleId>
              </a:tblPr>
              <a:tblGrid>
                <a:gridCol w="4617659"/>
                <a:gridCol w="2943181"/>
              </a:tblGrid>
              <a:tr h="133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lang="cs-CZ" sz="2400" b="1" kern="1200" baseline="0" dirty="0" smtClean="0">
                          <a:solidFill>
                            <a:srgbClr val="002D62"/>
                          </a:solidFill>
                          <a:latin typeface="+mn-lt"/>
                          <a:ea typeface="+mn-ea"/>
                          <a:cs typeface="+mn-cs"/>
                        </a:rPr>
                        <a:t>Rozhodnuté projekty celkem</a:t>
                      </a:r>
                    </a:p>
                  </a:txBody>
                  <a:tcPr marL="91439" marR="91439" marT="45716" marB="45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002D62"/>
                          </a:solidFill>
                          <a:sym typeface="Wingdings"/>
                        </a:rPr>
                        <a:t>1 521</a:t>
                      </a:r>
                      <a:endParaRPr lang="cs-CZ" sz="2400" b="1" dirty="0" smtClean="0">
                        <a:solidFill>
                          <a:srgbClr val="002D62"/>
                        </a:solidFill>
                      </a:endParaRPr>
                    </a:p>
                  </a:txBody>
                  <a:tcPr marL="91439" marR="91439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lang="cs-CZ" sz="2400" b="1" kern="1200" baseline="0" dirty="0" smtClean="0">
                          <a:solidFill>
                            <a:srgbClr val="002D62"/>
                          </a:solidFill>
                          <a:latin typeface="+mn-lt"/>
                          <a:ea typeface="+mn-ea"/>
                          <a:cs typeface="+mn-cs"/>
                        </a:rPr>
                        <a:t>Počet nových pracovních míst</a:t>
                      </a:r>
                    </a:p>
                  </a:txBody>
                  <a:tcPr marL="91439" marR="91439" marT="45716" marB="45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002D62"/>
                          </a:solidFill>
                          <a:sym typeface="Wingdings"/>
                        </a:rPr>
                        <a:t>248 929</a:t>
                      </a:r>
                      <a:endParaRPr kumimoji="0" lang="cs-CZ" sz="2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D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9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62"/>
                          </a:solidFill>
                          <a:effectLst/>
                          <a:latin typeface="Arial" pitchFamily="34" charset="0"/>
                        </a:rPr>
                        <a:t>Předpokládaná výše investice celkem</a:t>
                      </a:r>
                    </a:p>
                  </a:txBody>
                  <a:tcPr marL="91439" marR="91439" marT="45716" marB="457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rgbClr val="002D62"/>
                          </a:solidFill>
                          <a:latin typeface="+mn-lt"/>
                          <a:ea typeface="+mn-ea"/>
                          <a:cs typeface="+mn-cs"/>
                        </a:rPr>
                        <a:t>34 571,45</a:t>
                      </a:r>
                      <a:endParaRPr lang="cs-CZ" sz="2400" dirty="0" smtClean="0">
                        <a:solidFill>
                          <a:srgbClr val="002D62"/>
                        </a:solidFill>
                        <a:sym typeface="Wingdings"/>
                      </a:endParaRPr>
                    </a:p>
                    <a:p>
                      <a:pPr algn="ctr"/>
                      <a:r>
                        <a:rPr lang="cs-CZ" sz="2400" dirty="0" smtClean="0">
                          <a:solidFill>
                            <a:srgbClr val="002D62"/>
                          </a:solidFill>
                          <a:sym typeface="Wingdings"/>
                        </a:rPr>
                        <a:t>(mil. USD</a:t>
                      </a:r>
                      <a:r>
                        <a:rPr lang="cs-CZ" sz="2400" baseline="0" dirty="0" smtClean="0">
                          <a:solidFill>
                            <a:srgbClr val="002D62"/>
                          </a:solidFill>
                          <a:sym typeface="Wingdings"/>
                        </a:rPr>
                        <a:t>)</a:t>
                      </a:r>
                      <a:endParaRPr lang="cs-CZ" sz="2400" dirty="0">
                        <a:solidFill>
                          <a:srgbClr val="002D62"/>
                        </a:solidFill>
                      </a:endParaRPr>
                    </a:p>
                  </a:txBody>
                  <a:tcPr marL="91439" marR="91439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250825" y="5938838"/>
            <a:ext cx="16385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b="1" dirty="0">
                <a:latin typeface="+mj-lt"/>
              </a:rPr>
              <a:t>Zdroj: </a:t>
            </a:r>
            <a:r>
              <a:rPr lang="cs-CZ" sz="1000" dirty="0" err="1">
                <a:latin typeface="+mj-lt"/>
              </a:rPr>
              <a:t>CzechInvest</a:t>
            </a:r>
            <a:r>
              <a:rPr lang="cs-CZ" sz="1000" dirty="0">
                <a:latin typeface="+mj-lt"/>
              </a:rPr>
              <a:t>, </a:t>
            </a:r>
            <a:r>
              <a:rPr lang="cs-CZ" sz="1000" dirty="0" smtClean="0">
                <a:latin typeface="+mj-lt"/>
              </a:rPr>
              <a:t>2015</a:t>
            </a:r>
            <a:endParaRPr lang="cs-CZ" sz="1000" dirty="0">
              <a:latin typeface="+mj-lt"/>
            </a:endParaRPr>
          </a:p>
        </p:txBody>
      </p:sp>
      <p:sp>
        <p:nvSpPr>
          <p:cNvPr id="42000" name="Rectangle 2"/>
          <p:cNvSpPr txBox="1">
            <a:spLocks noChangeArrowheads="1"/>
          </p:cNvSpPr>
          <p:nvPr/>
        </p:nvSpPr>
        <p:spPr bwMode="auto">
          <a:xfrm>
            <a:off x="215729" y="260648"/>
            <a:ext cx="82184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5717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ja-JP" sz="3200" b="1" dirty="0">
                <a:solidFill>
                  <a:schemeClr val="tx2"/>
                </a:solidFill>
              </a:rPr>
              <a:t>Výsledky </a:t>
            </a:r>
            <a:r>
              <a:rPr lang="cs-CZ" altLang="ja-JP" sz="3200" b="1" dirty="0" err="1">
                <a:solidFill>
                  <a:schemeClr val="tx2"/>
                </a:solidFill>
              </a:rPr>
              <a:t>CzechInvestu</a:t>
            </a:r>
            <a:r>
              <a:rPr lang="cs-CZ" altLang="ja-JP" sz="3200" b="1" dirty="0">
                <a:solidFill>
                  <a:schemeClr val="tx2"/>
                </a:solidFill>
              </a:rPr>
              <a:t> </a:t>
            </a:r>
            <a:r>
              <a:rPr lang="cs-CZ" altLang="ja-JP" sz="3200" b="1" dirty="0" smtClean="0">
                <a:solidFill>
                  <a:schemeClr val="tx2"/>
                </a:solidFill>
              </a:rPr>
              <a:t>od roku 1993 </a:t>
            </a:r>
            <a:r>
              <a:rPr lang="cs-CZ" altLang="ja-JP" sz="3200" b="1" dirty="0">
                <a:solidFill>
                  <a:schemeClr val="tx2"/>
                </a:solidFill>
              </a:rPr>
              <a:t>– </a:t>
            </a:r>
            <a:r>
              <a:rPr lang="cs-CZ" altLang="ja-JP" sz="3200" b="1" dirty="0" smtClean="0">
                <a:solidFill>
                  <a:schemeClr val="tx2"/>
                </a:solidFill>
              </a:rPr>
              <a:t>2014</a:t>
            </a:r>
            <a:endParaRPr lang="cs-CZ" altLang="ja-JP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212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50" y="2442904"/>
            <a:ext cx="2743438" cy="166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olný tvar 11"/>
          <p:cNvSpPr>
            <a:spLocks noChangeArrowheads="1"/>
          </p:cNvSpPr>
          <p:nvPr/>
        </p:nvSpPr>
        <p:spPr bwMode="auto">
          <a:xfrm>
            <a:off x="3049224" y="1574695"/>
            <a:ext cx="2609195" cy="1554690"/>
          </a:xfrm>
          <a:custGeom>
            <a:avLst/>
            <a:gdLst>
              <a:gd name="T0" fmla="*/ 0 w 2417210"/>
              <a:gd name="T1" fmla="*/ 736657 h 1476763"/>
              <a:gd name="T2" fmla="*/ 1773373 w 2417210"/>
              <a:gd name="T3" fmla="*/ 0 h 1476763"/>
              <a:gd name="T4" fmla="*/ 3546742 w 2417210"/>
              <a:gd name="T5" fmla="*/ 736657 h 1476763"/>
              <a:gd name="T6" fmla="*/ 1773373 w 2417210"/>
              <a:gd name="T7" fmla="*/ 1473318 h 1476763"/>
              <a:gd name="T8" fmla="*/ 0 w 2417210"/>
              <a:gd name="T9" fmla="*/ 736657 h 14767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7210"/>
              <a:gd name="T16" fmla="*/ 0 h 1476763"/>
              <a:gd name="T17" fmla="*/ 2417210 w 2417210"/>
              <a:gd name="T18" fmla="*/ 1476763 h 14767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7210" h="1476763">
                <a:moveTo>
                  <a:pt x="0" y="738382"/>
                </a:moveTo>
                <a:cubicBezTo>
                  <a:pt x="0" y="330585"/>
                  <a:pt x="541111" y="0"/>
                  <a:pt x="1208605" y="0"/>
                </a:cubicBezTo>
                <a:cubicBezTo>
                  <a:pt x="1876099" y="0"/>
                  <a:pt x="2417210" y="330585"/>
                  <a:pt x="2417210" y="738382"/>
                </a:cubicBezTo>
                <a:cubicBezTo>
                  <a:pt x="2417210" y="1146179"/>
                  <a:pt x="1876099" y="1476764"/>
                  <a:pt x="1208605" y="1476764"/>
                </a:cubicBezTo>
                <a:cubicBezTo>
                  <a:pt x="541111" y="1476764"/>
                  <a:pt x="0" y="1146179"/>
                  <a:pt x="0" y="738382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76852" tIns="239127" rIns="376852" bIns="239127" anchor="ctr"/>
          <a:lstStyle/>
          <a:p>
            <a:pPr algn="ctr" defTabSz="8001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2000" b="1" kern="0" dirty="0">
                <a:solidFill>
                  <a:srgbClr val="FFFFFF"/>
                </a:solidFill>
                <a:latin typeface="Calibri" pitchFamily="34" charset="0"/>
              </a:rPr>
              <a:t>OPPI </a:t>
            </a:r>
          </a:p>
          <a:p>
            <a:pPr algn="ctr" defTabSz="8001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2000" b="1" kern="0" dirty="0">
                <a:solidFill>
                  <a:srgbClr val="FFFFFF"/>
                </a:solidFill>
                <a:latin typeface="Calibri" pitchFamily="34" charset="0"/>
              </a:rPr>
              <a:t>2007 - 2013</a:t>
            </a:r>
          </a:p>
        </p:txBody>
      </p:sp>
      <p:sp>
        <p:nvSpPr>
          <p:cNvPr id="7" name="Volný tvar 13"/>
          <p:cNvSpPr>
            <a:spLocks noChangeArrowheads="1"/>
          </p:cNvSpPr>
          <p:nvPr/>
        </p:nvSpPr>
        <p:spPr bwMode="auto">
          <a:xfrm>
            <a:off x="6001489" y="710421"/>
            <a:ext cx="2676526" cy="1728548"/>
          </a:xfrm>
          <a:custGeom>
            <a:avLst/>
            <a:gdLst>
              <a:gd name="T0" fmla="*/ 0 w 2406317"/>
              <a:gd name="T1" fmla="*/ 2871666 h 1329063"/>
              <a:gd name="T2" fmla="*/ 1757908 w 2406317"/>
              <a:gd name="T3" fmla="*/ 0 h 1329063"/>
              <a:gd name="T4" fmla="*/ 3515816 w 2406317"/>
              <a:gd name="T5" fmla="*/ 2871666 h 1329063"/>
              <a:gd name="T6" fmla="*/ 1757908 w 2406317"/>
              <a:gd name="T7" fmla="*/ 5743324 h 1329063"/>
              <a:gd name="T8" fmla="*/ 0 w 2406317"/>
              <a:gd name="T9" fmla="*/ 2871666 h 1329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6317"/>
              <a:gd name="T16" fmla="*/ 0 h 1329063"/>
              <a:gd name="T17" fmla="*/ 2406317 w 2406317"/>
              <a:gd name="T18" fmla="*/ 1329063 h 1329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6317" h="1329063">
                <a:moveTo>
                  <a:pt x="0" y="664532"/>
                </a:moveTo>
                <a:cubicBezTo>
                  <a:pt x="0" y="297521"/>
                  <a:pt x="538673" y="0"/>
                  <a:pt x="1203159" y="0"/>
                </a:cubicBezTo>
                <a:cubicBezTo>
                  <a:pt x="1867645" y="0"/>
                  <a:pt x="2406318" y="297521"/>
                  <a:pt x="2406318" y="664532"/>
                </a:cubicBezTo>
                <a:cubicBezTo>
                  <a:pt x="2406318" y="1031543"/>
                  <a:pt x="1867645" y="1329064"/>
                  <a:pt x="1203159" y="1329064"/>
                </a:cubicBezTo>
                <a:cubicBezTo>
                  <a:pt x="538673" y="1329064"/>
                  <a:pt x="0" y="1031543"/>
                  <a:pt x="0" y="664532"/>
                </a:cubicBezTo>
                <a:close/>
              </a:path>
            </a:pathLst>
          </a:custGeom>
          <a:solidFill>
            <a:srgbClr val="E30B0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72717" tIns="214957" rIns="372717" bIns="214957" anchor="ctr"/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cs-CZ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cs-CZ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b="1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cs-CZ" sz="1600" b="1" kern="0" dirty="0">
                <a:solidFill>
                  <a:srgbClr val="FFFFFF"/>
                </a:solidFill>
                <a:latin typeface="Calibri" pitchFamily="34" charset="0"/>
              </a:rPr>
              <a:t>2014 - 2020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19567" y="1096067"/>
            <a:ext cx="271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OP Podnikání a inovace pro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konkurenceschopnost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73075" y="3789040"/>
            <a:ext cx="23733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4B8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004B8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4B8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004B8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B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eaLnBrk="1" hangingPunct="1">
              <a:buFont typeface="Arial" charset="0"/>
              <a:buNone/>
            </a:pPr>
            <a:r>
              <a:rPr lang="pl-PL" b="1" dirty="0" smtClean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Důraz na rozvojové podpory </a:t>
            </a:r>
          </a:p>
          <a:p>
            <a:pPr marL="0" eaLnBrk="1" hangingPunct="1">
              <a:buFont typeface="Arial" charset="0"/>
              <a:buNone/>
            </a:pPr>
            <a:r>
              <a:rPr lang="pl-PL" dirty="0" smtClean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+ počátek inovační podpory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439501" y="3218734"/>
            <a:ext cx="2484437" cy="2379663"/>
          </a:xfrm>
          <a:prstGeom prst="rect">
            <a:avLst/>
          </a:prstGeom>
        </p:spPr>
        <p:txBody>
          <a:bodyPr lIns="0" tIns="360000" rIns="0" bIns="0">
            <a:normAutofit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000" b="1" dirty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Důraz na inovační podpory</a:t>
            </a:r>
          </a:p>
          <a:p>
            <a:pPr>
              <a:spcBef>
                <a:spcPct val="20000"/>
              </a:spcBef>
              <a:defRPr/>
            </a:pPr>
            <a:r>
              <a:rPr lang="cs-CZ" sz="2000" dirty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+ podpora </a:t>
            </a:r>
            <a:r>
              <a:rPr lang="cs-CZ" sz="2000" dirty="0" err="1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VaV</a:t>
            </a:r>
            <a:r>
              <a:rPr lang="cs-CZ" sz="2000" dirty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 ve firmách (Potenciál), spolupráce mezi terciární sférou                          a průmyslem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253761" y="2599208"/>
            <a:ext cx="24606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0" rIns="0" bIns="0"/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cs-CZ" sz="2000" b="1" dirty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Důraz na znalostní ekonomiku, </a:t>
            </a:r>
            <a:r>
              <a:rPr lang="cs-CZ" sz="2000" b="1" dirty="0" smtClean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spolupráci </a:t>
            </a:r>
            <a:r>
              <a:rPr lang="cs-CZ" sz="2000" b="1" dirty="0" err="1" smtClean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VaV</a:t>
            </a:r>
            <a:r>
              <a:rPr lang="cs-CZ" sz="2000" b="1" dirty="0" smtClean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 s </a:t>
            </a:r>
            <a:r>
              <a:rPr lang="cs-CZ" sz="2000" b="1" dirty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inovačními </a:t>
            </a:r>
            <a:r>
              <a:rPr lang="cs-CZ" sz="2000" b="1" dirty="0" smtClean="0">
                <a:solidFill>
                  <a:srgbClr val="002D62"/>
                </a:solidFill>
                <a:latin typeface="Calibri" pitchFamily="34" charset="0"/>
                <a:cs typeface="Calibri" pitchFamily="34" charset="0"/>
              </a:rPr>
              <a:t>firmami a využívání nových forem podpory</a:t>
            </a:r>
            <a:endParaRPr lang="cs-CZ" sz="2000" b="1" dirty="0">
              <a:solidFill>
                <a:srgbClr val="002D6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Volný tvar 10"/>
          <p:cNvSpPr>
            <a:spLocks noChangeArrowheads="1"/>
          </p:cNvSpPr>
          <p:nvPr/>
        </p:nvSpPr>
        <p:spPr bwMode="auto">
          <a:xfrm rot="-1029596">
            <a:off x="2885371" y="2698358"/>
            <a:ext cx="366713" cy="457200"/>
          </a:xfrm>
          <a:custGeom>
            <a:avLst/>
            <a:gdLst>
              <a:gd name="T0" fmla="*/ 0 w 351637"/>
              <a:gd name="T1" fmla="*/ 91849 h 456987"/>
              <a:gd name="T2" fmla="*/ 291035 w 351637"/>
              <a:gd name="T3" fmla="*/ 91849 h 456987"/>
              <a:gd name="T4" fmla="*/ 291035 w 351637"/>
              <a:gd name="T5" fmla="*/ 0 h 456987"/>
              <a:gd name="T6" fmla="*/ 582067 w 351637"/>
              <a:gd name="T7" fmla="*/ 229616 h 456987"/>
              <a:gd name="T8" fmla="*/ 291035 w 351637"/>
              <a:gd name="T9" fmla="*/ 459228 h 456987"/>
              <a:gd name="T10" fmla="*/ 291035 w 351637"/>
              <a:gd name="T11" fmla="*/ 367383 h 456987"/>
              <a:gd name="T12" fmla="*/ 0 w 351637"/>
              <a:gd name="T13" fmla="*/ 367383 h 456987"/>
              <a:gd name="T14" fmla="*/ 0 w 351637"/>
              <a:gd name="T15" fmla="*/ 91849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13B5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1" tIns="91397" rIns="105491" bIns="913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Volný tvar 10"/>
          <p:cNvSpPr>
            <a:spLocks noChangeArrowheads="1"/>
          </p:cNvSpPr>
          <p:nvPr/>
        </p:nvSpPr>
        <p:spPr bwMode="auto">
          <a:xfrm rot="-1029596">
            <a:off x="5715950" y="1749571"/>
            <a:ext cx="366713" cy="457200"/>
          </a:xfrm>
          <a:custGeom>
            <a:avLst/>
            <a:gdLst>
              <a:gd name="T0" fmla="*/ 0 w 351637"/>
              <a:gd name="T1" fmla="*/ 91849 h 456987"/>
              <a:gd name="T2" fmla="*/ 291035 w 351637"/>
              <a:gd name="T3" fmla="*/ 91849 h 456987"/>
              <a:gd name="T4" fmla="*/ 291035 w 351637"/>
              <a:gd name="T5" fmla="*/ 0 h 456987"/>
              <a:gd name="T6" fmla="*/ 582067 w 351637"/>
              <a:gd name="T7" fmla="*/ 229616 h 456987"/>
              <a:gd name="T8" fmla="*/ 291035 w 351637"/>
              <a:gd name="T9" fmla="*/ 459228 h 456987"/>
              <a:gd name="T10" fmla="*/ 291035 w 351637"/>
              <a:gd name="T11" fmla="*/ 367383 h 456987"/>
              <a:gd name="T12" fmla="*/ 0 w 351637"/>
              <a:gd name="T13" fmla="*/ 367383 h 456987"/>
              <a:gd name="T14" fmla="*/ 0 w 351637"/>
              <a:gd name="T15" fmla="*/ 91849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1" tIns="91397" rIns="105491" bIns="913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843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436" y="274639"/>
            <a:ext cx="8686800" cy="850106"/>
          </a:xfrm>
        </p:spPr>
        <p:txBody>
          <a:bodyPr/>
          <a:lstStyle/>
          <a:p>
            <a:r>
              <a:rPr lang="cs-CZ" dirty="0" smtClean="0"/>
              <a:t>Operační program Výzkum a vývoj pro inovace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406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>
              <a:latin typeface="Arial" charset="0"/>
            </a:endParaRPr>
          </a:p>
          <a:p>
            <a:r>
              <a:rPr lang="cs-CZ" sz="2400" dirty="0" smtClean="0">
                <a:latin typeface="Arial" charset="0"/>
              </a:rPr>
              <a:t>Operační program v gesci MŠMT</a:t>
            </a:r>
          </a:p>
          <a:p>
            <a:r>
              <a:rPr lang="cs-CZ" sz="2400" dirty="0" smtClean="0">
                <a:latin typeface="Arial" charset="0"/>
              </a:rPr>
              <a:t>Pro období 2007-2013</a:t>
            </a:r>
          </a:p>
          <a:p>
            <a:r>
              <a:rPr lang="cs-CZ" sz="2400" dirty="0" smtClean="0"/>
              <a:t>Účelem je posílení konkurenceschopnosti země a směřování vstříc znalostní ekonomice</a:t>
            </a:r>
          </a:p>
          <a:p>
            <a:r>
              <a:rPr lang="cs-CZ" sz="2400" dirty="0" smtClean="0"/>
              <a:t>Celková alokace cca 2,1 mld. EUR</a:t>
            </a:r>
            <a:endParaRPr lang="en-GB" sz="2400" dirty="0" smtClean="0"/>
          </a:p>
          <a:p>
            <a:r>
              <a:rPr lang="cs-CZ" sz="2400" dirty="0" smtClean="0"/>
              <a:t>Dohromady postaveno 48 center                                              (všechna mimo Prahu)</a:t>
            </a:r>
          </a:p>
          <a:p>
            <a:pPr marL="0" indent="0">
              <a:buNone/>
            </a:pPr>
            <a:endParaRPr lang="cs-CZ" b="1" dirty="0" smtClean="0"/>
          </a:p>
          <a:p>
            <a:endParaRPr lang="cs-CZ" dirty="0">
              <a:latin typeface="Arial" charset="0"/>
            </a:endParaRPr>
          </a:p>
          <a:p>
            <a:endParaRPr lang="cs-CZ" dirty="0" smtClean="0">
              <a:latin typeface="Arial" charset="0"/>
            </a:endParaRPr>
          </a:p>
          <a:p>
            <a:endParaRPr lang="cs-CZ" dirty="0" smtClean="0"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5877272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Zdroj: Ministerstvo školství, mládeže a tělovýchovy</a:t>
            </a:r>
            <a:endParaRPr lang="cs-CZ" sz="11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808" y="5094207"/>
            <a:ext cx="1117619" cy="7300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2732" y="4520931"/>
            <a:ext cx="1133766" cy="7431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1124745"/>
            <a:ext cx="1584176" cy="125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58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48472"/>
          </a:xfrm>
        </p:spPr>
        <p:txBody>
          <a:bodyPr/>
          <a:lstStyle/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587727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27266" y="5868892"/>
            <a:ext cx="1988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Source: </a:t>
            </a:r>
            <a:r>
              <a:rPr lang="cs-CZ" sz="1100" dirty="0" err="1" smtClean="0"/>
              <a:t>CzechInvest</a:t>
            </a:r>
            <a:r>
              <a:rPr lang="cs-CZ" sz="1100" dirty="0" smtClean="0"/>
              <a:t> 2015</a:t>
            </a:r>
            <a:endParaRPr lang="cs-CZ" sz="11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75556" y="1605557"/>
            <a:ext cx="7992888" cy="4301423"/>
            <a:chOff x="251520" y="1617854"/>
            <a:chExt cx="7992888" cy="4301423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520" y="1617854"/>
              <a:ext cx="7416824" cy="4301423"/>
            </a:xfrm>
            <a:prstGeom prst="rect">
              <a:avLst/>
            </a:prstGeom>
          </p:spPr>
        </p:pic>
        <p:grpSp>
          <p:nvGrpSpPr>
            <p:cNvPr id="7" name="Skupina 6"/>
            <p:cNvGrpSpPr/>
            <p:nvPr/>
          </p:nvGrpSpPr>
          <p:grpSpPr>
            <a:xfrm>
              <a:off x="1402447" y="1636456"/>
              <a:ext cx="6841961" cy="3563009"/>
              <a:chOff x="1402447" y="1636456"/>
              <a:chExt cx="6841961" cy="3563009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5444832" y="1636456"/>
                <a:ext cx="2799576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100" dirty="0" smtClean="0">
                    <a:ln w="12700">
                      <a:solidFill>
                        <a:schemeClr val="tx1"/>
                      </a:solidFill>
                    </a:ln>
                    <a:latin typeface="+mj-lt"/>
                  </a:rPr>
                  <a:t>      </a:t>
                </a:r>
                <a:r>
                  <a:rPr lang="cs-CZ" sz="1400" dirty="0" smtClean="0">
                    <a:ln w="12700">
                      <a:solidFill>
                        <a:schemeClr val="tx1"/>
                      </a:solidFill>
                    </a:ln>
                    <a:latin typeface="+mj-lt"/>
                  </a:rPr>
                  <a:t>Regionální centrum </a:t>
                </a:r>
                <a:r>
                  <a:rPr lang="cs-CZ" sz="1400" dirty="0" err="1" smtClean="0">
                    <a:ln w="12700">
                      <a:solidFill>
                        <a:schemeClr val="tx1"/>
                      </a:solidFill>
                    </a:ln>
                    <a:latin typeface="+mj-lt"/>
                  </a:rPr>
                  <a:t>VaV</a:t>
                </a:r>
                <a:r>
                  <a:rPr lang="cs-CZ" sz="1400" dirty="0" smtClean="0">
                    <a:ln w="12700">
                      <a:solidFill>
                        <a:schemeClr val="tx1"/>
                      </a:solidFill>
                    </a:ln>
                    <a:latin typeface="+mj-lt"/>
                  </a:rPr>
                  <a:t> (40)</a:t>
                </a:r>
              </a:p>
              <a:p>
                <a:r>
                  <a:rPr lang="cs-CZ" sz="1400" dirty="0" smtClean="0">
                    <a:ln w="12700">
                      <a:solidFill>
                        <a:schemeClr val="tx1"/>
                      </a:solidFill>
                    </a:ln>
                    <a:latin typeface="+mj-lt"/>
                  </a:rPr>
                  <a:t>     Centrum excelenc</a:t>
                </a:r>
                <a:r>
                  <a:rPr lang="cs-CZ" sz="1400" dirty="0">
                    <a:ln w="12700">
                      <a:solidFill>
                        <a:schemeClr val="tx1"/>
                      </a:solidFill>
                    </a:ln>
                    <a:latin typeface="+mj-lt"/>
                  </a:rPr>
                  <a:t>e</a:t>
                </a:r>
                <a:r>
                  <a:rPr lang="cs-CZ" sz="1400" dirty="0" smtClean="0">
                    <a:ln w="12700">
                      <a:solidFill>
                        <a:schemeClr val="tx1"/>
                      </a:solidFill>
                    </a:ln>
                    <a:latin typeface="+mj-lt"/>
                  </a:rPr>
                  <a:t> (8)</a:t>
                </a:r>
                <a:endParaRPr lang="cs-CZ" sz="1400" dirty="0">
                  <a:ln w="12700">
                    <a:solidFill>
                      <a:schemeClr val="tx1"/>
                    </a:solidFill>
                  </a:ln>
                  <a:latin typeface="+mj-lt"/>
                </a:endParaRPr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2699792" y="3159757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5148064" y="4509120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5286561" y="4525322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1547664" y="3731765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5957342" y="3840966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5516887" y="1722185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5286561" y="4649362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>
              <a:xfrm>
                <a:off x="5516887" y="1975612"/>
                <a:ext cx="144016" cy="114281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Ovál 36"/>
              <p:cNvSpPr/>
              <p:nvPr/>
            </p:nvSpPr>
            <p:spPr>
              <a:xfrm>
                <a:off x="3491880" y="2023879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>
              <a:xfrm>
                <a:off x="3449386" y="2138160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>
              <a:xfrm>
                <a:off x="6416941" y="4490154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>
              <a:xfrm>
                <a:off x="6876256" y="3314718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>
              <a:xfrm>
                <a:off x="1701372" y="3726685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5940574" y="3969980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4991185" y="4481951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>
              <a:xfrm>
                <a:off x="5091784" y="4408608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>
              <a:xfrm>
                <a:off x="5221365" y="4407535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>
              <a:xfrm>
                <a:off x="2517776" y="3421220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>
              <a:xfrm>
                <a:off x="2987824" y="5085184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>
              <a:xfrm>
                <a:off x="2699792" y="2977647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>
              <a:xfrm>
                <a:off x="7027676" y="3314718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>
              <a:xfrm>
                <a:off x="7080809" y="3437411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" name="Ovál 50"/>
              <p:cNvSpPr/>
              <p:nvPr/>
            </p:nvSpPr>
            <p:spPr>
              <a:xfrm>
                <a:off x="6724836" y="3321880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Ovál 51"/>
              <p:cNvSpPr/>
              <p:nvPr/>
            </p:nvSpPr>
            <p:spPr>
              <a:xfrm>
                <a:off x="3195362" y="2156159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>
              <a:xfrm>
                <a:off x="2587285" y="3113345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>
              <a:xfrm>
                <a:off x="4996081" y="4694737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>
              <a:xfrm>
                <a:off x="6682769" y="3437411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>
              <a:xfrm>
                <a:off x="5372871" y="4433013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>
              <a:xfrm>
                <a:off x="6312799" y="4578095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>
              <a:xfrm>
                <a:off x="1722055" y="3855699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>
              <a:xfrm>
                <a:off x="5788174" y="3969980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>
              <a:xfrm>
                <a:off x="4882449" y="4501137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>
              <a:xfrm>
                <a:off x="3398625" y="2254158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>
              <a:xfrm>
                <a:off x="1437879" y="4055545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5084294" y="4306224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>
              <a:xfrm>
                <a:off x="3945735" y="2652787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>
              <a:xfrm>
                <a:off x="2798547" y="3069526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>
              <a:xfrm>
                <a:off x="2726539" y="4866812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>
              <a:xfrm>
                <a:off x="1402447" y="3741418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5412745" y="4584467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>
              <a:xfrm>
                <a:off x="2474778" y="3177412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>
              <a:xfrm>
                <a:off x="1979712" y="2322186"/>
                <a:ext cx="144016" cy="1142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>
              <a:xfrm>
                <a:off x="2843808" y="3481682"/>
                <a:ext cx="144016" cy="114281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Ovál 69"/>
              <p:cNvSpPr/>
              <p:nvPr/>
            </p:nvSpPr>
            <p:spPr>
              <a:xfrm>
                <a:off x="2692624" y="3473781"/>
                <a:ext cx="144016" cy="114281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1418235" y="3854426"/>
                <a:ext cx="144016" cy="114281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Ovál 71"/>
              <p:cNvSpPr/>
              <p:nvPr/>
            </p:nvSpPr>
            <p:spPr>
              <a:xfrm>
                <a:off x="3922178" y="4460570"/>
                <a:ext cx="144016" cy="114281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Ovál 72"/>
              <p:cNvSpPr/>
              <p:nvPr/>
            </p:nvSpPr>
            <p:spPr>
              <a:xfrm>
                <a:off x="4908483" y="4582462"/>
                <a:ext cx="144016" cy="114281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Ovál 77"/>
              <p:cNvSpPr/>
              <p:nvPr/>
            </p:nvSpPr>
            <p:spPr>
              <a:xfrm>
                <a:off x="5031152" y="4592221"/>
                <a:ext cx="144016" cy="114281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Ovál 78"/>
              <p:cNvSpPr/>
              <p:nvPr/>
            </p:nvSpPr>
            <p:spPr>
              <a:xfrm>
                <a:off x="4937679" y="4373142"/>
                <a:ext cx="144016" cy="114281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vál 79"/>
              <p:cNvSpPr/>
              <p:nvPr/>
            </p:nvSpPr>
            <p:spPr>
              <a:xfrm>
                <a:off x="6816583" y="3428808"/>
                <a:ext cx="144016" cy="114281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4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850106"/>
          </a:xfrm>
        </p:spPr>
        <p:txBody>
          <a:bodyPr/>
          <a:lstStyle/>
          <a:p>
            <a:r>
              <a:rPr lang="cs-CZ" dirty="0" smtClean="0"/>
              <a:t>Mapa projektů financovaných z OP </a:t>
            </a:r>
            <a:r>
              <a:rPr lang="cs-CZ" dirty="0" err="1" smtClean="0"/>
              <a:t>VaVpI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40856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Nový CzechInvest">
      <a:dk1>
        <a:srgbClr val="002D62"/>
      </a:dk1>
      <a:lt1>
        <a:srgbClr val="FFFFFF"/>
      </a:lt1>
      <a:dk2>
        <a:srgbClr val="C90000"/>
      </a:dk2>
      <a:lt2>
        <a:srgbClr val="BAC9D6"/>
      </a:lt2>
      <a:accent1>
        <a:srgbClr val="E51937"/>
      </a:accent1>
      <a:accent2>
        <a:srgbClr val="6C98AC"/>
      </a:accent2>
      <a:accent3>
        <a:srgbClr val="8E6B8A"/>
      </a:accent3>
      <a:accent4>
        <a:srgbClr val="619080"/>
      </a:accent4>
      <a:accent5>
        <a:srgbClr val="969D55"/>
      </a:accent5>
      <a:accent6>
        <a:srgbClr val="D99B3B"/>
      </a:accent6>
      <a:hlink>
        <a:srgbClr val="1C9AD2"/>
      </a:hlink>
      <a:folHlink>
        <a:srgbClr val="C0B02B"/>
      </a:folHlink>
    </a:clrScheme>
    <a:fontScheme name="CzechInv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1048</Words>
  <Application>Microsoft Office PowerPoint</Application>
  <PresentationFormat>Předvádění na obrazovce (4:3)</PresentationFormat>
  <Paragraphs>168</Paragraphs>
  <Slides>15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Podpora výzkumu a vývoje v rámci strategie CzechInvestu </vt:lpstr>
      <vt:lpstr>Snímek 2</vt:lpstr>
      <vt:lpstr>Poslání agentury CzechInvest</vt:lpstr>
      <vt:lpstr>Prioritní sektory (Investiční příležitosti)</vt:lpstr>
      <vt:lpstr>CzechInvest – Zahraniční zastoupení ve světě</vt:lpstr>
      <vt:lpstr>Snímek 6</vt:lpstr>
      <vt:lpstr>Snímek 7</vt:lpstr>
      <vt:lpstr>Operační program Výzkum a vývoj pro inovace </vt:lpstr>
      <vt:lpstr>Mapa projektů financovaných z OP VaVpI</vt:lpstr>
      <vt:lpstr>Technologické mise</vt:lpstr>
      <vt:lpstr>Kam kráčí výzkum a vývoj v...</vt:lpstr>
      <vt:lpstr>Monitoring české inovativní scény</vt:lpstr>
      <vt:lpstr>Monitoring české inovativní scény</vt:lpstr>
      <vt:lpstr>Snímek 14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odprezentuj.cz</dc:creator>
  <cp:lastModifiedBy>pc</cp:lastModifiedBy>
  <cp:revision>178</cp:revision>
  <dcterms:created xsi:type="dcterms:W3CDTF">2012-06-20T14:31:06Z</dcterms:created>
  <dcterms:modified xsi:type="dcterms:W3CDTF">2015-04-20T07:12:34Z</dcterms:modified>
</cp:coreProperties>
</file>