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382" r:id="rId3"/>
    <p:sldId id="397" r:id="rId4"/>
    <p:sldId id="398" r:id="rId5"/>
    <p:sldId id="381" r:id="rId6"/>
    <p:sldId id="265" r:id="rId7"/>
    <p:sldId id="342" r:id="rId8"/>
    <p:sldId id="266" r:id="rId9"/>
    <p:sldId id="343" r:id="rId10"/>
    <p:sldId id="344" r:id="rId11"/>
    <p:sldId id="317" r:id="rId12"/>
    <p:sldId id="390" r:id="rId13"/>
    <p:sldId id="321" r:id="rId14"/>
    <p:sldId id="345" r:id="rId15"/>
    <p:sldId id="353" r:id="rId16"/>
    <p:sldId id="351" r:id="rId17"/>
    <p:sldId id="352" r:id="rId18"/>
    <p:sldId id="350" r:id="rId19"/>
    <p:sldId id="348" r:id="rId20"/>
    <p:sldId id="349" r:id="rId21"/>
    <p:sldId id="346" r:id="rId22"/>
    <p:sldId id="347" r:id="rId23"/>
    <p:sldId id="337" r:id="rId24"/>
    <p:sldId id="330" r:id="rId25"/>
    <p:sldId id="332" r:id="rId26"/>
    <p:sldId id="331" r:id="rId27"/>
    <p:sldId id="391" r:id="rId28"/>
    <p:sldId id="392" r:id="rId29"/>
    <p:sldId id="339" r:id="rId30"/>
    <p:sldId id="354" r:id="rId31"/>
  </p:sldIdLst>
  <p:sldSz cx="9144000" cy="6858000" type="screen4x3"/>
  <p:notesSz cx="6669088" cy="9926638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C847"/>
    <a:srgbClr val="84C3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2" autoAdjust="0"/>
    <p:restoredTop sz="89533" autoAdjust="0"/>
  </p:normalViewPr>
  <p:slideViewPr>
    <p:cSldViewPr snapToGrid="0" snapToObjects="1">
      <p:cViewPr>
        <p:scale>
          <a:sx n="70" d="100"/>
          <a:sy n="70" d="100"/>
        </p:scale>
        <p:origin x="-504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-2880" y="-120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2640249095166977E-2"/>
          <c:y val="0.23650933216681352"/>
          <c:w val="0.78001649989354849"/>
          <c:h val="0.68381219014289862"/>
        </c:manualLayout>
      </c:layout>
      <c:pieChart>
        <c:varyColors val="1"/>
        <c:ser>
          <c:idx val="0"/>
          <c:order val="0"/>
          <c:explosion val="4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E43CCC"/>
              </a:solidFill>
            </c:spPr>
          </c:dPt>
          <c:dPt>
            <c:idx val="2"/>
            <c:bubble3D val="0"/>
            <c:spPr>
              <a:solidFill>
                <a:srgbClr val="FF4F25"/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Pt>
            <c:idx val="4"/>
            <c:bubble3D val="0"/>
            <c:spPr>
              <a:solidFill>
                <a:schemeClr val="bg1"/>
              </a:solidFill>
            </c:spPr>
          </c:dPt>
          <c:dLbls>
            <c:dLbl>
              <c:idx val="0"/>
              <c:layout>
                <c:manualLayout>
                  <c:x val="-7.1492441984245772E-2"/>
                  <c:y val="0.14151239428404791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>
                        <a:solidFill>
                          <a:schemeClr val="tx1"/>
                        </a:solidFill>
                      </a:rPr>
                      <a:t>University</a:t>
                    </a:r>
                    <a:r>
                      <a:rPr lang="en-US" sz="1600" b="1" baseline="0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1600" b="1" dirty="0" smtClean="0">
                        <a:solidFill>
                          <a:schemeClr val="tx1"/>
                        </a:solidFill>
                      </a:rPr>
                      <a:t>13%</a:t>
                    </a:r>
                    <a:endParaRPr lang="en-US" sz="1600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9839225835639884"/>
                  <c:y val="8.2934237386993293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/>
                      <a:t>Research</a:t>
                    </a:r>
                    <a:r>
                      <a:rPr lang="en-US" sz="1600" b="1" baseline="0" dirty="0" smtClean="0"/>
                      <a:t> Institute </a:t>
                    </a:r>
                    <a:r>
                      <a:rPr lang="en-US" sz="1600" b="1" dirty="0" smtClean="0"/>
                      <a:t>11%</a:t>
                    </a:r>
                    <a:endParaRPr lang="en-US" sz="16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600" b="1" dirty="0" smtClean="0"/>
                      <a:t>Large Company </a:t>
                    </a:r>
                  </a:p>
                  <a:p>
                    <a:r>
                      <a:rPr lang="en-US" sz="1600" b="1" dirty="0" smtClean="0"/>
                      <a:t>12%</a:t>
                    </a:r>
                    <a:endParaRPr lang="en-US" sz="160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800" b="1" dirty="0" smtClean="0"/>
                      <a:t>SME</a:t>
                    </a:r>
                    <a:r>
                      <a:rPr lang="en-US" sz="1800" b="1" baseline="0" dirty="0" smtClean="0"/>
                      <a:t> </a:t>
                    </a:r>
                    <a:r>
                      <a:rPr lang="en-US" sz="1800" b="1" dirty="0" smtClean="0"/>
                      <a:t>63%</a:t>
                    </a:r>
                    <a:endParaRPr lang="en-US" sz="180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345057339307977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Other 1%</a:t>
                    </a:r>
                    <a:endParaRPr lang="en-US" sz="16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fr-BE" sz="1800" b="1">
                    <a:solidFill>
                      <a:schemeClr val="bg1"/>
                    </a:solidFill>
                    <a:latin typeface="Century Gothic" pitchFamily="34" charset="0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Sheet1!$A$1:$A$5</c:f>
              <c:strCache>
                <c:ptCount val="5"/>
                <c:pt idx="0">
                  <c:v>Universities</c:v>
                </c:pt>
                <c:pt idx="1">
                  <c:v>Research Institutes </c:v>
                </c:pt>
                <c:pt idx="2">
                  <c:v>Large Companies</c:v>
                </c:pt>
                <c:pt idx="3">
                  <c:v>SMEs</c:v>
                </c:pt>
                <c:pt idx="4">
                  <c:v>Others</c:v>
                </c:pt>
              </c:strCache>
            </c:strRef>
          </c:cat>
          <c:val>
            <c:numRef>
              <c:f>Sheet1!$B$1:$B$5</c:f>
              <c:numCache>
                <c:formatCode>0%</c:formatCode>
                <c:ptCount val="5"/>
                <c:pt idx="0">
                  <c:v>0.14000000000000001</c:v>
                </c:pt>
                <c:pt idx="1">
                  <c:v>0.15000000000000024</c:v>
                </c:pt>
                <c:pt idx="2">
                  <c:v>0.26</c:v>
                </c:pt>
                <c:pt idx="3">
                  <c:v>0.42000000000000032</c:v>
                </c:pt>
                <c:pt idx="4">
                  <c:v>3.0000000000000086E-2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46"/>
      </c:pie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FD1730-C2A7-4B7F-9735-6083D61D279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FFCA29DA-ACED-4CEA-8DBC-D13AD11875C1}">
      <dgm:prSet phldrT="[Tex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European intergovernmental network created in 1985</a:t>
          </a:r>
          <a:endParaRPr lang="fr-BE" dirty="0"/>
        </a:p>
      </dgm:t>
    </dgm:pt>
    <dgm:pt modelId="{7D6C4D2D-F80E-42C8-AB2F-335FB0163B51}" type="parTrans" cxnId="{D1463EE7-1B54-49D1-9987-3067559E22FF}">
      <dgm:prSet/>
      <dgm:spPr/>
      <dgm:t>
        <a:bodyPr/>
        <a:lstStyle/>
        <a:p>
          <a:endParaRPr lang="fr-BE"/>
        </a:p>
      </dgm:t>
    </dgm:pt>
    <dgm:pt modelId="{E07CC731-7160-4601-8422-816307466FF1}" type="sibTrans" cxnId="{D1463EE7-1B54-49D1-9987-3067559E22FF}">
      <dgm:prSet/>
      <dgm:spPr/>
      <dgm:t>
        <a:bodyPr/>
        <a:lstStyle/>
        <a:p>
          <a:endParaRPr lang="fr-BE"/>
        </a:p>
      </dgm:t>
    </dgm:pt>
    <dgm:pt modelId="{E1A1092E-E2D1-4441-8119-5C3D500C05FE}">
      <dgm:prSet phldrT="[Tex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Supporting and coordinating cross border cooperation in R&amp;D&amp;I</a:t>
          </a:r>
          <a:endParaRPr lang="fr-BE" dirty="0"/>
        </a:p>
      </dgm:t>
    </dgm:pt>
    <dgm:pt modelId="{B67E2D36-07E4-460D-AD79-F879F16C7091}" type="parTrans" cxnId="{69505180-412F-4913-A063-6BF7B198EA1B}">
      <dgm:prSet/>
      <dgm:spPr/>
      <dgm:t>
        <a:bodyPr/>
        <a:lstStyle/>
        <a:p>
          <a:endParaRPr lang="fr-BE"/>
        </a:p>
      </dgm:t>
    </dgm:pt>
    <dgm:pt modelId="{AE1CB79B-51B2-4F18-9E51-BAF1A26E83A8}" type="sibTrans" cxnId="{69505180-412F-4913-A063-6BF7B198EA1B}">
      <dgm:prSet/>
      <dgm:spPr/>
      <dgm:t>
        <a:bodyPr/>
        <a:lstStyle/>
        <a:p>
          <a:endParaRPr lang="fr-BE"/>
        </a:p>
      </dgm:t>
    </dgm:pt>
    <dgm:pt modelId="{C618B33E-5A83-49D8-94E4-BB7026CA2727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2400" b="0" noProof="0" dirty="0" smtClean="0"/>
            <a:t>Creating links and networks for innovation</a:t>
          </a:r>
          <a:endParaRPr lang="en-GB" sz="2400" b="0" noProof="0" dirty="0"/>
        </a:p>
      </dgm:t>
    </dgm:pt>
    <dgm:pt modelId="{3D7446F2-0920-46FF-A1A0-CF14222DCFFE}" type="parTrans" cxnId="{5E88FA6B-3D32-40C7-9B8D-D6A60E012861}">
      <dgm:prSet/>
      <dgm:spPr/>
      <dgm:t>
        <a:bodyPr/>
        <a:lstStyle/>
        <a:p>
          <a:endParaRPr lang="de-DE"/>
        </a:p>
      </dgm:t>
    </dgm:pt>
    <dgm:pt modelId="{B0100878-1973-4A3C-899E-898E5A9CDE16}" type="sibTrans" cxnId="{5E88FA6B-3D32-40C7-9B8D-D6A60E012861}">
      <dgm:prSet/>
      <dgm:spPr/>
      <dgm:t>
        <a:bodyPr/>
        <a:lstStyle/>
        <a:p>
          <a:endParaRPr lang="de-DE"/>
        </a:p>
      </dgm:t>
    </dgm:pt>
    <dgm:pt modelId="{F8E089A1-144D-49AA-B0B7-C6984E36B9F1}">
      <dgm:prSet phldrT="[Tex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Facilitating access to finance for project participants</a:t>
          </a:r>
          <a:endParaRPr lang="fr-BE" dirty="0"/>
        </a:p>
      </dgm:t>
    </dgm:pt>
    <dgm:pt modelId="{7D257902-2574-43BA-AFA2-332337814E22}" type="sibTrans" cxnId="{3D146003-8D57-4BA5-8F00-499A319A0D1F}">
      <dgm:prSet/>
      <dgm:spPr/>
      <dgm:t>
        <a:bodyPr/>
        <a:lstStyle/>
        <a:p>
          <a:endParaRPr lang="fr-BE"/>
        </a:p>
      </dgm:t>
    </dgm:pt>
    <dgm:pt modelId="{26DD4028-5715-4A7F-8C92-D2EBA716D225}" type="parTrans" cxnId="{3D146003-8D57-4BA5-8F00-499A319A0D1F}">
      <dgm:prSet/>
      <dgm:spPr/>
      <dgm:t>
        <a:bodyPr/>
        <a:lstStyle/>
        <a:p>
          <a:endParaRPr lang="fr-BE"/>
        </a:p>
      </dgm:t>
    </dgm:pt>
    <dgm:pt modelId="{926F606B-EE0B-4BB4-BC9B-7DDD496C669D}">
      <dgm:prSet phldrT="[Tex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Leading open platform for international cooperation for innovation </a:t>
          </a:r>
        </a:p>
      </dgm:t>
    </dgm:pt>
    <dgm:pt modelId="{E3E9B91D-9917-42D0-9421-A7773D117C44}" type="parTrans" cxnId="{032D9DA8-A127-4E22-B361-78A52C6CE169}">
      <dgm:prSet/>
      <dgm:spPr/>
      <dgm:t>
        <a:bodyPr/>
        <a:lstStyle/>
        <a:p>
          <a:endParaRPr lang="de-DE"/>
        </a:p>
      </dgm:t>
    </dgm:pt>
    <dgm:pt modelId="{19DAE81F-AB28-41D7-8135-63AB60863ED9}" type="sibTrans" cxnId="{032D9DA8-A127-4E22-B361-78A52C6CE169}">
      <dgm:prSet/>
      <dgm:spPr/>
      <dgm:t>
        <a:bodyPr/>
        <a:lstStyle/>
        <a:p>
          <a:endParaRPr lang="de-DE"/>
        </a:p>
      </dgm:t>
    </dgm:pt>
    <dgm:pt modelId="{D2D639F9-4AB1-4023-BE3A-343A120C6134}" type="pres">
      <dgm:prSet presAssocID="{0FFD1730-C2A7-4B7F-9735-6083D61D279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81458C2E-285F-46A7-AB67-215A0D0FA83D}" type="pres">
      <dgm:prSet presAssocID="{FFCA29DA-ACED-4CEA-8DBC-D13AD11875C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EFA2C35-5C47-49FF-8F18-8D5D2CA9C4AD}" type="pres">
      <dgm:prSet presAssocID="{E07CC731-7160-4601-8422-816307466FF1}" presName="spacer" presStyleCnt="0"/>
      <dgm:spPr/>
      <dgm:t>
        <a:bodyPr/>
        <a:lstStyle/>
        <a:p>
          <a:endParaRPr lang="fr-BE"/>
        </a:p>
      </dgm:t>
    </dgm:pt>
    <dgm:pt modelId="{994BF992-2AAF-4464-AAAF-CE0721E5CD15}" type="pres">
      <dgm:prSet presAssocID="{926F606B-EE0B-4BB4-BC9B-7DDD496C669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6B3B918-93E4-4D3F-8EBF-716312E874C9}" type="pres">
      <dgm:prSet presAssocID="{19DAE81F-AB28-41D7-8135-63AB60863ED9}" presName="spacer" presStyleCnt="0"/>
      <dgm:spPr/>
    </dgm:pt>
    <dgm:pt modelId="{363B1D3D-CFC1-4E41-AA84-E318E600708D}" type="pres">
      <dgm:prSet presAssocID="{E1A1092E-E2D1-4441-8119-5C3D500C05F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BBC96E3-CC75-400D-9245-5AFADDF1FE30}" type="pres">
      <dgm:prSet presAssocID="{AE1CB79B-51B2-4F18-9E51-BAF1A26E83A8}" presName="spacer" presStyleCnt="0"/>
      <dgm:spPr/>
      <dgm:t>
        <a:bodyPr/>
        <a:lstStyle/>
        <a:p>
          <a:endParaRPr lang="fr-BE"/>
        </a:p>
      </dgm:t>
    </dgm:pt>
    <dgm:pt modelId="{3B93B9C3-4198-4D44-B810-25AC632CC77E}" type="pres">
      <dgm:prSet presAssocID="{F8E089A1-144D-49AA-B0B7-C6984E36B9F1}" presName="parentText" presStyleLbl="node1" presStyleIdx="3" presStyleCnt="5" custLinFactNeighborX="-996" custLinFactNeighborY="2544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8D3F0F9-A4A0-4436-9A46-7E49A478668E}" type="pres">
      <dgm:prSet presAssocID="{7D257902-2574-43BA-AFA2-332337814E22}" presName="spacer" presStyleCnt="0"/>
      <dgm:spPr/>
    </dgm:pt>
    <dgm:pt modelId="{CC5B46A0-6C8E-4934-9963-1E6224C57B3E}" type="pres">
      <dgm:prSet presAssocID="{C618B33E-5A83-49D8-94E4-BB7026CA2727}" presName="parentText" presStyleLbl="node1" presStyleIdx="4" presStyleCnt="5" custLinFactNeighborY="90260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5E88FA6B-3D32-40C7-9B8D-D6A60E012861}" srcId="{0FFD1730-C2A7-4B7F-9735-6083D61D2793}" destId="{C618B33E-5A83-49D8-94E4-BB7026CA2727}" srcOrd="4" destOrd="0" parTransId="{3D7446F2-0920-46FF-A1A0-CF14222DCFFE}" sibTransId="{B0100878-1973-4A3C-899E-898E5A9CDE16}"/>
    <dgm:cxn modelId="{C4A46121-4146-4519-9178-C7CD535E3847}" type="presOf" srcId="{FFCA29DA-ACED-4CEA-8DBC-D13AD11875C1}" destId="{81458C2E-285F-46A7-AB67-215A0D0FA83D}" srcOrd="0" destOrd="0" presId="urn:microsoft.com/office/officeart/2005/8/layout/vList2"/>
    <dgm:cxn modelId="{E5FBF41D-78A4-4F6E-8C54-90D992F62670}" type="presOf" srcId="{E1A1092E-E2D1-4441-8119-5C3D500C05FE}" destId="{363B1D3D-CFC1-4E41-AA84-E318E600708D}" srcOrd="0" destOrd="0" presId="urn:microsoft.com/office/officeart/2005/8/layout/vList2"/>
    <dgm:cxn modelId="{D1463EE7-1B54-49D1-9987-3067559E22FF}" srcId="{0FFD1730-C2A7-4B7F-9735-6083D61D2793}" destId="{FFCA29DA-ACED-4CEA-8DBC-D13AD11875C1}" srcOrd="0" destOrd="0" parTransId="{7D6C4D2D-F80E-42C8-AB2F-335FB0163B51}" sibTransId="{E07CC731-7160-4601-8422-816307466FF1}"/>
    <dgm:cxn modelId="{3D146003-8D57-4BA5-8F00-499A319A0D1F}" srcId="{0FFD1730-C2A7-4B7F-9735-6083D61D2793}" destId="{F8E089A1-144D-49AA-B0B7-C6984E36B9F1}" srcOrd="3" destOrd="0" parTransId="{26DD4028-5715-4A7F-8C92-D2EBA716D225}" sibTransId="{7D257902-2574-43BA-AFA2-332337814E22}"/>
    <dgm:cxn modelId="{69505180-412F-4913-A063-6BF7B198EA1B}" srcId="{0FFD1730-C2A7-4B7F-9735-6083D61D2793}" destId="{E1A1092E-E2D1-4441-8119-5C3D500C05FE}" srcOrd="2" destOrd="0" parTransId="{B67E2D36-07E4-460D-AD79-F879F16C7091}" sibTransId="{AE1CB79B-51B2-4F18-9E51-BAF1A26E83A8}"/>
    <dgm:cxn modelId="{032D9DA8-A127-4E22-B361-78A52C6CE169}" srcId="{0FFD1730-C2A7-4B7F-9735-6083D61D2793}" destId="{926F606B-EE0B-4BB4-BC9B-7DDD496C669D}" srcOrd="1" destOrd="0" parTransId="{E3E9B91D-9917-42D0-9421-A7773D117C44}" sibTransId="{19DAE81F-AB28-41D7-8135-63AB60863ED9}"/>
    <dgm:cxn modelId="{0D364B68-E67A-4756-A0E3-984453BDAC51}" type="presOf" srcId="{0FFD1730-C2A7-4B7F-9735-6083D61D2793}" destId="{D2D639F9-4AB1-4023-BE3A-343A120C6134}" srcOrd="0" destOrd="0" presId="urn:microsoft.com/office/officeart/2005/8/layout/vList2"/>
    <dgm:cxn modelId="{542FABD3-8369-4FAD-A36C-4CBBDF5B8142}" type="presOf" srcId="{F8E089A1-144D-49AA-B0B7-C6984E36B9F1}" destId="{3B93B9C3-4198-4D44-B810-25AC632CC77E}" srcOrd="0" destOrd="0" presId="urn:microsoft.com/office/officeart/2005/8/layout/vList2"/>
    <dgm:cxn modelId="{3891C6D3-63CE-4EE7-953B-DE561B6AC4AD}" type="presOf" srcId="{C618B33E-5A83-49D8-94E4-BB7026CA2727}" destId="{CC5B46A0-6C8E-4934-9963-1E6224C57B3E}" srcOrd="0" destOrd="0" presId="urn:microsoft.com/office/officeart/2005/8/layout/vList2"/>
    <dgm:cxn modelId="{ECEE3329-A443-4FE9-BCC1-775A7E81E8FF}" type="presOf" srcId="{926F606B-EE0B-4BB4-BC9B-7DDD496C669D}" destId="{994BF992-2AAF-4464-AAAF-CE0721E5CD15}" srcOrd="0" destOrd="0" presId="urn:microsoft.com/office/officeart/2005/8/layout/vList2"/>
    <dgm:cxn modelId="{173B6046-CEDA-491F-88F7-E22587CE7F0B}" type="presParOf" srcId="{D2D639F9-4AB1-4023-BE3A-343A120C6134}" destId="{81458C2E-285F-46A7-AB67-215A0D0FA83D}" srcOrd="0" destOrd="0" presId="urn:microsoft.com/office/officeart/2005/8/layout/vList2"/>
    <dgm:cxn modelId="{AE979FBB-410E-489A-823B-C584E579093A}" type="presParOf" srcId="{D2D639F9-4AB1-4023-BE3A-343A120C6134}" destId="{0EFA2C35-5C47-49FF-8F18-8D5D2CA9C4AD}" srcOrd="1" destOrd="0" presId="urn:microsoft.com/office/officeart/2005/8/layout/vList2"/>
    <dgm:cxn modelId="{4452F378-D172-4D38-A5C0-286DD7F084B0}" type="presParOf" srcId="{D2D639F9-4AB1-4023-BE3A-343A120C6134}" destId="{994BF992-2AAF-4464-AAAF-CE0721E5CD15}" srcOrd="2" destOrd="0" presId="urn:microsoft.com/office/officeart/2005/8/layout/vList2"/>
    <dgm:cxn modelId="{892C17FF-EFC7-485B-85B5-2DB14CA2495F}" type="presParOf" srcId="{D2D639F9-4AB1-4023-BE3A-343A120C6134}" destId="{46B3B918-93E4-4D3F-8EBF-716312E874C9}" srcOrd="3" destOrd="0" presId="urn:microsoft.com/office/officeart/2005/8/layout/vList2"/>
    <dgm:cxn modelId="{9D906FE8-4A98-47B9-AE6F-EDC3A342E0A7}" type="presParOf" srcId="{D2D639F9-4AB1-4023-BE3A-343A120C6134}" destId="{363B1D3D-CFC1-4E41-AA84-E318E600708D}" srcOrd="4" destOrd="0" presId="urn:microsoft.com/office/officeart/2005/8/layout/vList2"/>
    <dgm:cxn modelId="{C622D8F8-EB45-4032-8514-26D3B333B6FF}" type="presParOf" srcId="{D2D639F9-4AB1-4023-BE3A-343A120C6134}" destId="{BBBC96E3-CC75-400D-9245-5AFADDF1FE30}" srcOrd="5" destOrd="0" presId="urn:microsoft.com/office/officeart/2005/8/layout/vList2"/>
    <dgm:cxn modelId="{2D803DE4-6067-4CC3-9178-D99C44B2301C}" type="presParOf" srcId="{D2D639F9-4AB1-4023-BE3A-343A120C6134}" destId="{3B93B9C3-4198-4D44-B810-25AC632CC77E}" srcOrd="6" destOrd="0" presId="urn:microsoft.com/office/officeart/2005/8/layout/vList2"/>
    <dgm:cxn modelId="{C479CB86-B68C-4760-BE2E-68275CD54C91}" type="presParOf" srcId="{D2D639F9-4AB1-4023-BE3A-343A120C6134}" destId="{68D3F0F9-A4A0-4436-9A46-7E49A478668E}" srcOrd="7" destOrd="0" presId="urn:microsoft.com/office/officeart/2005/8/layout/vList2"/>
    <dgm:cxn modelId="{9F9E3D51-0DC4-4E41-8EB6-60C715089965}" type="presParOf" srcId="{D2D639F9-4AB1-4023-BE3A-343A120C6134}" destId="{CC5B46A0-6C8E-4934-9963-1E6224C57B3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467DB6-3BAB-41ED-A873-7F54F7B2355E}" type="doc">
      <dgm:prSet loTypeId="urn:microsoft.com/office/officeart/2005/8/layout/pList2#2" loCatId="list" qsTypeId="urn:microsoft.com/office/officeart/2005/8/quickstyle/simple1" qsCatId="simple" csTypeId="urn:microsoft.com/office/officeart/2005/8/colors/accent1_2" csCatId="accent1" phldr="1"/>
      <dgm:spPr/>
    </dgm:pt>
    <dgm:pt modelId="{40BF0CC1-02BA-40EE-AEF6-5C7827E91DBA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Innovative</a:t>
          </a:r>
        </a:p>
        <a:p>
          <a:r>
            <a:rPr lang="en-US" sz="1900" dirty="0" smtClean="0">
              <a:solidFill>
                <a:schemeClr val="tx1"/>
              </a:solidFill>
            </a:rPr>
            <a:t>product, process or service with civilian purpose</a:t>
          </a:r>
          <a:endParaRPr lang="fr-BE" sz="1900" b="1" dirty="0">
            <a:solidFill>
              <a:schemeClr val="tx1"/>
            </a:solidFill>
          </a:endParaRPr>
        </a:p>
      </dgm:t>
    </dgm:pt>
    <dgm:pt modelId="{6CB66689-3B50-4C5F-B3B9-20767F64963B}" type="parTrans" cxnId="{2D31A281-F874-4820-827A-ADE366E6AC5A}">
      <dgm:prSet/>
      <dgm:spPr/>
      <dgm:t>
        <a:bodyPr/>
        <a:lstStyle/>
        <a:p>
          <a:endParaRPr lang="fr-BE"/>
        </a:p>
      </dgm:t>
    </dgm:pt>
    <dgm:pt modelId="{257EC43E-40A1-4FBD-86E5-60AAD8A9E058}" type="sibTrans" cxnId="{2D31A281-F874-4820-827A-ADE366E6AC5A}">
      <dgm:prSet/>
      <dgm:spPr/>
      <dgm:t>
        <a:bodyPr/>
        <a:lstStyle/>
        <a:p>
          <a:endParaRPr lang="fr-BE"/>
        </a:p>
      </dgm:t>
    </dgm:pt>
    <dgm:pt modelId="{11695B9A-7EB5-4F9D-9B8C-E5A77524857C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90000"/>
            </a:lnSpc>
          </a:pPr>
          <a:r>
            <a:rPr lang="en-US" sz="2000" b="1" dirty="0" smtClean="0">
              <a:solidFill>
                <a:schemeClr val="tx1"/>
              </a:solidFill>
            </a:rPr>
            <a:t>Market oriented nature </a:t>
          </a:r>
        </a:p>
        <a:p>
          <a:pPr>
            <a:lnSpc>
              <a:spcPct val="90000"/>
            </a:lnSpc>
          </a:pPr>
          <a:r>
            <a:rPr lang="en-US" sz="1900" dirty="0" smtClean="0">
              <a:solidFill>
                <a:schemeClr val="tx1"/>
              </a:solidFill>
            </a:rPr>
            <a:t>Reflect market demands</a:t>
          </a:r>
        </a:p>
      </dgm:t>
    </dgm:pt>
    <dgm:pt modelId="{E4F9C8C2-E1FC-4B33-99B3-607CC2F10318}" type="parTrans" cxnId="{BC368FD2-66D3-4644-AE4E-C1080B175091}">
      <dgm:prSet/>
      <dgm:spPr/>
      <dgm:t>
        <a:bodyPr/>
        <a:lstStyle/>
        <a:p>
          <a:endParaRPr lang="fr-BE"/>
        </a:p>
      </dgm:t>
    </dgm:pt>
    <dgm:pt modelId="{97E30D23-B7D7-4ED1-A3FB-4472B7253EB7}" type="sibTrans" cxnId="{BC368FD2-66D3-4644-AE4E-C1080B175091}">
      <dgm:prSet/>
      <dgm:spPr/>
      <dgm:t>
        <a:bodyPr/>
        <a:lstStyle/>
        <a:p>
          <a:endParaRPr lang="fr-BE"/>
        </a:p>
      </dgm:t>
    </dgm:pt>
    <dgm:pt modelId="{A9625626-5345-4F06-B03E-81FC80CCE221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Bottom-up approach</a:t>
          </a:r>
        </a:p>
        <a:p>
          <a:r>
            <a:rPr lang="en-US" sz="1900" dirty="0" smtClean="0">
              <a:solidFill>
                <a:schemeClr val="tx1"/>
              </a:solidFill>
            </a:rPr>
            <a:t>No thematic restrictions</a:t>
          </a:r>
        </a:p>
        <a:p>
          <a:r>
            <a:rPr lang="en-US" sz="2000" b="1" dirty="0" smtClean="0">
              <a:solidFill>
                <a:schemeClr val="tx1"/>
              </a:solidFill>
            </a:rPr>
            <a:t>Open-call system</a:t>
          </a:r>
          <a:endParaRPr lang="fr-BE" sz="2000" b="1" dirty="0">
            <a:solidFill>
              <a:schemeClr val="tx1"/>
            </a:solidFill>
          </a:endParaRPr>
        </a:p>
      </dgm:t>
    </dgm:pt>
    <dgm:pt modelId="{88E4B072-ADDB-4A0B-BA87-B8455A712054}" type="parTrans" cxnId="{88F37371-2171-4C9D-94E4-1DD946825B14}">
      <dgm:prSet/>
      <dgm:spPr/>
      <dgm:t>
        <a:bodyPr/>
        <a:lstStyle/>
        <a:p>
          <a:endParaRPr lang="fr-BE"/>
        </a:p>
      </dgm:t>
    </dgm:pt>
    <dgm:pt modelId="{2B8E8D64-6DE9-4FC4-AA22-4A135507046F}" type="sibTrans" cxnId="{88F37371-2171-4C9D-94E4-1DD946825B14}">
      <dgm:prSet/>
      <dgm:spPr/>
      <dgm:t>
        <a:bodyPr/>
        <a:lstStyle/>
        <a:p>
          <a:endParaRPr lang="fr-BE"/>
        </a:p>
      </dgm:t>
    </dgm:pt>
    <dgm:pt modelId="{4D8C1A9D-068A-4E58-8694-ADEB791820DE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Transnational/International cooperation </a:t>
          </a:r>
        </a:p>
        <a:p>
          <a:r>
            <a:rPr lang="en-US" sz="1900" b="0" dirty="0" smtClean="0">
              <a:solidFill>
                <a:schemeClr val="tx1"/>
              </a:solidFill>
            </a:rPr>
            <a:t>Bi-/tri-/multilateral cooperation</a:t>
          </a:r>
          <a:endParaRPr lang="fr-BE" sz="1900" b="0" dirty="0">
            <a:solidFill>
              <a:schemeClr val="tx1"/>
            </a:solidFill>
          </a:endParaRPr>
        </a:p>
      </dgm:t>
    </dgm:pt>
    <dgm:pt modelId="{213433EE-D9C7-41C8-8770-52E7E763930E}" type="parTrans" cxnId="{ECE6AA38-6660-490C-8689-7239FC4A8C3E}">
      <dgm:prSet/>
      <dgm:spPr/>
      <dgm:t>
        <a:bodyPr/>
        <a:lstStyle/>
        <a:p>
          <a:endParaRPr lang="fr-BE"/>
        </a:p>
      </dgm:t>
    </dgm:pt>
    <dgm:pt modelId="{DE30E3A7-186E-4847-938A-C4FCA117ED68}" type="sibTrans" cxnId="{ECE6AA38-6660-490C-8689-7239FC4A8C3E}">
      <dgm:prSet/>
      <dgm:spPr/>
      <dgm:t>
        <a:bodyPr/>
        <a:lstStyle/>
        <a:p>
          <a:endParaRPr lang="fr-BE"/>
        </a:p>
      </dgm:t>
    </dgm:pt>
    <dgm:pt modelId="{2103AE32-C82C-42BC-8FE2-B2D0E42DED7B}" type="pres">
      <dgm:prSet presAssocID="{60467DB6-3BAB-41ED-A873-7F54F7B2355E}" presName="Name0" presStyleCnt="0">
        <dgm:presLayoutVars>
          <dgm:dir/>
          <dgm:resizeHandles val="exact"/>
        </dgm:presLayoutVars>
      </dgm:prSet>
      <dgm:spPr/>
    </dgm:pt>
    <dgm:pt modelId="{0ACDB816-9BBE-4F9A-8071-8E79DE13C7EE}" type="pres">
      <dgm:prSet presAssocID="{60467DB6-3BAB-41ED-A873-7F54F7B2355E}" presName="bkgdShp" presStyleLbl="alignAccFollowNode1" presStyleIdx="0" presStyleCnt="1" custScaleY="85329"/>
      <dgm:spPr>
        <a:solidFill>
          <a:srgbClr val="89CC40">
            <a:alpha val="90000"/>
          </a:srgbClr>
        </a:solidFill>
      </dgm:spPr>
    </dgm:pt>
    <dgm:pt modelId="{EF29B314-BD75-4A13-AD21-3EAAFE7112F9}" type="pres">
      <dgm:prSet presAssocID="{60467DB6-3BAB-41ED-A873-7F54F7B2355E}" presName="linComp" presStyleCnt="0"/>
      <dgm:spPr/>
    </dgm:pt>
    <dgm:pt modelId="{34DAB9BC-5DD7-4612-B660-5B0A7D3AB738}" type="pres">
      <dgm:prSet presAssocID="{40BF0CC1-02BA-40EE-AEF6-5C7827E91DBA}" presName="compNode" presStyleCnt="0"/>
      <dgm:spPr/>
    </dgm:pt>
    <dgm:pt modelId="{7BC67F8B-F7B0-4117-A278-09273D0A5943}" type="pres">
      <dgm:prSet presAssocID="{40BF0CC1-02BA-40EE-AEF6-5C7827E91DB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B771615-32F7-4B0D-B77C-A8895E9F3294}" type="pres">
      <dgm:prSet presAssocID="{40BF0CC1-02BA-40EE-AEF6-5C7827E91DBA}" presName="invisiNode" presStyleLbl="node1" presStyleIdx="0" presStyleCnt="4"/>
      <dgm:spPr/>
    </dgm:pt>
    <dgm:pt modelId="{DD93FE93-4D15-466A-87FD-DEBF0A6103D8}" type="pres">
      <dgm:prSet presAssocID="{40BF0CC1-02BA-40EE-AEF6-5C7827E91DBA}" presName="imagNode" presStyleLbl="fgImgPlace1" presStyleIdx="0" presStyleCnt="4" custScaleX="73447" custScaleY="82718" custLinFactNeighborY="182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FCB58B2-7D58-4465-B273-C85C04F9BAAB}" type="pres">
      <dgm:prSet presAssocID="{257EC43E-40A1-4FBD-86E5-60AAD8A9E058}" presName="sibTrans" presStyleLbl="sibTrans2D1" presStyleIdx="0" presStyleCnt="0"/>
      <dgm:spPr/>
      <dgm:t>
        <a:bodyPr/>
        <a:lstStyle/>
        <a:p>
          <a:endParaRPr lang="nl-NL"/>
        </a:p>
      </dgm:t>
    </dgm:pt>
    <dgm:pt modelId="{18C39071-58A4-4FA8-AA28-5FACCF0E2937}" type="pres">
      <dgm:prSet presAssocID="{11695B9A-7EB5-4F9D-9B8C-E5A77524857C}" presName="compNode" presStyleCnt="0"/>
      <dgm:spPr/>
    </dgm:pt>
    <dgm:pt modelId="{F9B6420B-5271-4D4C-9A06-3D5F61E7B079}" type="pres">
      <dgm:prSet presAssocID="{11695B9A-7EB5-4F9D-9B8C-E5A77524857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2565B8F2-AC2C-4B11-A5A2-FD7CC2EC06D8}" type="pres">
      <dgm:prSet presAssocID="{11695B9A-7EB5-4F9D-9B8C-E5A77524857C}" presName="invisiNode" presStyleLbl="node1" presStyleIdx="1" presStyleCnt="4"/>
      <dgm:spPr/>
    </dgm:pt>
    <dgm:pt modelId="{126997B3-C7E6-42FB-BCF3-25D69D87DA5E}" type="pres">
      <dgm:prSet presAssocID="{11695B9A-7EB5-4F9D-9B8C-E5A77524857C}" presName="imagNode" presStyleLbl="fgImgPlace1" presStyleIdx="1" presStyleCnt="4" custScaleX="71209" custScaleY="84546" custLinFactX="13865" custLinFactNeighborX="100000" custLinFactNeighborY="150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8612894-1935-463B-AD84-1C28E68CD8D7}" type="pres">
      <dgm:prSet presAssocID="{97E30D23-B7D7-4ED1-A3FB-4472B7253EB7}" presName="sibTrans" presStyleLbl="sibTrans2D1" presStyleIdx="0" presStyleCnt="0"/>
      <dgm:spPr/>
      <dgm:t>
        <a:bodyPr/>
        <a:lstStyle/>
        <a:p>
          <a:endParaRPr lang="nl-NL"/>
        </a:p>
      </dgm:t>
    </dgm:pt>
    <dgm:pt modelId="{D47D0FFA-8B86-4B56-8A57-DFABAD6486E3}" type="pres">
      <dgm:prSet presAssocID="{A9625626-5345-4F06-B03E-81FC80CCE221}" presName="compNode" presStyleCnt="0"/>
      <dgm:spPr/>
    </dgm:pt>
    <dgm:pt modelId="{EAAD0DD5-CE5F-4115-AF5D-E3C617924C37}" type="pres">
      <dgm:prSet presAssocID="{A9625626-5345-4F06-B03E-81FC80CCE221}" presName="node" presStyleLbl="node1" presStyleIdx="2" presStyleCnt="4" custScaleX="106202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49792C29-F940-4F2A-9635-E2526CAE20B8}" type="pres">
      <dgm:prSet presAssocID="{A9625626-5345-4F06-B03E-81FC80CCE221}" presName="invisiNode" presStyleLbl="node1" presStyleIdx="2" presStyleCnt="4"/>
      <dgm:spPr/>
    </dgm:pt>
    <dgm:pt modelId="{9D3954D2-2C56-4299-B0BA-095EE5DE5C0F}" type="pres">
      <dgm:prSet presAssocID="{A9625626-5345-4F06-B03E-81FC80CCE221}" presName="imagNode" presStyleLbl="fgImgPlace1" presStyleIdx="2" presStyleCnt="4" custScaleX="74159" custScaleY="83017" custLinFactX="-13863" custLinFactNeighborX="-100000" custLinFactNeighborY="91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822C5C5D-A852-4115-A737-1C96AD3C92E1}" type="pres">
      <dgm:prSet presAssocID="{2B8E8D64-6DE9-4FC4-AA22-4A135507046F}" presName="sibTrans" presStyleLbl="sibTrans2D1" presStyleIdx="0" presStyleCnt="0"/>
      <dgm:spPr/>
      <dgm:t>
        <a:bodyPr/>
        <a:lstStyle/>
        <a:p>
          <a:endParaRPr lang="nl-NL"/>
        </a:p>
      </dgm:t>
    </dgm:pt>
    <dgm:pt modelId="{0EF40509-A5EB-40CD-8652-A22E0B51D5B9}" type="pres">
      <dgm:prSet presAssocID="{4D8C1A9D-068A-4E58-8694-ADEB791820DE}" presName="compNode" presStyleCnt="0"/>
      <dgm:spPr/>
    </dgm:pt>
    <dgm:pt modelId="{77566255-DEE3-4890-917B-8070CB2C4E2A}" type="pres">
      <dgm:prSet presAssocID="{4D8C1A9D-068A-4E58-8694-ADEB791820DE}" presName="node" presStyleLbl="node1" presStyleIdx="3" presStyleCnt="4" custScaleX="120622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8DDE3F08-C33C-4048-A6D8-6B8F6314FC65}" type="pres">
      <dgm:prSet presAssocID="{4D8C1A9D-068A-4E58-8694-ADEB791820DE}" presName="invisiNode" presStyleLbl="node1" presStyleIdx="3" presStyleCnt="4"/>
      <dgm:spPr/>
    </dgm:pt>
    <dgm:pt modelId="{10B22CEA-6A79-4481-AC72-82BFF47C1309}" type="pres">
      <dgm:prSet presAssocID="{4D8C1A9D-068A-4E58-8694-ADEB791820DE}" presName="imagNode" presStyleLbl="fgImgPlace1" presStyleIdx="3" presStyleCnt="4" custScaleX="69749" custScaleY="84293" custLinFactNeighborX="-2262" custLinFactNeighborY="1828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7942A373-5C45-4978-A8FE-A1E52ADC9C38}" type="presOf" srcId="{A9625626-5345-4F06-B03E-81FC80CCE221}" destId="{EAAD0DD5-CE5F-4115-AF5D-E3C617924C37}" srcOrd="0" destOrd="0" presId="urn:microsoft.com/office/officeart/2005/8/layout/pList2#2"/>
    <dgm:cxn modelId="{CE27C2CC-A35C-4247-B0EA-34F036F26C90}" type="presOf" srcId="{97E30D23-B7D7-4ED1-A3FB-4472B7253EB7}" destId="{48612894-1935-463B-AD84-1C28E68CD8D7}" srcOrd="0" destOrd="0" presId="urn:microsoft.com/office/officeart/2005/8/layout/pList2#2"/>
    <dgm:cxn modelId="{F3F274E8-A18E-426B-83A2-0BBC1B631D02}" type="presOf" srcId="{2B8E8D64-6DE9-4FC4-AA22-4A135507046F}" destId="{822C5C5D-A852-4115-A737-1C96AD3C92E1}" srcOrd="0" destOrd="0" presId="urn:microsoft.com/office/officeart/2005/8/layout/pList2#2"/>
    <dgm:cxn modelId="{BC368FD2-66D3-4644-AE4E-C1080B175091}" srcId="{60467DB6-3BAB-41ED-A873-7F54F7B2355E}" destId="{11695B9A-7EB5-4F9D-9B8C-E5A77524857C}" srcOrd="1" destOrd="0" parTransId="{E4F9C8C2-E1FC-4B33-99B3-607CC2F10318}" sibTransId="{97E30D23-B7D7-4ED1-A3FB-4472B7253EB7}"/>
    <dgm:cxn modelId="{88F37371-2171-4C9D-94E4-1DD946825B14}" srcId="{60467DB6-3BAB-41ED-A873-7F54F7B2355E}" destId="{A9625626-5345-4F06-B03E-81FC80CCE221}" srcOrd="2" destOrd="0" parTransId="{88E4B072-ADDB-4A0B-BA87-B8455A712054}" sibTransId="{2B8E8D64-6DE9-4FC4-AA22-4A135507046F}"/>
    <dgm:cxn modelId="{ECE6AA38-6660-490C-8689-7239FC4A8C3E}" srcId="{60467DB6-3BAB-41ED-A873-7F54F7B2355E}" destId="{4D8C1A9D-068A-4E58-8694-ADEB791820DE}" srcOrd="3" destOrd="0" parTransId="{213433EE-D9C7-41C8-8770-52E7E763930E}" sibTransId="{DE30E3A7-186E-4847-938A-C4FCA117ED68}"/>
    <dgm:cxn modelId="{45F7F986-A1B0-4C24-A8A1-617EF2E52125}" type="presOf" srcId="{60467DB6-3BAB-41ED-A873-7F54F7B2355E}" destId="{2103AE32-C82C-42BC-8FE2-B2D0E42DED7B}" srcOrd="0" destOrd="0" presId="urn:microsoft.com/office/officeart/2005/8/layout/pList2#2"/>
    <dgm:cxn modelId="{F8F1CE51-B161-4958-8988-8EADFB9F5F20}" type="presOf" srcId="{40BF0CC1-02BA-40EE-AEF6-5C7827E91DBA}" destId="{7BC67F8B-F7B0-4117-A278-09273D0A5943}" srcOrd="0" destOrd="0" presId="urn:microsoft.com/office/officeart/2005/8/layout/pList2#2"/>
    <dgm:cxn modelId="{DF229442-F7C2-4AEF-8612-2C8B8594FFA0}" type="presOf" srcId="{11695B9A-7EB5-4F9D-9B8C-E5A77524857C}" destId="{F9B6420B-5271-4D4C-9A06-3D5F61E7B079}" srcOrd="0" destOrd="0" presId="urn:microsoft.com/office/officeart/2005/8/layout/pList2#2"/>
    <dgm:cxn modelId="{2D31A281-F874-4820-827A-ADE366E6AC5A}" srcId="{60467DB6-3BAB-41ED-A873-7F54F7B2355E}" destId="{40BF0CC1-02BA-40EE-AEF6-5C7827E91DBA}" srcOrd="0" destOrd="0" parTransId="{6CB66689-3B50-4C5F-B3B9-20767F64963B}" sibTransId="{257EC43E-40A1-4FBD-86E5-60AAD8A9E058}"/>
    <dgm:cxn modelId="{21398B11-6082-4463-9B53-84F0B3EBEA78}" type="presOf" srcId="{257EC43E-40A1-4FBD-86E5-60AAD8A9E058}" destId="{5FCB58B2-7D58-4465-B273-C85C04F9BAAB}" srcOrd="0" destOrd="0" presId="urn:microsoft.com/office/officeart/2005/8/layout/pList2#2"/>
    <dgm:cxn modelId="{33377229-332C-4BB8-8C36-FCD191D17DE8}" type="presOf" srcId="{4D8C1A9D-068A-4E58-8694-ADEB791820DE}" destId="{77566255-DEE3-4890-917B-8070CB2C4E2A}" srcOrd="0" destOrd="0" presId="urn:microsoft.com/office/officeart/2005/8/layout/pList2#2"/>
    <dgm:cxn modelId="{A66D210F-0CFA-4F69-9157-447605365F07}" type="presParOf" srcId="{2103AE32-C82C-42BC-8FE2-B2D0E42DED7B}" destId="{0ACDB816-9BBE-4F9A-8071-8E79DE13C7EE}" srcOrd="0" destOrd="0" presId="urn:microsoft.com/office/officeart/2005/8/layout/pList2#2"/>
    <dgm:cxn modelId="{69D8314C-8BD4-4286-8A2C-30E5D7D26BA2}" type="presParOf" srcId="{2103AE32-C82C-42BC-8FE2-B2D0E42DED7B}" destId="{EF29B314-BD75-4A13-AD21-3EAAFE7112F9}" srcOrd="1" destOrd="0" presId="urn:microsoft.com/office/officeart/2005/8/layout/pList2#2"/>
    <dgm:cxn modelId="{ECD9C310-1A24-4155-9A53-458398724250}" type="presParOf" srcId="{EF29B314-BD75-4A13-AD21-3EAAFE7112F9}" destId="{34DAB9BC-5DD7-4612-B660-5B0A7D3AB738}" srcOrd="0" destOrd="0" presId="urn:microsoft.com/office/officeart/2005/8/layout/pList2#2"/>
    <dgm:cxn modelId="{F31325B7-A00E-46AA-8382-308EEDEFFF86}" type="presParOf" srcId="{34DAB9BC-5DD7-4612-B660-5B0A7D3AB738}" destId="{7BC67F8B-F7B0-4117-A278-09273D0A5943}" srcOrd="0" destOrd="0" presId="urn:microsoft.com/office/officeart/2005/8/layout/pList2#2"/>
    <dgm:cxn modelId="{7EE4C558-F5C4-4E7C-B94E-29AC0C7A3ADA}" type="presParOf" srcId="{34DAB9BC-5DD7-4612-B660-5B0A7D3AB738}" destId="{0B771615-32F7-4B0D-B77C-A8895E9F3294}" srcOrd="1" destOrd="0" presId="urn:microsoft.com/office/officeart/2005/8/layout/pList2#2"/>
    <dgm:cxn modelId="{117EED2E-BBBC-47A0-B8E0-B46E42708161}" type="presParOf" srcId="{34DAB9BC-5DD7-4612-B660-5B0A7D3AB738}" destId="{DD93FE93-4D15-466A-87FD-DEBF0A6103D8}" srcOrd="2" destOrd="0" presId="urn:microsoft.com/office/officeart/2005/8/layout/pList2#2"/>
    <dgm:cxn modelId="{D2342F46-5D43-4629-8C07-C95D7F6E2B1F}" type="presParOf" srcId="{EF29B314-BD75-4A13-AD21-3EAAFE7112F9}" destId="{5FCB58B2-7D58-4465-B273-C85C04F9BAAB}" srcOrd="1" destOrd="0" presId="urn:microsoft.com/office/officeart/2005/8/layout/pList2#2"/>
    <dgm:cxn modelId="{1CF2B757-C81D-474B-8D39-018DF79CD327}" type="presParOf" srcId="{EF29B314-BD75-4A13-AD21-3EAAFE7112F9}" destId="{18C39071-58A4-4FA8-AA28-5FACCF0E2937}" srcOrd="2" destOrd="0" presId="urn:microsoft.com/office/officeart/2005/8/layout/pList2#2"/>
    <dgm:cxn modelId="{DE187312-7B0F-4EDC-A7BA-0470CDEFB6A1}" type="presParOf" srcId="{18C39071-58A4-4FA8-AA28-5FACCF0E2937}" destId="{F9B6420B-5271-4D4C-9A06-3D5F61E7B079}" srcOrd="0" destOrd="0" presId="urn:microsoft.com/office/officeart/2005/8/layout/pList2#2"/>
    <dgm:cxn modelId="{651D4766-6B8A-4046-B5C1-21B20699284D}" type="presParOf" srcId="{18C39071-58A4-4FA8-AA28-5FACCF0E2937}" destId="{2565B8F2-AC2C-4B11-A5A2-FD7CC2EC06D8}" srcOrd="1" destOrd="0" presId="urn:microsoft.com/office/officeart/2005/8/layout/pList2#2"/>
    <dgm:cxn modelId="{0B891363-F3E7-4898-BBAC-2DFAE85B9DA0}" type="presParOf" srcId="{18C39071-58A4-4FA8-AA28-5FACCF0E2937}" destId="{126997B3-C7E6-42FB-BCF3-25D69D87DA5E}" srcOrd="2" destOrd="0" presId="urn:microsoft.com/office/officeart/2005/8/layout/pList2#2"/>
    <dgm:cxn modelId="{CEEABEDB-ECEB-4EC3-9C01-41208B6D05E7}" type="presParOf" srcId="{EF29B314-BD75-4A13-AD21-3EAAFE7112F9}" destId="{48612894-1935-463B-AD84-1C28E68CD8D7}" srcOrd="3" destOrd="0" presId="urn:microsoft.com/office/officeart/2005/8/layout/pList2#2"/>
    <dgm:cxn modelId="{8352FBE2-00BF-4965-8AAA-CE59A276C2EA}" type="presParOf" srcId="{EF29B314-BD75-4A13-AD21-3EAAFE7112F9}" destId="{D47D0FFA-8B86-4B56-8A57-DFABAD6486E3}" srcOrd="4" destOrd="0" presId="urn:microsoft.com/office/officeart/2005/8/layout/pList2#2"/>
    <dgm:cxn modelId="{40D423C3-E1D7-46F2-B12C-944468B9ECD9}" type="presParOf" srcId="{D47D0FFA-8B86-4B56-8A57-DFABAD6486E3}" destId="{EAAD0DD5-CE5F-4115-AF5D-E3C617924C37}" srcOrd="0" destOrd="0" presId="urn:microsoft.com/office/officeart/2005/8/layout/pList2#2"/>
    <dgm:cxn modelId="{A9C6B0DE-6F57-408B-B89A-0C9E75505462}" type="presParOf" srcId="{D47D0FFA-8B86-4B56-8A57-DFABAD6486E3}" destId="{49792C29-F940-4F2A-9635-E2526CAE20B8}" srcOrd="1" destOrd="0" presId="urn:microsoft.com/office/officeart/2005/8/layout/pList2#2"/>
    <dgm:cxn modelId="{EB18030A-EF09-401B-9AC1-E03D775C9412}" type="presParOf" srcId="{D47D0FFA-8B86-4B56-8A57-DFABAD6486E3}" destId="{9D3954D2-2C56-4299-B0BA-095EE5DE5C0F}" srcOrd="2" destOrd="0" presId="urn:microsoft.com/office/officeart/2005/8/layout/pList2#2"/>
    <dgm:cxn modelId="{3F56724C-EFAB-4FCB-AEEF-79187641ABA9}" type="presParOf" srcId="{EF29B314-BD75-4A13-AD21-3EAAFE7112F9}" destId="{822C5C5D-A852-4115-A737-1C96AD3C92E1}" srcOrd="5" destOrd="0" presId="urn:microsoft.com/office/officeart/2005/8/layout/pList2#2"/>
    <dgm:cxn modelId="{CCF9FBE4-3593-4A4E-8386-8BAEB8C67098}" type="presParOf" srcId="{EF29B314-BD75-4A13-AD21-3EAAFE7112F9}" destId="{0EF40509-A5EB-40CD-8652-A22E0B51D5B9}" srcOrd="6" destOrd="0" presId="urn:microsoft.com/office/officeart/2005/8/layout/pList2#2"/>
    <dgm:cxn modelId="{95BC3B10-DD66-4A8C-A0FF-2AC64196102D}" type="presParOf" srcId="{0EF40509-A5EB-40CD-8652-A22E0B51D5B9}" destId="{77566255-DEE3-4890-917B-8070CB2C4E2A}" srcOrd="0" destOrd="0" presId="urn:microsoft.com/office/officeart/2005/8/layout/pList2#2"/>
    <dgm:cxn modelId="{B94E7D22-A333-45F9-BEB1-B250CAF2CD4E}" type="presParOf" srcId="{0EF40509-A5EB-40CD-8652-A22E0B51D5B9}" destId="{8DDE3F08-C33C-4048-A6D8-6B8F6314FC65}" srcOrd="1" destOrd="0" presId="urn:microsoft.com/office/officeart/2005/8/layout/pList2#2"/>
    <dgm:cxn modelId="{F861938B-91FB-41B7-8143-64E6F0075BEC}" type="presParOf" srcId="{0EF40509-A5EB-40CD-8652-A22E0B51D5B9}" destId="{10B22CEA-6A79-4481-AC72-82BFF47C1309}" srcOrd="2" destOrd="0" presId="urn:microsoft.com/office/officeart/2005/8/layout/pList2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3B859E-CC8F-4A6A-9406-5FFB1AF035CA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DEB85F5-B959-4A4D-8E14-2A009260807F}">
      <dgm:prSet phldrT="[Text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r>
            <a:rPr lang="en-GB" b="1" dirty="0">
              <a:solidFill>
                <a:schemeClr val="bg1"/>
              </a:solidFill>
              <a:latin typeface="Calibri" panose="020F0502020204030204" pitchFamily="34" charset="0"/>
            </a:rPr>
            <a:t>Industry led initiatives</a:t>
          </a:r>
        </a:p>
      </dgm:t>
    </dgm:pt>
    <dgm:pt modelId="{CA2BAB57-8378-4749-BDD0-6C1ACACEEFAE}" type="parTrans" cxnId="{622E3614-F387-4699-9EA3-13793F4F2DD5}">
      <dgm:prSet/>
      <dgm:spPr/>
      <dgm:t>
        <a:bodyPr/>
        <a:lstStyle/>
        <a:p>
          <a:endParaRPr lang="en-GB"/>
        </a:p>
      </dgm:t>
    </dgm:pt>
    <dgm:pt modelId="{F47FA1F1-CF64-40FF-BE7C-6686F162CE5A}" type="sibTrans" cxnId="{622E3614-F387-4699-9EA3-13793F4F2DD5}">
      <dgm:prSet/>
      <dgm:spPr/>
      <dgm:t>
        <a:bodyPr/>
        <a:lstStyle/>
        <a:p>
          <a:endParaRPr lang="en-GB"/>
        </a:p>
      </dgm:t>
    </dgm:pt>
    <dgm:pt modelId="{68A068A0-E36D-4858-9F87-B35A0678EB50}">
      <dgm:prSet phldrT="[Text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r>
            <a:rPr lang="en-GB" dirty="0">
              <a:solidFill>
                <a:schemeClr val="bg1"/>
              </a:solidFill>
              <a:latin typeface="Calibri" panose="020F0502020204030204" pitchFamily="34" charset="0"/>
            </a:rPr>
            <a:t>Medium term</a:t>
          </a:r>
        </a:p>
      </dgm:t>
    </dgm:pt>
    <dgm:pt modelId="{3E301220-06BA-4818-9FE9-AD67D3F9FC8C}" type="parTrans" cxnId="{5411F6E2-52AD-49FC-B27A-DF4E9E269CE4}">
      <dgm:prSet/>
      <dgm:spPr/>
      <dgm:t>
        <a:bodyPr/>
        <a:lstStyle/>
        <a:p>
          <a:endParaRPr lang="en-GB"/>
        </a:p>
      </dgm:t>
    </dgm:pt>
    <dgm:pt modelId="{A1F8316E-AD4A-4338-8187-EFFCF74FBA41}" type="sibTrans" cxnId="{5411F6E2-52AD-49FC-B27A-DF4E9E269CE4}">
      <dgm:prSet/>
      <dgm:spPr/>
      <dgm:t>
        <a:bodyPr/>
        <a:lstStyle/>
        <a:p>
          <a:endParaRPr lang="en-GB"/>
        </a:p>
      </dgm:t>
    </dgm:pt>
    <dgm:pt modelId="{643A3383-7434-4689-BB5A-252CF277276C}">
      <dgm:prSet phldrT="[Text]"/>
      <dgm:spPr>
        <a:solidFill>
          <a:srgbClr val="3399FF"/>
        </a:solidFill>
        <a:ln>
          <a:solidFill>
            <a:srgbClr val="00B0F0"/>
          </a:solidFill>
        </a:ln>
      </dgm:spPr>
      <dgm:t>
        <a:bodyPr/>
        <a:lstStyle/>
        <a:p>
          <a:r>
            <a:rPr lang="en-GB" b="1" dirty="0">
              <a:latin typeface="Calibri" panose="020F0502020204030204" pitchFamily="34" charset="0"/>
            </a:rPr>
            <a:t>Large number of participants</a:t>
          </a:r>
        </a:p>
      </dgm:t>
    </dgm:pt>
    <dgm:pt modelId="{FBDF5DA5-B250-4616-8472-3E28E59CC4E6}" type="parTrans" cxnId="{C408FA2E-67C6-4779-9D9C-33FAE2BFCE98}">
      <dgm:prSet/>
      <dgm:spPr/>
      <dgm:t>
        <a:bodyPr/>
        <a:lstStyle/>
        <a:p>
          <a:endParaRPr lang="en-GB"/>
        </a:p>
      </dgm:t>
    </dgm:pt>
    <dgm:pt modelId="{F9CA3433-6653-4DA0-BDE2-741EE1ACE71D}" type="sibTrans" cxnId="{C408FA2E-67C6-4779-9D9C-33FAE2BFCE98}">
      <dgm:prSet/>
      <dgm:spPr/>
      <dgm:t>
        <a:bodyPr/>
        <a:lstStyle/>
        <a:p>
          <a:endParaRPr lang="en-GB"/>
        </a:p>
      </dgm:t>
    </dgm:pt>
    <dgm:pt modelId="{946F4DCB-CB8B-4770-8C35-2FF4629C0259}">
      <dgm:prSet phldrT="[Text]"/>
      <dgm:spPr>
        <a:solidFill>
          <a:srgbClr val="3399FF"/>
        </a:solidFill>
        <a:ln>
          <a:solidFill>
            <a:srgbClr val="00B0F0"/>
          </a:solidFill>
        </a:ln>
      </dgm:spPr>
      <dgm:t>
        <a:bodyPr/>
        <a:lstStyle/>
        <a:p>
          <a:r>
            <a:rPr lang="en-GB" dirty="0">
              <a:latin typeface="Calibri" panose="020F0502020204030204" pitchFamily="34" charset="0"/>
            </a:rPr>
            <a:t>Major European industries</a:t>
          </a:r>
        </a:p>
      </dgm:t>
    </dgm:pt>
    <dgm:pt modelId="{D776D430-BAEB-436A-91E5-7CBFE05D4187}" type="parTrans" cxnId="{ACEFEAF6-B732-485A-A672-ACE6D2462F50}">
      <dgm:prSet/>
      <dgm:spPr/>
      <dgm:t>
        <a:bodyPr/>
        <a:lstStyle/>
        <a:p>
          <a:endParaRPr lang="en-GB"/>
        </a:p>
      </dgm:t>
    </dgm:pt>
    <dgm:pt modelId="{A0BED5E1-A6BC-4546-93FA-9144F1B3B0E2}" type="sibTrans" cxnId="{ACEFEAF6-B732-485A-A672-ACE6D2462F50}">
      <dgm:prSet/>
      <dgm:spPr/>
      <dgm:t>
        <a:bodyPr/>
        <a:lstStyle/>
        <a:p>
          <a:endParaRPr lang="en-GB"/>
        </a:p>
      </dgm:t>
    </dgm:pt>
    <dgm:pt modelId="{F6670ED2-5D9A-40F8-9E10-0C94FB4A2456}">
      <dgm:prSet phldrT="[Text]"/>
      <dgm:spPr>
        <a:solidFill>
          <a:srgbClr val="3399FF"/>
        </a:solidFill>
        <a:ln>
          <a:solidFill>
            <a:srgbClr val="00B0F0"/>
          </a:solidFill>
        </a:ln>
      </dgm:spPr>
      <dgm:t>
        <a:bodyPr/>
        <a:lstStyle/>
        <a:p>
          <a:r>
            <a:rPr lang="en-GB" dirty="0">
              <a:latin typeface="Calibri" panose="020F0502020204030204" pitchFamily="34" charset="0"/>
            </a:rPr>
            <a:t>Large SME </a:t>
          </a:r>
          <a:r>
            <a:rPr lang="en-GB" dirty="0" smtClean="0">
              <a:latin typeface="Calibri" panose="020F0502020204030204" pitchFamily="34" charset="0"/>
            </a:rPr>
            <a:t>participation (50% of partners)</a:t>
          </a:r>
          <a:endParaRPr lang="en-GB" dirty="0">
            <a:latin typeface="Calibri" panose="020F0502020204030204" pitchFamily="34" charset="0"/>
          </a:endParaRPr>
        </a:p>
      </dgm:t>
    </dgm:pt>
    <dgm:pt modelId="{76A6A7E2-D02A-4273-98BB-51B1CE476B20}" type="parTrans" cxnId="{719164D2-76F1-44AE-9DAE-407CBBCB05E7}">
      <dgm:prSet/>
      <dgm:spPr/>
      <dgm:t>
        <a:bodyPr/>
        <a:lstStyle/>
        <a:p>
          <a:endParaRPr lang="en-GB"/>
        </a:p>
      </dgm:t>
    </dgm:pt>
    <dgm:pt modelId="{43C78561-D1F7-4019-B8C4-B74AB298D8B0}" type="sibTrans" cxnId="{719164D2-76F1-44AE-9DAE-407CBBCB05E7}">
      <dgm:prSet/>
      <dgm:spPr/>
      <dgm:t>
        <a:bodyPr/>
        <a:lstStyle/>
        <a:p>
          <a:endParaRPr lang="en-GB"/>
        </a:p>
      </dgm:t>
    </dgm:pt>
    <dgm:pt modelId="{2BCBB2AA-9A43-42FF-9072-E9F1586AE935}">
      <dgm:prSet phldrT="[Tex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chemeClr val="accent5">
            <a:lumMod val="5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GB" b="1" dirty="0">
              <a:latin typeface="Calibri" panose="020F0502020204030204" pitchFamily="34" charset="0"/>
            </a:rPr>
            <a:t>Support European </a:t>
          </a:r>
          <a:r>
            <a:rPr lang="en-GB" b="1" dirty="0" smtClean="0">
              <a:latin typeface="Calibri" panose="020F0502020204030204" pitchFamily="34" charset="0"/>
            </a:rPr>
            <a:t>competitiveness </a:t>
          </a:r>
          <a:endParaRPr lang="en-GB" b="1" dirty="0">
            <a:latin typeface="Calibri" panose="020F0502020204030204" pitchFamily="34" charset="0"/>
          </a:endParaRPr>
        </a:p>
      </dgm:t>
    </dgm:pt>
    <dgm:pt modelId="{73CCA147-4087-4552-B1C1-7B0574B85D6D}" type="parTrans" cxnId="{364BF853-7D02-4FD8-8220-ECFAAC6E1E09}">
      <dgm:prSet/>
      <dgm:spPr/>
      <dgm:t>
        <a:bodyPr/>
        <a:lstStyle/>
        <a:p>
          <a:endParaRPr lang="en-GB"/>
        </a:p>
      </dgm:t>
    </dgm:pt>
    <dgm:pt modelId="{4FB02D8C-2BA4-4C2C-869D-F58F4B3570B0}" type="sibTrans" cxnId="{364BF853-7D02-4FD8-8220-ECFAAC6E1E09}">
      <dgm:prSet/>
      <dgm:spPr/>
      <dgm:t>
        <a:bodyPr/>
        <a:lstStyle/>
        <a:p>
          <a:endParaRPr lang="en-GB"/>
        </a:p>
      </dgm:t>
    </dgm:pt>
    <dgm:pt modelId="{BD568561-DCAB-420B-9A9E-E106AB3C4671}">
      <dgm:prSet phldrT="[Tex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chemeClr val="accent5">
            <a:lumMod val="5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GB" dirty="0">
              <a:latin typeface="Calibri" panose="020F0502020204030204" pitchFamily="34" charset="0"/>
            </a:rPr>
            <a:t>Develop generic </a:t>
          </a:r>
          <a:r>
            <a:rPr lang="en-GB" dirty="0" smtClean="0">
              <a:latin typeface="Calibri" panose="020F0502020204030204" pitchFamily="34" charset="0"/>
            </a:rPr>
            <a:t>technologies and standards</a:t>
          </a:r>
          <a:endParaRPr lang="en-GB" dirty="0">
            <a:latin typeface="Calibri" panose="020F0502020204030204" pitchFamily="34" charset="0"/>
          </a:endParaRPr>
        </a:p>
      </dgm:t>
    </dgm:pt>
    <dgm:pt modelId="{C4644DBE-F16D-4600-A73A-51C7B9F56842}" type="parTrans" cxnId="{4777F143-0A19-4725-972D-D0AE03EFDE93}">
      <dgm:prSet/>
      <dgm:spPr/>
      <dgm:t>
        <a:bodyPr/>
        <a:lstStyle/>
        <a:p>
          <a:endParaRPr lang="en-GB"/>
        </a:p>
      </dgm:t>
    </dgm:pt>
    <dgm:pt modelId="{63490965-297A-4BCA-8ACC-D41D4441888B}" type="sibTrans" cxnId="{4777F143-0A19-4725-972D-D0AE03EFDE93}">
      <dgm:prSet/>
      <dgm:spPr/>
      <dgm:t>
        <a:bodyPr/>
        <a:lstStyle/>
        <a:p>
          <a:endParaRPr lang="en-GB"/>
        </a:p>
      </dgm:t>
    </dgm:pt>
    <dgm:pt modelId="{256AF63F-7D17-4074-B6CB-408040FB1E01}">
      <dgm:prSet phldrT="[Tex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chemeClr val="accent5">
            <a:lumMod val="5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GB" dirty="0">
              <a:latin typeface="Calibri" panose="020F0502020204030204" pitchFamily="34" charset="0"/>
            </a:rPr>
            <a:t>Address economic and societal challenges</a:t>
          </a:r>
        </a:p>
      </dgm:t>
    </dgm:pt>
    <dgm:pt modelId="{66A767D9-A825-4049-9AE1-5B1ECE025CD3}" type="parTrans" cxnId="{2C05CA50-CF05-471F-B313-401CD675EDA7}">
      <dgm:prSet/>
      <dgm:spPr/>
      <dgm:t>
        <a:bodyPr/>
        <a:lstStyle/>
        <a:p>
          <a:endParaRPr lang="en-GB"/>
        </a:p>
      </dgm:t>
    </dgm:pt>
    <dgm:pt modelId="{150D5108-0285-493F-8382-C4AA0273F449}" type="sibTrans" cxnId="{2C05CA50-CF05-471F-B313-401CD675EDA7}">
      <dgm:prSet/>
      <dgm:spPr/>
      <dgm:t>
        <a:bodyPr/>
        <a:lstStyle/>
        <a:p>
          <a:endParaRPr lang="en-GB"/>
        </a:p>
      </dgm:t>
    </dgm:pt>
    <dgm:pt modelId="{D7368239-0FC3-4467-AEAB-E263F9CD4754}">
      <dgm:prSet phldrT="[Text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r>
            <a:rPr lang="en-GB" dirty="0">
              <a:solidFill>
                <a:schemeClr val="bg1"/>
              </a:solidFill>
              <a:latin typeface="Calibri" panose="020F0502020204030204" pitchFamily="34" charset="0"/>
            </a:rPr>
            <a:t>Strategically significant </a:t>
          </a:r>
        </a:p>
      </dgm:t>
    </dgm:pt>
    <dgm:pt modelId="{719608EE-78E0-4325-B155-879E016D6FCB}" type="parTrans" cxnId="{13847827-3FDC-4583-B9C9-64FEFF80EA2C}">
      <dgm:prSet/>
      <dgm:spPr/>
      <dgm:t>
        <a:bodyPr/>
        <a:lstStyle/>
        <a:p>
          <a:endParaRPr lang="en-GB"/>
        </a:p>
      </dgm:t>
    </dgm:pt>
    <dgm:pt modelId="{CE0D1B46-774F-4105-94C3-242ECA899BE9}" type="sibTrans" cxnId="{13847827-3FDC-4583-B9C9-64FEFF80EA2C}">
      <dgm:prSet/>
      <dgm:spPr/>
      <dgm:t>
        <a:bodyPr/>
        <a:lstStyle/>
        <a:p>
          <a:endParaRPr lang="en-GB"/>
        </a:p>
      </dgm:t>
    </dgm:pt>
    <dgm:pt modelId="{9F297D1C-A367-4B8E-A720-74039AF5CD33}">
      <dgm:prSet phldrT="[Text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r>
            <a:rPr lang="en-GB" dirty="0">
              <a:solidFill>
                <a:schemeClr val="bg1"/>
              </a:solidFill>
              <a:latin typeface="Calibri" panose="020F0502020204030204" pitchFamily="34" charset="0"/>
            </a:rPr>
            <a:t>International ecosystem of R&amp;D&amp;I actors</a:t>
          </a:r>
        </a:p>
      </dgm:t>
    </dgm:pt>
    <dgm:pt modelId="{4DAD9732-D72C-4605-97B1-719E533029CB}" type="parTrans" cxnId="{1CB0EC91-8910-4FFA-9D28-CC14F55A1A06}">
      <dgm:prSet/>
      <dgm:spPr/>
      <dgm:t>
        <a:bodyPr/>
        <a:lstStyle/>
        <a:p>
          <a:endParaRPr lang="en-GB"/>
        </a:p>
      </dgm:t>
    </dgm:pt>
    <dgm:pt modelId="{B09757E0-24F6-4BC6-B94D-E4E915ECE03E}" type="sibTrans" cxnId="{1CB0EC91-8910-4FFA-9D28-CC14F55A1A06}">
      <dgm:prSet/>
      <dgm:spPr/>
      <dgm:t>
        <a:bodyPr/>
        <a:lstStyle/>
        <a:p>
          <a:endParaRPr lang="en-GB"/>
        </a:p>
      </dgm:t>
    </dgm:pt>
    <dgm:pt modelId="{35284CBF-11AB-479B-BA45-5C2F261F9798}" type="pres">
      <dgm:prSet presAssocID="{963B859E-CC8F-4A6A-9406-5FFB1AF035C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A9F9337-7676-4426-A96F-0DA0918D4016}" type="pres">
      <dgm:prSet presAssocID="{5DEB85F5-B959-4A4D-8E14-2A009260807F}" presName="node" presStyleLbl="node1" presStyleIdx="0" presStyleCnt="3" custLinFactNeighborX="82272" custLinFactNeighborY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2C5F36F-C0B2-4E5E-B789-5A9CD55B4AD2}" type="pres">
      <dgm:prSet presAssocID="{F47FA1F1-CF64-40FF-BE7C-6686F162CE5A}" presName="sibTrans" presStyleCnt="0"/>
      <dgm:spPr/>
    </dgm:pt>
    <dgm:pt modelId="{24A8F7BB-F2BB-4E9E-A3A3-2D9017F25DA7}" type="pres">
      <dgm:prSet presAssocID="{643A3383-7434-4689-BB5A-252CF277276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85953F8-AB3F-4182-A108-56EF9EF9CFAF}" type="pres">
      <dgm:prSet presAssocID="{F9CA3433-6653-4DA0-BDE2-741EE1ACE71D}" presName="sibTrans" presStyleCnt="0"/>
      <dgm:spPr/>
    </dgm:pt>
    <dgm:pt modelId="{04FE22CE-F0FF-481E-B096-A0B55A79FA83}" type="pres">
      <dgm:prSet presAssocID="{2BCBB2AA-9A43-42FF-9072-E9F1586AE935}" presName="node" presStyleLbl="node1" presStyleIdx="2" presStyleCnt="3" custLinFactNeighborX="513" custLinFactNeighborY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22E3614-F387-4699-9EA3-13793F4F2DD5}" srcId="{963B859E-CC8F-4A6A-9406-5FFB1AF035CA}" destId="{5DEB85F5-B959-4A4D-8E14-2A009260807F}" srcOrd="0" destOrd="0" parTransId="{CA2BAB57-8378-4749-BDD0-6C1ACACEEFAE}" sibTransId="{F47FA1F1-CF64-40FF-BE7C-6686F162CE5A}"/>
    <dgm:cxn modelId="{13847827-3FDC-4583-B9C9-64FEFF80EA2C}" srcId="{5DEB85F5-B959-4A4D-8E14-2A009260807F}" destId="{D7368239-0FC3-4467-AEAB-E263F9CD4754}" srcOrd="1" destOrd="0" parTransId="{719608EE-78E0-4325-B155-879E016D6FCB}" sibTransId="{CE0D1B46-774F-4105-94C3-242ECA899BE9}"/>
    <dgm:cxn modelId="{ACEFEAF6-B732-485A-A672-ACE6D2462F50}" srcId="{643A3383-7434-4689-BB5A-252CF277276C}" destId="{946F4DCB-CB8B-4770-8C35-2FF4629C0259}" srcOrd="0" destOrd="0" parTransId="{D776D430-BAEB-436A-91E5-7CBFE05D4187}" sibTransId="{A0BED5E1-A6BC-4546-93FA-9144F1B3B0E2}"/>
    <dgm:cxn modelId="{87FD811E-1E9F-4284-A930-2B62FDF9E2DC}" type="presOf" srcId="{256AF63F-7D17-4074-B6CB-408040FB1E01}" destId="{04FE22CE-F0FF-481E-B096-A0B55A79FA83}" srcOrd="0" destOrd="2" presId="urn:microsoft.com/office/officeart/2005/8/layout/hList6"/>
    <dgm:cxn modelId="{4777F143-0A19-4725-972D-D0AE03EFDE93}" srcId="{2BCBB2AA-9A43-42FF-9072-E9F1586AE935}" destId="{BD568561-DCAB-420B-9A9E-E106AB3C4671}" srcOrd="0" destOrd="0" parTransId="{C4644DBE-F16D-4600-A73A-51C7B9F56842}" sibTransId="{63490965-297A-4BCA-8ACC-D41D4441888B}"/>
    <dgm:cxn modelId="{FA028248-49B8-4F9E-8499-958C735924BC}" type="presOf" srcId="{F6670ED2-5D9A-40F8-9E10-0C94FB4A2456}" destId="{24A8F7BB-F2BB-4E9E-A3A3-2D9017F25DA7}" srcOrd="0" destOrd="2" presId="urn:microsoft.com/office/officeart/2005/8/layout/hList6"/>
    <dgm:cxn modelId="{7478BCEB-A328-434A-948E-1D728CCCF3DE}" type="presOf" srcId="{643A3383-7434-4689-BB5A-252CF277276C}" destId="{24A8F7BB-F2BB-4E9E-A3A3-2D9017F25DA7}" srcOrd="0" destOrd="0" presId="urn:microsoft.com/office/officeart/2005/8/layout/hList6"/>
    <dgm:cxn modelId="{364BF853-7D02-4FD8-8220-ECFAAC6E1E09}" srcId="{963B859E-CC8F-4A6A-9406-5FFB1AF035CA}" destId="{2BCBB2AA-9A43-42FF-9072-E9F1586AE935}" srcOrd="2" destOrd="0" parTransId="{73CCA147-4087-4552-B1C1-7B0574B85D6D}" sibTransId="{4FB02D8C-2BA4-4C2C-869D-F58F4B3570B0}"/>
    <dgm:cxn modelId="{3C409CD6-EBC0-4694-9DC4-B21A7FFEB9ED}" type="presOf" srcId="{9F297D1C-A367-4B8E-A720-74039AF5CD33}" destId="{7A9F9337-7676-4426-A96F-0DA0918D4016}" srcOrd="0" destOrd="3" presId="urn:microsoft.com/office/officeart/2005/8/layout/hList6"/>
    <dgm:cxn modelId="{1CB0EC91-8910-4FFA-9D28-CC14F55A1A06}" srcId="{5DEB85F5-B959-4A4D-8E14-2A009260807F}" destId="{9F297D1C-A367-4B8E-A720-74039AF5CD33}" srcOrd="2" destOrd="0" parTransId="{4DAD9732-D72C-4605-97B1-719E533029CB}" sibTransId="{B09757E0-24F6-4BC6-B94D-E4E915ECE03E}"/>
    <dgm:cxn modelId="{CAE0B9AC-82AD-4CCE-8071-714DB139C8DD}" type="presOf" srcId="{D7368239-0FC3-4467-AEAB-E263F9CD4754}" destId="{7A9F9337-7676-4426-A96F-0DA0918D4016}" srcOrd="0" destOrd="2" presId="urn:microsoft.com/office/officeart/2005/8/layout/hList6"/>
    <dgm:cxn modelId="{719164D2-76F1-44AE-9DAE-407CBBCB05E7}" srcId="{643A3383-7434-4689-BB5A-252CF277276C}" destId="{F6670ED2-5D9A-40F8-9E10-0C94FB4A2456}" srcOrd="1" destOrd="0" parTransId="{76A6A7E2-D02A-4273-98BB-51B1CE476B20}" sibTransId="{43C78561-D1F7-4019-B8C4-B74AB298D8B0}"/>
    <dgm:cxn modelId="{C408FA2E-67C6-4779-9D9C-33FAE2BFCE98}" srcId="{963B859E-CC8F-4A6A-9406-5FFB1AF035CA}" destId="{643A3383-7434-4689-BB5A-252CF277276C}" srcOrd="1" destOrd="0" parTransId="{FBDF5DA5-B250-4616-8472-3E28E59CC4E6}" sibTransId="{F9CA3433-6653-4DA0-BDE2-741EE1ACE71D}"/>
    <dgm:cxn modelId="{2C05CA50-CF05-471F-B313-401CD675EDA7}" srcId="{2BCBB2AA-9A43-42FF-9072-E9F1586AE935}" destId="{256AF63F-7D17-4074-B6CB-408040FB1E01}" srcOrd="1" destOrd="0" parTransId="{66A767D9-A825-4049-9AE1-5B1ECE025CD3}" sibTransId="{150D5108-0285-493F-8382-C4AA0273F449}"/>
    <dgm:cxn modelId="{3B9A6FF0-B4B4-4A57-A4DB-49018CA54D60}" type="presOf" srcId="{963B859E-CC8F-4A6A-9406-5FFB1AF035CA}" destId="{35284CBF-11AB-479B-BA45-5C2F261F9798}" srcOrd="0" destOrd="0" presId="urn:microsoft.com/office/officeart/2005/8/layout/hList6"/>
    <dgm:cxn modelId="{5411F6E2-52AD-49FC-B27A-DF4E9E269CE4}" srcId="{5DEB85F5-B959-4A4D-8E14-2A009260807F}" destId="{68A068A0-E36D-4858-9F87-B35A0678EB50}" srcOrd="0" destOrd="0" parTransId="{3E301220-06BA-4818-9FE9-AD67D3F9FC8C}" sibTransId="{A1F8316E-AD4A-4338-8187-EFFCF74FBA41}"/>
    <dgm:cxn modelId="{56C9F849-5C2B-4010-BE73-AE4DD4E6D38C}" type="presOf" srcId="{5DEB85F5-B959-4A4D-8E14-2A009260807F}" destId="{7A9F9337-7676-4426-A96F-0DA0918D4016}" srcOrd="0" destOrd="0" presId="urn:microsoft.com/office/officeart/2005/8/layout/hList6"/>
    <dgm:cxn modelId="{59ED25DB-0100-4D1B-9288-181E7C376E24}" type="presOf" srcId="{68A068A0-E36D-4858-9F87-B35A0678EB50}" destId="{7A9F9337-7676-4426-A96F-0DA0918D4016}" srcOrd="0" destOrd="1" presId="urn:microsoft.com/office/officeart/2005/8/layout/hList6"/>
    <dgm:cxn modelId="{8FBE46B1-7CD1-4FC3-B879-B289267C1496}" type="presOf" srcId="{BD568561-DCAB-420B-9A9E-E106AB3C4671}" destId="{04FE22CE-F0FF-481E-B096-A0B55A79FA83}" srcOrd="0" destOrd="1" presId="urn:microsoft.com/office/officeart/2005/8/layout/hList6"/>
    <dgm:cxn modelId="{1865EBD6-5841-4FF3-9628-21BC3F32D235}" type="presOf" srcId="{946F4DCB-CB8B-4770-8C35-2FF4629C0259}" destId="{24A8F7BB-F2BB-4E9E-A3A3-2D9017F25DA7}" srcOrd="0" destOrd="1" presId="urn:microsoft.com/office/officeart/2005/8/layout/hList6"/>
    <dgm:cxn modelId="{8C77DC5E-8CCF-4C78-A1D7-57FBAD0E5E7B}" type="presOf" srcId="{2BCBB2AA-9A43-42FF-9072-E9F1586AE935}" destId="{04FE22CE-F0FF-481E-B096-A0B55A79FA83}" srcOrd="0" destOrd="0" presId="urn:microsoft.com/office/officeart/2005/8/layout/hList6"/>
    <dgm:cxn modelId="{378ECEFC-3CFD-4504-B95A-817625B764E8}" type="presParOf" srcId="{35284CBF-11AB-479B-BA45-5C2F261F9798}" destId="{7A9F9337-7676-4426-A96F-0DA0918D4016}" srcOrd="0" destOrd="0" presId="urn:microsoft.com/office/officeart/2005/8/layout/hList6"/>
    <dgm:cxn modelId="{388CFC79-177D-4A95-90A9-AA2FFDA3D970}" type="presParOf" srcId="{35284CBF-11AB-479B-BA45-5C2F261F9798}" destId="{82C5F36F-C0B2-4E5E-B789-5A9CD55B4AD2}" srcOrd="1" destOrd="0" presId="urn:microsoft.com/office/officeart/2005/8/layout/hList6"/>
    <dgm:cxn modelId="{10F18196-7300-44A6-891A-6EF6115E8D25}" type="presParOf" srcId="{35284CBF-11AB-479B-BA45-5C2F261F9798}" destId="{24A8F7BB-F2BB-4E9E-A3A3-2D9017F25DA7}" srcOrd="2" destOrd="0" presId="urn:microsoft.com/office/officeart/2005/8/layout/hList6"/>
    <dgm:cxn modelId="{C92329F1-4729-4EBD-86A4-59650D5AEF1D}" type="presParOf" srcId="{35284CBF-11AB-479B-BA45-5C2F261F9798}" destId="{885953F8-AB3F-4182-A108-56EF9EF9CFAF}" srcOrd="3" destOrd="0" presId="urn:microsoft.com/office/officeart/2005/8/layout/hList6"/>
    <dgm:cxn modelId="{5A1288D6-6687-4EDC-ADF7-0452ABF4A1FD}" type="presParOf" srcId="{35284CBF-11AB-479B-BA45-5C2F261F9798}" destId="{04FE22CE-F0FF-481E-B096-A0B55A79FA83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D697BC-B1BD-48E7-A085-0C5B3E638E47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30CCB17-2343-499F-BB6A-95ABC9A0D914}">
      <dgm:prSet phldrT="[Text]"/>
      <dgm:spPr/>
      <dgm:t>
        <a:bodyPr/>
        <a:lstStyle/>
        <a:p>
          <a:r>
            <a:rPr lang="en-GB" dirty="0"/>
            <a:t>  	Innovation in water   </a:t>
          </a:r>
          <a:r>
            <a:rPr lang="en-GB" dirty="0" smtClean="0"/>
            <a:t>	technologies</a:t>
          </a:r>
          <a:endParaRPr lang="en-GB" dirty="0"/>
        </a:p>
      </dgm:t>
    </dgm:pt>
    <dgm:pt modelId="{74209EFA-60C5-49D3-9317-C876BAEBEDA4}" type="parTrans" cxnId="{5F6755EA-4491-4A14-954C-ECFDF737C0E7}">
      <dgm:prSet/>
      <dgm:spPr/>
      <dgm:t>
        <a:bodyPr/>
        <a:lstStyle/>
        <a:p>
          <a:endParaRPr lang="en-GB"/>
        </a:p>
      </dgm:t>
    </dgm:pt>
    <dgm:pt modelId="{A2C8FC97-E0EB-45EC-8014-92169230C3DA}" type="sibTrans" cxnId="{5F6755EA-4491-4A14-954C-ECFDF737C0E7}">
      <dgm:prSet/>
      <dgm:spPr/>
      <dgm:t>
        <a:bodyPr/>
        <a:lstStyle/>
        <a:p>
          <a:endParaRPr lang="en-GB"/>
        </a:p>
      </dgm:t>
    </dgm:pt>
    <dgm:pt modelId="{A9095026-210D-4DED-B0F0-072B5311A325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GB" dirty="0"/>
            <a:t>	Micro and </a:t>
          </a:r>
          <a:r>
            <a:rPr lang="en-GB" dirty="0" err="1"/>
            <a:t>Nano</a:t>
          </a:r>
          <a:r>
            <a:rPr lang="en-GB" dirty="0"/>
            <a:t> electronics</a:t>
          </a:r>
        </a:p>
      </dgm:t>
    </dgm:pt>
    <dgm:pt modelId="{7A931904-2D45-44C8-86CE-6BA4282743B9}" type="parTrans" cxnId="{4A78B6E2-5A08-4A58-A5E8-0BC2B0A24CDB}">
      <dgm:prSet/>
      <dgm:spPr/>
      <dgm:t>
        <a:bodyPr/>
        <a:lstStyle/>
        <a:p>
          <a:endParaRPr lang="en-GB"/>
        </a:p>
      </dgm:t>
    </dgm:pt>
    <dgm:pt modelId="{62E56D4E-A579-4F5A-A0E2-167FA53CA91A}" type="sibTrans" cxnId="{4A78B6E2-5A08-4A58-A5E8-0BC2B0A24CDB}">
      <dgm:prSet/>
      <dgm:spPr/>
      <dgm:t>
        <a:bodyPr/>
        <a:lstStyle/>
        <a:p>
          <a:endParaRPr lang="en-GB"/>
        </a:p>
      </dgm:t>
    </dgm:pt>
    <dgm:pt modelId="{A5F7CA09-9049-4CC0-8943-5C010CDB47CA}">
      <dgm:prSet phldrT="[Tex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n-GB" dirty="0"/>
            <a:t>	Telecommunications</a:t>
          </a:r>
        </a:p>
      </dgm:t>
    </dgm:pt>
    <dgm:pt modelId="{6F41BC9D-DDBF-4B12-8438-73508B5C9115}" type="parTrans" cxnId="{A6CD3254-F5D0-4656-AFCC-4AACDDBCED3B}">
      <dgm:prSet/>
      <dgm:spPr/>
      <dgm:t>
        <a:bodyPr/>
        <a:lstStyle/>
        <a:p>
          <a:endParaRPr lang="en-GB"/>
        </a:p>
      </dgm:t>
    </dgm:pt>
    <dgm:pt modelId="{A6BE4F5B-348B-4358-9614-0191BAAB8BBD}" type="sibTrans" cxnId="{A6CD3254-F5D0-4656-AFCC-4AACDDBCED3B}">
      <dgm:prSet/>
      <dgm:spPr/>
      <dgm:t>
        <a:bodyPr/>
        <a:lstStyle/>
        <a:p>
          <a:endParaRPr lang="en-GB"/>
        </a:p>
      </dgm:t>
    </dgm:pt>
    <dgm:pt modelId="{59793FA3-5CB3-421C-A202-FC01B46AF06D}">
      <dgm:prSet phldrT="[Text]"/>
      <dgm:spPr/>
      <dgm:t>
        <a:bodyPr/>
        <a:lstStyle/>
        <a:p>
          <a:r>
            <a:rPr lang="en-GB" dirty="0"/>
            <a:t>	Smart electronic Systems</a:t>
          </a:r>
        </a:p>
      </dgm:t>
    </dgm:pt>
    <dgm:pt modelId="{4D2236EB-DBB0-44DF-98C9-7AADD5CCBCFC}" type="parTrans" cxnId="{AD5142B9-88C5-4EAE-917C-541322564D5C}">
      <dgm:prSet/>
      <dgm:spPr/>
      <dgm:t>
        <a:bodyPr/>
        <a:lstStyle/>
        <a:p>
          <a:endParaRPr lang="en-GB"/>
        </a:p>
      </dgm:t>
    </dgm:pt>
    <dgm:pt modelId="{E089A4CE-D33F-449B-86B5-7095BCE4FEAB}" type="sibTrans" cxnId="{AD5142B9-88C5-4EAE-917C-541322564D5C}">
      <dgm:prSet/>
      <dgm:spPr/>
      <dgm:t>
        <a:bodyPr/>
        <a:lstStyle/>
        <a:p>
          <a:endParaRPr lang="en-GB"/>
        </a:p>
      </dgm:t>
    </dgm:pt>
    <dgm:pt modelId="{04D5612D-1F16-4376-A271-E911A4E4E159}">
      <dgm:prSet phldrT="[Text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/>
            <a:t>	Low carbon energy </a:t>
          </a:r>
          <a:r>
            <a:rPr lang="en-GB" dirty="0" smtClean="0"/>
            <a:t>	technologies</a:t>
          </a:r>
          <a:endParaRPr lang="en-GB" dirty="0"/>
        </a:p>
      </dgm:t>
    </dgm:pt>
    <dgm:pt modelId="{AC61E651-18B4-4742-B41C-CC410865DF8A}" type="parTrans" cxnId="{557D0FE0-B514-4405-B0F8-A52C9D35BA9F}">
      <dgm:prSet/>
      <dgm:spPr/>
      <dgm:t>
        <a:bodyPr/>
        <a:lstStyle/>
        <a:p>
          <a:endParaRPr lang="en-GB"/>
        </a:p>
      </dgm:t>
    </dgm:pt>
    <dgm:pt modelId="{1706CB31-F6AB-4E72-B284-EBA398F4D9E7}" type="sibTrans" cxnId="{557D0FE0-B514-4405-B0F8-A52C9D35BA9F}">
      <dgm:prSet/>
      <dgm:spPr/>
      <dgm:t>
        <a:bodyPr/>
        <a:lstStyle/>
        <a:p>
          <a:endParaRPr lang="en-GB"/>
        </a:p>
      </dgm:t>
    </dgm:pt>
    <dgm:pt modelId="{3DDE0836-09FC-4AE3-81A5-464A975770A8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/>
            <a:t>	Software intensive systems </a:t>
          </a:r>
          <a:r>
            <a:rPr lang="en-GB" dirty="0" smtClean="0"/>
            <a:t>	and services</a:t>
          </a:r>
          <a:endParaRPr lang="en-GB" dirty="0"/>
        </a:p>
      </dgm:t>
    </dgm:pt>
    <dgm:pt modelId="{DF038559-CD94-45B3-A972-73A29A977AE7}" type="parTrans" cxnId="{A5DC993D-00C1-4C7F-824D-37DB5DB34EDE}">
      <dgm:prSet/>
      <dgm:spPr/>
      <dgm:t>
        <a:bodyPr/>
        <a:lstStyle/>
        <a:p>
          <a:endParaRPr lang="en-GB"/>
        </a:p>
      </dgm:t>
    </dgm:pt>
    <dgm:pt modelId="{AA78E5CD-2802-4EFE-A5D0-F5A04EB6243E}" type="sibTrans" cxnId="{A5DC993D-00C1-4C7F-824D-37DB5DB34EDE}">
      <dgm:prSet/>
      <dgm:spPr/>
      <dgm:t>
        <a:bodyPr/>
        <a:lstStyle/>
        <a:p>
          <a:endParaRPr lang="en-GB"/>
        </a:p>
      </dgm:t>
    </dgm:pt>
    <dgm:pt modelId="{913828BE-45A5-441C-A013-7D8E4D2A5468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GB" dirty="0"/>
            <a:t>	</a:t>
          </a:r>
          <a:r>
            <a:rPr lang="en-GB" dirty="0" smtClean="0"/>
            <a:t>Metallurgy, materials</a:t>
          </a:r>
          <a:endParaRPr lang="en-GB" b="0" dirty="0"/>
        </a:p>
      </dgm:t>
    </dgm:pt>
    <dgm:pt modelId="{4350BBA0-9975-4807-98A3-AA171FDC8A92}" type="sibTrans" cxnId="{FC9BEA39-4648-4D99-AAA9-1C8D8FFACC3B}">
      <dgm:prSet/>
      <dgm:spPr/>
      <dgm:t>
        <a:bodyPr/>
        <a:lstStyle/>
        <a:p>
          <a:endParaRPr lang="en-GB"/>
        </a:p>
      </dgm:t>
    </dgm:pt>
    <dgm:pt modelId="{18C9A394-E5E0-4A64-A45B-F2D098F5AC44}" type="parTrans" cxnId="{FC9BEA39-4648-4D99-AAA9-1C8D8FFACC3B}">
      <dgm:prSet/>
      <dgm:spPr/>
      <dgm:t>
        <a:bodyPr/>
        <a:lstStyle/>
        <a:p>
          <a:endParaRPr lang="en-GB"/>
        </a:p>
      </dgm:t>
    </dgm:pt>
    <dgm:pt modelId="{9E17434B-E51D-4287-A783-BEE037821E5F}" type="pres">
      <dgm:prSet presAssocID="{7ED697BC-B1BD-48E7-A085-0C5B3E638E4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733FE7C-1882-4248-B28A-A72971F7FB20}" type="pres">
      <dgm:prSet presAssocID="{530CCB17-2343-499F-BB6A-95ABC9A0D914}" presName="comp" presStyleCnt="0"/>
      <dgm:spPr/>
    </dgm:pt>
    <dgm:pt modelId="{813DEDA9-4EBB-4289-B72D-1BBB3E687793}" type="pres">
      <dgm:prSet presAssocID="{530CCB17-2343-499F-BB6A-95ABC9A0D914}" presName="box" presStyleLbl="node1" presStyleIdx="0" presStyleCnt="7"/>
      <dgm:spPr/>
      <dgm:t>
        <a:bodyPr/>
        <a:lstStyle/>
        <a:p>
          <a:endParaRPr lang="en-GB"/>
        </a:p>
      </dgm:t>
    </dgm:pt>
    <dgm:pt modelId="{7F91278D-AA8A-4C2A-AAEE-427BC2CB2B34}" type="pres">
      <dgm:prSet presAssocID="{530CCB17-2343-499F-BB6A-95ABC9A0D914}" presName="img" presStyleLbl="fgImgPlace1" presStyleIdx="0" presStyleCnt="7" custLinFactY="260920" custLinFactNeighborX="3831" custLinFactNeighborY="300000"/>
      <dgm:spPr/>
    </dgm:pt>
    <dgm:pt modelId="{ED083662-0A1F-414E-AC48-6442F0682527}" type="pres">
      <dgm:prSet presAssocID="{530CCB17-2343-499F-BB6A-95ABC9A0D914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F9DAFAE-E883-48C5-A8F7-22046AE45350}" type="pres">
      <dgm:prSet presAssocID="{A2C8FC97-E0EB-45EC-8014-92169230C3DA}" presName="spacer" presStyleCnt="0"/>
      <dgm:spPr/>
    </dgm:pt>
    <dgm:pt modelId="{48FC11E0-6864-409F-AE18-2374639EDEF5}" type="pres">
      <dgm:prSet presAssocID="{A9095026-210D-4DED-B0F0-072B5311A325}" presName="comp" presStyleCnt="0"/>
      <dgm:spPr/>
    </dgm:pt>
    <dgm:pt modelId="{23713FC9-2398-49AF-9E02-6112586BE223}" type="pres">
      <dgm:prSet presAssocID="{A9095026-210D-4DED-B0F0-072B5311A325}" presName="box" presStyleLbl="node1" presStyleIdx="1" presStyleCnt="7"/>
      <dgm:spPr/>
      <dgm:t>
        <a:bodyPr/>
        <a:lstStyle/>
        <a:p>
          <a:endParaRPr lang="en-GB"/>
        </a:p>
      </dgm:t>
    </dgm:pt>
    <dgm:pt modelId="{FD58E2D6-6E97-4085-8C82-1E6046E6EC05}" type="pres">
      <dgm:prSet presAssocID="{A9095026-210D-4DED-B0F0-072B5311A325}" presName="img" presStyleLbl="fgImgPlace1" presStyleIdx="1" presStyleCnt="7" custLinFactY="200000" custLinFactNeighborX="10536" custLinFactNeighborY="236125"/>
      <dgm:spPr/>
    </dgm:pt>
    <dgm:pt modelId="{98E91B1C-57FC-4139-B165-4EEDFBC655EA}" type="pres">
      <dgm:prSet presAssocID="{A9095026-210D-4DED-B0F0-072B5311A325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3838D8F-E148-4E64-84B8-989A909D6B25}" type="pres">
      <dgm:prSet presAssocID="{62E56D4E-A579-4F5A-A0E2-167FA53CA91A}" presName="spacer" presStyleCnt="0"/>
      <dgm:spPr/>
    </dgm:pt>
    <dgm:pt modelId="{B9270E63-3D59-4C96-B950-56F1FBFE50BE}" type="pres">
      <dgm:prSet presAssocID="{A5F7CA09-9049-4CC0-8943-5C010CDB47CA}" presName="comp" presStyleCnt="0"/>
      <dgm:spPr/>
    </dgm:pt>
    <dgm:pt modelId="{5FEB1028-B55E-4335-B136-E6B67DE3B772}" type="pres">
      <dgm:prSet presAssocID="{A5F7CA09-9049-4CC0-8943-5C010CDB47CA}" presName="box" presStyleLbl="node1" presStyleIdx="2" presStyleCnt="7"/>
      <dgm:spPr/>
      <dgm:t>
        <a:bodyPr/>
        <a:lstStyle/>
        <a:p>
          <a:endParaRPr lang="en-GB"/>
        </a:p>
      </dgm:t>
    </dgm:pt>
    <dgm:pt modelId="{E239DF0B-7237-4E72-8D9D-D4E979CC5C8C}" type="pres">
      <dgm:prSet presAssocID="{A5F7CA09-9049-4CC0-8943-5C010CDB47CA}" presName="img" presStyleLbl="fgImgPlace1" presStyleIdx="2" presStyleCnt="7" custLinFactY="400000" custLinFactNeighborX="-13960" custLinFactNeighborY="451784"/>
      <dgm:spPr/>
    </dgm:pt>
    <dgm:pt modelId="{719C0C43-9497-4EBA-A10B-BDD3D6AD8F30}" type="pres">
      <dgm:prSet presAssocID="{A5F7CA09-9049-4CC0-8943-5C010CDB47CA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6F41F59-95D2-4453-9F9D-4BE877D5BF2A}" type="pres">
      <dgm:prSet presAssocID="{A6BE4F5B-348B-4358-9614-0191BAAB8BBD}" presName="spacer" presStyleCnt="0"/>
      <dgm:spPr/>
    </dgm:pt>
    <dgm:pt modelId="{54EB3403-03D7-467D-A22A-CBEFBCDB41F6}" type="pres">
      <dgm:prSet presAssocID="{59793FA3-5CB3-421C-A202-FC01B46AF06D}" presName="comp" presStyleCnt="0"/>
      <dgm:spPr/>
    </dgm:pt>
    <dgm:pt modelId="{0DA113D3-FAE5-4B7E-8263-3021AFAF6E49}" type="pres">
      <dgm:prSet presAssocID="{59793FA3-5CB3-421C-A202-FC01B46AF06D}" presName="box" presStyleLbl="node1" presStyleIdx="3" presStyleCnt="7"/>
      <dgm:spPr/>
      <dgm:t>
        <a:bodyPr/>
        <a:lstStyle/>
        <a:p>
          <a:endParaRPr lang="en-GB"/>
        </a:p>
      </dgm:t>
    </dgm:pt>
    <dgm:pt modelId="{833B4737-5B8E-4A6F-A43B-601B741A100D}" type="pres">
      <dgm:prSet presAssocID="{59793FA3-5CB3-421C-A202-FC01B46AF06D}" presName="img" presStyleLbl="fgImgPlace1" presStyleIdx="3" presStyleCnt="7" custLinFactY="300000" custLinFactNeighborX="87776" custLinFactNeighborY="388328"/>
      <dgm:spPr/>
    </dgm:pt>
    <dgm:pt modelId="{B404D912-7988-4DD1-A249-D9BA961BA9EA}" type="pres">
      <dgm:prSet presAssocID="{59793FA3-5CB3-421C-A202-FC01B46AF06D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F16D6C-F1B1-4FF0-BFEB-D982F3192D89}" type="pres">
      <dgm:prSet presAssocID="{E089A4CE-D33F-449B-86B5-7095BCE4FEAB}" presName="spacer" presStyleCnt="0"/>
      <dgm:spPr/>
    </dgm:pt>
    <dgm:pt modelId="{CB11F5E3-7B8F-456A-B066-8C4C3F88D9F3}" type="pres">
      <dgm:prSet presAssocID="{04D5612D-1F16-4376-A271-E911A4E4E159}" presName="comp" presStyleCnt="0"/>
      <dgm:spPr/>
    </dgm:pt>
    <dgm:pt modelId="{84115A5D-F0B8-4C04-9919-802D7732E90E}" type="pres">
      <dgm:prSet presAssocID="{04D5612D-1F16-4376-A271-E911A4E4E159}" presName="box" presStyleLbl="node1" presStyleIdx="4" presStyleCnt="7"/>
      <dgm:spPr/>
      <dgm:t>
        <a:bodyPr/>
        <a:lstStyle/>
        <a:p>
          <a:endParaRPr lang="en-GB"/>
        </a:p>
      </dgm:t>
    </dgm:pt>
    <dgm:pt modelId="{A8DE33C3-A485-4E20-A19F-4B2ABA268DCB}" type="pres">
      <dgm:prSet presAssocID="{04D5612D-1F16-4376-A271-E911A4E4E159}" presName="img" presStyleLbl="fgImgPlace1" presStyleIdx="4" presStyleCnt="7" custLinFactY="344629" custLinFactNeighborX="62500" custLinFactNeighborY="400000"/>
      <dgm:spPr/>
    </dgm:pt>
    <dgm:pt modelId="{D24A4242-DCBE-44D9-9C77-0BCC3E102E76}" type="pres">
      <dgm:prSet presAssocID="{04D5612D-1F16-4376-A271-E911A4E4E159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A14526-186F-49DD-9C75-78197A8F944E}" type="pres">
      <dgm:prSet presAssocID="{1706CB31-F6AB-4E72-B284-EBA398F4D9E7}" presName="spacer" presStyleCnt="0"/>
      <dgm:spPr/>
    </dgm:pt>
    <dgm:pt modelId="{CD94A3A8-C20A-431D-A0B6-895188CF0199}" type="pres">
      <dgm:prSet presAssocID="{3DDE0836-09FC-4AE3-81A5-464A975770A8}" presName="comp" presStyleCnt="0"/>
      <dgm:spPr/>
    </dgm:pt>
    <dgm:pt modelId="{90F2384A-6E09-4CAE-9540-D2CC76A2309C}" type="pres">
      <dgm:prSet presAssocID="{3DDE0836-09FC-4AE3-81A5-464A975770A8}" presName="box" presStyleLbl="node1" presStyleIdx="5" presStyleCnt="7"/>
      <dgm:spPr/>
      <dgm:t>
        <a:bodyPr/>
        <a:lstStyle/>
        <a:p>
          <a:endParaRPr lang="en-GB"/>
        </a:p>
      </dgm:t>
    </dgm:pt>
    <dgm:pt modelId="{BF647982-8F99-473D-BB6F-1BE53FF97C47}" type="pres">
      <dgm:prSet presAssocID="{3DDE0836-09FC-4AE3-81A5-464A975770A8}" presName="img" presStyleLbl="fgImgPlace1" presStyleIdx="5" presStyleCnt="7" custLinFactY="181396" custLinFactNeighborX="6873" custLinFactNeighborY="200000"/>
      <dgm:spPr/>
    </dgm:pt>
    <dgm:pt modelId="{6AA0C12B-3470-4B86-8371-7DB4D8FBA597}" type="pres">
      <dgm:prSet presAssocID="{3DDE0836-09FC-4AE3-81A5-464A975770A8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29205FB-48BD-4B21-B8FB-3E7209E616B8}" type="pres">
      <dgm:prSet presAssocID="{AA78E5CD-2802-4EFE-A5D0-F5A04EB6243E}" presName="spacer" presStyleCnt="0"/>
      <dgm:spPr/>
    </dgm:pt>
    <dgm:pt modelId="{22441AF7-C65E-4F7D-B9D6-290FF6BBF415}" type="pres">
      <dgm:prSet presAssocID="{913828BE-45A5-441C-A013-7D8E4D2A5468}" presName="comp" presStyleCnt="0"/>
      <dgm:spPr/>
    </dgm:pt>
    <dgm:pt modelId="{14A4257C-2637-4DE5-9871-B1C3A94B9F21}" type="pres">
      <dgm:prSet presAssocID="{913828BE-45A5-441C-A013-7D8E4D2A5468}" presName="box" presStyleLbl="node1" presStyleIdx="6" presStyleCnt="7" custLinFactY="113834" custLinFactNeighborX="2778" custLinFactNeighborY="200000"/>
      <dgm:spPr/>
      <dgm:t>
        <a:bodyPr/>
        <a:lstStyle/>
        <a:p>
          <a:endParaRPr lang="en-GB"/>
        </a:p>
      </dgm:t>
    </dgm:pt>
    <dgm:pt modelId="{1F4FF750-9EFA-409A-BDD2-2AE0F9C2429C}" type="pres">
      <dgm:prSet presAssocID="{913828BE-45A5-441C-A013-7D8E4D2A5468}" presName="img" presStyleLbl="fgImgPlace1" presStyleIdx="6" presStyleCnt="7" custLinFactX="122048" custLinFactY="135635" custLinFactNeighborX="200000" custLinFactNeighborY="200000"/>
      <dgm:spPr>
        <a:noFill/>
        <a:ln>
          <a:noFill/>
        </a:ln>
        <a:effectLst/>
      </dgm:spPr>
    </dgm:pt>
    <dgm:pt modelId="{86EF3B25-34C5-4BF8-9229-99E0C91E5798}" type="pres">
      <dgm:prSet presAssocID="{913828BE-45A5-441C-A013-7D8E4D2A5468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32FB57C-4C26-4DD6-87F6-6F1A295C071B}" type="presOf" srcId="{3DDE0836-09FC-4AE3-81A5-464A975770A8}" destId="{90F2384A-6E09-4CAE-9540-D2CC76A2309C}" srcOrd="0" destOrd="0" presId="urn:microsoft.com/office/officeart/2005/8/layout/vList4#1"/>
    <dgm:cxn modelId="{609173DA-C44C-4C20-A230-8B7E9F4CD1A0}" type="presOf" srcId="{A5F7CA09-9049-4CC0-8943-5C010CDB47CA}" destId="{5FEB1028-B55E-4335-B136-E6B67DE3B772}" srcOrd="0" destOrd="0" presId="urn:microsoft.com/office/officeart/2005/8/layout/vList4#1"/>
    <dgm:cxn modelId="{AD5142B9-88C5-4EAE-917C-541322564D5C}" srcId="{7ED697BC-B1BD-48E7-A085-0C5B3E638E47}" destId="{59793FA3-5CB3-421C-A202-FC01B46AF06D}" srcOrd="3" destOrd="0" parTransId="{4D2236EB-DBB0-44DF-98C9-7AADD5CCBCFC}" sibTransId="{E089A4CE-D33F-449B-86B5-7095BCE4FEAB}"/>
    <dgm:cxn modelId="{0F39874A-C533-437B-80E8-DB8D8FE93414}" type="presOf" srcId="{7ED697BC-B1BD-48E7-A085-0C5B3E638E47}" destId="{9E17434B-E51D-4287-A783-BEE037821E5F}" srcOrd="0" destOrd="0" presId="urn:microsoft.com/office/officeart/2005/8/layout/vList4#1"/>
    <dgm:cxn modelId="{EC8115B3-C36A-4C14-8BC3-683C28C51975}" type="presOf" srcId="{A9095026-210D-4DED-B0F0-072B5311A325}" destId="{98E91B1C-57FC-4139-B165-4EEDFBC655EA}" srcOrd="1" destOrd="0" presId="urn:microsoft.com/office/officeart/2005/8/layout/vList4#1"/>
    <dgm:cxn modelId="{C2F435C0-2E8A-4115-94BA-A0FB9ACEF1AC}" type="presOf" srcId="{04D5612D-1F16-4376-A271-E911A4E4E159}" destId="{84115A5D-F0B8-4C04-9919-802D7732E90E}" srcOrd="0" destOrd="0" presId="urn:microsoft.com/office/officeart/2005/8/layout/vList4#1"/>
    <dgm:cxn modelId="{73CDCA76-1C82-4DED-8085-3582618E291D}" type="presOf" srcId="{A5F7CA09-9049-4CC0-8943-5C010CDB47CA}" destId="{719C0C43-9497-4EBA-A10B-BDD3D6AD8F30}" srcOrd="1" destOrd="0" presId="urn:microsoft.com/office/officeart/2005/8/layout/vList4#1"/>
    <dgm:cxn modelId="{A5DC993D-00C1-4C7F-824D-37DB5DB34EDE}" srcId="{7ED697BC-B1BD-48E7-A085-0C5B3E638E47}" destId="{3DDE0836-09FC-4AE3-81A5-464A975770A8}" srcOrd="5" destOrd="0" parTransId="{DF038559-CD94-45B3-A972-73A29A977AE7}" sibTransId="{AA78E5CD-2802-4EFE-A5D0-F5A04EB6243E}"/>
    <dgm:cxn modelId="{9A958A8D-040D-440A-9936-064839069CFF}" type="presOf" srcId="{913828BE-45A5-441C-A013-7D8E4D2A5468}" destId="{14A4257C-2637-4DE5-9871-B1C3A94B9F21}" srcOrd="0" destOrd="0" presId="urn:microsoft.com/office/officeart/2005/8/layout/vList4#1"/>
    <dgm:cxn modelId="{7589C6F1-3A21-4B71-B095-60617564DE74}" type="presOf" srcId="{3DDE0836-09FC-4AE3-81A5-464A975770A8}" destId="{6AA0C12B-3470-4B86-8371-7DB4D8FBA597}" srcOrd="1" destOrd="0" presId="urn:microsoft.com/office/officeart/2005/8/layout/vList4#1"/>
    <dgm:cxn modelId="{5F6755EA-4491-4A14-954C-ECFDF737C0E7}" srcId="{7ED697BC-B1BD-48E7-A085-0C5B3E638E47}" destId="{530CCB17-2343-499F-BB6A-95ABC9A0D914}" srcOrd="0" destOrd="0" parTransId="{74209EFA-60C5-49D3-9317-C876BAEBEDA4}" sibTransId="{A2C8FC97-E0EB-45EC-8014-92169230C3DA}"/>
    <dgm:cxn modelId="{A6CD3254-F5D0-4656-AFCC-4AACDDBCED3B}" srcId="{7ED697BC-B1BD-48E7-A085-0C5B3E638E47}" destId="{A5F7CA09-9049-4CC0-8943-5C010CDB47CA}" srcOrd="2" destOrd="0" parTransId="{6F41BC9D-DDBF-4B12-8438-73508B5C9115}" sibTransId="{A6BE4F5B-348B-4358-9614-0191BAAB8BBD}"/>
    <dgm:cxn modelId="{79BE8FA2-389E-432B-9BF0-F99FFE6BD539}" type="presOf" srcId="{530CCB17-2343-499F-BB6A-95ABC9A0D914}" destId="{ED083662-0A1F-414E-AC48-6442F0682527}" srcOrd="1" destOrd="0" presId="urn:microsoft.com/office/officeart/2005/8/layout/vList4#1"/>
    <dgm:cxn modelId="{25A93515-3C2E-4BD4-A330-15209ED5CA4E}" type="presOf" srcId="{530CCB17-2343-499F-BB6A-95ABC9A0D914}" destId="{813DEDA9-4EBB-4289-B72D-1BBB3E687793}" srcOrd="0" destOrd="0" presId="urn:microsoft.com/office/officeart/2005/8/layout/vList4#1"/>
    <dgm:cxn modelId="{5A573992-811F-4708-A623-DD0F86A295FE}" type="presOf" srcId="{59793FA3-5CB3-421C-A202-FC01B46AF06D}" destId="{B404D912-7988-4DD1-A249-D9BA961BA9EA}" srcOrd="1" destOrd="0" presId="urn:microsoft.com/office/officeart/2005/8/layout/vList4#1"/>
    <dgm:cxn modelId="{46538F6C-8875-4767-8A67-3D5BDB5CD577}" type="presOf" srcId="{59793FA3-5CB3-421C-A202-FC01B46AF06D}" destId="{0DA113D3-FAE5-4B7E-8263-3021AFAF6E49}" srcOrd="0" destOrd="0" presId="urn:microsoft.com/office/officeart/2005/8/layout/vList4#1"/>
    <dgm:cxn modelId="{8580C715-13C3-4237-9A1E-F66AB4AA769A}" type="presOf" srcId="{A9095026-210D-4DED-B0F0-072B5311A325}" destId="{23713FC9-2398-49AF-9E02-6112586BE223}" srcOrd="0" destOrd="0" presId="urn:microsoft.com/office/officeart/2005/8/layout/vList4#1"/>
    <dgm:cxn modelId="{333D1C79-9444-40E0-ABD2-D4811EBE282B}" type="presOf" srcId="{913828BE-45A5-441C-A013-7D8E4D2A5468}" destId="{86EF3B25-34C5-4BF8-9229-99E0C91E5798}" srcOrd="1" destOrd="0" presId="urn:microsoft.com/office/officeart/2005/8/layout/vList4#1"/>
    <dgm:cxn modelId="{4A78B6E2-5A08-4A58-A5E8-0BC2B0A24CDB}" srcId="{7ED697BC-B1BD-48E7-A085-0C5B3E638E47}" destId="{A9095026-210D-4DED-B0F0-072B5311A325}" srcOrd="1" destOrd="0" parTransId="{7A931904-2D45-44C8-86CE-6BA4282743B9}" sibTransId="{62E56D4E-A579-4F5A-A0E2-167FA53CA91A}"/>
    <dgm:cxn modelId="{FC9BEA39-4648-4D99-AAA9-1C8D8FFACC3B}" srcId="{7ED697BC-B1BD-48E7-A085-0C5B3E638E47}" destId="{913828BE-45A5-441C-A013-7D8E4D2A5468}" srcOrd="6" destOrd="0" parTransId="{18C9A394-E5E0-4A64-A45B-F2D098F5AC44}" sibTransId="{4350BBA0-9975-4807-98A3-AA171FDC8A92}"/>
    <dgm:cxn modelId="{557D0FE0-B514-4405-B0F8-A52C9D35BA9F}" srcId="{7ED697BC-B1BD-48E7-A085-0C5B3E638E47}" destId="{04D5612D-1F16-4376-A271-E911A4E4E159}" srcOrd="4" destOrd="0" parTransId="{AC61E651-18B4-4742-B41C-CC410865DF8A}" sibTransId="{1706CB31-F6AB-4E72-B284-EBA398F4D9E7}"/>
    <dgm:cxn modelId="{6FF1B7EA-E183-4D63-9AC9-9E1E5FBE6B3C}" type="presOf" srcId="{04D5612D-1F16-4376-A271-E911A4E4E159}" destId="{D24A4242-DCBE-44D9-9C77-0BCC3E102E76}" srcOrd="1" destOrd="0" presId="urn:microsoft.com/office/officeart/2005/8/layout/vList4#1"/>
    <dgm:cxn modelId="{FE502437-27D1-4AF1-BBBE-482EE71164B3}" type="presParOf" srcId="{9E17434B-E51D-4287-A783-BEE037821E5F}" destId="{1733FE7C-1882-4248-B28A-A72971F7FB20}" srcOrd="0" destOrd="0" presId="urn:microsoft.com/office/officeart/2005/8/layout/vList4#1"/>
    <dgm:cxn modelId="{FB7F02C1-9B84-4F7D-9A80-116A85DA8745}" type="presParOf" srcId="{1733FE7C-1882-4248-B28A-A72971F7FB20}" destId="{813DEDA9-4EBB-4289-B72D-1BBB3E687793}" srcOrd="0" destOrd="0" presId="urn:microsoft.com/office/officeart/2005/8/layout/vList4#1"/>
    <dgm:cxn modelId="{A7806F90-994C-4EF6-B5F0-A4B261400BED}" type="presParOf" srcId="{1733FE7C-1882-4248-B28A-A72971F7FB20}" destId="{7F91278D-AA8A-4C2A-AAEE-427BC2CB2B34}" srcOrd="1" destOrd="0" presId="urn:microsoft.com/office/officeart/2005/8/layout/vList4#1"/>
    <dgm:cxn modelId="{040D5200-433D-43B8-8D8E-6383A549BDD0}" type="presParOf" srcId="{1733FE7C-1882-4248-B28A-A72971F7FB20}" destId="{ED083662-0A1F-414E-AC48-6442F0682527}" srcOrd="2" destOrd="0" presId="urn:microsoft.com/office/officeart/2005/8/layout/vList4#1"/>
    <dgm:cxn modelId="{CED4CB3F-3AEB-43E6-96CE-1F6E661FBB26}" type="presParOf" srcId="{9E17434B-E51D-4287-A783-BEE037821E5F}" destId="{5F9DAFAE-E883-48C5-A8F7-22046AE45350}" srcOrd="1" destOrd="0" presId="urn:microsoft.com/office/officeart/2005/8/layout/vList4#1"/>
    <dgm:cxn modelId="{7DCC3E75-9DE9-4A24-8414-E12B41BB6CF7}" type="presParOf" srcId="{9E17434B-E51D-4287-A783-BEE037821E5F}" destId="{48FC11E0-6864-409F-AE18-2374639EDEF5}" srcOrd="2" destOrd="0" presId="urn:microsoft.com/office/officeart/2005/8/layout/vList4#1"/>
    <dgm:cxn modelId="{5701C908-D724-43E8-A7D3-9FC38F4762EE}" type="presParOf" srcId="{48FC11E0-6864-409F-AE18-2374639EDEF5}" destId="{23713FC9-2398-49AF-9E02-6112586BE223}" srcOrd="0" destOrd="0" presId="urn:microsoft.com/office/officeart/2005/8/layout/vList4#1"/>
    <dgm:cxn modelId="{960E1FC3-2F52-4950-B55D-83BEF38F17A2}" type="presParOf" srcId="{48FC11E0-6864-409F-AE18-2374639EDEF5}" destId="{FD58E2D6-6E97-4085-8C82-1E6046E6EC05}" srcOrd="1" destOrd="0" presId="urn:microsoft.com/office/officeart/2005/8/layout/vList4#1"/>
    <dgm:cxn modelId="{C7DF5D14-E9B0-4EB4-A1EB-E69B2B96D2C0}" type="presParOf" srcId="{48FC11E0-6864-409F-AE18-2374639EDEF5}" destId="{98E91B1C-57FC-4139-B165-4EEDFBC655EA}" srcOrd="2" destOrd="0" presId="urn:microsoft.com/office/officeart/2005/8/layout/vList4#1"/>
    <dgm:cxn modelId="{2A4059F3-49CB-40A0-BBE7-0577A6EE657D}" type="presParOf" srcId="{9E17434B-E51D-4287-A783-BEE037821E5F}" destId="{13838D8F-E148-4E64-84B8-989A909D6B25}" srcOrd="3" destOrd="0" presId="urn:microsoft.com/office/officeart/2005/8/layout/vList4#1"/>
    <dgm:cxn modelId="{773A1DDD-9519-4FB0-A439-7FB0BAD26FC7}" type="presParOf" srcId="{9E17434B-E51D-4287-A783-BEE037821E5F}" destId="{B9270E63-3D59-4C96-B950-56F1FBFE50BE}" srcOrd="4" destOrd="0" presId="urn:microsoft.com/office/officeart/2005/8/layout/vList4#1"/>
    <dgm:cxn modelId="{75FA9597-B67D-47D8-AA39-89A9A62560E5}" type="presParOf" srcId="{B9270E63-3D59-4C96-B950-56F1FBFE50BE}" destId="{5FEB1028-B55E-4335-B136-E6B67DE3B772}" srcOrd="0" destOrd="0" presId="urn:microsoft.com/office/officeart/2005/8/layout/vList4#1"/>
    <dgm:cxn modelId="{2A9752CF-8E5B-4444-8075-C338F18997A8}" type="presParOf" srcId="{B9270E63-3D59-4C96-B950-56F1FBFE50BE}" destId="{E239DF0B-7237-4E72-8D9D-D4E979CC5C8C}" srcOrd="1" destOrd="0" presId="urn:microsoft.com/office/officeart/2005/8/layout/vList4#1"/>
    <dgm:cxn modelId="{BD12780E-C9F3-4C95-817A-01C1735330B1}" type="presParOf" srcId="{B9270E63-3D59-4C96-B950-56F1FBFE50BE}" destId="{719C0C43-9497-4EBA-A10B-BDD3D6AD8F30}" srcOrd="2" destOrd="0" presId="urn:microsoft.com/office/officeart/2005/8/layout/vList4#1"/>
    <dgm:cxn modelId="{1E7D07D9-89EC-4A26-A2C8-12524E53B107}" type="presParOf" srcId="{9E17434B-E51D-4287-A783-BEE037821E5F}" destId="{26F41F59-95D2-4453-9F9D-4BE877D5BF2A}" srcOrd="5" destOrd="0" presId="urn:microsoft.com/office/officeart/2005/8/layout/vList4#1"/>
    <dgm:cxn modelId="{5E304944-DD91-4711-B5BE-094B29DF03ED}" type="presParOf" srcId="{9E17434B-E51D-4287-A783-BEE037821E5F}" destId="{54EB3403-03D7-467D-A22A-CBEFBCDB41F6}" srcOrd="6" destOrd="0" presId="urn:microsoft.com/office/officeart/2005/8/layout/vList4#1"/>
    <dgm:cxn modelId="{EAF97CF1-4D52-4376-9E0C-B623B5A9BEEC}" type="presParOf" srcId="{54EB3403-03D7-467D-A22A-CBEFBCDB41F6}" destId="{0DA113D3-FAE5-4B7E-8263-3021AFAF6E49}" srcOrd="0" destOrd="0" presId="urn:microsoft.com/office/officeart/2005/8/layout/vList4#1"/>
    <dgm:cxn modelId="{971284DF-C7E3-4263-8F7D-67E95AA0DC1A}" type="presParOf" srcId="{54EB3403-03D7-467D-A22A-CBEFBCDB41F6}" destId="{833B4737-5B8E-4A6F-A43B-601B741A100D}" srcOrd="1" destOrd="0" presId="urn:microsoft.com/office/officeart/2005/8/layout/vList4#1"/>
    <dgm:cxn modelId="{AA08A198-ED34-4E99-A92B-B93D78EC0B83}" type="presParOf" srcId="{54EB3403-03D7-467D-A22A-CBEFBCDB41F6}" destId="{B404D912-7988-4DD1-A249-D9BA961BA9EA}" srcOrd="2" destOrd="0" presId="urn:microsoft.com/office/officeart/2005/8/layout/vList4#1"/>
    <dgm:cxn modelId="{3E22FF28-2821-4C14-801F-7BE032A72A8A}" type="presParOf" srcId="{9E17434B-E51D-4287-A783-BEE037821E5F}" destId="{99F16D6C-F1B1-4FF0-BFEB-D982F3192D89}" srcOrd="7" destOrd="0" presId="urn:microsoft.com/office/officeart/2005/8/layout/vList4#1"/>
    <dgm:cxn modelId="{FA12E4C5-AF77-4007-B404-CB1AAC10385A}" type="presParOf" srcId="{9E17434B-E51D-4287-A783-BEE037821E5F}" destId="{CB11F5E3-7B8F-456A-B066-8C4C3F88D9F3}" srcOrd="8" destOrd="0" presId="urn:microsoft.com/office/officeart/2005/8/layout/vList4#1"/>
    <dgm:cxn modelId="{414FC3E5-9091-453B-8FAE-2CF6E0B360BF}" type="presParOf" srcId="{CB11F5E3-7B8F-456A-B066-8C4C3F88D9F3}" destId="{84115A5D-F0B8-4C04-9919-802D7732E90E}" srcOrd="0" destOrd="0" presId="urn:microsoft.com/office/officeart/2005/8/layout/vList4#1"/>
    <dgm:cxn modelId="{6836CA75-D7C2-4760-B247-E13DC13E91FB}" type="presParOf" srcId="{CB11F5E3-7B8F-456A-B066-8C4C3F88D9F3}" destId="{A8DE33C3-A485-4E20-A19F-4B2ABA268DCB}" srcOrd="1" destOrd="0" presId="urn:microsoft.com/office/officeart/2005/8/layout/vList4#1"/>
    <dgm:cxn modelId="{ACA1FAEA-2F3C-4CBC-8DB3-9CC838596FF0}" type="presParOf" srcId="{CB11F5E3-7B8F-456A-B066-8C4C3F88D9F3}" destId="{D24A4242-DCBE-44D9-9C77-0BCC3E102E76}" srcOrd="2" destOrd="0" presId="urn:microsoft.com/office/officeart/2005/8/layout/vList4#1"/>
    <dgm:cxn modelId="{041A9CF4-4DC6-4999-9F8B-2F8C2B9A60F4}" type="presParOf" srcId="{9E17434B-E51D-4287-A783-BEE037821E5F}" destId="{99A14526-186F-49DD-9C75-78197A8F944E}" srcOrd="9" destOrd="0" presId="urn:microsoft.com/office/officeart/2005/8/layout/vList4#1"/>
    <dgm:cxn modelId="{1EFD3042-DB87-41BD-95BA-E288D0FB499D}" type="presParOf" srcId="{9E17434B-E51D-4287-A783-BEE037821E5F}" destId="{CD94A3A8-C20A-431D-A0B6-895188CF0199}" srcOrd="10" destOrd="0" presId="urn:microsoft.com/office/officeart/2005/8/layout/vList4#1"/>
    <dgm:cxn modelId="{371F13BE-A5A8-4858-8ACA-2425027664B3}" type="presParOf" srcId="{CD94A3A8-C20A-431D-A0B6-895188CF0199}" destId="{90F2384A-6E09-4CAE-9540-D2CC76A2309C}" srcOrd="0" destOrd="0" presId="urn:microsoft.com/office/officeart/2005/8/layout/vList4#1"/>
    <dgm:cxn modelId="{034DE16D-9BD1-4437-BF30-62C66673F923}" type="presParOf" srcId="{CD94A3A8-C20A-431D-A0B6-895188CF0199}" destId="{BF647982-8F99-473D-BB6F-1BE53FF97C47}" srcOrd="1" destOrd="0" presId="urn:microsoft.com/office/officeart/2005/8/layout/vList4#1"/>
    <dgm:cxn modelId="{8354E22A-99A0-40A2-AC1C-84146D17BA62}" type="presParOf" srcId="{CD94A3A8-C20A-431D-A0B6-895188CF0199}" destId="{6AA0C12B-3470-4B86-8371-7DB4D8FBA597}" srcOrd="2" destOrd="0" presId="urn:microsoft.com/office/officeart/2005/8/layout/vList4#1"/>
    <dgm:cxn modelId="{F55632CD-EA36-4B87-B631-FE7DCF0C2B79}" type="presParOf" srcId="{9E17434B-E51D-4287-A783-BEE037821E5F}" destId="{129205FB-48BD-4B21-B8FB-3E7209E616B8}" srcOrd="11" destOrd="0" presId="urn:microsoft.com/office/officeart/2005/8/layout/vList4#1"/>
    <dgm:cxn modelId="{B0D0AB55-29FB-4F7D-BC25-914A0EC6EF22}" type="presParOf" srcId="{9E17434B-E51D-4287-A783-BEE037821E5F}" destId="{22441AF7-C65E-4F7D-B9D6-290FF6BBF415}" srcOrd="12" destOrd="0" presId="urn:microsoft.com/office/officeart/2005/8/layout/vList4#1"/>
    <dgm:cxn modelId="{F4CDA42C-209A-4D07-86EF-C7EF4DE4597C}" type="presParOf" srcId="{22441AF7-C65E-4F7D-B9D6-290FF6BBF415}" destId="{14A4257C-2637-4DE5-9871-B1C3A94B9F21}" srcOrd="0" destOrd="0" presId="urn:microsoft.com/office/officeart/2005/8/layout/vList4#1"/>
    <dgm:cxn modelId="{CBE9684C-F2CE-41F0-9EB7-75E119FA930F}" type="presParOf" srcId="{22441AF7-C65E-4F7D-B9D6-290FF6BBF415}" destId="{1F4FF750-9EFA-409A-BDD2-2AE0F9C2429C}" srcOrd="1" destOrd="0" presId="urn:microsoft.com/office/officeart/2005/8/layout/vList4#1"/>
    <dgm:cxn modelId="{3B7F790B-CC23-42DA-A30A-B5AEC58F1BBC}" type="presParOf" srcId="{22441AF7-C65E-4F7D-B9D6-290FF6BBF415}" destId="{86EF3B25-34C5-4BF8-9229-99E0C91E5798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458C2E-285F-46A7-AB67-215A0D0FA83D}">
      <dsp:nvSpPr>
        <dsp:cNvPr id="0" name=""/>
        <dsp:cNvSpPr/>
      </dsp:nvSpPr>
      <dsp:spPr>
        <a:xfrm>
          <a:off x="0" y="57749"/>
          <a:ext cx="8604177" cy="9126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European intergovernmental network created in 1985</a:t>
          </a:r>
          <a:endParaRPr lang="fr-BE" sz="2400" kern="1200" dirty="0"/>
        </a:p>
      </dsp:txBody>
      <dsp:txXfrm>
        <a:off x="44549" y="102298"/>
        <a:ext cx="8515079" cy="823502"/>
      </dsp:txXfrm>
    </dsp:sp>
    <dsp:sp modelId="{994BF992-2AAF-4464-AAAF-CE0721E5CD15}">
      <dsp:nvSpPr>
        <dsp:cNvPr id="0" name=""/>
        <dsp:cNvSpPr/>
      </dsp:nvSpPr>
      <dsp:spPr>
        <a:xfrm>
          <a:off x="0" y="1039469"/>
          <a:ext cx="8604177" cy="9126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Leading open platform for international cooperation for innovation </a:t>
          </a:r>
        </a:p>
      </dsp:txBody>
      <dsp:txXfrm>
        <a:off x="44549" y="1084018"/>
        <a:ext cx="8515079" cy="823502"/>
      </dsp:txXfrm>
    </dsp:sp>
    <dsp:sp modelId="{363B1D3D-CFC1-4E41-AA84-E318E600708D}">
      <dsp:nvSpPr>
        <dsp:cNvPr id="0" name=""/>
        <dsp:cNvSpPr/>
      </dsp:nvSpPr>
      <dsp:spPr>
        <a:xfrm>
          <a:off x="0" y="2021189"/>
          <a:ext cx="8604177" cy="9126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Supporting and coordinating cross border cooperation in R&amp;D&amp;I</a:t>
          </a:r>
          <a:endParaRPr lang="fr-BE" sz="2400" kern="1200" dirty="0"/>
        </a:p>
      </dsp:txBody>
      <dsp:txXfrm>
        <a:off x="44549" y="2065738"/>
        <a:ext cx="8515079" cy="823502"/>
      </dsp:txXfrm>
    </dsp:sp>
    <dsp:sp modelId="{3B93B9C3-4198-4D44-B810-25AC632CC77E}">
      <dsp:nvSpPr>
        <dsp:cNvPr id="0" name=""/>
        <dsp:cNvSpPr/>
      </dsp:nvSpPr>
      <dsp:spPr>
        <a:xfrm>
          <a:off x="0" y="3020494"/>
          <a:ext cx="8604177" cy="9126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Facilitating access to finance for project participants</a:t>
          </a:r>
          <a:endParaRPr lang="fr-BE" sz="2400" kern="1200" dirty="0"/>
        </a:p>
      </dsp:txBody>
      <dsp:txXfrm>
        <a:off x="44549" y="3065043"/>
        <a:ext cx="8515079" cy="823502"/>
      </dsp:txXfrm>
    </dsp:sp>
    <dsp:sp modelId="{CC5B46A0-6C8E-4934-9963-1E6224C57B3E}">
      <dsp:nvSpPr>
        <dsp:cNvPr id="0" name=""/>
        <dsp:cNvSpPr/>
      </dsp:nvSpPr>
      <dsp:spPr>
        <a:xfrm>
          <a:off x="0" y="4042379"/>
          <a:ext cx="8604177" cy="9126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0" kern="1200" noProof="0" dirty="0" smtClean="0"/>
            <a:t>Creating links and networks for innovation</a:t>
          </a:r>
          <a:endParaRPr lang="en-GB" sz="2400" b="0" kern="1200" noProof="0" dirty="0"/>
        </a:p>
      </dsp:txBody>
      <dsp:txXfrm>
        <a:off x="44549" y="4086928"/>
        <a:ext cx="8515079" cy="8235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CDB816-9BBE-4F9A-8071-8E79DE13C7EE}">
      <dsp:nvSpPr>
        <dsp:cNvPr id="0" name=""/>
        <dsp:cNvSpPr/>
      </dsp:nvSpPr>
      <dsp:spPr>
        <a:xfrm>
          <a:off x="0" y="149400"/>
          <a:ext cx="8899451" cy="1737881"/>
        </a:xfrm>
        <a:prstGeom prst="roundRect">
          <a:avLst>
            <a:gd name="adj" fmla="val 10000"/>
          </a:avLst>
        </a:prstGeom>
        <a:solidFill>
          <a:srgbClr val="89CC4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93FE93-4D15-466A-87FD-DEBF0A6103D8}">
      <dsp:nvSpPr>
        <dsp:cNvPr id="0" name=""/>
        <dsp:cNvSpPr/>
      </dsp:nvSpPr>
      <dsp:spPr>
        <a:xfrm>
          <a:off x="512854" y="427919"/>
          <a:ext cx="1344043" cy="12354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C67F8B-F7B0-4117-A278-09273D0A5943}">
      <dsp:nvSpPr>
        <dsp:cNvPr id="0" name=""/>
        <dsp:cNvSpPr/>
      </dsp:nvSpPr>
      <dsp:spPr>
        <a:xfrm rot="10800000">
          <a:off x="269900" y="2036683"/>
          <a:ext cx="1829949" cy="2489279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Innovative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/>
              </a:solidFill>
            </a:rPr>
            <a:t>product, process or service with civilian purpose</a:t>
          </a:r>
          <a:endParaRPr lang="fr-BE" sz="1900" b="1" kern="1200" dirty="0">
            <a:solidFill>
              <a:schemeClr val="tx1"/>
            </a:solidFill>
          </a:endParaRPr>
        </a:p>
      </dsp:txBody>
      <dsp:txXfrm rot="10800000">
        <a:off x="326177" y="2036683"/>
        <a:ext cx="1717395" cy="2433002"/>
      </dsp:txXfrm>
    </dsp:sp>
    <dsp:sp modelId="{126997B3-C7E6-42FB-BCF3-25D69D87DA5E}">
      <dsp:nvSpPr>
        <dsp:cNvPr id="0" name=""/>
        <dsp:cNvSpPr/>
      </dsp:nvSpPr>
      <dsp:spPr>
        <a:xfrm>
          <a:off x="4629948" y="409429"/>
          <a:ext cx="1303088" cy="126275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B6420B-5271-4D4C-9A06-3D5F61E7B079}">
      <dsp:nvSpPr>
        <dsp:cNvPr id="0" name=""/>
        <dsp:cNvSpPr/>
      </dsp:nvSpPr>
      <dsp:spPr>
        <a:xfrm rot="10800000">
          <a:off x="2282845" y="2036683"/>
          <a:ext cx="1829949" cy="2489279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Market oriented nature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/>
              </a:solidFill>
            </a:rPr>
            <a:t>Reflect market demands</a:t>
          </a:r>
        </a:p>
      </dsp:txBody>
      <dsp:txXfrm rot="10800000">
        <a:off x="2339122" y="2036683"/>
        <a:ext cx="1717395" cy="2433002"/>
      </dsp:txXfrm>
    </dsp:sp>
    <dsp:sp modelId="{9D3954D2-2C56-4299-B0BA-095EE5DE5C0F}">
      <dsp:nvSpPr>
        <dsp:cNvPr id="0" name=""/>
        <dsp:cNvSpPr/>
      </dsp:nvSpPr>
      <dsp:spPr>
        <a:xfrm>
          <a:off x="2505339" y="412035"/>
          <a:ext cx="1357072" cy="123991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AD0DD5-CE5F-4115-AF5D-E3C617924C37}">
      <dsp:nvSpPr>
        <dsp:cNvPr id="0" name=""/>
        <dsp:cNvSpPr/>
      </dsp:nvSpPr>
      <dsp:spPr>
        <a:xfrm rot="10800000">
          <a:off x="4295790" y="2036683"/>
          <a:ext cx="1943443" cy="2489279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Bottom-up approach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/>
              </a:solidFill>
            </a:rPr>
            <a:t>No thematic restrictions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Open-call system</a:t>
          </a:r>
          <a:endParaRPr lang="fr-BE" sz="2000" b="1" kern="1200" dirty="0">
            <a:solidFill>
              <a:schemeClr val="tx1"/>
            </a:solidFill>
          </a:endParaRPr>
        </a:p>
      </dsp:txBody>
      <dsp:txXfrm rot="10800000">
        <a:off x="4355558" y="2036683"/>
        <a:ext cx="1823907" cy="2429511"/>
      </dsp:txXfrm>
    </dsp:sp>
    <dsp:sp modelId="{10B22CEA-6A79-4481-AC72-82BFF47C1309}">
      <dsp:nvSpPr>
        <dsp:cNvPr id="0" name=""/>
        <dsp:cNvSpPr/>
      </dsp:nvSpPr>
      <dsp:spPr>
        <a:xfrm>
          <a:off x="6846309" y="416157"/>
          <a:ext cx="1276371" cy="125897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566255-DEE3-4890-917B-8070CB2C4E2A}">
      <dsp:nvSpPr>
        <dsp:cNvPr id="0" name=""/>
        <dsp:cNvSpPr/>
      </dsp:nvSpPr>
      <dsp:spPr>
        <a:xfrm rot="10800000">
          <a:off x="6422228" y="2036683"/>
          <a:ext cx="2207321" cy="2489279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Transnational/International cooperation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dirty="0" smtClean="0">
              <a:solidFill>
                <a:schemeClr val="tx1"/>
              </a:solidFill>
            </a:rPr>
            <a:t>Bi-/tri-/multilateral cooperation</a:t>
          </a:r>
          <a:endParaRPr lang="fr-BE" sz="1900" b="0" kern="1200" dirty="0">
            <a:solidFill>
              <a:schemeClr val="tx1"/>
            </a:solidFill>
          </a:endParaRPr>
        </a:p>
      </dsp:txBody>
      <dsp:txXfrm rot="10800000">
        <a:off x="6490111" y="2036683"/>
        <a:ext cx="2071555" cy="24213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0.03212</cdr:x>
      <cdr:y>0.22849</cdr:y>
    </cdr:from>
    <cdr:to>
      <cdr:x>0.83459</cdr:x>
      <cdr:y>0.93198</cdr:y>
    </cdr:to>
    <cdr:sp macro="" textlink="">
      <cdr:nvSpPr>
        <cdr:cNvPr id="4" name="Arc 3"/>
        <cdr:cNvSpPr/>
      </cdr:nvSpPr>
      <cdr:spPr>
        <a:xfrm xmlns:a="http://schemas.openxmlformats.org/drawingml/2006/main" flipH="1">
          <a:off x="193136" y="1566959"/>
          <a:ext cx="4824535" cy="4824536"/>
        </a:xfrm>
        <a:prstGeom xmlns:a="http://schemas.openxmlformats.org/drawingml/2006/main" prst="arc">
          <a:avLst>
            <a:gd name="adj1" fmla="val 17813393"/>
            <a:gd name="adj2" fmla="val 10735869"/>
          </a:avLst>
        </a:prstGeom>
        <a:ln xmlns:a="http://schemas.openxmlformats.org/drawingml/2006/main" w="57150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50000"/>
            </a:spcBef>
            <a:spcAft>
              <a:spcPct val="0"/>
            </a:spcAft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50000"/>
            </a:spcBef>
            <a:spcAft>
              <a:spcPct val="0"/>
            </a:spcAft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50000"/>
            </a:spcBef>
            <a:spcAft>
              <a:spcPct val="0"/>
            </a:spcAft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50000"/>
            </a:spcBef>
            <a:spcAft>
              <a:spcPct val="0"/>
            </a:spcAft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50000"/>
            </a:spcBef>
            <a:spcAft>
              <a:spcPct val="0"/>
            </a:spcAft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GB">
            <a:solidFill>
              <a:schemeClr val="bg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F4AE9-F9A7-1344-95A1-7A86EA75A7D2}" type="datetimeFigureOut">
              <a:rPr lang="nl-NL" smtClean="0"/>
              <a:pPr/>
              <a:t>23-4-2015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020DF-8F5B-5844-8BCA-BB1469B5EC6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5220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1FF421-C0C0-C74D-93EB-01681B22FFAA}" type="datetimeFigureOut">
              <a:rPr lang="nl-NL" smtClean="0"/>
              <a:pPr/>
              <a:t>23-4-2015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5EA73-FD67-AB47-B933-BE42ECD5C09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7798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5EA73-FD67-AB47-B933-BE42ECD5C095}" type="slidenum">
              <a:rPr lang="nl-NL" smtClean="0"/>
              <a:pPr/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750C37-FAC8-40BA-B666-05D51E21070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88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High SME participation </a:t>
            </a:r>
            <a:r>
              <a:rPr lang="fr-BE" dirty="0" err="1" smtClean="0"/>
              <a:t>throughout</a:t>
            </a:r>
            <a:r>
              <a:rPr lang="fr-BE" baseline="0" dirty="0" smtClean="0"/>
              <a:t> all instruments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750C37-FAC8-40BA-B666-05D51E21070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88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E611ED-27F2-4244-9554-B2B87E1A5FF7}" type="slidenum">
              <a:rPr lang="en-US" altLang="en-US" smtClean="0">
                <a:solidFill>
                  <a:srgbClr val="000000"/>
                </a:solidFill>
                <a:ea typeface="ＭＳ Ｐゴシック" pitchFamily="34" charset="-128"/>
              </a:rPr>
              <a:pPr/>
              <a:t>30</a:t>
            </a:fld>
            <a:endParaRPr lang="en-US" altLang="en-US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5EA73-FD67-AB47-B933-BE42ECD5C095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447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 smtClean="0"/>
              <a:t>Projects are industry-driven, market-oriented, bottom-up,</a:t>
            </a:r>
            <a:r>
              <a:rPr lang="de-DE" baseline="0" dirty="0" smtClean="0"/>
              <a:t> </a:t>
            </a:r>
            <a:r>
              <a:rPr lang="de-DE" dirty="0" smtClean="0"/>
              <a:t>no limitations of size or thematic area </a:t>
            </a:r>
            <a:r>
              <a:rPr lang="en-GB" sz="1200" b="0" dirty="0" smtClean="0">
                <a:latin typeface="Calibri" panose="020F0502020204030204" pitchFamily="34" charset="0"/>
              </a:rPr>
              <a:t>but projects need to reflect market demand</a:t>
            </a:r>
            <a:endParaRPr lang="en-US" dirty="0" smtClean="0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 smtClean="0"/>
              <a:t>Open for participants from all over the world.</a:t>
            </a:r>
            <a:endParaRPr lang="en-US" dirty="0" smtClean="0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1200" b="0" dirty="0" smtClean="0">
                <a:latin typeface="Calibri" panose="020F0502020204030204" pitchFamily="34" charset="0"/>
              </a:rPr>
              <a:t>For a project you need participants from at least two EUREKA countries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1200" b="0" dirty="0" smtClean="0">
                <a:latin typeface="Calibri" panose="020F0502020204030204" pitchFamily="34" charset="0"/>
              </a:rPr>
              <a:t>National evaluation procedures and funding apply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GB" sz="1200" b="0" dirty="0" smtClean="0">
              <a:latin typeface="Calibri" panose="020F050202020403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GB" sz="1200" b="0" dirty="0" smtClean="0">
              <a:latin typeface="Calibri" panose="020F050202020403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 smtClean="0"/>
          </a:p>
          <a:p>
            <a:pPr marL="285750" indent="-28575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5EA73-FD67-AB47-B933-BE42ECD5C095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6211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altLang="en-US" smtClean="0">
              <a:ea typeface="ＭＳ Ｐゴシック" pitchFamily="34" charset="-128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179EF9-4E0A-43AC-AC8B-F97F38044F9F}" type="slidenum">
              <a:rPr lang="en-US" altLang="en-US" smtClean="0">
                <a:ea typeface="ＭＳ Ｐゴシック" pitchFamily="34" charset="-128"/>
              </a:rPr>
              <a:pPr/>
              <a:t>12</a:t>
            </a:fld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Impressive </a:t>
            </a:r>
            <a:r>
              <a:rPr lang="fr-BE" dirty="0" err="1" smtClean="0"/>
              <a:t>industry</a:t>
            </a:r>
            <a:r>
              <a:rPr lang="fr-BE" dirty="0" smtClean="0"/>
              <a:t> participation</a:t>
            </a:r>
            <a:r>
              <a:rPr lang="fr-BE" baseline="0" dirty="0" smtClean="0"/>
              <a:t> (75%)</a:t>
            </a:r>
            <a:endParaRPr lang="fr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671A9B-9D83-4757-A64D-A923264CB2D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15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sz="1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671A9B-9D83-4757-A64D-A923264CB2D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536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baseline="0" dirty="0" smtClean="0"/>
              <a:t>Employment and growth rate of </a:t>
            </a:r>
            <a:r>
              <a:rPr lang="en-US" baseline="0" dirty="0" err="1" smtClean="0"/>
              <a:t>Eurostars</a:t>
            </a:r>
            <a:r>
              <a:rPr lang="en-US" baseline="0" dirty="0" smtClean="0"/>
              <a:t> funded SMEs is twice as high as that of non-funded ones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baseline="0" dirty="0" smtClean="0"/>
              <a:t>Participating SMEs have increased innovative output as measured by patent filing (42% higher)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85C77-2155-B44A-9FDF-BB0DF168C9DB}" type="slidenum">
              <a:rPr lang="nl-NL" smtClean="0">
                <a:solidFill>
                  <a:prstClr val="black"/>
                </a:solidFill>
              </a:rPr>
              <a:pPr/>
              <a:t>17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041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sz="1100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85C77-2155-B44A-9FDF-BB0DF168C9DB}" type="slidenum">
              <a:rPr lang="nl-NL" smtClean="0">
                <a:solidFill>
                  <a:prstClr val="black"/>
                </a:solidFill>
              </a:rPr>
              <a:pPr/>
              <a:t>18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473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5EA73-FD67-AB47-B933-BE42ECD5C095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2951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EUR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" y="-13580"/>
            <a:ext cx="9143829" cy="68715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408545" y="4264301"/>
            <a:ext cx="5554123" cy="859639"/>
          </a:xfrm>
        </p:spPr>
        <p:txBody>
          <a:bodyPr anchor="t" anchorCtr="0"/>
          <a:lstStyle>
            <a:lvl1pPr algn="l">
              <a:defRPr b="0" i="0">
                <a:solidFill>
                  <a:schemeClr val="bg1"/>
                </a:solidFill>
                <a:latin typeface="Aller"/>
                <a:cs typeface="Aller"/>
              </a:defRPr>
            </a:lvl1pPr>
          </a:lstStyle>
          <a:p>
            <a:r>
              <a:rPr lang="nl-BE" dirty="0" smtClean="0"/>
              <a:t>EBN Annual Congress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3408545" y="5451238"/>
            <a:ext cx="5554123" cy="611089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 smtClean="0"/>
              <a:t>Author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4679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EUR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6871705"/>
          </a:xfrm>
          <a:prstGeom prst="rect">
            <a:avLst/>
          </a:prstGeom>
        </p:spPr>
      </p:pic>
      <p:sp>
        <p:nvSpPr>
          <p:cNvPr id="8" name="Titel 1"/>
          <p:cNvSpPr txBox="1">
            <a:spLocks/>
          </p:cNvSpPr>
          <p:nvPr userDrawn="1"/>
        </p:nvSpPr>
        <p:spPr>
          <a:xfrm>
            <a:off x="457200" y="97254"/>
            <a:ext cx="8229600" cy="966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endParaRPr lang="nl-NL" sz="2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1792288" y="1098852"/>
            <a:ext cx="5486400" cy="3471841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Image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4257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EUR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" y="-1"/>
            <a:ext cx="9197707" cy="691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50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8222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220" y="1142984"/>
            <a:ext cx="8619059" cy="4857784"/>
          </a:xfrm>
        </p:spPr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901700" y="228600"/>
            <a:ext cx="6437313" cy="6794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altLang="en-US" dirty="0" smtClean="0"/>
              <a:t>Click to edit Master title style</a:t>
            </a:r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PTER PAGE EUR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287"/>
            <a:ext cx="9151558" cy="6877387"/>
          </a:xfrm>
          <a:prstGeom prst="rect">
            <a:avLst/>
          </a:prstGeom>
        </p:spPr>
      </p:pic>
      <p:sp>
        <p:nvSpPr>
          <p:cNvPr id="4" name="Titel 1"/>
          <p:cNvSpPr txBox="1">
            <a:spLocks/>
          </p:cNvSpPr>
          <p:nvPr userDrawn="1"/>
        </p:nvSpPr>
        <p:spPr>
          <a:xfrm>
            <a:off x="1445091" y="2566624"/>
            <a:ext cx="7698909" cy="17385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500" b="1" i="0" kern="1200">
                <a:solidFill>
                  <a:srgbClr val="84C32C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5000" dirty="0"/>
          </a:p>
        </p:txBody>
      </p:sp>
    </p:spTree>
    <p:extLst>
      <p:ext uri="{BB962C8B-B14F-4D97-AF65-F5344CB8AC3E}">
        <p14:creationId xmlns:p14="http://schemas.microsoft.com/office/powerpoint/2010/main" val="4048650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PAGE EUR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287"/>
            <a:ext cx="9151558" cy="6877387"/>
          </a:xfrm>
          <a:prstGeom prst="rect">
            <a:avLst/>
          </a:prstGeom>
        </p:spPr>
      </p:pic>
      <p:sp>
        <p:nvSpPr>
          <p:cNvPr id="4" name="Titel 1"/>
          <p:cNvSpPr txBox="1">
            <a:spLocks/>
          </p:cNvSpPr>
          <p:nvPr userDrawn="1"/>
        </p:nvSpPr>
        <p:spPr>
          <a:xfrm>
            <a:off x="1445091" y="2566624"/>
            <a:ext cx="7698909" cy="17385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500" b="1" i="0" kern="1200">
                <a:solidFill>
                  <a:srgbClr val="84C32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5000" dirty="0" smtClean="0"/>
              <a:t>EUREKA</a:t>
            </a:r>
          </a:p>
          <a:p>
            <a:endParaRPr lang="nl-NL" sz="5000" dirty="0"/>
          </a:p>
        </p:txBody>
      </p:sp>
    </p:spTree>
    <p:extLst>
      <p:ext uri="{BB962C8B-B14F-4D97-AF65-F5344CB8AC3E}">
        <p14:creationId xmlns:p14="http://schemas.microsoft.com/office/powerpoint/2010/main" val="2932414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PAGE EUR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287"/>
            <a:ext cx="9151558" cy="6877387"/>
          </a:xfrm>
          <a:prstGeom prst="rect">
            <a:avLst/>
          </a:prstGeom>
        </p:spPr>
      </p:pic>
      <p:sp>
        <p:nvSpPr>
          <p:cNvPr id="4" name="Titel 1"/>
          <p:cNvSpPr txBox="1">
            <a:spLocks/>
          </p:cNvSpPr>
          <p:nvPr userDrawn="1"/>
        </p:nvSpPr>
        <p:spPr>
          <a:xfrm>
            <a:off x="1445091" y="2566624"/>
            <a:ext cx="7698909" cy="17385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500" b="1" i="0" kern="1200">
                <a:solidFill>
                  <a:srgbClr val="84C32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5000" dirty="0" smtClean="0"/>
              <a:t>EUREKA CLUSTERS</a:t>
            </a:r>
          </a:p>
          <a:p>
            <a:endParaRPr lang="nl-NL" sz="5000" dirty="0"/>
          </a:p>
        </p:txBody>
      </p:sp>
    </p:spTree>
    <p:extLst>
      <p:ext uri="{BB962C8B-B14F-4D97-AF65-F5344CB8AC3E}">
        <p14:creationId xmlns:p14="http://schemas.microsoft.com/office/powerpoint/2010/main" val="1374120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TER PAGE EUR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287"/>
            <a:ext cx="9151558" cy="6877387"/>
          </a:xfrm>
          <a:prstGeom prst="rect">
            <a:avLst/>
          </a:prstGeom>
        </p:spPr>
      </p:pic>
      <p:sp>
        <p:nvSpPr>
          <p:cNvPr id="4" name="Titel 1"/>
          <p:cNvSpPr txBox="1">
            <a:spLocks/>
          </p:cNvSpPr>
          <p:nvPr userDrawn="1"/>
        </p:nvSpPr>
        <p:spPr>
          <a:xfrm>
            <a:off x="1445091" y="2566624"/>
            <a:ext cx="7698909" cy="17385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500" b="1" i="0" kern="1200">
                <a:solidFill>
                  <a:srgbClr val="84C32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5000" dirty="0" smtClean="0"/>
              <a:t>EUROSTARS</a:t>
            </a:r>
          </a:p>
          <a:p>
            <a:endParaRPr lang="nl-NL" sz="5000" dirty="0"/>
          </a:p>
        </p:txBody>
      </p:sp>
    </p:spTree>
    <p:extLst>
      <p:ext uri="{BB962C8B-B14F-4D97-AF65-F5344CB8AC3E}">
        <p14:creationId xmlns:p14="http://schemas.microsoft.com/office/powerpoint/2010/main" val="3095559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EUR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87170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991807"/>
            <a:ext cx="8229600" cy="1143000"/>
          </a:xfrm>
        </p:spPr>
        <p:txBody>
          <a:bodyPr>
            <a:normAutofit/>
          </a:bodyPr>
          <a:lstStyle>
            <a:lvl1pPr algn="l">
              <a:defRPr sz="2800" b="1" i="0">
                <a:solidFill>
                  <a:srgbClr val="84C32C"/>
                </a:solidFill>
              </a:defRPr>
            </a:lvl1pPr>
          </a:lstStyle>
          <a:p>
            <a:r>
              <a:rPr lang="nl-BE" dirty="0" smtClean="0"/>
              <a:t>Title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57200" y="2416482"/>
            <a:ext cx="8229600" cy="370968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/>
                <a:cs typeface="Franklin Gothic Book"/>
              </a:defRPr>
            </a:lvl1pPr>
            <a:lvl2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 smtClean="0"/>
              <a:t>Text</a:t>
            </a:r>
            <a:endParaRPr lang="nl-NL" dirty="0"/>
          </a:p>
        </p:txBody>
      </p:sp>
      <p:sp>
        <p:nvSpPr>
          <p:cNvPr id="10" name="Titel 1"/>
          <p:cNvSpPr txBox="1">
            <a:spLocks/>
          </p:cNvSpPr>
          <p:nvPr userDrawn="1"/>
        </p:nvSpPr>
        <p:spPr>
          <a:xfrm>
            <a:off x="457200" y="97254"/>
            <a:ext cx="8229600" cy="966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EUREKA</a:t>
            </a:r>
            <a:endParaRPr lang="nl-NL" sz="2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532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EUR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6871705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84C32C"/>
              </a:buClr>
              <a:buFont typeface="Wingdings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7" name="Titel 1"/>
          <p:cNvSpPr txBox="1">
            <a:spLocks/>
          </p:cNvSpPr>
          <p:nvPr userDrawn="1"/>
        </p:nvSpPr>
        <p:spPr>
          <a:xfrm>
            <a:off x="457200" y="97254"/>
            <a:ext cx="8229600" cy="966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EUREKA CLUSTERS</a:t>
            </a:r>
            <a:endParaRPr lang="nl-NL" sz="2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6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EUR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7" cy="6871705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 userDrawn="1"/>
        </p:nvSpPr>
        <p:spPr>
          <a:xfrm>
            <a:off x="457200" y="97254"/>
            <a:ext cx="8229600" cy="966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EUROSTARS</a:t>
            </a:r>
            <a:endParaRPr lang="nl-NL" sz="2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127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MPTY EUR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7" cy="6871705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 userDrawn="1"/>
        </p:nvSpPr>
        <p:spPr>
          <a:xfrm>
            <a:off x="457200" y="97254"/>
            <a:ext cx="8229600" cy="966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endParaRPr lang="nl-NL" sz="2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863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  <a:p>
            <a:pPr lvl="3"/>
            <a:r>
              <a:rPr lang="nl-BE" dirty="0" smtClean="0"/>
              <a:t>Vierde niveau</a:t>
            </a:r>
          </a:p>
          <a:p>
            <a:pPr lvl="4"/>
            <a:r>
              <a:rPr lang="nl-BE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87217-6F04-9F4F-A082-802045AF8D88}" type="datetimeFigureOut">
              <a:rPr lang="nl-NL" smtClean="0"/>
              <a:pPr/>
              <a:t>23-4-2015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53A0B-D6A6-164C-B5DD-AD0B2F44ED6F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274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4" r:id="rId2"/>
    <p:sldLayoutId id="2147483661" r:id="rId3"/>
    <p:sldLayoutId id="2147483662" r:id="rId4"/>
    <p:sldLayoutId id="2147483663" r:id="rId5"/>
    <p:sldLayoutId id="2147483652" r:id="rId6"/>
    <p:sldLayoutId id="2147483650" r:id="rId7"/>
    <p:sldLayoutId id="2147483655" r:id="rId8"/>
    <p:sldLayoutId id="2147483665" r:id="rId9"/>
    <p:sldLayoutId id="2147483657" r:id="rId10"/>
    <p:sldLayoutId id="2147483649" r:id="rId11"/>
    <p:sldLayoutId id="2147483666" r:id="rId12"/>
    <p:sldLayoutId id="2147483667" r:id="rId1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5.jpeg"/><Relationship Id="rId12" Type="http://schemas.openxmlformats.org/officeDocument/2006/relationships/image" Target="../media/image3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openxmlformats.org/officeDocument/2006/relationships/image" Target="../media/image29.png"/><Relationship Id="rId5" Type="http://schemas.openxmlformats.org/officeDocument/2006/relationships/diagramColors" Target="../diagrams/colors4.xml"/><Relationship Id="rId10" Type="http://schemas.openxmlformats.org/officeDocument/2006/relationships/image" Target="../media/image28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jpeg"/><Relationship Id="rId18" Type="http://schemas.openxmlformats.org/officeDocument/2006/relationships/image" Target="../media/image47.jpeg"/><Relationship Id="rId26" Type="http://schemas.openxmlformats.org/officeDocument/2006/relationships/image" Target="../media/image55.jpeg"/><Relationship Id="rId39" Type="http://schemas.openxmlformats.org/officeDocument/2006/relationships/image" Target="../media/image68.jpeg"/><Relationship Id="rId3" Type="http://schemas.openxmlformats.org/officeDocument/2006/relationships/image" Target="../media/image32.jpeg"/><Relationship Id="rId21" Type="http://schemas.openxmlformats.org/officeDocument/2006/relationships/image" Target="../media/image50.jpeg"/><Relationship Id="rId34" Type="http://schemas.openxmlformats.org/officeDocument/2006/relationships/image" Target="../media/image63.jpeg"/><Relationship Id="rId42" Type="http://schemas.openxmlformats.org/officeDocument/2006/relationships/image" Target="../media/image71.jpeg"/><Relationship Id="rId47" Type="http://schemas.openxmlformats.org/officeDocument/2006/relationships/image" Target="../media/image76.jpeg"/><Relationship Id="rId50" Type="http://schemas.openxmlformats.org/officeDocument/2006/relationships/image" Target="../media/image79.pn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17" Type="http://schemas.openxmlformats.org/officeDocument/2006/relationships/image" Target="../media/image46.jpeg"/><Relationship Id="rId25" Type="http://schemas.openxmlformats.org/officeDocument/2006/relationships/image" Target="../media/image54.jpeg"/><Relationship Id="rId33" Type="http://schemas.openxmlformats.org/officeDocument/2006/relationships/image" Target="../media/image62.jpeg"/><Relationship Id="rId38" Type="http://schemas.openxmlformats.org/officeDocument/2006/relationships/image" Target="../media/image67.jpeg"/><Relationship Id="rId46" Type="http://schemas.openxmlformats.org/officeDocument/2006/relationships/image" Target="../media/image75.jpe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5.jpeg"/><Relationship Id="rId20" Type="http://schemas.openxmlformats.org/officeDocument/2006/relationships/image" Target="../media/image49.jpeg"/><Relationship Id="rId29" Type="http://schemas.openxmlformats.org/officeDocument/2006/relationships/image" Target="../media/image58.jpeg"/><Relationship Id="rId41" Type="http://schemas.openxmlformats.org/officeDocument/2006/relationships/image" Target="../media/image7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24" Type="http://schemas.openxmlformats.org/officeDocument/2006/relationships/image" Target="../media/image53.jpeg"/><Relationship Id="rId32" Type="http://schemas.openxmlformats.org/officeDocument/2006/relationships/image" Target="../media/image61.jpeg"/><Relationship Id="rId37" Type="http://schemas.openxmlformats.org/officeDocument/2006/relationships/image" Target="../media/image66.jpeg"/><Relationship Id="rId40" Type="http://schemas.openxmlformats.org/officeDocument/2006/relationships/image" Target="../media/image69.jpeg"/><Relationship Id="rId45" Type="http://schemas.openxmlformats.org/officeDocument/2006/relationships/image" Target="../media/image74.jpeg"/><Relationship Id="rId5" Type="http://schemas.openxmlformats.org/officeDocument/2006/relationships/image" Target="../media/image34.jpeg"/><Relationship Id="rId15" Type="http://schemas.openxmlformats.org/officeDocument/2006/relationships/image" Target="../media/image44.jpeg"/><Relationship Id="rId23" Type="http://schemas.openxmlformats.org/officeDocument/2006/relationships/image" Target="../media/image52.jpeg"/><Relationship Id="rId28" Type="http://schemas.openxmlformats.org/officeDocument/2006/relationships/image" Target="../media/image57.jpeg"/><Relationship Id="rId36" Type="http://schemas.openxmlformats.org/officeDocument/2006/relationships/image" Target="../media/image65.jpeg"/><Relationship Id="rId49" Type="http://schemas.openxmlformats.org/officeDocument/2006/relationships/image" Target="../media/image78.jpeg"/><Relationship Id="rId10" Type="http://schemas.openxmlformats.org/officeDocument/2006/relationships/image" Target="../media/image39.jpeg"/><Relationship Id="rId19" Type="http://schemas.openxmlformats.org/officeDocument/2006/relationships/image" Target="../media/image48.jpeg"/><Relationship Id="rId31" Type="http://schemas.openxmlformats.org/officeDocument/2006/relationships/image" Target="../media/image60.jpeg"/><Relationship Id="rId44" Type="http://schemas.openxmlformats.org/officeDocument/2006/relationships/image" Target="../media/image73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Relationship Id="rId14" Type="http://schemas.openxmlformats.org/officeDocument/2006/relationships/image" Target="../media/image43.jpeg"/><Relationship Id="rId22" Type="http://schemas.openxmlformats.org/officeDocument/2006/relationships/image" Target="../media/image51.jpeg"/><Relationship Id="rId27" Type="http://schemas.openxmlformats.org/officeDocument/2006/relationships/image" Target="../media/image56.jpeg"/><Relationship Id="rId30" Type="http://schemas.openxmlformats.org/officeDocument/2006/relationships/image" Target="../media/image59.jpeg"/><Relationship Id="rId35" Type="http://schemas.openxmlformats.org/officeDocument/2006/relationships/image" Target="../media/image64.jpeg"/><Relationship Id="rId43" Type="http://schemas.openxmlformats.org/officeDocument/2006/relationships/image" Target="../media/image72.jpeg"/><Relationship Id="rId48" Type="http://schemas.openxmlformats.org/officeDocument/2006/relationships/image" Target="../media/image77.jpeg"/><Relationship Id="rId8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jpeg"/><Relationship Id="rId18" Type="http://schemas.openxmlformats.org/officeDocument/2006/relationships/image" Target="../media/image47.jpeg"/><Relationship Id="rId26" Type="http://schemas.openxmlformats.org/officeDocument/2006/relationships/image" Target="../media/image55.jpeg"/><Relationship Id="rId39" Type="http://schemas.openxmlformats.org/officeDocument/2006/relationships/image" Target="../media/image68.jpeg"/><Relationship Id="rId3" Type="http://schemas.openxmlformats.org/officeDocument/2006/relationships/image" Target="../media/image32.jpeg"/><Relationship Id="rId21" Type="http://schemas.openxmlformats.org/officeDocument/2006/relationships/image" Target="../media/image50.jpeg"/><Relationship Id="rId34" Type="http://schemas.openxmlformats.org/officeDocument/2006/relationships/image" Target="../media/image63.jpeg"/><Relationship Id="rId42" Type="http://schemas.openxmlformats.org/officeDocument/2006/relationships/image" Target="../media/image71.jpeg"/><Relationship Id="rId47" Type="http://schemas.openxmlformats.org/officeDocument/2006/relationships/image" Target="../media/image76.jpeg"/><Relationship Id="rId50" Type="http://schemas.openxmlformats.org/officeDocument/2006/relationships/image" Target="../media/image79.pn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17" Type="http://schemas.openxmlformats.org/officeDocument/2006/relationships/image" Target="../media/image46.jpeg"/><Relationship Id="rId25" Type="http://schemas.openxmlformats.org/officeDocument/2006/relationships/image" Target="../media/image54.jpeg"/><Relationship Id="rId33" Type="http://schemas.openxmlformats.org/officeDocument/2006/relationships/image" Target="../media/image62.jpeg"/><Relationship Id="rId38" Type="http://schemas.openxmlformats.org/officeDocument/2006/relationships/image" Target="../media/image67.jpeg"/><Relationship Id="rId46" Type="http://schemas.openxmlformats.org/officeDocument/2006/relationships/image" Target="../media/image75.jpe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5.jpeg"/><Relationship Id="rId20" Type="http://schemas.openxmlformats.org/officeDocument/2006/relationships/image" Target="../media/image49.jpeg"/><Relationship Id="rId29" Type="http://schemas.openxmlformats.org/officeDocument/2006/relationships/image" Target="../media/image58.jpeg"/><Relationship Id="rId41" Type="http://schemas.openxmlformats.org/officeDocument/2006/relationships/image" Target="../media/image7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24" Type="http://schemas.openxmlformats.org/officeDocument/2006/relationships/image" Target="../media/image53.jpeg"/><Relationship Id="rId32" Type="http://schemas.openxmlformats.org/officeDocument/2006/relationships/image" Target="../media/image61.jpeg"/><Relationship Id="rId37" Type="http://schemas.openxmlformats.org/officeDocument/2006/relationships/image" Target="../media/image66.jpeg"/><Relationship Id="rId40" Type="http://schemas.openxmlformats.org/officeDocument/2006/relationships/image" Target="../media/image69.jpeg"/><Relationship Id="rId45" Type="http://schemas.openxmlformats.org/officeDocument/2006/relationships/image" Target="../media/image74.jpeg"/><Relationship Id="rId5" Type="http://schemas.openxmlformats.org/officeDocument/2006/relationships/image" Target="../media/image34.jpeg"/><Relationship Id="rId15" Type="http://schemas.openxmlformats.org/officeDocument/2006/relationships/image" Target="../media/image44.jpeg"/><Relationship Id="rId23" Type="http://schemas.openxmlformats.org/officeDocument/2006/relationships/image" Target="../media/image52.jpeg"/><Relationship Id="rId28" Type="http://schemas.openxmlformats.org/officeDocument/2006/relationships/image" Target="../media/image57.jpeg"/><Relationship Id="rId36" Type="http://schemas.openxmlformats.org/officeDocument/2006/relationships/image" Target="../media/image65.jpeg"/><Relationship Id="rId49" Type="http://schemas.openxmlformats.org/officeDocument/2006/relationships/image" Target="../media/image78.jpeg"/><Relationship Id="rId10" Type="http://schemas.openxmlformats.org/officeDocument/2006/relationships/image" Target="../media/image39.jpeg"/><Relationship Id="rId19" Type="http://schemas.openxmlformats.org/officeDocument/2006/relationships/image" Target="../media/image48.jpeg"/><Relationship Id="rId31" Type="http://schemas.openxmlformats.org/officeDocument/2006/relationships/image" Target="../media/image60.jpeg"/><Relationship Id="rId44" Type="http://schemas.openxmlformats.org/officeDocument/2006/relationships/image" Target="../media/image73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Relationship Id="rId14" Type="http://schemas.openxmlformats.org/officeDocument/2006/relationships/image" Target="../media/image43.jpeg"/><Relationship Id="rId22" Type="http://schemas.openxmlformats.org/officeDocument/2006/relationships/image" Target="../media/image51.jpeg"/><Relationship Id="rId27" Type="http://schemas.openxmlformats.org/officeDocument/2006/relationships/image" Target="../media/image56.jpeg"/><Relationship Id="rId30" Type="http://schemas.openxmlformats.org/officeDocument/2006/relationships/image" Target="../media/image59.jpeg"/><Relationship Id="rId35" Type="http://schemas.openxmlformats.org/officeDocument/2006/relationships/image" Target="../media/image64.jpeg"/><Relationship Id="rId43" Type="http://schemas.openxmlformats.org/officeDocument/2006/relationships/image" Target="../media/image72.jpeg"/><Relationship Id="rId48" Type="http://schemas.openxmlformats.org/officeDocument/2006/relationships/image" Target="../media/image77.jpeg"/><Relationship Id="rId8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3313215" y="3135086"/>
            <a:ext cx="5562930" cy="2386940"/>
          </a:xfrm>
        </p:spPr>
        <p:txBody>
          <a:bodyPr>
            <a:normAutofit fontScale="90000"/>
          </a:bodyPr>
          <a:lstStyle/>
          <a:p>
            <a:r>
              <a:rPr lang="cs-CZ" altLang="en-US" sz="3600" dirty="0" smtClean="0"/>
              <a:t>	</a:t>
            </a:r>
            <a:r>
              <a:rPr lang="cs-CZ" altLang="en-US" dirty="0" smtClean="0">
                <a:latin typeface="Calibri" pitchFamily="34" charset="0"/>
              </a:rPr>
              <a:t>EUREKA a </a:t>
            </a:r>
            <a:r>
              <a:rPr lang="cs-CZ" dirty="0" smtClean="0">
                <a:latin typeface="Calibri" pitchFamily="34" charset="0"/>
              </a:rPr>
              <a:t>Eurostars: </a:t>
            </a:r>
            <a:br>
              <a:rPr lang="cs-CZ" dirty="0" smtClean="0">
                <a:latin typeface="Calibri" pitchFamily="34" charset="0"/>
              </a:rPr>
            </a:br>
            <a:r>
              <a:rPr lang="cs-CZ" dirty="0" smtClean="0">
                <a:latin typeface="Calibri" pitchFamily="34" charset="0"/>
              </a:rPr>
              <a:t>	nástroje pro inovace</a:t>
            </a:r>
            <a:r>
              <a:rPr lang="cs-CZ" sz="4000" b="1" dirty="0" smtClean="0">
                <a:solidFill>
                  <a:schemeClr val="tx1"/>
                </a:solidFill>
              </a:rPr>
              <a:t>	</a:t>
            </a:r>
            <a:r>
              <a:rPr lang="cs-CZ" sz="1600" b="1" dirty="0" smtClean="0">
                <a:solidFill>
                  <a:schemeClr val="tx1"/>
                </a:solidFill>
              </a:rPr>
              <a:t/>
            </a:r>
            <a:br>
              <a:rPr lang="cs-CZ" sz="1600" b="1" dirty="0" smtClean="0">
                <a:solidFill>
                  <a:schemeClr val="tx1"/>
                </a:solidFill>
              </a:rPr>
            </a:br>
            <a:r>
              <a:rPr lang="cs-CZ" sz="1600" b="1" dirty="0" smtClean="0">
                <a:solidFill>
                  <a:schemeClr val="tx1"/>
                </a:solidFill>
              </a:rPr>
              <a:t>	</a:t>
            </a:r>
            <a:r>
              <a:rPr lang="cs-CZ" sz="2800" b="1" dirty="0" smtClean="0">
                <a:solidFill>
                  <a:schemeClr val="tx1"/>
                </a:solidFill>
              </a:rPr>
              <a:t/>
            </a:r>
            <a:br>
              <a:rPr lang="cs-CZ" sz="2800" b="1" dirty="0" smtClean="0">
                <a:solidFill>
                  <a:schemeClr val="tx1"/>
                </a:solidFill>
              </a:rPr>
            </a:br>
            <a:r>
              <a:rPr lang="cs-CZ" sz="2800" b="1" dirty="0" smtClean="0">
                <a:solidFill>
                  <a:schemeClr val="tx1"/>
                </a:solidFill>
              </a:rPr>
              <a:t>	</a:t>
            </a:r>
            <a:r>
              <a:rPr lang="cs-CZ" sz="2200" dirty="0" smtClean="0"/>
              <a:t>Inovace a technologie v rozvoji regionů</a:t>
            </a:r>
            <a:r>
              <a:rPr lang="cs-CZ" sz="2000" dirty="0" smtClean="0"/>
              <a:t> </a:t>
            </a:r>
            <a:br>
              <a:rPr lang="cs-CZ" sz="2000" dirty="0" smtClean="0"/>
            </a:br>
            <a:r>
              <a:rPr lang="cs-CZ" sz="2000" dirty="0" smtClean="0"/>
              <a:t>	Brno, 23. 4. 2015</a:t>
            </a:r>
            <a:br>
              <a:rPr lang="cs-CZ" sz="2000" dirty="0" smtClean="0"/>
            </a:b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200" dirty="0" smtClean="0"/>
              <a:t/>
            </a:r>
            <a:br>
              <a:rPr lang="cs-CZ" sz="2200" dirty="0" smtClean="0"/>
            </a:br>
            <a:endParaRPr lang="nl-NL" sz="2200" dirty="0"/>
          </a:p>
        </p:txBody>
      </p:sp>
      <p:sp>
        <p:nvSpPr>
          <p:cNvPr id="7" name="Subtitel 6"/>
          <p:cNvSpPr>
            <a:spLocks noGrp="1"/>
          </p:cNvSpPr>
          <p:nvPr>
            <p:ph type="subTitle" idx="1"/>
          </p:nvPr>
        </p:nvSpPr>
        <p:spPr>
          <a:xfrm>
            <a:off x="3492500" y="5522026"/>
            <a:ext cx="5470168" cy="605642"/>
          </a:xfrm>
        </p:spPr>
        <p:txBody>
          <a:bodyPr>
            <a:noAutofit/>
          </a:bodyPr>
          <a:lstStyle/>
          <a:p>
            <a:pPr eaLnBrk="0" hangingPunct="0"/>
            <a:r>
              <a:rPr lang="cs-CZ" altLang="en-US" sz="1800" dirty="0" smtClean="0">
                <a:solidFill>
                  <a:schemeClr val="bg1"/>
                </a:solidFill>
                <a:latin typeface="Aller"/>
              </a:rPr>
              <a:t>     Svatopluk Halada - AIP </a:t>
            </a:r>
            <a:r>
              <a:rPr lang="cs-CZ" altLang="en-US" sz="1800" dirty="0" smtClean="0">
                <a:solidFill>
                  <a:schemeClr val="bg1"/>
                </a:solidFill>
                <a:latin typeface="Aller"/>
              </a:rPr>
              <a:t>ČR, z.s.  </a:t>
            </a:r>
            <a:r>
              <a:rPr lang="cs-CZ" altLang="en-US" sz="1800" dirty="0" smtClean="0">
                <a:solidFill>
                  <a:schemeClr val="bg1"/>
                </a:solidFill>
                <a:latin typeface="Aller"/>
              </a:rPr>
              <a:t>	</a:t>
            </a:r>
          </a:p>
          <a:p>
            <a:pPr eaLnBrk="0" hangingPunct="0"/>
            <a:r>
              <a:rPr lang="cs-CZ" altLang="en-US" sz="1800" dirty="0" smtClean="0">
                <a:solidFill>
                  <a:schemeClr val="bg1"/>
                </a:solidFill>
                <a:latin typeface="Aller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19052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3665940"/>
              </p:ext>
            </p:extLst>
          </p:nvPr>
        </p:nvGraphicFramePr>
        <p:xfrm>
          <a:off x="116958" y="1461977"/>
          <a:ext cx="8899451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62101" y="215900"/>
            <a:ext cx="2412999" cy="7493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/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>    </a:t>
            </a:r>
            <a:r>
              <a:rPr lang="de-DE" sz="2700" b="0" dirty="0" smtClean="0">
                <a:solidFill>
                  <a:schemeClr val="bg1"/>
                </a:solidFill>
                <a:latin typeface="Aller"/>
              </a:rPr>
              <a:t>Projects</a:t>
            </a:r>
            <a:r>
              <a:rPr lang="de-DE" sz="2700" dirty="0" smtClean="0">
                <a:solidFill>
                  <a:schemeClr val="bg1"/>
                </a:solidFill>
                <a:latin typeface="Aller"/>
              </a:rPr>
              <a:t/>
            </a:r>
            <a:br>
              <a:rPr lang="de-DE" sz="2700" dirty="0" smtClean="0">
                <a:solidFill>
                  <a:schemeClr val="bg1"/>
                </a:solidFill>
                <a:latin typeface="Aller"/>
              </a:rPr>
            </a:br>
            <a:endParaRPr lang="en-GB" sz="2700" dirty="0">
              <a:solidFill>
                <a:schemeClr val="bg1"/>
              </a:solidFill>
              <a:latin typeface="All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503548" y="1053493"/>
            <a:ext cx="8136904" cy="1468963"/>
            <a:chOff x="0" y="0"/>
            <a:chExt cx="8136904" cy="1468963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8136904" cy="1468963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2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0" y="0"/>
              <a:ext cx="8136904" cy="14689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4000" kern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EUREKA </a:t>
              </a:r>
              <a:r>
                <a:rPr lang="en-GB" sz="4000" kern="12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cooperation instruments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04052" y="2493659"/>
            <a:ext cx="1970656" cy="3228853"/>
            <a:chOff x="504" y="1440166"/>
            <a:chExt cx="1970656" cy="3228853"/>
          </a:xfrm>
        </p:grpSpPr>
        <p:sp>
          <p:nvSpPr>
            <p:cNvPr id="15" name="Rectangle 14"/>
            <p:cNvSpPr/>
            <p:nvPr/>
          </p:nvSpPr>
          <p:spPr>
            <a:xfrm>
              <a:off x="504" y="1440166"/>
              <a:ext cx="1970656" cy="3228853"/>
            </a:xfrm>
            <a:prstGeom prst="rect">
              <a:avLst/>
            </a:prstGeom>
            <a:solidFill>
              <a:srgbClr val="FABE00"/>
            </a:solidFill>
            <a:ln>
              <a:solidFill>
                <a:srgbClr val="FFCC0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504" y="1440166"/>
              <a:ext cx="1970656" cy="32288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700" b="1" kern="1200" dirty="0" smtClean="0">
                  <a:latin typeface="Calibri" panose="020F0502020204030204" pitchFamily="34" charset="0"/>
                </a:rPr>
                <a:t>EUREKA</a:t>
              </a:r>
              <a:endParaRPr lang="cs-CZ" sz="2700" b="1" kern="1200" dirty="0" smtClean="0">
                <a:latin typeface="Calibri" panose="020F0502020204030204" pitchFamily="34" charset="0"/>
              </a:endParaRPr>
            </a:p>
            <a:p>
              <a:pPr lvl="0" algn="ctr" defTabSz="12001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700" b="1" dirty="0" smtClean="0">
                  <a:latin typeface="Calibri" panose="020F0502020204030204" pitchFamily="34" charset="0"/>
                </a:rPr>
                <a:t>Network</a:t>
              </a:r>
              <a:r>
                <a:rPr lang="en-GB" sz="2700" b="1" kern="1200" dirty="0" smtClean="0">
                  <a:latin typeface="Calibri" panose="020F0502020204030204" pitchFamily="34" charset="0"/>
                </a:rPr>
                <a:t> Projects</a:t>
              </a:r>
              <a:endParaRPr lang="en-GB" sz="2700" b="1" kern="1200" dirty="0">
                <a:latin typeface="Calibri" panose="020F0502020204030204" pitchFamily="34" charset="0"/>
              </a:endParaRPr>
            </a:p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kern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At least two countries </a:t>
              </a:r>
              <a:r>
                <a:rPr lang="en-GB" sz="1800" kern="12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involved</a:t>
              </a:r>
              <a:endParaRPr lang="en-GB" sz="1800" kern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527030" y="2493659"/>
            <a:ext cx="2031589" cy="3265932"/>
            <a:chOff x="2023482" y="1440166"/>
            <a:chExt cx="2031589" cy="3265932"/>
          </a:xfrm>
        </p:grpSpPr>
        <p:sp>
          <p:nvSpPr>
            <p:cNvPr id="13" name="Rectangle 12"/>
            <p:cNvSpPr/>
            <p:nvPr/>
          </p:nvSpPr>
          <p:spPr>
            <a:xfrm>
              <a:off x="2023482" y="1440166"/>
              <a:ext cx="2031589" cy="326593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2023482" y="1440166"/>
              <a:ext cx="2031589" cy="32659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700" b="1" kern="1200" dirty="0" smtClean="0">
                  <a:latin typeface="Calibri" panose="020F0502020204030204" pitchFamily="34" charset="0"/>
                </a:rPr>
                <a:t>EUREKA Umbrellas</a:t>
              </a:r>
              <a:endParaRPr lang="en-GB" sz="2700" b="1" kern="1200" dirty="0">
                <a:latin typeface="Calibri" panose="020F0502020204030204" pitchFamily="34" charset="0"/>
              </a:endParaRPr>
            </a:p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kern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Producing a new product, process or service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610940" y="2493659"/>
            <a:ext cx="2162992" cy="3265932"/>
            <a:chOff x="4107392" y="1440166"/>
            <a:chExt cx="2162992" cy="3265932"/>
          </a:xfrm>
        </p:grpSpPr>
        <p:sp>
          <p:nvSpPr>
            <p:cNvPr id="11" name="Rectangle 10"/>
            <p:cNvSpPr/>
            <p:nvPr/>
          </p:nvSpPr>
          <p:spPr>
            <a:xfrm>
              <a:off x="4107392" y="1477245"/>
              <a:ext cx="2162992" cy="3228853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4107392" y="1440166"/>
              <a:ext cx="2162992" cy="32288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700" b="1" kern="1200" dirty="0" smtClean="0">
                  <a:latin typeface="Calibri" panose="020F0502020204030204" pitchFamily="34" charset="0"/>
                </a:rPr>
                <a:t>EUREKA Clusters</a:t>
              </a:r>
              <a:endParaRPr lang="en-GB" sz="2700" b="1" kern="1200" dirty="0">
                <a:latin typeface="Calibri" panose="020F0502020204030204" pitchFamily="34" charset="0"/>
              </a:endParaRPr>
            </a:p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kern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No thematic restrictions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669795" y="2493659"/>
            <a:ext cx="1970656" cy="3310847"/>
            <a:chOff x="6166247" y="1440166"/>
            <a:chExt cx="1970656" cy="3310847"/>
          </a:xfrm>
        </p:grpSpPr>
        <p:sp>
          <p:nvSpPr>
            <p:cNvPr id="9" name="Rectangle 8"/>
            <p:cNvSpPr/>
            <p:nvPr/>
          </p:nvSpPr>
          <p:spPr>
            <a:xfrm>
              <a:off x="6166247" y="1440166"/>
              <a:ext cx="1970656" cy="3310847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336699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6166247" y="1440166"/>
              <a:ext cx="1970656" cy="33108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700" b="1" kern="1200" dirty="0" smtClean="0">
                  <a:latin typeface="Calibri" panose="020F0502020204030204" pitchFamily="34" charset="0"/>
                </a:rPr>
                <a:t>Eurostars</a:t>
              </a:r>
              <a:endParaRPr lang="cs-CZ" sz="2700" b="1" kern="1200" dirty="0" smtClean="0">
                <a:latin typeface="Calibri" panose="020F0502020204030204" pitchFamily="34" charset="0"/>
              </a:endParaRPr>
            </a:p>
            <a:p>
              <a:pPr lvl="0" algn="ctr" defTabSz="12001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700" b="1" dirty="0" smtClean="0">
                  <a:latin typeface="Calibri" panose="020F0502020204030204" pitchFamily="34" charset="0"/>
                </a:rPr>
                <a:t>Projects</a:t>
              </a:r>
              <a:endParaRPr lang="en-GB" sz="2700" b="1" kern="1200" dirty="0" smtClean="0">
                <a:latin typeface="Calibri" panose="020F0502020204030204" pitchFamily="34" charset="0"/>
              </a:endParaRPr>
            </a:p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kern="12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Reflect market demands</a:t>
              </a:r>
              <a:endParaRPr lang="en-GB" sz="1800" kern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140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39713" y="1577975"/>
            <a:ext cx="4260850" cy="44227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GB" altLang="en-US" sz="2200" dirty="0" smtClean="0">
                <a:solidFill>
                  <a:srgbClr val="000000"/>
                </a:solidFill>
              </a:rPr>
              <a:t>Small, shorter-term projects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8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200" dirty="0" smtClean="0">
                <a:solidFill>
                  <a:srgbClr val="000000"/>
                </a:solidFill>
              </a:rPr>
              <a:t>Result in a product, process or service with a significant advance in their sector</a:t>
            </a:r>
            <a:endParaRPr lang="cs-CZ" altLang="en-US" sz="2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en-US" sz="2200" dirty="0" smtClean="0">
                <a:solidFill>
                  <a:srgbClr val="000000"/>
                </a:solidFill>
              </a:rPr>
              <a:t>National evaluation (PAM)</a:t>
            </a:r>
            <a:endParaRPr lang="en-GB" altLang="en-US" sz="2200" dirty="0" smtClean="0">
              <a:solidFill>
                <a:srgbClr val="000000"/>
              </a:solidFill>
            </a:endParaRPr>
          </a:p>
        </p:txBody>
      </p:sp>
      <p:pic>
        <p:nvPicPr>
          <p:cNvPr id="16387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EEFEF"/>
              </a:clrFrom>
              <a:clrTo>
                <a:srgbClr val="EEEF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04125" y="1257300"/>
            <a:ext cx="1330325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0"/>
          <p:cNvPicPr>
            <a:picLocks noChangeAspect="1" noChangeArrowheads="1"/>
          </p:cNvPicPr>
          <p:nvPr/>
        </p:nvPicPr>
        <p:blipFill>
          <a:blip r:embed="rId4"/>
          <a:srcRect t="54160"/>
          <a:stretch>
            <a:fillRect/>
          </a:stretch>
        </p:blipFill>
        <p:spPr bwMode="auto">
          <a:xfrm>
            <a:off x="5076825" y="3670300"/>
            <a:ext cx="2519363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211638" y="1071563"/>
            <a:ext cx="2520950" cy="2717800"/>
            <a:chOff x="3671900" y="1122747"/>
            <a:chExt cx="2520000" cy="2718648"/>
          </a:xfrm>
        </p:grpSpPr>
        <p:pic>
          <p:nvPicPr>
            <p:cNvPr id="16395" name="Picture 11"/>
            <p:cNvPicPr>
              <a:picLocks noChangeAspect="1" noChangeArrowheads="1"/>
            </p:cNvPicPr>
            <p:nvPr/>
          </p:nvPicPr>
          <p:blipFill>
            <a:blip r:embed="rId5"/>
            <a:srcRect b="51286"/>
            <a:stretch>
              <a:fillRect/>
            </a:stretch>
          </p:blipFill>
          <p:spPr bwMode="auto">
            <a:xfrm>
              <a:off x="3671900" y="1122747"/>
              <a:ext cx="2520000" cy="2718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6" name="Picture 11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EEEFEF"/>
                </a:clrFrom>
                <a:clrTo>
                  <a:srgbClr val="EEEFEF">
                    <a:alpha val="0"/>
                  </a:srgbClr>
                </a:clrTo>
              </a:clrChange>
            </a:blip>
            <a:srcRect b="93291"/>
            <a:stretch>
              <a:fillRect/>
            </a:stretch>
          </p:blipFill>
          <p:spPr bwMode="auto">
            <a:xfrm>
              <a:off x="3671900" y="1254358"/>
              <a:ext cx="2520000" cy="374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390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EEEFEF"/>
              </a:clrFrom>
              <a:clrTo>
                <a:srgbClr val="EEEFEF">
                  <a:alpha val="0"/>
                </a:srgbClr>
              </a:clrTo>
            </a:clrChange>
          </a:blip>
          <a:srcRect t="54160" b="40887"/>
          <a:stretch>
            <a:fillRect/>
          </a:stretch>
        </p:blipFill>
        <p:spPr bwMode="auto">
          <a:xfrm>
            <a:off x="5076825" y="3800475"/>
            <a:ext cx="2519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Aller"/>
              </a:rPr>
              <a:t>EUREKA Network projects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95288" y="4286250"/>
            <a:ext cx="4235450" cy="1806575"/>
            <a:chOff x="3419872" y="4638650"/>
            <a:chExt cx="4234608" cy="1785104"/>
          </a:xfrm>
        </p:grpSpPr>
        <p:sp>
          <p:nvSpPr>
            <p:cNvPr id="16393" name="Rectangle 11"/>
            <p:cNvSpPr>
              <a:spLocks noChangeArrowheads="1"/>
            </p:cNvSpPr>
            <p:nvPr/>
          </p:nvSpPr>
          <p:spPr bwMode="auto">
            <a:xfrm>
              <a:off x="3419872" y="4638650"/>
              <a:ext cx="4234608" cy="1785104"/>
            </a:xfrm>
            <a:prstGeom prst="rect">
              <a:avLst/>
            </a:prstGeom>
            <a:solidFill>
              <a:srgbClr val="002060"/>
            </a:soli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lvl="2" algn="l" eaLnBrk="0" hangingPunct="0">
                <a:spcBef>
                  <a:spcPct val="50000"/>
                </a:spcBef>
              </a:pPr>
              <a:r>
                <a:rPr lang="en-US" altLang="en-US" sz="2000" dirty="0" smtClean="0">
                  <a:solidFill>
                    <a:schemeClr val="bg1"/>
                  </a:solidFill>
                </a:rPr>
                <a:t>~</a:t>
              </a:r>
              <a:r>
                <a:rPr lang="cs-CZ" altLang="en-US" sz="2000" dirty="0" smtClean="0">
                  <a:solidFill>
                    <a:schemeClr val="bg1"/>
                  </a:solidFill>
                </a:rPr>
                <a:t>3-</a:t>
              </a:r>
              <a:r>
                <a:rPr lang="en-US" altLang="en-US" sz="2000" dirty="0" smtClean="0">
                  <a:solidFill>
                    <a:schemeClr val="bg1"/>
                  </a:solidFill>
                </a:rPr>
                <a:t>4 </a:t>
              </a:r>
              <a:r>
                <a:rPr lang="en-US" altLang="en-US" sz="1400" dirty="0">
                  <a:solidFill>
                    <a:schemeClr val="bg1"/>
                  </a:solidFill>
                </a:rPr>
                <a:t>participants</a:t>
              </a:r>
              <a:endParaRPr lang="en-US" altLang="en-US" sz="2000" dirty="0">
                <a:solidFill>
                  <a:schemeClr val="bg1"/>
                </a:solidFill>
              </a:endParaRPr>
            </a:p>
            <a:p>
              <a:pPr lvl="2" algn="l" eaLnBrk="0" hangingPunct="0">
                <a:spcBef>
                  <a:spcPct val="50000"/>
                </a:spcBef>
              </a:pPr>
              <a:r>
                <a:rPr lang="en-US" altLang="en-US" sz="1400" dirty="0">
                  <a:solidFill>
                    <a:schemeClr val="bg1"/>
                  </a:solidFill>
                </a:rPr>
                <a:t>Typically </a:t>
              </a:r>
              <a:r>
                <a:rPr lang="en-US" altLang="en-US" sz="2000" dirty="0">
                  <a:solidFill>
                    <a:schemeClr val="bg1"/>
                  </a:solidFill>
                </a:rPr>
                <a:t>SME </a:t>
              </a:r>
              <a:r>
                <a:rPr lang="en-US" altLang="en-US" sz="1400" dirty="0">
                  <a:solidFill>
                    <a:schemeClr val="bg1"/>
                  </a:solidFill>
                </a:rPr>
                <a:t>lead</a:t>
              </a:r>
              <a:endParaRPr lang="en-US" altLang="en-US" sz="2000" dirty="0">
                <a:solidFill>
                  <a:schemeClr val="bg1"/>
                </a:solidFill>
              </a:endParaRPr>
            </a:p>
            <a:p>
              <a:pPr lvl="2" algn="l" eaLnBrk="0" hangingPunct="0">
                <a:spcBef>
                  <a:spcPct val="50000"/>
                </a:spcBef>
              </a:pPr>
              <a:r>
                <a:rPr lang="en-US" altLang="en-US" sz="2000" dirty="0">
                  <a:solidFill>
                    <a:schemeClr val="bg1"/>
                  </a:solidFill>
                </a:rPr>
                <a:t>33 </a:t>
              </a:r>
              <a:r>
                <a:rPr lang="en-US" altLang="en-US" sz="1400" dirty="0">
                  <a:solidFill>
                    <a:schemeClr val="bg1"/>
                  </a:solidFill>
                </a:rPr>
                <a:t>month average duration</a:t>
              </a:r>
              <a:endParaRPr lang="en-US" altLang="en-US" sz="2000" dirty="0">
                <a:solidFill>
                  <a:schemeClr val="bg1"/>
                </a:solidFill>
              </a:endParaRPr>
            </a:p>
            <a:p>
              <a:pPr lvl="2" algn="l" eaLnBrk="0" hangingPunct="0">
                <a:spcBef>
                  <a:spcPct val="50000"/>
                </a:spcBef>
              </a:pPr>
              <a:r>
                <a:rPr lang="en-US" altLang="en-US" sz="2000" dirty="0">
                  <a:solidFill>
                    <a:schemeClr val="bg1"/>
                  </a:solidFill>
                </a:rPr>
                <a:t>1.7 </a:t>
              </a:r>
              <a:r>
                <a:rPr lang="en-US" altLang="en-US" sz="1400" dirty="0">
                  <a:solidFill>
                    <a:schemeClr val="bg1"/>
                  </a:solidFill>
                </a:rPr>
                <a:t>M€</a:t>
              </a:r>
              <a:endParaRPr lang="en-GB" altLang="en-US" sz="2000" dirty="0">
                <a:solidFill>
                  <a:schemeClr val="bg1"/>
                </a:solidFill>
              </a:endParaRPr>
            </a:p>
          </p:txBody>
        </p:sp>
        <p:pic>
          <p:nvPicPr>
            <p:cNvPr id="16394" name="Picture 26" descr="http://www.eurostars-eureka.eu/static/images/eurostars/icons_stats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532077" y="4639811"/>
              <a:ext cx="657225" cy="1695451"/>
            </a:xfrm>
            <a:prstGeom prst="rect">
              <a:avLst/>
            </a:prstGeom>
            <a:solidFill>
              <a:srgbClr val="002060"/>
            </a:solidFill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smtClean="0">
                <a:solidFill>
                  <a:schemeClr val="tx1"/>
                </a:solidFill>
                <a:latin typeface="Calibri" pitchFamily="34" charset="0"/>
              </a:rPr>
              <a:t>EUREKA Impact figures</a:t>
            </a:r>
            <a:r>
              <a:rPr lang="en-GB" dirty="0" smtClean="0">
                <a:solidFill>
                  <a:srgbClr val="000000"/>
                </a:solidFill>
                <a:latin typeface="Century Gothic" pitchFamily="34" charset="0"/>
              </a:rPr>
              <a:t/>
            </a:r>
            <a:br>
              <a:rPr lang="en-GB" dirty="0" smtClean="0">
                <a:solidFill>
                  <a:srgbClr val="000000"/>
                </a:solidFill>
                <a:latin typeface="Century Gothic" pitchFamily="34" charset="0"/>
              </a:rPr>
            </a:br>
            <a:endParaRPr lang="en-GB" b="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368199" y="1231342"/>
            <a:ext cx="3179762" cy="3230562"/>
          </a:xfrm>
          <a:prstGeom prst="ellipse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normAutofit/>
          </a:bodyPr>
          <a:lstStyle/>
          <a:p>
            <a:pPr algn="ctr">
              <a:spcBef>
                <a:spcPct val="50000"/>
              </a:spcBef>
            </a:pPr>
            <a:endParaRPr lang="en-GB" b="1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8" name="Oval 55"/>
          <p:cNvSpPr>
            <a:spLocks noChangeArrowheads="1"/>
          </p:cNvSpPr>
          <p:nvPr/>
        </p:nvSpPr>
        <p:spPr bwMode="auto">
          <a:xfrm>
            <a:off x="665163" y="4060825"/>
            <a:ext cx="1543050" cy="144938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xtLst/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16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108" charset="-128"/>
              </a:rPr>
              <a:t>1.9</a:t>
            </a:r>
            <a:r>
              <a:rPr lang="en-GB" sz="16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108" charset="-128"/>
                <a:cs typeface="+mn-cs"/>
              </a:rPr>
              <a:t> M€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GB" sz="16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108" charset="-128"/>
                <a:cs typeface="+mn-cs"/>
              </a:rPr>
              <a:t>Private Funds</a:t>
            </a:r>
            <a:endParaRPr lang="en-GB" sz="1600" b="1" dirty="0">
              <a:solidFill>
                <a:srgbClr val="000000"/>
              </a:solidFill>
              <a:latin typeface="Calibri" pitchFamily="34" charset="0"/>
              <a:ea typeface="ＭＳ Ｐゴシック" pitchFamily="108" charset="-128"/>
              <a:cs typeface="+mn-cs"/>
            </a:endParaRPr>
          </a:p>
        </p:txBody>
      </p:sp>
      <p:sp>
        <p:nvSpPr>
          <p:cNvPr id="9" name="Oval 54"/>
          <p:cNvSpPr>
            <a:spLocks noChangeArrowheads="1"/>
          </p:cNvSpPr>
          <p:nvPr/>
        </p:nvSpPr>
        <p:spPr bwMode="auto">
          <a:xfrm>
            <a:off x="850900" y="2212975"/>
            <a:ext cx="1171575" cy="1143000"/>
          </a:xfrm>
          <a:prstGeom prst="ellipse">
            <a:avLst/>
          </a:prstGeom>
          <a:solidFill>
            <a:srgbClr val="6997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en-GB" sz="1400" b="1" dirty="0" smtClean="0">
                <a:solidFill>
                  <a:srgbClr val="FFFFFF"/>
                </a:solidFill>
                <a:latin typeface="Calibri" pitchFamily="34" charset="0"/>
              </a:rPr>
              <a:t>1 M€</a:t>
            </a:r>
          </a:p>
          <a:p>
            <a:pPr algn="ctr" eaLnBrk="0" hangingPunct="0">
              <a:spcBef>
                <a:spcPct val="50000"/>
              </a:spcBef>
            </a:pPr>
            <a:r>
              <a:rPr lang="en-GB" sz="1400" b="1" dirty="0" smtClean="0">
                <a:solidFill>
                  <a:srgbClr val="FFFFFF"/>
                </a:solidFill>
                <a:latin typeface="Calibri" pitchFamily="34" charset="0"/>
              </a:rPr>
              <a:t>Public Funds</a:t>
            </a:r>
            <a:endParaRPr lang="en-GB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1293813" y="3460750"/>
            <a:ext cx="285750" cy="496888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 w="5715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n-GB" sz="3900" b="1">
              <a:solidFill>
                <a:prstClr val="white"/>
              </a:solidFill>
              <a:latin typeface="Trebuchet MS" pitchFamily="108" charset="0"/>
              <a:ea typeface="ＭＳ Ｐゴシック" pitchFamily="108" charset="-128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 bwMode="auto">
          <a:xfrm rot="1702914" flipV="1">
            <a:off x="2546504" y="3554108"/>
            <a:ext cx="2425700" cy="322263"/>
          </a:xfrm>
          <a:custGeom>
            <a:avLst/>
            <a:gdLst>
              <a:gd name="connsiteX0" fmla="*/ 0 w 1046205"/>
              <a:gd name="connsiteY0" fmla="*/ 214183 h 214183"/>
              <a:gd name="connsiteX1" fmla="*/ 1046205 w 1046205"/>
              <a:gd name="connsiteY1" fmla="*/ 0 h 214183"/>
              <a:gd name="connsiteX0" fmla="*/ 0 w 1331925"/>
              <a:gd name="connsiteY0" fmla="*/ 0 h 357297"/>
              <a:gd name="connsiteX1" fmla="*/ 1331925 w 1331925"/>
              <a:gd name="connsiteY1" fmla="*/ 357297 h 357297"/>
              <a:gd name="connsiteX0" fmla="*/ 0 w 1331925"/>
              <a:gd name="connsiteY0" fmla="*/ 180018 h 537315"/>
              <a:gd name="connsiteX1" fmla="*/ 1331925 w 1331925"/>
              <a:gd name="connsiteY1" fmla="*/ 537315 h 537315"/>
              <a:gd name="connsiteX0" fmla="*/ 0 w 1331925"/>
              <a:gd name="connsiteY0" fmla="*/ 180018 h 537315"/>
              <a:gd name="connsiteX1" fmla="*/ 1331925 w 1331925"/>
              <a:gd name="connsiteY1" fmla="*/ 537315 h 537315"/>
              <a:gd name="connsiteX0" fmla="*/ 0 w 1331925"/>
              <a:gd name="connsiteY0" fmla="*/ 180018 h 537315"/>
              <a:gd name="connsiteX1" fmla="*/ 1331925 w 1331925"/>
              <a:gd name="connsiteY1" fmla="*/ 537315 h 537315"/>
              <a:gd name="connsiteX0" fmla="*/ 0 w 1331925"/>
              <a:gd name="connsiteY0" fmla="*/ 54685 h 538570"/>
              <a:gd name="connsiteX1" fmla="*/ 1331925 w 1331925"/>
              <a:gd name="connsiteY1" fmla="*/ 411982 h 538570"/>
              <a:gd name="connsiteX0" fmla="*/ 0 w 1331925"/>
              <a:gd name="connsiteY0" fmla="*/ 0 h 483885"/>
              <a:gd name="connsiteX1" fmla="*/ 1331925 w 1331925"/>
              <a:gd name="connsiteY1" fmla="*/ 357297 h 483885"/>
              <a:gd name="connsiteX0" fmla="*/ 0 w 1331925"/>
              <a:gd name="connsiteY0" fmla="*/ 0 h 483885"/>
              <a:gd name="connsiteX1" fmla="*/ 1331925 w 1331925"/>
              <a:gd name="connsiteY1" fmla="*/ 357297 h 483885"/>
              <a:gd name="connsiteX0" fmla="*/ 0 w 1331925"/>
              <a:gd name="connsiteY0" fmla="*/ 0 h 611364"/>
              <a:gd name="connsiteX1" fmla="*/ 1331925 w 1331925"/>
              <a:gd name="connsiteY1" fmla="*/ 357297 h 611364"/>
              <a:gd name="connsiteX0" fmla="*/ 0 w 1331925"/>
              <a:gd name="connsiteY0" fmla="*/ 0 h 611364"/>
              <a:gd name="connsiteX1" fmla="*/ 1331925 w 1331925"/>
              <a:gd name="connsiteY1" fmla="*/ 357297 h 611364"/>
              <a:gd name="connsiteX0" fmla="*/ 0 w 1331925"/>
              <a:gd name="connsiteY0" fmla="*/ 0 h 608691"/>
              <a:gd name="connsiteX1" fmla="*/ 1331925 w 1331925"/>
              <a:gd name="connsiteY1" fmla="*/ 357297 h 608691"/>
              <a:gd name="connsiteX0" fmla="*/ 0 w 1331925"/>
              <a:gd name="connsiteY0" fmla="*/ 0 h 805074"/>
              <a:gd name="connsiteX1" fmla="*/ 1331925 w 1331925"/>
              <a:gd name="connsiteY1" fmla="*/ 357297 h 805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31925" h="805074">
                <a:moveTo>
                  <a:pt x="0" y="0"/>
                </a:moveTo>
                <a:cubicBezTo>
                  <a:pt x="425078" y="608691"/>
                  <a:pt x="779609" y="805074"/>
                  <a:pt x="1331925" y="357297"/>
                </a:cubicBezTo>
              </a:path>
            </a:pathLst>
          </a:custGeom>
          <a:noFill/>
          <a:ln w="5715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n-GB" sz="3900" b="1">
              <a:solidFill>
                <a:prstClr val="white"/>
              </a:solidFill>
              <a:latin typeface="Trebuchet MS" pitchFamily="108" charset="0"/>
              <a:ea typeface="ＭＳ Ｐゴシック" pitchFamily="108" charset="-128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rot="21213829">
            <a:off x="2640013" y="2982913"/>
            <a:ext cx="2543175" cy="304800"/>
          </a:xfrm>
          <a:custGeom>
            <a:avLst/>
            <a:gdLst>
              <a:gd name="connsiteX0" fmla="*/ 0 w 1046205"/>
              <a:gd name="connsiteY0" fmla="*/ 214183 h 214183"/>
              <a:gd name="connsiteX1" fmla="*/ 1046205 w 1046205"/>
              <a:gd name="connsiteY1" fmla="*/ 0 h 214183"/>
              <a:gd name="connsiteX0" fmla="*/ 0 w 1331925"/>
              <a:gd name="connsiteY0" fmla="*/ 0 h 357297"/>
              <a:gd name="connsiteX1" fmla="*/ 1331925 w 1331925"/>
              <a:gd name="connsiteY1" fmla="*/ 357297 h 357297"/>
              <a:gd name="connsiteX0" fmla="*/ 0 w 1331925"/>
              <a:gd name="connsiteY0" fmla="*/ 180018 h 537315"/>
              <a:gd name="connsiteX1" fmla="*/ 1331925 w 1331925"/>
              <a:gd name="connsiteY1" fmla="*/ 537315 h 537315"/>
              <a:gd name="connsiteX0" fmla="*/ 0 w 1331925"/>
              <a:gd name="connsiteY0" fmla="*/ 180018 h 537315"/>
              <a:gd name="connsiteX1" fmla="*/ 1331925 w 1331925"/>
              <a:gd name="connsiteY1" fmla="*/ 537315 h 537315"/>
              <a:gd name="connsiteX0" fmla="*/ 0 w 1331925"/>
              <a:gd name="connsiteY0" fmla="*/ 180018 h 537315"/>
              <a:gd name="connsiteX1" fmla="*/ 1331925 w 1331925"/>
              <a:gd name="connsiteY1" fmla="*/ 537315 h 537315"/>
              <a:gd name="connsiteX0" fmla="*/ 0 w 1331925"/>
              <a:gd name="connsiteY0" fmla="*/ 54685 h 538570"/>
              <a:gd name="connsiteX1" fmla="*/ 1331925 w 1331925"/>
              <a:gd name="connsiteY1" fmla="*/ 411982 h 538570"/>
              <a:gd name="connsiteX0" fmla="*/ 0 w 1331925"/>
              <a:gd name="connsiteY0" fmla="*/ 0 h 483885"/>
              <a:gd name="connsiteX1" fmla="*/ 1331925 w 1331925"/>
              <a:gd name="connsiteY1" fmla="*/ 357297 h 483885"/>
              <a:gd name="connsiteX0" fmla="*/ 0 w 1331925"/>
              <a:gd name="connsiteY0" fmla="*/ 0 h 483885"/>
              <a:gd name="connsiteX1" fmla="*/ 1331925 w 1331925"/>
              <a:gd name="connsiteY1" fmla="*/ 357297 h 483885"/>
              <a:gd name="connsiteX0" fmla="*/ 0 w 1331925"/>
              <a:gd name="connsiteY0" fmla="*/ 0 h 611364"/>
              <a:gd name="connsiteX1" fmla="*/ 1331925 w 1331925"/>
              <a:gd name="connsiteY1" fmla="*/ 357297 h 611364"/>
              <a:gd name="connsiteX0" fmla="*/ 0 w 1331925"/>
              <a:gd name="connsiteY0" fmla="*/ 0 h 611364"/>
              <a:gd name="connsiteX1" fmla="*/ 1331925 w 1331925"/>
              <a:gd name="connsiteY1" fmla="*/ 357297 h 611364"/>
              <a:gd name="connsiteX0" fmla="*/ 0 w 1331925"/>
              <a:gd name="connsiteY0" fmla="*/ 0 h 608691"/>
              <a:gd name="connsiteX1" fmla="*/ 1331925 w 1331925"/>
              <a:gd name="connsiteY1" fmla="*/ 357297 h 608691"/>
              <a:gd name="connsiteX0" fmla="*/ 0 w 1331925"/>
              <a:gd name="connsiteY0" fmla="*/ 0 h 805074"/>
              <a:gd name="connsiteX1" fmla="*/ 1331925 w 1331925"/>
              <a:gd name="connsiteY1" fmla="*/ 357297 h 805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31925" h="805074">
                <a:moveTo>
                  <a:pt x="0" y="0"/>
                </a:moveTo>
                <a:cubicBezTo>
                  <a:pt x="425078" y="608691"/>
                  <a:pt x="779609" y="805074"/>
                  <a:pt x="1331925" y="357297"/>
                </a:cubicBezTo>
              </a:path>
            </a:pathLst>
          </a:custGeom>
          <a:noFill/>
          <a:ln w="5715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n-GB" sz="3900" b="1">
              <a:solidFill>
                <a:prstClr val="white"/>
              </a:solidFill>
              <a:latin typeface="Trebuchet MS" pitchFamily="108" charset="0"/>
              <a:ea typeface="ＭＳ Ｐゴシック" pitchFamily="108" charset="-128"/>
              <a:cs typeface="+mn-cs"/>
            </a:endParaRPr>
          </a:p>
        </p:txBody>
      </p:sp>
      <p:grpSp>
        <p:nvGrpSpPr>
          <p:cNvPr id="16" name="Group 86"/>
          <p:cNvGrpSpPr>
            <a:grpSpLocks/>
          </p:cNvGrpSpPr>
          <p:nvPr/>
        </p:nvGrpSpPr>
        <p:grpSpPr bwMode="auto">
          <a:xfrm>
            <a:off x="4079149" y="4831236"/>
            <a:ext cx="2928937" cy="1351695"/>
            <a:chOff x="919138" y="1419212"/>
            <a:chExt cx="4510118" cy="1297123"/>
          </a:xfrm>
        </p:grpSpPr>
        <p:pic>
          <p:nvPicPr>
            <p:cNvPr id="17" name="Picture 2" descr="http://www.austinkleon.com/wp-content/uploads/2008/02/stick_figure.gi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138" y="1419212"/>
              <a:ext cx="428628" cy="430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" descr="http://www.austinkleon.com/wp-content/uploads/2008/02/stick_figure.gi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100" y="1569897"/>
              <a:ext cx="428628" cy="430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" descr="http://www.austinkleon.com/wp-content/uploads/2008/02/stick_figure.gi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1538" y="1785926"/>
              <a:ext cx="428628" cy="430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 descr="http://www.austinkleon.com/wp-content/uploads/2008/02/stick_figure.gi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976" y="2000240"/>
              <a:ext cx="428628" cy="430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" descr="http://www.austinkleon.com/wp-content/uploads/2008/02/stick_figure.gi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3174" y="2285992"/>
              <a:ext cx="428628" cy="430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" descr="http://www.austinkleon.com/wp-content/uploads/2008/02/stick_figure.gi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7290" y="1419212"/>
              <a:ext cx="428628" cy="430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" descr="http://www.austinkleon.com/wp-content/uploads/2008/02/stick_figure.gi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8252" y="1569897"/>
              <a:ext cx="428628" cy="430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" descr="http://www.austinkleon.com/wp-content/uploads/2008/02/stick_figure.gi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9690" y="1785926"/>
              <a:ext cx="428628" cy="430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" descr="http://www.austinkleon.com/wp-content/uploads/2008/02/stick_figure.gi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1128" y="2000240"/>
              <a:ext cx="428628" cy="430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" descr="http://www.austinkleon.com/wp-content/uploads/2008/02/stick_figure.gi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6870" y="1419212"/>
              <a:ext cx="428628" cy="430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" descr="http://www.austinkleon.com/wp-content/uploads/2008/02/stick_figure.gi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7832" y="1569897"/>
              <a:ext cx="428628" cy="430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" descr="http://www.austinkleon.com/wp-content/uploads/2008/02/stick_figure.gi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9270" y="1785926"/>
              <a:ext cx="428628" cy="430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" descr="http://www.austinkleon.com/wp-content/uploads/2008/02/stick_figure.gi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0708" y="2000240"/>
              <a:ext cx="428628" cy="430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" descr="http://www.austinkleon.com/wp-content/uploads/2008/02/stick_figure.gi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022" y="1419212"/>
              <a:ext cx="428628" cy="430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2" descr="http://www.austinkleon.com/wp-content/uploads/2008/02/stick_figure.gi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5984" y="1569897"/>
              <a:ext cx="428628" cy="430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" descr="http://www.austinkleon.com/wp-content/uploads/2008/02/stick_figure.gi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7422" y="1785926"/>
              <a:ext cx="428628" cy="430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2" descr="http://www.austinkleon.com/wp-content/uploads/2008/02/stick_figure.gi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860" y="2000240"/>
              <a:ext cx="428628" cy="430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2" descr="http://www.austinkleon.com/wp-content/uploads/2008/02/stick_figure.gi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3650" y="1419212"/>
              <a:ext cx="428628" cy="430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2" descr="http://www.austinkleon.com/wp-content/uploads/2008/02/stick_figure.gi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4612" y="1569897"/>
              <a:ext cx="428628" cy="430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2" descr="http://www.austinkleon.com/wp-content/uploads/2008/02/stick_figure.gi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050" y="1785926"/>
              <a:ext cx="428628" cy="430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2" descr="http://www.austinkleon.com/wp-content/uploads/2008/02/stick_figure.gi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488" y="2000240"/>
              <a:ext cx="428628" cy="430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2" descr="http://www.austinkleon.com/wp-content/uploads/2008/02/stick_figure.gi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1802" y="1419212"/>
              <a:ext cx="428628" cy="430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2" descr="http://www.austinkleon.com/wp-content/uploads/2008/02/stick_figure.gi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764" y="1569897"/>
              <a:ext cx="428628" cy="430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2" descr="http://www.austinkleon.com/wp-content/uploads/2008/02/stick_figure.gi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4202" y="1785926"/>
              <a:ext cx="428628" cy="430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2" descr="http://www.austinkleon.com/wp-content/uploads/2008/02/stick_figure.gi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5640" y="2000240"/>
              <a:ext cx="428628" cy="430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2" descr="http://www.austinkleon.com/wp-content/uploads/2008/02/stick_figure.gi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382" y="1419212"/>
              <a:ext cx="428628" cy="430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2" descr="http://www.austinkleon.com/wp-content/uploads/2008/02/stick_figure.gi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2344" y="1569897"/>
              <a:ext cx="428628" cy="430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2" descr="http://www.austinkleon.com/wp-content/uploads/2008/02/stick_figure.gi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3782" y="1785926"/>
              <a:ext cx="428628" cy="430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2" descr="http://www.austinkleon.com/wp-content/uploads/2008/02/stick_figure.gi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5220" y="2000240"/>
              <a:ext cx="428628" cy="430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2" descr="http://www.austinkleon.com/wp-content/uploads/2008/02/stick_figure.gi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9534" y="1419212"/>
              <a:ext cx="428628" cy="430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2" descr="http://www.austinkleon.com/wp-content/uploads/2008/02/stick_figure.gi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0496" y="1569897"/>
              <a:ext cx="428628" cy="430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2" descr="http://www.austinkleon.com/wp-content/uploads/2008/02/stick_figure.gi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1934" y="1785926"/>
              <a:ext cx="428628" cy="430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2" descr="http://www.austinkleon.com/wp-content/uploads/2008/02/stick_figure.gi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3372" y="2000240"/>
              <a:ext cx="428628" cy="430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2" descr="http://www.austinkleon.com/wp-content/uploads/2008/02/stick_figure.gi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8638" y="1419212"/>
              <a:ext cx="428628" cy="430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2" descr="http://www.austinkleon.com/wp-content/uploads/2008/02/stick_figure.gi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1569897"/>
              <a:ext cx="428628" cy="430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2" descr="http://www.austinkleon.com/wp-content/uploads/2008/02/stick_figure.gi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1038" y="1785926"/>
              <a:ext cx="428628" cy="430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2" descr="http://www.austinkleon.com/wp-content/uploads/2008/02/stick_figure.gi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2476" y="2000240"/>
              <a:ext cx="428628" cy="430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2" descr="http://www.austinkleon.com/wp-content/uploads/2008/02/stick_figure.gi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6790" y="1419212"/>
              <a:ext cx="428628" cy="430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2" descr="http://www.austinkleon.com/wp-content/uploads/2008/02/stick_figure.gi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7752" y="1569897"/>
              <a:ext cx="428628" cy="430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2" descr="http://www.austinkleon.com/wp-content/uploads/2008/02/stick_figure.gi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9190" y="1785926"/>
              <a:ext cx="428628" cy="430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2" descr="http://www.austinkleon.com/wp-content/uploads/2008/02/stick_figure.gi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628" y="2000240"/>
              <a:ext cx="428628" cy="430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2" descr="http://www.austinkleon.com/wp-content/uploads/2008/02/stick_figure.gi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1802" y="2285992"/>
              <a:ext cx="428628" cy="430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9" name="Rectangle 58"/>
          <p:cNvSpPr/>
          <p:nvPr/>
        </p:nvSpPr>
        <p:spPr>
          <a:xfrm>
            <a:off x="4079149" y="4461904"/>
            <a:ext cx="259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 smtClean="0">
                <a:solidFill>
                  <a:srgbClr val="000000"/>
                </a:solidFill>
                <a:latin typeface="Calibri" pitchFamily="34" charset="0"/>
              </a:rPr>
              <a:t>42.2 Jobs created</a:t>
            </a:r>
            <a:endParaRPr lang="en-GB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0" name="Oval 52"/>
          <p:cNvSpPr>
            <a:spLocks noChangeArrowheads="1"/>
          </p:cNvSpPr>
          <p:nvPr/>
        </p:nvSpPr>
        <p:spPr bwMode="auto">
          <a:xfrm>
            <a:off x="5585686" y="1645679"/>
            <a:ext cx="1422400" cy="1385888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eaLnBrk="0" hangingPunct="0">
              <a:spcBef>
                <a:spcPct val="50000"/>
              </a:spcBef>
            </a:pPr>
            <a:r>
              <a:rPr lang="en-GB" sz="1600" b="1" dirty="0" smtClean="0">
                <a:solidFill>
                  <a:srgbClr val="000000"/>
                </a:solidFill>
                <a:latin typeface="Calibri" pitchFamily="34" charset="0"/>
              </a:rPr>
              <a:t>Turnover achieved during project</a:t>
            </a:r>
            <a:endParaRPr lang="en-GB" sz="1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160821" y="1645680"/>
            <a:ext cx="1235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b="1" dirty="0" smtClean="0">
                <a:solidFill>
                  <a:srgbClr val="000000"/>
                </a:solidFill>
                <a:latin typeface="Century Gothic" pitchFamily="34" charset="0"/>
              </a:rPr>
              <a:t>€ 2.5 million</a:t>
            </a:r>
            <a:endParaRPr lang="en-GB" b="1" dirty="0"/>
          </a:p>
        </p:txBody>
      </p:sp>
      <p:sp>
        <p:nvSpPr>
          <p:cNvPr id="62" name="Rectangle 61"/>
          <p:cNvSpPr/>
          <p:nvPr/>
        </p:nvSpPr>
        <p:spPr>
          <a:xfrm>
            <a:off x="6404978" y="2541319"/>
            <a:ext cx="18008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 eaLnBrk="0" hangingPunct="0">
              <a:spcBef>
                <a:spcPct val="50000"/>
              </a:spcBef>
              <a:defRPr/>
            </a:pPr>
            <a:r>
              <a:rPr lang="en-GB" sz="1600" b="1" kern="0" dirty="0" smtClean="0">
                <a:latin typeface="Calibri" pitchFamily="34" charset="0"/>
                <a:ea typeface="ＭＳ Ｐゴシック" pitchFamily="108" charset="-128"/>
              </a:rPr>
              <a:t>Anticipated </a:t>
            </a:r>
            <a:r>
              <a:rPr lang="cs-CZ" sz="1600" b="1" kern="0" dirty="0" smtClean="0">
                <a:latin typeface="Calibri" pitchFamily="34" charset="0"/>
                <a:ea typeface="ＭＳ Ｐゴシック" pitchFamily="108" charset="-128"/>
              </a:rPr>
              <a:t> </a:t>
            </a:r>
            <a:r>
              <a:rPr lang="en-GB" sz="1600" b="1" kern="0" dirty="0" smtClean="0">
                <a:latin typeface="Calibri" pitchFamily="34" charset="0"/>
                <a:ea typeface="ＭＳ Ｐゴシック" pitchFamily="108" charset="-128"/>
              </a:rPr>
              <a:t>turnover after project completion</a:t>
            </a:r>
            <a:endParaRPr lang="en-GB" sz="1600" b="1" kern="0" dirty="0">
              <a:latin typeface="Calibri" pitchFamily="34" charset="0"/>
              <a:ea typeface="ＭＳ Ｐゴシック" pitchFamily="108" charset="-128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451371" y="3637931"/>
            <a:ext cx="19444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b="1" dirty="0" smtClean="0">
                <a:solidFill>
                  <a:srgbClr val="000000"/>
                </a:solidFill>
                <a:latin typeface="Century Gothic" pitchFamily="34" charset="0"/>
              </a:rPr>
              <a:t>€ 7.6 million</a:t>
            </a:r>
            <a:endParaRPr lang="en-GB" b="1" dirty="0">
              <a:solidFill>
                <a:srgbClr val="00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88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TextBox 3"/>
          <p:cNvSpPr txBox="1"/>
          <p:nvPr/>
        </p:nvSpPr>
        <p:spPr>
          <a:xfrm>
            <a:off x="8775865" y="6543303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fr-BE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4227" cy="7009808"/>
          </a:xfrm>
          <a:prstGeom prst="rect">
            <a:avLst/>
          </a:prstGeom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3249211"/>
              </p:ext>
            </p:extLst>
          </p:nvPr>
        </p:nvGraphicFramePr>
        <p:xfrm>
          <a:off x="161925" y="-275214"/>
          <a:ext cx="601216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173666"/>
            <a:ext cx="6763657" cy="6778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Participants in EUREKA projects</a:t>
            </a:r>
            <a:endParaRPr lang="fr-B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://www.eurekanetwork.org/image/image_gallery?uuid=49bc6805-429e-4d10-b3de-b2220fb18fe6&amp;groupId=10137&amp;t=140290148297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462" y="-254166"/>
            <a:ext cx="1438275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 10"/>
          <p:cNvSpPr/>
          <p:nvPr/>
        </p:nvSpPr>
        <p:spPr bwMode="auto">
          <a:xfrm rot="20424754">
            <a:off x="4877811" y="4793171"/>
            <a:ext cx="1461923" cy="304800"/>
          </a:xfrm>
          <a:custGeom>
            <a:avLst/>
            <a:gdLst>
              <a:gd name="connsiteX0" fmla="*/ 0 w 1046205"/>
              <a:gd name="connsiteY0" fmla="*/ 214183 h 214183"/>
              <a:gd name="connsiteX1" fmla="*/ 1046205 w 1046205"/>
              <a:gd name="connsiteY1" fmla="*/ 0 h 214183"/>
              <a:gd name="connsiteX0" fmla="*/ 0 w 1331925"/>
              <a:gd name="connsiteY0" fmla="*/ 0 h 357297"/>
              <a:gd name="connsiteX1" fmla="*/ 1331925 w 1331925"/>
              <a:gd name="connsiteY1" fmla="*/ 357297 h 357297"/>
              <a:gd name="connsiteX0" fmla="*/ 0 w 1331925"/>
              <a:gd name="connsiteY0" fmla="*/ 180018 h 537315"/>
              <a:gd name="connsiteX1" fmla="*/ 1331925 w 1331925"/>
              <a:gd name="connsiteY1" fmla="*/ 537315 h 537315"/>
              <a:gd name="connsiteX0" fmla="*/ 0 w 1331925"/>
              <a:gd name="connsiteY0" fmla="*/ 180018 h 537315"/>
              <a:gd name="connsiteX1" fmla="*/ 1331925 w 1331925"/>
              <a:gd name="connsiteY1" fmla="*/ 537315 h 537315"/>
              <a:gd name="connsiteX0" fmla="*/ 0 w 1331925"/>
              <a:gd name="connsiteY0" fmla="*/ 180018 h 537315"/>
              <a:gd name="connsiteX1" fmla="*/ 1331925 w 1331925"/>
              <a:gd name="connsiteY1" fmla="*/ 537315 h 537315"/>
              <a:gd name="connsiteX0" fmla="*/ 0 w 1331925"/>
              <a:gd name="connsiteY0" fmla="*/ 54685 h 538570"/>
              <a:gd name="connsiteX1" fmla="*/ 1331925 w 1331925"/>
              <a:gd name="connsiteY1" fmla="*/ 411982 h 538570"/>
              <a:gd name="connsiteX0" fmla="*/ 0 w 1331925"/>
              <a:gd name="connsiteY0" fmla="*/ 0 h 483885"/>
              <a:gd name="connsiteX1" fmla="*/ 1331925 w 1331925"/>
              <a:gd name="connsiteY1" fmla="*/ 357297 h 483885"/>
              <a:gd name="connsiteX0" fmla="*/ 0 w 1331925"/>
              <a:gd name="connsiteY0" fmla="*/ 0 h 483885"/>
              <a:gd name="connsiteX1" fmla="*/ 1331925 w 1331925"/>
              <a:gd name="connsiteY1" fmla="*/ 357297 h 483885"/>
              <a:gd name="connsiteX0" fmla="*/ 0 w 1331925"/>
              <a:gd name="connsiteY0" fmla="*/ 0 h 611364"/>
              <a:gd name="connsiteX1" fmla="*/ 1331925 w 1331925"/>
              <a:gd name="connsiteY1" fmla="*/ 357297 h 611364"/>
              <a:gd name="connsiteX0" fmla="*/ 0 w 1331925"/>
              <a:gd name="connsiteY0" fmla="*/ 0 h 611364"/>
              <a:gd name="connsiteX1" fmla="*/ 1331925 w 1331925"/>
              <a:gd name="connsiteY1" fmla="*/ 357297 h 611364"/>
              <a:gd name="connsiteX0" fmla="*/ 0 w 1331925"/>
              <a:gd name="connsiteY0" fmla="*/ 0 h 608691"/>
              <a:gd name="connsiteX1" fmla="*/ 1331925 w 1331925"/>
              <a:gd name="connsiteY1" fmla="*/ 357297 h 608691"/>
              <a:gd name="connsiteX0" fmla="*/ 0 w 1331925"/>
              <a:gd name="connsiteY0" fmla="*/ 0 h 805074"/>
              <a:gd name="connsiteX1" fmla="*/ 1331925 w 1331925"/>
              <a:gd name="connsiteY1" fmla="*/ 357297 h 805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31925" h="805074">
                <a:moveTo>
                  <a:pt x="0" y="0"/>
                </a:moveTo>
                <a:cubicBezTo>
                  <a:pt x="425078" y="608691"/>
                  <a:pt x="779609" y="805074"/>
                  <a:pt x="1331925" y="357297"/>
                </a:cubicBezTo>
              </a:path>
            </a:pathLst>
          </a:custGeom>
          <a:noFill/>
          <a:ln w="57150" cap="flat" cmpd="sng" algn="ctr">
            <a:solidFill>
              <a:schemeClr val="bg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endParaRPr lang="en-GB" sz="3900" b="1">
              <a:solidFill>
                <a:prstClr val="white"/>
              </a:solidFill>
              <a:latin typeface="Trebuchet MS" pitchFamily="108" charset="0"/>
              <a:ea typeface="ＭＳ Ｐゴシック" pitchFamily="108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79522" y="3063834"/>
            <a:ext cx="375496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companies </a:t>
            </a: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 75% of participants</a:t>
            </a: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65801" y="5041901"/>
            <a:ext cx="31280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dirty="0">
                <a:solidFill>
                  <a:schemeClr val="bg1"/>
                </a:solidFill>
                <a:latin typeface="Calibri" pitchFamily="34" charset="0"/>
                <a:cs typeface="Arial" panose="020B0604020202020204" pitchFamily="34" charset="0"/>
              </a:rPr>
              <a:t>Data for </a:t>
            </a:r>
            <a:r>
              <a:rPr lang="en-GB" dirty="0" smtClean="0">
                <a:solidFill>
                  <a:schemeClr val="bg1"/>
                </a:solidFill>
                <a:latin typeface="Calibri" pitchFamily="34" charset="0"/>
                <a:cs typeface="Arial" panose="020B0604020202020204" pitchFamily="34" charset="0"/>
              </a:rPr>
              <a:t>EUREKA </a:t>
            </a:r>
            <a:r>
              <a:rPr lang="cs-CZ" dirty="0" smtClean="0">
                <a:solidFill>
                  <a:schemeClr val="bg1"/>
                </a:solidFill>
                <a:latin typeface="Calibri" pitchFamily="34" charset="0"/>
                <a:cs typeface="Arial" panose="020B0604020202020204" pitchFamily="34" charset="0"/>
              </a:rPr>
              <a:t>network </a:t>
            </a:r>
            <a:r>
              <a:rPr lang="en-GB" dirty="0" smtClean="0">
                <a:solidFill>
                  <a:schemeClr val="bg1"/>
                </a:solidFill>
                <a:latin typeface="Calibri" pitchFamily="34" charset="0"/>
                <a:cs typeface="Arial" panose="020B0604020202020204" pitchFamily="34" charset="0"/>
              </a:rPr>
              <a:t>projects</a:t>
            </a:r>
            <a:r>
              <a:rPr lang="cs-CZ" dirty="0" smtClean="0">
                <a:solidFill>
                  <a:schemeClr val="bg1"/>
                </a:solidFill>
                <a:latin typeface="Calibri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solidFill>
                  <a:schemeClr val="bg1"/>
                </a:solidFill>
                <a:latin typeface="Calibri" pitchFamily="34" charset="0"/>
                <a:cs typeface="Arial" panose="020B0604020202020204" pitchFamily="34" charset="0"/>
              </a:rPr>
              <a:t>and </a:t>
            </a:r>
            <a:r>
              <a:rPr lang="en-GB" dirty="0">
                <a:solidFill>
                  <a:schemeClr val="bg1"/>
                </a:solidFill>
                <a:latin typeface="Calibri" pitchFamily="34" charset="0"/>
                <a:cs typeface="Arial" panose="020B0604020202020204" pitchFamily="34" charset="0"/>
              </a:rPr>
              <a:t>Eurostars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64081" y="6281693"/>
            <a:ext cx="2456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2008 - 2014</a:t>
            </a:r>
            <a:endParaRPr lang="fr-BE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36772" y="6575125"/>
            <a:ext cx="2977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indent="0">
              <a:buNone/>
            </a:pPr>
            <a:r>
              <a:rPr lang="en-US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</a:t>
            </a:r>
            <a:endParaRPr lang="fr-BE" altLang="en-U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9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ocket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50"/>
            <a:ext cx="9144000" cy="6858000"/>
          </a:xfrm>
          <a:prstGeom prst="rect">
            <a:avLst/>
          </a:prstGeom>
        </p:spPr>
      </p:pic>
      <p:sp>
        <p:nvSpPr>
          <p:cNvPr id="40" name="Rectangle 9"/>
          <p:cNvSpPr/>
          <p:nvPr/>
        </p:nvSpPr>
        <p:spPr>
          <a:xfrm>
            <a:off x="-7" y="251666"/>
            <a:ext cx="7103123" cy="755826"/>
          </a:xfrm>
          <a:custGeom>
            <a:avLst/>
            <a:gdLst>
              <a:gd name="connsiteX0" fmla="*/ 0 w 2769630"/>
              <a:gd name="connsiteY0" fmla="*/ 0 h 634968"/>
              <a:gd name="connsiteX1" fmla="*/ 2769630 w 2769630"/>
              <a:gd name="connsiteY1" fmla="*/ 0 h 634968"/>
              <a:gd name="connsiteX2" fmla="*/ 2769630 w 2769630"/>
              <a:gd name="connsiteY2" fmla="*/ 634968 h 634968"/>
              <a:gd name="connsiteX3" fmla="*/ 0 w 2769630"/>
              <a:gd name="connsiteY3" fmla="*/ 634968 h 634968"/>
              <a:gd name="connsiteX4" fmla="*/ 0 w 2769630"/>
              <a:gd name="connsiteY4" fmla="*/ 0 h 634968"/>
              <a:gd name="connsiteX0" fmla="*/ 0 w 2769630"/>
              <a:gd name="connsiteY0" fmla="*/ 0 h 634968"/>
              <a:gd name="connsiteX1" fmla="*/ 2769630 w 2769630"/>
              <a:gd name="connsiteY1" fmla="*/ 0 h 634968"/>
              <a:gd name="connsiteX2" fmla="*/ 2229214 w 2769630"/>
              <a:gd name="connsiteY2" fmla="*/ 634968 h 634968"/>
              <a:gd name="connsiteX3" fmla="*/ 0 w 2769630"/>
              <a:gd name="connsiteY3" fmla="*/ 634968 h 634968"/>
              <a:gd name="connsiteX4" fmla="*/ 0 w 2769630"/>
              <a:gd name="connsiteY4" fmla="*/ 0 h 634968"/>
              <a:gd name="connsiteX0" fmla="*/ 0 w 2769630"/>
              <a:gd name="connsiteY0" fmla="*/ 0 h 634968"/>
              <a:gd name="connsiteX1" fmla="*/ 2769630 w 2769630"/>
              <a:gd name="connsiteY1" fmla="*/ 0 h 634968"/>
              <a:gd name="connsiteX2" fmla="*/ 2535308 w 2769630"/>
              <a:gd name="connsiteY2" fmla="*/ 634968 h 634968"/>
              <a:gd name="connsiteX3" fmla="*/ 0 w 2769630"/>
              <a:gd name="connsiteY3" fmla="*/ 634968 h 634968"/>
              <a:gd name="connsiteX4" fmla="*/ 0 w 2769630"/>
              <a:gd name="connsiteY4" fmla="*/ 0 h 634968"/>
              <a:gd name="connsiteX0" fmla="*/ 0 w 2919992"/>
              <a:gd name="connsiteY0" fmla="*/ 0 h 634968"/>
              <a:gd name="connsiteX1" fmla="*/ 2919992 w 2919992"/>
              <a:gd name="connsiteY1" fmla="*/ 5675 h 634968"/>
              <a:gd name="connsiteX2" fmla="*/ 2535308 w 2919992"/>
              <a:gd name="connsiteY2" fmla="*/ 634968 h 634968"/>
              <a:gd name="connsiteX3" fmla="*/ 0 w 2919992"/>
              <a:gd name="connsiteY3" fmla="*/ 634968 h 634968"/>
              <a:gd name="connsiteX4" fmla="*/ 0 w 2919992"/>
              <a:gd name="connsiteY4" fmla="*/ 0 h 634968"/>
              <a:gd name="connsiteX0" fmla="*/ 0 w 2919992"/>
              <a:gd name="connsiteY0" fmla="*/ 0 h 634968"/>
              <a:gd name="connsiteX1" fmla="*/ 2919992 w 2919992"/>
              <a:gd name="connsiteY1" fmla="*/ 5675 h 634968"/>
              <a:gd name="connsiteX2" fmla="*/ 2640025 w 2919992"/>
              <a:gd name="connsiteY2" fmla="*/ 634968 h 634968"/>
              <a:gd name="connsiteX3" fmla="*/ 0 w 2919992"/>
              <a:gd name="connsiteY3" fmla="*/ 634968 h 634968"/>
              <a:gd name="connsiteX4" fmla="*/ 0 w 2919992"/>
              <a:gd name="connsiteY4" fmla="*/ 0 h 634968"/>
              <a:gd name="connsiteX0" fmla="*/ 0 w 2879717"/>
              <a:gd name="connsiteY0" fmla="*/ 0 h 634968"/>
              <a:gd name="connsiteX1" fmla="*/ 2879717 w 2879717"/>
              <a:gd name="connsiteY1" fmla="*/ 11349 h 634968"/>
              <a:gd name="connsiteX2" fmla="*/ 2640025 w 2879717"/>
              <a:gd name="connsiteY2" fmla="*/ 634968 h 634968"/>
              <a:gd name="connsiteX3" fmla="*/ 0 w 2879717"/>
              <a:gd name="connsiteY3" fmla="*/ 634968 h 634968"/>
              <a:gd name="connsiteX4" fmla="*/ 0 w 2879717"/>
              <a:gd name="connsiteY4" fmla="*/ 0 h 634968"/>
              <a:gd name="connsiteX0" fmla="*/ 0 w 2879717"/>
              <a:gd name="connsiteY0" fmla="*/ 0 h 634968"/>
              <a:gd name="connsiteX1" fmla="*/ 2879717 w 2879717"/>
              <a:gd name="connsiteY1" fmla="*/ 11349 h 634968"/>
              <a:gd name="connsiteX2" fmla="*/ 2583639 w 2879717"/>
              <a:gd name="connsiteY2" fmla="*/ 634968 h 634968"/>
              <a:gd name="connsiteX3" fmla="*/ 0 w 2879717"/>
              <a:gd name="connsiteY3" fmla="*/ 634968 h 634968"/>
              <a:gd name="connsiteX4" fmla="*/ 0 w 2879717"/>
              <a:gd name="connsiteY4" fmla="*/ 0 h 634968"/>
              <a:gd name="connsiteX0" fmla="*/ 0 w 2823331"/>
              <a:gd name="connsiteY0" fmla="*/ 0 h 634968"/>
              <a:gd name="connsiteX1" fmla="*/ 2823331 w 2823331"/>
              <a:gd name="connsiteY1" fmla="*/ 11349 h 634968"/>
              <a:gd name="connsiteX2" fmla="*/ 2583639 w 2823331"/>
              <a:gd name="connsiteY2" fmla="*/ 634968 h 634968"/>
              <a:gd name="connsiteX3" fmla="*/ 0 w 2823331"/>
              <a:gd name="connsiteY3" fmla="*/ 634968 h 634968"/>
              <a:gd name="connsiteX4" fmla="*/ 0 w 2823331"/>
              <a:gd name="connsiteY4" fmla="*/ 0 h 634968"/>
              <a:gd name="connsiteX0" fmla="*/ 0 w 2823331"/>
              <a:gd name="connsiteY0" fmla="*/ 0 h 634968"/>
              <a:gd name="connsiteX1" fmla="*/ 2823331 w 2823331"/>
              <a:gd name="connsiteY1" fmla="*/ 85122 h 634968"/>
              <a:gd name="connsiteX2" fmla="*/ 2583639 w 2823331"/>
              <a:gd name="connsiteY2" fmla="*/ 634968 h 634968"/>
              <a:gd name="connsiteX3" fmla="*/ 0 w 2823331"/>
              <a:gd name="connsiteY3" fmla="*/ 634968 h 634968"/>
              <a:gd name="connsiteX4" fmla="*/ 0 w 2823331"/>
              <a:gd name="connsiteY4" fmla="*/ 0 h 634968"/>
              <a:gd name="connsiteX0" fmla="*/ 0 w 2823331"/>
              <a:gd name="connsiteY0" fmla="*/ 0 h 634968"/>
              <a:gd name="connsiteX1" fmla="*/ 2823331 w 2823331"/>
              <a:gd name="connsiteY1" fmla="*/ 0 h 634968"/>
              <a:gd name="connsiteX2" fmla="*/ 2583639 w 2823331"/>
              <a:gd name="connsiteY2" fmla="*/ 634968 h 634968"/>
              <a:gd name="connsiteX3" fmla="*/ 0 w 2823331"/>
              <a:gd name="connsiteY3" fmla="*/ 634968 h 634968"/>
              <a:gd name="connsiteX4" fmla="*/ 0 w 2823331"/>
              <a:gd name="connsiteY4" fmla="*/ 0 h 634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3331" h="634968">
                <a:moveTo>
                  <a:pt x="0" y="0"/>
                </a:moveTo>
                <a:lnTo>
                  <a:pt x="2823331" y="0"/>
                </a:lnTo>
                <a:lnTo>
                  <a:pt x="2583639" y="634968"/>
                </a:lnTo>
                <a:lnTo>
                  <a:pt x="0" y="634968"/>
                </a:lnTo>
                <a:lnTo>
                  <a:pt x="0" y="0"/>
                </a:lnTo>
                <a:close/>
              </a:path>
            </a:pathLst>
          </a:custGeom>
          <a:solidFill>
            <a:srgbClr val="0A24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213" y="274638"/>
            <a:ext cx="6763657" cy="677862"/>
          </a:xfrm>
        </p:spPr>
        <p:txBody>
          <a:bodyPr>
            <a:normAutofit/>
          </a:bodyPr>
          <a:lstStyle/>
          <a:p>
            <a:pPr algn="l"/>
            <a:r>
              <a:rPr lang="cs-CZ" sz="3600" dirty="0" smtClean="0">
                <a:solidFill>
                  <a:schemeClr val="bg1"/>
                </a:solidFill>
                <a:latin typeface="Aller"/>
              </a:rPr>
              <a:t>   </a:t>
            </a:r>
            <a:r>
              <a:rPr lang="ta-IN" sz="3600" dirty="0" smtClean="0">
                <a:solidFill>
                  <a:schemeClr val="bg1"/>
                </a:solidFill>
                <a:latin typeface="Aller"/>
              </a:rPr>
              <a:t>SMEs </a:t>
            </a:r>
            <a:r>
              <a:rPr lang="ta-IN" sz="3600" dirty="0">
                <a:solidFill>
                  <a:schemeClr val="bg1"/>
                </a:solidFill>
                <a:latin typeface="Aller"/>
              </a:rPr>
              <a:t>in the driving seat</a:t>
            </a:r>
            <a:endParaRPr lang="fr-BE" sz="3600" dirty="0">
              <a:solidFill>
                <a:schemeClr val="bg1"/>
              </a:solidFill>
              <a:latin typeface="All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29120" y="6317752"/>
            <a:ext cx="342341" cy="369332"/>
          </a:xfrm>
          <a:prstGeom prst="rect">
            <a:avLst/>
          </a:prstGeom>
        </p:spPr>
        <p:txBody>
          <a:bodyPr/>
          <a:lstStyle/>
          <a:p>
            <a:fld id="{38C080AE-66C8-8249-B90B-B6D109566B0C}" type="slidenum">
              <a:rPr lang="en-US"/>
              <a:pPr/>
              <a:t>15</a:t>
            </a:fld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849936" y="2673431"/>
            <a:ext cx="1334675" cy="8002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ta-IN" sz="5200" b="1" dirty="0">
                <a:solidFill>
                  <a:schemeClr val="bg1"/>
                </a:solidFill>
                <a:latin typeface="Arial"/>
                <a:cs typeface="Arial"/>
              </a:rPr>
              <a:t>72%</a:t>
            </a:r>
            <a:endParaRPr lang="en-GB" sz="5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752071" y="3624293"/>
            <a:ext cx="924006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ta-IN" sz="3600" b="1" dirty="0">
                <a:solidFill>
                  <a:schemeClr val="bg1"/>
                </a:solidFill>
                <a:latin typeface="Arial"/>
                <a:cs typeface="Arial"/>
              </a:rPr>
              <a:t>12%</a:t>
            </a:r>
            <a:endParaRPr lang="en-GB" sz="3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277803" y="4151695"/>
            <a:ext cx="556042" cy="4616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ta-IN" sz="3000" b="1" dirty="0">
                <a:solidFill>
                  <a:schemeClr val="bg1"/>
                </a:solidFill>
                <a:latin typeface="Arial"/>
                <a:cs typeface="Arial"/>
              </a:rPr>
              <a:t>9%</a:t>
            </a:r>
            <a:endParaRPr lang="en-GB" sz="3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835940" y="4583899"/>
            <a:ext cx="389229" cy="3231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ta-IN" sz="2100" b="1" dirty="0">
                <a:solidFill>
                  <a:schemeClr val="bg1"/>
                </a:solidFill>
                <a:latin typeface="Arial"/>
                <a:cs typeface="Arial"/>
              </a:rPr>
              <a:t>6%</a:t>
            </a:r>
            <a:endParaRPr lang="en-GB" sz="21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136891" y="2858609"/>
            <a:ext cx="1570823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ta-IN" sz="2400" b="1" dirty="0">
                <a:solidFill>
                  <a:srgbClr val="0A2366"/>
                </a:solidFill>
                <a:latin typeface="Arial"/>
                <a:cs typeface="Arial"/>
              </a:rPr>
              <a:t>SME is always </a:t>
            </a:r>
            <a:br>
              <a:rPr lang="ta-IN" sz="2400" b="1" dirty="0">
                <a:solidFill>
                  <a:srgbClr val="0A2366"/>
                </a:solidFill>
                <a:latin typeface="Arial"/>
                <a:cs typeface="Arial"/>
              </a:rPr>
            </a:br>
            <a:r>
              <a:rPr lang="ta-IN" sz="2400" b="1" dirty="0">
                <a:solidFill>
                  <a:srgbClr val="0A2366"/>
                </a:solidFill>
                <a:latin typeface="Arial"/>
                <a:cs typeface="Arial"/>
              </a:rPr>
              <a:t>the project leader</a:t>
            </a:r>
            <a:endParaRPr lang="en-US" sz="2400" b="1" dirty="0">
              <a:solidFill>
                <a:srgbClr val="0A2366"/>
              </a:solidFill>
              <a:latin typeface="Arial"/>
              <a:cs typeface="Arial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888956" y="1408919"/>
            <a:ext cx="188977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ta-IN" dirty="0">
                <a:solidFill>
                  <a:srgbClr val="0A2366"/>
                </a:solidFill>
                <a:latin typeface="Arial"/>
                <a:cs typeface="Arial"/>
              </a:rPr>
              <a:t>R&amp;D-performing SMEs and SMEs</a:t>
            </a:r>
            <a:endParaRPr lang="en-US" b="1" dirty="0">
              <a:solidFill>
                <a:srgbClr val="0A2366"/>
              </a:solidFill>
              <a:latin typeface="Arial"/>
              <a:cs typeface="Arial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140610" y="5319838"/>
            <a:ext cx="147553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ta-IN" dirty="0">
                <a:solidFill>
                  <a:srgbClr val="125D64"/>
                </a:solidFill>
                <a:latin typeface="Arial"/>
                <a:cs typeface="Arial"/>
              </a:rPr>
              <a:t>University</a:t>
            </a:r>
            <a:endParaRPr lang="en-US" b="1" dirty="0">
              <a:solidFill>
                <a:srgbClr val="125D64"/>
              </a:solidFill>
              <a:latin typeface="Arial"/>
              <a:cs typeface="Arial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206299" y="2646798"/>
            <a:ext cx="147553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ta-IN" dirty="0">
                <a:solidFill>
                  <a:srgbClr val="2A8282"/>
                </a:solidFill>
                <a:latin typeface="Arial"/>
                <a:cs typeface="Arial"/>
              </a:rPr>
              <a:t>Research institute</a:t>
            </a:r>
            <a:endParaRPr lang="en-US" b="1" dirty="0">
              <a:solidFill>
                <a:srgbClr val="2A8282"/>
              </a:solidFill>
              <a:latin typeface="Arial"/>
              <a:cs typeface="Arial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833845" y="5871736"/>
            <a:ext cx="147553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ta-IN" dirty="0">
                <a:solidFill>
                  <a:srgbClr val="1575A7"/>
                </a:solidFill>
                <a:latin typeface="Arial"/>
                <a:cs typeface="Arial"/>
              </a:rPr>
              <a:t>Large company</a:t>
            </a:r>
            <a:endParaRPr lang="en-US" b="1" dirty="0">
              <a:solidFill>
                <a:srgbClr val="1575A7"/>
              </a:solidFill>
              <a:latin typeface="Arial"/>
              <a:cs typeface="Arial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226802" y="5047721"/>
            <a:ext cx="512610" cy="1329875"/>
          </a:xfrm>
          <a:custGeom>
            <a:avLst/>
            <a:gdLst>
              <a:gd name="connsiteX0" fmla="*/ 0 w 518620"/>
              <a:gd name="connsiteY0" fmla="*/ 0 h 1270031"/>
              <a:gd name="connsiteX1" fmla="*/ 518620 w 518620"/>
              <a:gd name="connsiteY1" fmla="*/ 784626 h 1270031"/>
              <a:gd name="connsiteX2" fmla="*/ 511971 w 518620"/>
              <a:gd name="connsiteY2" fmla="*/ 1270031 h 1270031"/>
              <a:gd name="connsiteX0" fmla="*/ 0 w 518620"/>
              <a:gd name="connsiteY0" fmla="*/ 0 h 1329875"/>
              <a:gd name="connsiteX1" fmla="*/ 518620 w 518620"/>
              <a:gd name="connsiteY1" fmla="*/ 784626 h 1329875"/>
              <a:gd name="connsiteX2" fmla="*/ 511971 w 518620"/>
              <a:gd name="connsiteY2" fmla="*/ 1329875 h 1329875"/>
              <a:gd name="connsiteX0" fmla="*/ 0 w 525269"/>
              <a:gd name="connsiteY0" fmla="*/ 0 h 1329875"/>
              <a:gd name="connsiteX1" fmla="*/ 525269 w 525269"/>
              <a:gd name="connsiteY1" fmla="*/ 891016 h 1329875"/>
              <a:gd name="connsiteX2" fmla="*/ 511971 w 525269"/>
              <a:gd name="connsiteY2" fmla="*/ 1329875 h 1329875"/>
              <a:gd name="connsiteX0" fmla="*/ 0 w 512610"/>
              <a:gd name="connsiteY0" fmla="*/ 0 h 1329875"/>
              <a:gd name="connsiteX1" fmla="*/ 511971 w 512610"/>
              <a:gd name="connsiteY1" fmla="*/ 884366 h 1329875"/>
              <a:gd name="connsiteX2" fmla="*/ 511971 w 512610"/>
              <a:gd name="connsiteY2" fmla="*/ 1329875 h 132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2610" h="1329875">
                <a:moveTo>
                  <a:pt x="0" y="0"/>
                </a:moveTo>
                <a:lnTo>
                  <a:pt x="511971" y="884366"/>
                </a:lnTo>
                <a:cubicBezTo>
                  <a:pt x="509755" y="1046168"/>
                  <a:pt x="514187" y="1168073"/>
                  <a:pt x="511971" y="1329875"/>
                </a:cubicBezTo>
              </a:path>
            </a:pathLst>
          </a:custGeom>
          <a:ln w="25400">
            <a:solidFill>
              <a:schemeClr val="tx1"/>
            </a:soli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65" name="Freeform 64"/>
          <p:cNvSpPr/>
          <p:nvPr/>
        </p:nvSpPr>
        <p:spPr>
          <a:xfrm flipH="1" flipV="1">
            <a:off x="2775380" y="2695434"/>
            <a:ext cx="512610" cy="1329875"/>
          </a:xfrm>
          <a:custGeom>
            <a:avLst/>
            <a:gdLst>
              <a:gd name="connsiteX0" fmla="*/ 0 w 518620"/>
              <a:gd name="connsiteY0" fmla="*/ 0 h 1270031"/>
              <a:gd name="connsiteX1" fmla="*/ 518620 w 518620"/>
              <a:gd name="connsiteY1" fmla="*/ 784626 h 1270031"/>
              <a:gd name="connsiteX2" fmla="*/ 511971 w 518620"/>
              <a:gd name="connsiteY2" fmla="*/ 1270031 h 1270031"/>
              <a:gd name="connsiteX0" fmla="*/ 0 w 518620"/>
              <a:gd name="connsiteY0" fmla="*/ 0 h 1329875"/>
              <a:gd name="connsiteX1" fmla="*/ 518620 w 518620"/>
              <a:gd name="connsiteY1" fmla="*/ 784626 h 1329875"/>
              <a:gd name="connsiteX2" fmla="*/ 511971 w 518620"/>
              <a:gd name="connsiteY2" fmla="*/ 1329875 h 1329875"/>
              <a:gd name="connsiteX0" fmla="*/ 0 w 525269"/>
              <a:gd name="connsiteY0" fmla="*/ 0 h 1329875"/>
              <a:gd name="connsiteX1" fmla="*/ 525269 w 525269"/>
              <a:gd name="connsiteY1" fmla="*/ 891016 h 1329875"/>
              <a:gd name="connsiteX2" fmla="*/ 511971 w 525269"/>
              <a:gd name="connsiteY2" fmla="*/ 1329875 h 1329875"/>
              <a:gd name="connsiteX0" fmla="*/ 0 w 512610"/>
              <a:gd name="connsiteY0" fmla="*/ 0 h 1329875"/>
              <a:gd name="connsiteX1" fmla="*/ 511971 w 512610"/>
              <a:gd name="connsiteY1" fmla="*/ 884366 h 1329875"/>
              <a:gd name="connsiteX2" fmla="*/ 511971 w 512610"/>
              <a:gd name="connsiteY2" fmla="*/ 1329875 h 1329875"/>
              <a:gd name="connsiteX0" fmla="*/ 0 w 512610"/>
              <a:gd name="connsiteY0" fmla="*/ 0 h 1329875"/>
              <a:gd name="connsiteX1" fmla="*/ 511971 w 512610"/>
              <a:gd name="connsiteY1" fmla="*/ 831171 h 1329875"/>
              <a:gd name="connsiteX2" fmla="*/ 511971 w 512610"/>
              <a:gd name="connsiteY2" fmla="*/ 1329875 h 132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2610" h="1329875">
                <a:moveTo>
                  <a:pt x="0" y="0"/>
                </a:moveTo>
                <a:lnTo>
                  <a:pt x="511971" y="831171"/>
                </a:lnTo>
                <a:cubicBezTo>
                  <a:pt x="509755" y="992973"/>
                  <a:pt x="514187" y="1168073"/>
                  <a:pt x="511971" y="1329875"/>
                </a:cubicBezTo>
              </a:path>
            </a:pathLst>
          </a:custGeom>
          <a:ln w="25400">
            <a:solidFill>
              <a:schemeClr val="tx1"/>
            </a:soli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66" name="Freeform 65"/>
          <p:cNvSpPr/>
          <p:nvPr/>
        </p:nvSpPr>
        <p:spPr>
          <a:xfrm>
            <a:off x="4536649" y="4429329"/>
            <a:ext cx="511971" cy="1134134"/>
          </a:xfrm>
          <a:custGeom>
            <a:avLst/>
            <a:gdLst>
              <a:gd name="connsiteX0" fmla="*/ 0 w 518620"/>
              <a:gd name="connsiteY0" fmla="*/ 0 h 1270031"/>
              <a:gd name="connsiteX1" fmla="*/ 518620 w 518620"/>
              <a:gd name="connsiteY1" fmla="*/ 784626 h 1270031"/>
              <a:gd name="connsiteX2" fmla="*/ 511971 w 518620"/>
              <a:gd name="connsiteY2" fmla="*/ 1270031 h 1270031"/>
              <a:gd name="connsiteX0" fmla="*/ 0 w 518620"/>
              <a:gd name="connsiteY0" fmla="*/ 0 h 1329875"/>
              <a:gd name="connsiteX1" fmla="*/ 518620 w 518620"/>
              <a:gd name="connsiteY1" fmla="*/ 784626 h 1329875"/>
              <a:gd name="connsiteX2" fmla="*/ 511971 w 518620"/>
              <a:gd name="connsiteY2" fmla="*/ 1329875 h 1329875"/>
              <a:gd name="connsiteX0" fmla="*/ 0 w 525269"/>
              <a:gd name="connsiteY0" fmla="*/ 0 h 1329875"/>
              <a:gd name="connsiteX1" fmla="*/ 525269 w 525269"/>
              <a:gd name="connsiteY1" fmla="*/ 891016 h 1329875"/>
              <a:gd name="connsiteX2" fmla="*/ 511971 w 525269"/>
              <a:gd name="connsiteY2" fmla="*/ 1329875 h 1329875"/>
              <a:gd name="connsiteX0" fmla="*/ 0 w 512610"/>
              <a:gd name="connsiteY0" fmla="*/ 0 h 1329875"/>
              <a:gd name="connsiteX1" fmla="*/ 511971 w 512610"/>
              <a:gd name="connsiteY1" fmla="*/ 884366 h 1329875"/>
              <a:gd name="connsiteX2" fmla="*/ 511971 w 512610"/>
              <a:gd name="connsiteY2" fmla="*/ 1329875 h 1329875"/>
              <a:gd name="connsiteX0" fmla="*/ 0 w 518914"/>
              <a:gd name="connsiteY0" fmla="*/ 0 h 1117095"/>
              <a:gd name="connsiteX1" fmla="*/ 511971 w 518914"/>
              <a:gd name="connsiteY1" fmla="*/ 884366 h 1117095"/>
              <a:gd name="connsiteX2" fmla="*/ 518620 w 518914"/>
              <a:gd name="connsiteY2" fmla="*/ 1117095 h 1117095"/>
              <a:gd name="connsiteX0" fmla="*/ 0 w 511971"/>
              <a:gd name="connsiteY0" fmla="*/ 0 h 1124609"/>
              <a:gd name="connsiteX1" fmla="*/ 511971 w 511971"/>
              <a:gd name="connsiteY1" fmla="*/ 884366 h 1124609"/>
              <a:gd name="connsiteX2" fmla="*/ 507348 w 511971"/>
              <a:gd name="connsiteY2" fmla="*/ 1124609 h 1124609"/>
              <a:gd name="connsiteX0" fmla="*/ 0 w 511971"/>
              <a:gd name="connsiteY0" fmla="*/ 0 h 1115084"/>
              <a:gd name="connsiteX1" fmla="*/ 511971 w 511971"/>
              <a:gd name="connsiteY1" fmla="*/ 884366 h 1115084"/>
              <a:gd name="connsiteX2" fmla="*/ 342248 w 511971"/>
              <a:gd name="connsiteY2" fmla="*/ 1115084 h 1115084"/>
              <a:gd name="connsiteX0" fmla="*/ 0 w 511971"/>
              <a:gd name="connsiteY0" fmla="*/ 0 h 1134134"/>
              <a:gd name="connsiteX1" fmla="*/ 511971 w 511971"/>
              <a:gd name="connsiteY1" fmla="*/ 884366 h 1134134"/>
              <a:gd name="connsiteX2" fmla="*/ 510523 w 511971"/>
              <a:gd name="connsiteY2" fmla="*/ 1134134 h 113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1971" h="1134134">
                <a:moveTo>
                  <a:pt x="0" y="0"/>
                </a:moveTo>
                <a:lnTo>
                  <a:pt x="511971" y="884366"/>
                </a:lnTo>
                <a:cubicBezTo>
                  <a:pt x="509755" y="1046168"/>
                  <a:pt x="512739" y="972332"/>
                  <a:pt x="510523" y="1134134"/>
                </a:cubicBezTo>
              </a:path>
            </a:pathLst>
          </a:custGeom>
          <a:ln w="25400">
            <a:solidFill>
              <a:schemeClr val="tx1"/>
            </a:soli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67" name="Freeform 66"/>
          <p:cNvSpPr/>
          <p:nvPr/>
        </p:nvSpPr>
        <p:spPr>
          <a:xfrm flipH="1" flipV="1">
            <a:off x="4884945" y="1450784"/>
            <a:ext cx="383622" cy="1073186"/>
          </a:xfrm>
          <a:custGeom>
            <a:avLst/>
            <a:gdLst>
              <a:gd name="connsiteX0" fmla="*/ 0 w 518620"/>
              <a:gd name="connsiteY0" fmla="*/ 0 h 1270031"/>
              <a:gd name="connsiteX1" fmla="*/ 518620 w 518620"/>
              <a:gd name="connsiteY1" fmla="*/ 784626 h 1270031"/>
              <a:gd name="connsiteX2" fmla="*/ 511971 w 518620"/>
              <a:gd name="connsiteY2" fmla="*/ 1270031 h 1270031"/>
              <a:gd name="connsiteX0" fmla="*/ 0 w 518620"/>
              <a:gd name="connsiteY0" fmla="*/ 0 h 1329875"/>
              <a:gd name="connsiteX1" fmla="*/ 518620 w 518620"/>
              <a:gd name="connsiteY1" fmla="*/ 784626 h 1329875"/>
              <a:gd name="connsiteX2" fmla="*/ 511971 w 518620"/>
              <a:gd name="connsiteY2" fmla="*/ 1329875 h 1329875"/>
              <a:gd name="connsiteX0" fmla="*/ 0 w 525269"/>
              <a:gd name="connsiteY0" fmla="*/ 0 h 1329875"/>
              <a:gd name="connsiteX1" fmla="*/ 525269 w 525269"/>
              <a:gd name="connsiteY1" fmla="*/ 891016 h 1329875"/>
              <a:gd name="connsiteX2" fmla="*/ 511971 w 525269"/>
              <a:gd name="connsiteY2" fmla="*/ 1329875 h 1329875"/>
              <a:gd name="connsiteX0" fmla="*/ 0 w 512610"/>
              <a:gd name="connsiteY0" fmla="*/ 0 h 1329875"/>
              <a:gd name="connsiteX1" fmla="*/ 511971 w 512610"/>
              <a:gd name="connsiteY1" fmla="*/ 884366 h 1329875"/>
              <a:gd name="connsiteX2" fmla="*/ 511971 w 512610"/>
              <a:gd name="connsiteY2" fmla="*/ 1329875 h 1329875"/>
              <a:gd name="connsiteX0" fmla="*/ 0 w 512610"/>
              <a:gd name="connsiteY0" fmla="*/ 0 h 1329875"/>
              <a:gd name="connsiteX1" fmla="*/ 511971 w 512610"/>
              <a:gd name="connsiteY1" fmla="*/ 831171 h 1329875"/>
              <a:gd name="connsiteX2" fmla="*/ 511971 w 512610"/>
              <a:gd name="connsiteY2" fmla="*/ 1329875 h 1329875"/>
              <a:gd name="connsiteX0" fmla="*/ 0 w 512610"/>
              <a:gd name="connsiteY0" fmla="*/ 0 h 1329875"/>
              <a:gd name="connsiteX1" fmla="*/ 511971 w 512610"/>
              <a:gd name="connsiteY1" fmla="*/ 547462 h 1329875"/>
              <a:gd name="connsiteX2" fmla="*/ 511971 w 512610"/>
              <a:gd name="connsiteY2" fmla="*/ 1329875 h 1329875"/>
              <a:gd name="connsiteX0" fmla="*/ 0 w 363996"/>
              <a:gd name="connsiteY0" fmla="*/ 0 h 1363650"/>
              <a:gd name="connsiteX1" fmla="*/ 363357 w 363996"/>
              <a:gd name="connsiteY1" fmla="*/ 581237 h 1363650"/>
              <a:gd name="connsiteX2" fmla="*/ 363357 w 363996"/>
              <a:gd name="connsiteY2" fmla="*/ 1363650 h 1363650"/>
              <a:gd name="connsiteX0" fmla="*/ 0 w 384261"/>
              <a:gd name="connsiteY0" fmla="*/ 0 h 1336630"/>
              <a:gd name="connsiteX1" fmla="*/ 383622 w 384261"/>
              <a:gd name="connsiteY1" fmla="*/ 554217 h 1336630"/>
              <a:gd name="connsiteX2" fmla="*/ 383622 w 384261"/>
              <a:gd name="connsiteY2" fmla="*/ 1336630 h 1336630"/>
              <a:gd name="connsiteX0" fmla="*/ 0 w 383622"/>
              <a:gd name="connsiteY0" fmla="*/ 0 h 1073186"/>
              <a:gd name="connsiteX1" fmla="*/ 383622 w 383622"/>
              <a:gd name="connsiteY1" fmla="*/ 554217 h 1073186"/>
              <a:gd name="connsiteX2" fmla="*/ 376867 w 383622"/>
              <a:gd name="connsiteY2" fmla="*/ 1073186 h 1073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3622" h="1073186">
                <a:moveTo>
                  <a:pt x="0" y="0"/>
                </a:moveTo>
                <a:lnTo>
                  <a:pt x="383622" y="554217"/>
                </a:lnTo>
                <a:cubicBezTo>
                  <a:pt x="381406" y="716019"/>
                  <a:pt x="379083" y="911384"/>
                  <a:pt x="376867" y="1073186"/>
                </a:cubicBezTo>
              </a:path>
            </a:pathLst>
          </a:custGeom>
          <a:ln w="25400">
            <a:solidFill>
              <a:schemeClr val="tx1"/>
            </a:soli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14947" y="6522408"/>
            <a:ext cx="1627048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0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© EUREKA Secretariat 201</a:t>
            </a:r>
            <a:r>
              <a:rPr lang="ta-IN" sz="10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5</a:t>
            </a:r>
            <a:endParaRPr lang="en-US" sz="100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0" name="Picture 19" descr="logo-eurost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15" y="416831"/>
            <a:ext cx="572273" cy="42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90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GB" sz="3600" dirty="0" smtClean="0">
                <a:latin typeface="Aller"/>
                <a:cs typeface="Arial" panose="020B0604020202020204" pitchFamily="34" charset="0"/>
              </a:rPr>
              <a:t>Eurostars </a:t>
            </a:r>
            <a:r>
              <a:rPr lang="cs-CZ" sz="3600" dirty="0" smtClean="0">
                <a:latin typeface="Aller"/>
                <a:cs typeface="Arial" panose="020B0604020202020204" pitchFamily="34" charset="0"/>
              </a:rPr>
              <a:t>participating </a:t>
            </a:r>
            <a:r>
              <a:rPr lang="en-GB" sz="3600" dirty="0" smtClean="0">
                <a:latin typeface="Aller"/>
                <a:cs typeface="Arial" panose="020B0604020202020204" pitchFamily="34" charset="0"/>
              </a:rPr>
              <a:t>countries</a:t>
            </a:r>
            <a:endParaRPr lang="en-GB" sz="3600" dirty="0">
              <a:latin typeface="Aller"/>
              <a:cs typeface="Arial" panose="020B0604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" y="977055"/>
            <a:ext cx="9144000" cy="5905759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52918" y="6577057"/>
            <a:ext cx="18012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 smtClean="0">
                <a:solidFill>
                  <a:srgbClr val="595959"/>
                </a:solidFill>
                <a:latin typeface="Arial"/>
                <a:cs typeface="Arial"/>
              </a:rPr>
              <a:t>© EUREKA </a:t>
            </a:r>
            <a:r>
              <a:rPr lang="nl-NL" sz="900" dirty="0" err="1" smtClean="0">
                <a:solidFill>
                  <a:srgbClr val="595959"/>
                </a:solidFill>
                <a:latin typeface="Arial"/>
                <a:cs typeface="Arial"/>
              </a:rPr>
              <a:t>Secretariat</a:t>
            </a:r>
            <a:r>
              <a:rPr lang="nl-NL" sz="900" dirty="0" smtClean="0">
                <a:solidFill>
                  <a:srgbClr val="595959"/>
                </a:solidFill>
                <a:latin typeface="Arial"/>
                <a:cs typeface="Arial"/>
              </a:rPr>
              <a:t> 2014</a:t>
            </a:r>
            <a:endParaRPr lang="nl-NL" sz="9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36772" y="6575125"/>
            <a:ext cx="2977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indent="0">
              <a:buNone/>
            </a:pPr>
            <a:r>
              <a:rPr lang="en-US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15</a:t>
            </a:r>
            <a:endParaRPr lang="fr-BE" altLang="en-U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27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2930"/>
          </a:xfrm>
        </p:spPr>
        <p:txBody>
          <a:bodyPr>
            <a:normAutofit/>
          </a:bodyPr>
          <a:lstStyle/>
          <a:p>
            <a:r>
              <a:rPr lang="en-GB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Eurostars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 in numbers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22552"/>
            <a:ext cx="9143998" cy="5820015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52918" y="6577057"/>
            <a:ext cx="18012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 smtClean="0">
                <a:solidFill>
                  <a:srgbClr val="595959"/>
                </a:solidFill>
                <a:latin typeface="Arial"/>
                <a:cs typeface="Arial"/>
              </a:rPr>
              <a:t>© EUREKA </a:t>
            </a:r>
            <a:r>
              <a:rPr lang="nl-NL" sz="900" dirty="0" err="1" smtClean="0">
                <a:solidFill>
                  <a:srgbClr val="595959"/>
                </a:solidFill>
                <a:latin typeface="Arial"/>
                <a:cs typeface="Arial"/>
              </a:rPr>
              <a:t>Secretariat</a:t>
            </a:r>
            <a:r>
              <a:rPr lang="nl-NL" sz="900" dirty="0" smtClean="0">
                <a:solidFill>
                  <a:srgbClr val="595959"/>
                </a:solidFill>
                <a:latin typeface="Arial"/>
                <a:cs typeface="Arial"/>
              </a:rPr>
              <a:t> 2014</a:t>
            </a:r>
            <a:endParaRPr lang="nl-NL" sz="9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5" name="Tekstvak 5"/>
          <p:cNvSpPr txBox="1"/>
          <p:nvPr/>
        </p:nvSpPr>
        <p:spPr>
          <a:xfrm>
            <a:off x="782068" y="2212687"/>
            <a:ext cx="276899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dirty="0" smtClean="0">
                <a:solidFill>
                  <a:srgbClr val="0C266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3,548</a:t>
            </a:r>
          </a:p>
          <a:p>
            <a:pPr algn="r"/>
            <a:r>
              <a:rPr lang="en-GB" sz="13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NUMBER OF </a:t>
            </a:r>
            <a:r>
              <a:rPr lang="en-GB" sz="1300" dirty="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APPLICATIONS</a:t>
            </a:r>
            <a:endParaRPr lang="en-GB" sz="13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r"/>
            <a:endParaRPr lang="en-GB" sz="3200" dirty="0">
              <a:solidFill>
                <a:srgbClr val="0C2665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vak 5"/>
          <p:cNvSpPr txBox="1"/>
          <p:nvPr/>
        </p:nvSpPr>
        <p:spPr>
          <a:xfrm>
            <a:off x="947810" y="3247889"/>
            <a:ext cx="258282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dirty="0" smtClean="0">
                <a:solidFill>
                  <a:srgbClr val="0C266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11,733</a:t>
            </a:r>
          </a:p>
          <a:p>
            <a:pPr algn="r"/>
            <a:r>
              <a:rPr lang="en-GB" sz="1300" dirty="0" smtClean="0">
                <a:solidFill>
                  <a:srgbClr val="A6A6A6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NUMBER OF APPLICANTS</a:t>
            </a:r>
            <a:endParaRPr lang="en-GB" sz="1300" dirty="0">
              <a:solidFill>
                <a:srgbClr val="A6A6A6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kstvak 5"/>
          <p:cNvSpPr txBox="1"/>
          <p:nvPr/>
        </p:nvSpPr>
        <p:spPr>
          <a:xfrm>
            <a:off x="5679631" y="2193015"/>
            <a:ext cx="35520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C266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783</a:t>
            </a:r>
          </a:p>
          <a:p>
            <a:r>
              <a:rPr lang="en-GB" sz="1300" dirty="0">
                <a:solidFill>
                  <a:srgbClr val="A6A6A6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NUMBER OF </a:t>
            </a:r>
            <a:r>
              <a:rPr lang="en-GB" sz="1300" dirty="0" smtClean="0">
                <a:solidFill>
                  <a:srgbClr val="A6A6A6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APPROVED PROJECTS</a:t>
            </a:r>
            <a:endParaRPr lang="en-GB" sz="1300" dirty="0">
              <a:solidFill>
                <a:srgbClr val="A6A6A6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en-GB" sz="1400" dirty="0">
              <a:solidFill>
                <a:srgbClr val="0C2665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kstvak 5"/>
          <p:cNvSpPr txBox="1"/>
          <p:nvPr/>
        </p:nvSpPr>
        <p:spPr>
          <a:xfrm>
            <a:off x="5708065" y="3247889"/>
            <a:ext cx="315396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C266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2,600</a:t>
            </a:r>
          </a:p>
          <a:p>
            <a:r>
              <a:rPr lang="en-GB" sz="1300" dirty="0">
                <a:solidFill>
                  <a:srgbClr val="A6A6A6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NUMBER OF APPLICANTS</a:t>
            </a:r>
          </a:p>
          <a:p>
            <a:endParaRPr lang="en-GB" sz="3200" dirty="0">
              <a:solidFill>
                <a:srgbClr val="0C2665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vak 5"/>
          <p:cNvSpPr txBox="1"/>
          <p:nvPr/>
        </p:nvSpPr>
        <p:spPr>
          <a:xfrm>
            <a:off x="5708065" y="4389215"/>
            <a:ext cx="260684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C266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1.1 </a:t>
            </a:r>
            <a:r>
              <a:rPr lang="en-GB" sz="2000" dirty="0" smtClean="0">
                <a:solidFill>
                  <a:srgbClr val="0C266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BILLION €</a:t>
            </a:r>
          </a:p>
          <a:p>
            <a:r>
              <a:rPr lang="en-GB" sz="1300" dirty="0">
                <a:solidFill>
                  <a:srgbClr val="A6A6A6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TOTAL COSTS OF </a:t>
            </a:r>
            <a:r>
              <a:rPr lang="en-GB" sz="1300" dirty="0" smtClean="0">
                <a:solidFill>
                  <a:srgbClr val="A6A6A6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APPLICATIONS FUNDED</a:t>
            </a:r>
            <a:endParaRPr lang="en-GB" sz="1300" dirty="0">
              <a:solidFill>
                <a:srgbClr val="0C2665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rgbClr val="0C2665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vak 5"/>
          <p:cNvSpPr txBox="1"/>
          <p:nvPr/>
        </p:nvSpPr>
        <p:spPr>
          <a:xfrm>
            <a:off x="5708065" y="5704435"/>
            <a:ext cx="244310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C266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472 </a:t>
            </a:r>
            <a:r>
              <a:rPr lang="en-GB" sz="2000" dirty="0" smtClean="0">
                <a:solidFill>
                  <a:srgbClr val="0C266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MILLION €</a:t>
            </a:r>
          </a:p>
          <a:p>
            <a:r>
              <a:rPr lang="en-GB" sz="1300" dirty="0" smtClean="0">
                <a:solidFill>
                  <a:srgbClr val="A6A6A6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ESTIMATED PUBLIC FUNDING</a:t>
            </a:r>
            <a:endParaRPr lang="en-GB" sz="3200" dirty="0">
              <a:solidFill>
                <a:srgbClr val="0C2665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kstvak 5"/>
          <p:cNvSpPr txBox="1"/>
          <p:nvPr/>
        </p:nvSpPr>
        <p:spPr>
          <a:xfrm>
            <a:off x="782068" y="4386064"/>
            <a:ext cx="273943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dirty="0" smtClean="0">
                <a:solidFill>
                  <a:srgbClr val="0C266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4.9 </a:t>
            </a:r>
            <a:r>
              <a:rPr lang="en-GB" sz="2000" dirty="0" smtClean="0">
                <a:solidFill>
                  <a:srgbClr val="0C266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BILLION €</a:t>
            </a:r>
          </a:p>
          <a:p>
            <a:pPr algn="r"/>
            <a:r>
              <a:rPr lang="en-GB" sz="1300" dirty="0" smtClean="0">
                <a:solidFill>
                  <a:srgbClr val="A6A6A6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TOTAL COSTS OF APPLICATIONS</a:t>
            </a:r>
            <a:endParaRPr lang="en-GB" sz="1300" dirty="0">
              <a:solidFill>
                <a:srgbClr val="0C2665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kstvak 5"/>
          <p:cNvSpPr txBox="1"/>
          <p:nvPr/>
        </p:nvSpPr>
        <p:spPr>
          <a:xfrm>
            <a:off x="1450150" y="5685884"/>
            <a:ext cx="205078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dirty="0" smtClean="0">
                <a:solidFill>
                  <a:srgbClr val="0C266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47</a:t>
            </a:r>
          </a:p>
          <a:p>
            <a:pPr algn="r"/>
            <a:r>
              <a:rPr lang="en-GB" sz="1300" dirty="0" smtClean="0">
                <a:solidFill>
                  <a:srgbClr val="A6A6A6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COUNTRIES INVOLVED</a:t>
            </a:r>
            <a:endParaRPr lang="en-GB" sz="1300" dirty="0">
              <a:solidFill>
                <a:srgbClr val="0C2665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r"/>
            <a:endParaRPr lang="en-GB" sz="1300" dirty="0">
              <a:solidFill>
                <a:srgbClr val="0C2665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kstvak 5"/>
          <p:cNvSpPr txBox="1"/>
          <p:nvPr/>
        </p:nvSpPr>
        <p:spPr>
          <a:xfrm>
            <a:off x="3869861" y="974663"/>
            <a:ext cx="15966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0C266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23%</a:t>
            </a:r>
          </a:p>
          <a:p>
            <a:pPr algn="ctr"/>
            <a:r>
              <a:rPr lang="en-GB" sz="1200" dirty="0" smtClean="0">
                <a:solidFill>
                  <a:srgbClr val="0C266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SUCCESS RATE</a:t>
            </a:r>
            <a:endParaRPr lang="en-GB" sz="1200" dirty="0">
              <a:solidFill>
                <a:srgbClr val="0C2665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kstvak 5"/>
          <p:cNvSpPr txBox="1"/>
          <p:nvPr/>
        </p:nvSpPr>
        <p:spPr>
          <a:xfrm>
            <a:off x="284343" y="1157568"/>
            <a:ext cx="3094985" cy="1385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PROJECTS SUBMITTED</a:t>
            </a:r>
          </a:p>
          <a:p>
            <a:pPr algn="r"/>
            <a:r>
              <a:rPr lang="en-GB" sz="1600" dirty="0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CUT-OFF 1-10</a:t>
            </a:r>
            <a:endParaRPr lang="en-GB" sz="1600" dirty="0">
              <a:solidFill>
                <a:prstClr val="whit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kstvak 5"/>
          <p:cNvSpPr txBox="1"/>
          <p:nvPr/>
        </p:nvSpPr>
        <p:spPr>
          <a:xfrm>
            <a:off x="5795346" y="1146335"/>
            <a:ext cx="3066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PROJECTS </a:t>
            </a:r>
            <a:r>
              <a:rPr lang="en-GB" sz="2000" dirty="0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FUNDED</a:t>
            </a:r>
            <a:endParaRPr lang="en-GB" sz="2000" dirty="0">
              <a:solidFill>
                <a:prstClr val="whit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en-GB" sz="1600" dirty="0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CUT-OFF 1-10</a:t>
            </a:r>
            <a:endParaRPr lang="en-GB" sz="1600" dirty="0">
              <a:solidFill>
                <a:prstClr val="whit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836772" y="6575125"/>
            <a:ext cx="2977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indent="0">
              <a:buNone/>
            </a:pPr>
            <a:r>
              <a:rPr lang="en-US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</a:t>
            </a:r>
            <a:endParaRPr lang="fr-BE" altLang="en-U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81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9933"/>
            <a:ext cx="8229600" cy="1065158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Eurostars -2</a:t>
            </a:r>
            <a:r>
              <a:rPr lang="cs-CZ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en-GB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9796"/>
            <a:ext cx="9144000" cy="5527476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52918" y="6577057"/>
            <a:ext cx="18012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 smtClean="0">
                <a:solidFill>
                  <a:srgbClr val="595959"/>
                </a:solidFill>
                <a:latin typeface="Arial"/>
                <a:cs typeface="Arial"/>
              </a:rPr>
              <a:t>© EUREKA </a:t>
            </a:r>
            <a:r>
              <a:rPr lang="nl-NL" sz="900" dirty="0" err="1" smtClean="0">
                <a:solidFill>
                  <a:srgbClr val="595959"/>
                </a:solidFill>
                <a:latin typeface="Arial"/>
                <a:cs typeface="Arial"/>
              </a:rPr>
              <a:t>Secretariat</a:t>
            </a:r>
            <a:r>
              <a:rPr lang="nl-NL" sz="900" dirty="0" smtClean="0">
                <a:solidFill>
                  <a:srgbClr val="595959"/>
                </a:solidFill>
                <a:latin typeface="Arial"/>
                <a:cs typeface="Arial"/>
              </a:rPr>
              <a:t> 2014</a:t>
            </a:r>
            <a:endParaRPr lang="nl-NL" sz="9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36772" y="6575125"/>
            <a:ext cx="2977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indent="0">
              <a:buNone/>
            </a:pPr>
            <a:r>
              <a:rPr lang="en-US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14</a:t>
            </a:r>
            <a:endParaRPr lang="fr-BE" altLang="en-U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3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42833849"/>
              </p:ext>
            </p:extLst>
          </p:nvPr>
        </p:nvGraphicFramePr>
        <p:xfrm>
          <a:off x="683491" y="1828799"/>
          <a:ext cx="7546109" cy="4248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239220" y="1114007"/>
            <a:ext cx="8619059" cy="48581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rgbClr val="91D12E"/>
              </a:buClr>
              <a:buFont typeface="Arial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ea typeface="+mn-ea"/>
                <a:cs typeface="Franklin Gothic Boo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ea typeface="+mn-ea"/>
                <a:cs typeface="Franklin Gothic Boo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ea typeface="+mn-ea"/>
                <a:cs typeface="Franklin Gothic Boo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ea typeface="+mn-ea"/>
                <a:cs typeface="Franklin Gothic Boo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ea typeface="+mn-ea"/>
                <a:cs typeface="Franklin Gothic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>
                <a:solidFill>
                  <a:srgbClr val="7FC41C"/>
                </a:solidFill>
                <a:latin typeface="Century Gothic" pitchFamily="34" charset="0"/>
                <a:ea typeface="ＭＳ Ｐゴシック"/>
              </a:rPr>
              <a:t>&gt; </a:t>
            </a:r>
            <a:r>
              <a:rPr lang="en-GB" sz="4400" b="1" dirty="0" smtClean="0">
                <a:latin typeface="Calibri" pitchFamily="34" charset="0"/>
              </a:rPr>
              <a:t>Clusters</a:t>
            </a:r>
            <a:r>
              <a:rPr lang="en-GB" sz="4400" dirty="0" smtClean="0">
                <a:latin typeface="Calibri" pitchFamily="34" charset="0"/>
              </a:rPr>
              <a:t> represent 70% of the budget of EUREKA project portfolio</a:t>
            </a:r>
          </a:p>
          <a:p>
            <a:pPr marL="0" indent="0">
              <a:buFont typeface="Arial"/>
              <a:buNone/>
            </a:pPr>
            <a:endParaRPr lang="fr-BE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62101" y="209550"/>
            <a:ext cx="4754032" cy="789368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/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sz="3600" dirty="0" smtClean="0">
                <a:solidFill>
                  <a:schemeClr val="bg1"/>
                </a:solidFill>
              </a:rPr>
              <a:t>Cluster Projects</a:t>
            </a:r>
            <a:r>
              <a:rPr lang="de-DE" sz="3100" dirty="0" smtClean="0">
                <a:solidFill>
                  <a:schemeClr val="bg1"/>
                </a:solidFill>
              </a:rPr>
              <a:t/>
            </a:r>
            <a:br>
              <a:rPr lang="de-DE" sz="3100" dirty="0" smtClean="0">
                <a:solidFill>
                  <a:schemeClr val="bg1"/>
                </a:solidFill>
              </a:rPr>
            </a:br>
            <a:endParaRPr lang="en-GB" sz="3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4390" y="1549400"/>
            <a:ext cx="768333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3600" dirty="0" smtClean="0">
                <a:latin typeface="Calibri" pitchFamily="34" charset="0"/>
              </a:rPr>
              <a:t>Obsah:</a:t>
            </a:r>
            <a:endParaRPr lang="cs-CZ" sz="3200" dirty="0" smtClean="0">
              <a:latin typeface="Calibri" pitchFamily="34" charset="0"/>
            </a:endParaRPr>
          </a:p>
          <a:p>
            <a:pPr lvl="1" algn="just">
              <a:buFont typeface="Wingdings" pitchFamily="2" charset="2"/>
              <a:buChar char="§"/>
            </a:pPr>
            <a:r>
              <a:rPr lang="cs-CZ" sz="3200" dirty="0" smtClean="0">
                <a:latin typeface="Calibri" pitchFamily="34" charset="0"/>
              </a:rPr>
              <a:t>  Regiony a inovační strategie</a:t>
            </a:r>
          </a:p>
          <a:p>
            <a:pPr lvl="1" algn="just">
              <a:buFont typeface="Wingdings" pitchFamily="2" charset="2"/>
              <a:buChar char="§"/>
            </a:pPr>
            <a:r>
              <a:rPr lang="cs-CZ" sz="3200" dirty="0" smtClean="0">
                <a:latin typeface="Calibri" pitchFamily="34" charset="0"/>
              </a:rPr>
              <a:t>  Regiony a EUREKA &amp; Eurostars</a:t>
            </a:r>
          </a:p>
          <a:p>
            <a:pPr lvl="1" algn="just">
              <a:buFont typeface="Wingdings" pitchFamily="2" charset="2"/>
              <a:buChar char="§"/>
            </a:pPr>
            <a:r>
              <a:rPr lang="cs-CZ" sz="3200" dirty="0" smtClean="0">
                <a:latin typeface="Calibri" pitchFamily="34" charset="0"/>
              </a:rPr>
              <a:t>  Zaměření a cíle EUREKY a Eurostars</a:t>
            </a:r>
          </a:p>
          <a:p>
            <a:pPr lvl="1" algn="just">
              <a:buFont typeface="Wingdings" pitchFamily="2" charset="2"/>
              <a:buChar char="§"/>
            </a:pPr>
            <a:r>
              <a:rPr lang="cs-CZ" sz="3200" dirty="0" smtClean="0">
                <a:latin typeface="Calibri" pitchFamily="34" charset="0"/>
              </a:rPr>
              <a:t>  EUREKA a Eurostars v ČR</a:t>
            </a:r>
          </a:p>
          <a:p>
            <a:pPr lvl="1" algn="just">
              <a:buFont typeface="Wingdings" pitchFamily="2" charset="2"/>
              <a:buChar char="§"/>
            </a:pPr>
            <a:r>
              <a:rPr lang="cs-CZ" sz="3200" dirty="0" smtClean="0">
                <a:latin typeface="Calibri" pitchFamily="34" charset="0"/>
              </a:rPr>
              <a:t>  Možnosti financování v ČR</a:t>
            </a:r>
            <a:endParaRPr lang="cs-CZ" sz="3200" dirty="0">
              <a:latin typeface="Calibri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5748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ller"/>
                <a:ea typeface="Calibri" pitchFamily="34" charset="0"/>
                <a:cs typeface="Times New Roman" pitchFamily="18" charset="0"/>
              </a:rPr>
              <a:t>&amp; Eurostars a regiony ČR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ller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57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39864660"/>
              </p:ext>
            </p:extLst>
          </p:nvPr>
        </p:nvGraphicFramePr>
        <p:xfrm>
          <a:off x="1877781" y="1137140"/>
          <a:ext cx="6053455" cy="5507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C:\Users\SM\Pictures\EUREKA logo\EUREKA Custers - Umbrellas\ACQUEAU\acqueau LOGO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973" y="1299527"/>
            <a:ext cx="1565910" cy="39814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7" name="Picture 6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973" y="2031105"/>
            <a:ext cx="1187450" cy="597535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8" name="Picture 7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972" y="2885672"/>
            <a:ext cx="1699895" cy="462280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9" name="Picture 8" descr="C:\Users\SM\Pictures\EUREKA logo\EUREKA Custers - Umbrellas\Logo RVB Jpeg haute def 300 dpi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09" y="3682973"/>
            <a:ext cx="1576070" cy="48069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0" name="Picture 9" descr="C:\Users\SM\Pictures\EUREKA logo\EUREKA Custers - Umbrellas\Eurogia\EUROGIA 2020.bmp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09" y="4482956"/>
            <a:ext cx="1722120" cy="44132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1" name="Picture 10" descr="itea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973" y="5256241"/>
            <a:ext cx="1502410" cy="427990"/>
          </a:xfrm>
          <a:prstGeom prst="rect">
            <a:avLst/>
          </a:prstGeom>
          <a:noFill/>
          <a:ex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055" y="6018706"/>
            <a:ext cx="1519328" cy="586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736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33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7" y="1188244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2408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72" y="1190463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2668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2" y="4481746"/>
            <a:ext cx="1066800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2742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878" y="2281453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1489"/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768" y="56601"/>
            <a:ext cx="1066800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2772"/>
          <p:cNvPicPr>
            <a:picLocks noChangeAspect="1" noChangeArrowheads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560" y="87521"/>
            <a:ext cx="1066800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1700"/>
          <p:cNvPicPr>
            <a:picLocks noChangeAspect="1" noChangeArrowheads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8185"/>
            <a:ext cx="1066800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2534"/>
          <p:cNvPicPr>
            <a:picLocks noChangeAspect="1" noChangeArrowheads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786" y="5664004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106"/>
          <p:cNvPicPr>
            <a:picLocks noChangeAspect="1" noChangeArrowheads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72" y="5584079"/>
            <a:ext cx="1066800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pp\Desktop\1.jpg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495" y="85546"/>
            <a:ext cx="1065600" cy="10656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p\Desktop\5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7423"/>
            <a:ext cx="1065600" cy="10656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p\Desktop\4.jpg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5" y="91366"/>
            <a:ext cx="1065600" cy="10656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pp\Desktop\mp3 1.jpg"/>
          <p:cNvPicPr>
            <a:picLocks noChangeArrowheads="1"/>
          </p:cNvPicPr>
          <p:nvPr/>
        </p:nvPicPr>
        <p:blipFill>
          <a:blip r:embed="rId1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92" y="87521"/>
            <a:ext cx="1065600" cy="10656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pp\Desktop\3.jpg"/>
          <p:cNvPicPr>
            <a:picLocks noChangeAspect="1" noChangeArrowheads="1"/>
          </p:cNvPicPr>
          <p:nvPr/>
        </p:nvPicPr>
        <p:blipFill>
          <a:blip r:embed="rId1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87521"/>
            <a:ext cx="1065600" cy="10656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pp\Desktop\2.jpg"/>
          <p:cNvPicPr>
            <a:picLocks noChangeAspect="1" noChangeArrowheads="1"/>
          </p:cNvPicPr>
          <p:nvPr/>
        </p:nvPicPr>
        <p:blipFill>
          <a:blip r:embed="rId1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154" y="4484598"/>
            <a:ext cx="1065600" cy="10656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pp\Desktop\12.jpg"/>
          <p:cNvPicPr>
            <a:picLocks noChangeAspect="1" noChangeArrowheads="1"/>
          </p:cNvPicPr>
          <p:nvPr/>
        </p:nvPicPr>
        <p:blipFill>
          <a:blip r:embed="rId1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192" y="1196421"/>
            <a:ext cx="1065600" cy="10656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pp\Desktop\11.jpg"/>
          <p:cNvPicPr>
            <a:picLocks noChangeAspect="1" noChangeArrowheads="1"/>
          </p:cNvPicPr>
          <p:nvPr/>
        </p:nvPicPr>
        <p:blipFill>
          <a:blip r:embed="rId1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760" y="1188244"/>
            <a:ext cx="1065600" cy="10656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pp\Desktop\10.jpg"/>
          <p:cNvPicPr>
            <a:picLocks noChangeAspect="1" noChangeArrowheads="1"/>
          </p:cNvPicPr>
          <p:nvPr/>
        </p:nvPicPr>
        <p:blipFill>
          <a:blip r:embed="rId2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495" y="1196421"/>
            <a:ext cx="1065600" cy="10656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pp\Desktop\9.jpg"/>
          <p:cNvPicPr>
            <a:picLocks noChangeAspect="1" noChangeArrowheads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63802"/>
            <a:ext cx="1065600" cy="10656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C:\Users\pp\Desktop\14.jpg"/>
          <p:cNvPicPr>
            <a:picLocks noChangeAspect="1" noChangeArrowheads="1"/>
          </p:cNvPicPr>
          <p:nvPr/>
        </p:nvPicPr>
        <p:blipFill>
          <a:blip r:embed="rId2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760" y="2281453"/>
            <a:ext cx="1065600" cy="10656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C:\Users\pp\Desktop\15.jpg"/>
          <p:cNvPicPr>
            <a:picLocks noChangeAspect="1" noChangeArrowheads="1"/>
          </p:cNvPicPr>
          <p:nvPr/>
        </p:nvPicPr>
        <p:blipFill>
          <a:blip r:embed="rId2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607" y="2272135"/>
            <a:ext cx="1065600" cy="10656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C:\Users\pp\Desktop\16.jpg"/>
          <p:cNvPicPr>
            <a:picLocks noChangeAspect="1" noChangeArrowheads="1"/>
          </p:cNvPicPr>
          <p:nvPr/>
        </p:nvPicPr>
        <p:blipFill>
          <a:blip r:embed="rId2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56966"/>
            <a:ext cx="1065600" cy="10656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C:\Users\pp\Desktop\17.jpg"/>
          <p:cNvPicPr>
            <a:picLocks noChangeAspect="1" noChangeArrowheads="1"/>
          </p:cNvPicPr>
          <p:nvPr/>
        </p:nvPicPr>
        <p:blipFill>
          <a:blip r:embed="rId2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1" y="5584079"/>
            <a:ext cx="1065600" cy="10656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C:\Users\pp\Desktop\7.jpg"/>
          <p:cNvPicPr>
            <a:picLocks noChangeAspect="1" noChangeArrowheads="1"/>
          </p:cNvPicPr>
          <p:nvPr/>
        </p:nvPicPr>
        <p:blipFill>
          <a:blip r:embed="rId2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094" y="2298280"/>
            <a:ext cx="1065600" cy="10656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C:\Users\pp\Desktop\19.jpg"/>
          <p:cNvPicPr>
            <a:picLocks noChangeAspect="1" noChangeArrowheads="1"/>
          </p:cNvPicPr>
          <p:nvPr/>
        </p:nvPicPr>
        <p:blipFill>
          <a:blip r:embed="rId2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760" y="3395211"/>
            <a:ext cx="1065600" cy="10656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C:\Users\pp\Desktop\40.jpg"/>
          <p:cNvPicPr>
            <a:picLocks noChangeAspect="1" noChangeArrowheads="1"/>
          </p:cNvPicPr>
          <p:nvPr/>
        </p:nvPicPr>
        <p:blipFill>
          <a:blip r:embed="rId2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72" y="3380353"/>
            <a:ext cx="1065600" cy="10656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C:\Users\pp\Desktop\38.jpg"/>
          <p:cNvPicPr>
            <a:picLocks noChangeAspect="1" noChangeArrowheads="1"/>
          </p:cNvPicPr>
          <p:nvPr/>
        </p:nvPicPr>
        <p:blipFill>
          <a:blip r:embed="rId2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96" y="3425299"/>
            <a:ext cx="1065600" cy="10656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 descr="C:\Users\pp\Desktop\37.jpg"/>
          <p:cNvPicPr>
            <a:picLocks noChangeAspect="1" noChangeArrowheads="1"/>
          </p:cNvPicPr>
          <p:nvPr/>
        </p:nvPicPr>
        <p:blipFill>
          <a:blip r:embed="rId3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424" y="4573674"/>
            <a:ext cx="1065600" cy="10656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C:\Users\pp\Desktop\36.jpg"/>
          <p:cNvPicPr>
            <a:picLocks noChangeAspect="1" noChangeArrowheads="1"/>
          </p:cNvPicPr>
          <p:nvPr/>
        </p:nvPicPr>
        <p:blipFill>
          <a:blip r:embed="rId3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478" y="3402826"/>
            <a:ext cx="1065600" cy="10656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25" descr="C:\Users\pp\Desktop\35.jpg"/>
          <p:cNvPicPr>
            <a:picLocks noChangeAspect="1" noChangeArrowheads="1"/>
          </p:cNvPicPr>
          <p:nvPr/>
        </p:nvPicPr>
        <p:blipFill>
          <a:blip r:embed="rId3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132" y="5639274"/>
            <a:ext cx="1065600" cy="10656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C:\Users\pp\Desktop\34.jpg"/>
          <p:cNvPicPr>
            <a:picLocks noChangeAspect="1" noChangeArrowheads="1"/>
          </p:cNvPicPr>
          <p:nvPr/>
        </p:nvPicPr>
        <p:blipFill>
          <a:blip r:embed="rId3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580" y="5613713"/>
            <a:ext cx="1065600" cy="10656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Picture 27" descr="C:\Users\pp\Desktop\33.jpg"/>
          <p:cNvPicPr>
            <a:picLocks noChangeAspect="1" noChangeArrowheads="1"/>
          </p:cNvPicPr>
          <p:nvPr/>
        </p:nvPicPr>
        <p:blipFill>
          <a:blip r:embed="rId3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88244"/>
            <a:ext cx="1065600" cy="10656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C:\Users\pp\Desktop\32.jpg"/>
          <p:cNvPicPr>
            <a:picLocks noChangeAspect="1" noChangeArrowheads="1"/>
          </p:cNvPicPr>
          <p:nvPr/>
        </p:nvPicPr>
        <p:blipFill>
          <a:blip r:embed="rId3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553" y="3410614"/>
            <a:ext cx="1065600" cy="10656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Picture 29" descr="C:\Users\pp\Desktop\31.jpg"/>
          <p:cNvPicPr>
            <a:picLocks noChangeAspect="1" noChangeArrowheads="1"/>
          </p:cNvPicPr>
          <p:nvPr/>
        </p:nvPicPr>
        <p:blipFill>
          <a:blip r:embed="rId3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551" y="4524782"/>
            <a:ext cx="1065600" cy="10656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C:\Users\pp\Desktop\30.jpg"/>
          <p:cNvPicPr>
            <a:picLocks noChangeAspect="1" noChangeArrowheads="1"/>
          </p:cNvPicPr>
          <p:nvPr/>
        </p:nvPicPr>
        <p:blipFill>
          <a:blip r:embed="rId3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551" y="5644038"/>
            <a:ext cx="1065600" cy="10656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9" name="Picture 31" descr="C:\Users\pp\Desktop\29.jpg"/>
          <p:cNvPicPr>
            <a:picLocks noChangeAspect="1" noChangeArrowheads="1"/>
          </p:cNvPicPr>
          <p:nvPr/>
        </p:nvPicPr>
        <p:blipFill>
          <a:blip r:embed="rId3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38" y="5582104"/>
            <a:ext cx="1065600" cy="10656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C:\Users\pp\Desktop\28.jpg"/>
          <p:cNvPicPr>
            <a:picLocks noChangeAspect="1" noChangeArrowheads="1"/>
          </p:cNvPicPr>
          <p:nvPr/>
        </p:nvPicPr>
        <p:blipFill>
          <a:blip r:embed="rId3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332419"/>
            <a:ext cx="1065600" cy="10656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1" name="Picture 33" descr="C:\Users\pp\Desktop\27.jpg"/>
          <p:cNvPicPr>
            <a:picLocks noChangeAspect="1" noChangeArrowheads="1"/>
          </p:cNvPicPr>
          <p:nvPr/>
        </p:nvPicPr>
        <p:blipFill>
          <a:blip r:embed="rId4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997" y="2262021"/>
            <a:ext cx="1065600" cy="10656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C:\Users\pp\Desktop\26.jpg"/>
          <p:cNvPicPr>
            <a:picLocks noChangeAspect="1" noChangeArrowheads="1"/>
          </p:cNvPicPr>
          <p:nvPr/>
        </p:nvPicPr>
        <p:blipFill>
          <a:blip r:embed="rId4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094" y="4548113"/>
            <a:ext cx="1065600" cy="10656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3" name="Picture 35" descr="C:\Users\pp\Desktop\25.jpg"/>
          <p:cNvPicPr>
            <a:picLocks noChangeAspect="1" noChangeArrowheads="1"/>
          </p:cNvPicPr>
          <p:nvPr/>
        </p:nvPicPr>
        <p:blipFill>
          <a:blip r:embed="rId4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38" y="3401884"/>
            <a:ext cx="1065600" cy="10656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36" descr="C:\Users\pp\Desktop\24.jpg"/>
          <p:cNvPicPr>
            <a:picLocks noChangeAspect="1" noChangeArrowheads="1"/>
          </p:cNvPicPr>
          <p:nvPr/>
        </p:nvPicPr>
        <p:blipFill>
          <a:blip r:embed="rId4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679" y="1206535"/>
            <a:ext cx="1065600" cy="10656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5" name="Picture 37" descr="C:\Users\pp\Desktop\23.jpg"/>
          <p:cNvPicPr>
            <a:picLocks noChangeAspect="1" noChangeArrowheads="1"/>
          </p:cNvPicPr>
          <p:nvPr/>
        </p:nvPicPr>
        <p:blipFill>
          <a:blip r:embed="rId4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602" y="3398019"/>
            <a:ext cx="1065600" cy="10656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Picture 38" descr="C:\Users\pp\Desktop\22.jpg"/>
          <p:cNvPicPr>
            <a:picLocks noChangeAspect="1" noChangeArrowheads="1"/>
          </p:cNvPicPr>
          <p:nvPr/>
        </p:nvPicPr>
        <p:blipFill>
          <a:blip r:embed="rId4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1" y="3379152"/>
            <a:ext cx="1065600" cy="10656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7" name="Picture 39" descr="C:\Users\pp\Desktop\21.jpg"/>
          <p:cNvPicPr>
            <a:picLocks noChangeAspect="1" noChangeArrowheads="1"/>
          </p:cNvPicPr>
          <p:nvPr/>
        </p:nvPicPr>
        <p:blipFill>
          <a:blip r:embed="rId4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676" y="4544183"/>
            <a:ext cx="1065600" cy="10656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Picture 40" descr="C:\Users\pp\Desktop\20.jpg"/>
          <p:cNvPicPr>
            <a:picLocks noChangeAspect="1" noChangeArrowheads="1"/>
          </p:cNvPicPr>
          <p:nvPr/>
        </p:nvPicPr>
        <p:blipFill>
          <a:blip r:embed="rId4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807" y="4476214"/>
            <a:ext cx="1065600" cy="10656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C:\Users\pp\Desktop\logo.jpg"/>
          <p:cNvPicPr>
            <a:picLocks noChangeAspect="1" noChangeArrowheads="1"/>
          </p:cNvPicPr>
          <p:nvPr/>
        </p:nvPicPr>
        <p:blipFill>
          <a:blip r:embed="rId4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12" y="2364735"/>
            <a:ext cx="922338" cy="93610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0" name="Picture 42" descr="C:\Users\pp\Desktop\41.jpg"/>
          <p:cNvPicPr>
            <a:picLocks noChangeAspect="1" noChangeArrowheads="1"/>
          </p:cNvPicPr>
          <p:nvPr/>
        </p:nvPicPr>
        <p:blipFill>
          <a:blip r:embed="rId4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484598"/>
            <a:ext cx="1065600" cy="10656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3"/>
          <p:cNvPicPr>
            <a:picLocks noChangeArrowheads="1"/>
          </p:cNvPicPr>
          <p:nvPr/>
        </p:nvPicPr>
        <p:blipFill>
          <a:blip r:embed="rId5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553" y="5654479"/>
            <a:ext cx="1065600" cy="106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>
            <a:spLocks noChangeAspect="1"/>
          </p:cNvSpPr>
          <p:nvPr/>
        </p:nvSpPr>
        <p:spPr>
          <a:xfrm>
            <a:off x="417292" y="2683516"/>
            <a:ext cx="1800000" cy="180000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  <a:latin typeface="Century Gothic" pitchFamily="34" charset="0"/>
              </a:rPr>
              <a:t>5.700</a:t>
            </a:r>
            <a:r>
              <a:rPr lang="en-GB" sz="1600" b="1" dirty="0">
                <a:solidFill>
                  <a:schemeClr val="bg1"/>
                </a:solidFill>
                <a:latin typeface="Century Gothic" pitchFamily="34" charset="0"/>
              </a:rPr>
              <a:t>+ Projects</a:t>
            </a:r>
          </a:p>
        </p:txBody>
      </p:sp>
      <p:sp>
        <p:nvSpPr>
          <p:cNvPr id="75" name="Oval 74"/>
          <p:cNvSpPr>
            <a:spLocks noChangeAspect="1"/>
          </p:cNvSpPr>
          <p:nvPr/>
        </p:nvSpPr>
        <p:spPr>
          <a:xfrm>
            <a:off x="5461501" y="1689766"/>
            <a:ext cx="3600000" cy="360000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>
              <a:spcBef>
                <a:spcPts val="0"/>
              </a:spcBef>
            </a:pPr>
            <a:endParaRPr lang="en-GB" sz="24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ctr">
              <a:spcBef>
                <a:spcPts val="0"/>
              </a:spcBef>
            </a:pPr>
            <a:endParaRPr lang="en-GB" sz="2400" b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GB" sz="2600" b="1" dirty="0" smtClean="0">
                <a:solidFill>
                  <a:schemeClr val="bg1"/>
                </a:solidFill>
                <a:latin typeface="Century Gothic" pitchFamily="34" charset="0"/>
              </a:rPr>
              <a:t>36+ BILLION €</a:t>
            </a:r>
          </a:p>
          <a:p>
            <a:pPr algn="ctr"/>
            <a:r>
              <a:rPr lang="en-GB" sz="2200" b="1" dirty="0" smtClean="0">
                <a:solidFill>
                  <a:schemeClr val="bg1"/>
                </a:solidFill>
                <a:latin typeface="Century Gothic" pitchFamily="34" charset="0"/>
              </a:rPr>
              <a:t>public-private </a:t>
            </a:r>
            <a:r>
              <a:rPr lang="en-GB" sz="2200" b="1" dirty="0">
                <a:solidFill>
                  <a:schemeClr val="bg1"/>
                </a:solidFill>
                <a:latin typeface="Century Gothic" pitchFamily="34" charset="0"/>
              </a:rPr>
              <a:t>funding</a:t>
            </a:r>
          </a:p>
          <a:p>
            <a:pPr algn="ctr">
              <a:spcBef>
                <a:spcPts val="0"/>
              </a:spcBef>
            </a:pPr>
            <a:endParaRPr lang="en-GB" sz="24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ctr">
              <a:spcBef>
                <a:spcPts val="0"/>
              </a:spcBef>
            </a:pPr>
            <a:endParaRPr lang="en-GB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6" name="Oval 75"/>
          <p:cNvSpPr>
            <a:spLocks noChangeAspect="1"/>
          </p:cNvSpPr>
          <p:nvPr/>
        </p:nvSpPr>
        <p:spPr>
          <a:xfrm>
            <a:off x="2536960" y="2222566"/>
            <a:ext cx="2700000" cy="2700000"/>
          </a:xfrm>
          <a:prstGeom prst="ellipse">
            <a:avLst/>
          </a:prstGeom>
          <a:solidFill>
            <a:schemeClr val="bg1"/>
          </a:solidFill>
          <a:ln>
            <a:solidFill>
              <a:srgbClr val="7FC4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en-GB" sz="2200" b="1" dirty="0" smtClean="0">
                <a:solidFill>
                  <a:srgbClr val="00B0F0"/>
                </a:solidFill>
                <a:latin typeface="Century Gothic" pitchFamily="34" charset="0"/>
              </a:rPr>
              <a:t>26.000+</a:t>
            </a:r>
            <a:endParaRPr lang="en-GB" sz="2200" b="1" dirty="0">
              <a:solidFill>
                <a:srgbClr val="00B0F0"/>
              </a:solidFill>
              <a:latin typeface="Century Gothic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GB" sz="2000" b="1" dirty="0">
                <a:solidFill>
                  <a:srgbClr val="00B0F0"/>
                </a:solidFill>
                <a:latin typeface="Century Gothic" pitchFamily="34" charset="0"/>
              </a:rPr>
              <a:t>Organisations </a:t>
            </a:r>
          </a:p>
          <a:p>
            <a:pPr algn="ctr"/>
            <a:r>
              <a:rPr lang="en-GB" sz="2000" b="1" dirty="0" smtClean="0">
                <a:solidFill>
                  <a:srgbClr val="00B0F0"/>
                </a:solidFill>
                <a:latin typeface="Century Gothic" pitchFamily="34" charset="0"/>
              </a:rPr>
              <a:t>Involved</a:t>
            </a:r>
            <a:endParaRPr lang="en-GB" sz="2000" b="1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8054" y="287835"/>
            <a:ext cx="6547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GB" sz="4000" dirty="0">
                <a:latin typeface="Calibri" pitchFamily="34" charset="0"/>
              </a:rPr>
              <a:t>S</a:t>
            </a:r>
            <a:r>
              <a:rPr lang="en-GB" sz="4000" dirty="0" smtClean="0">
                <a:solidFill>
                  <a:schemeClr val="tx1"/>
                </a:solidFill>
                <a:latin typeface="Calibri" pitchFamily="34" charset="0"/>
              </a:rPr>
              <a:t>ince 1985…</a:t>
            </a:r>
          </a:p>
        </p:txBody>
      </p:sp>
    </p:spTree>
    <p:extLst>
      <p:ext uri="{BB962C8B-B14F-4D97-AF65-F5344CB8AC3E}">
        <p14:creationId xmlns:p14="http://schemas.microsoft.com/office/powerpoint/2010/main" val="309328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5" grpId="0" animBg="1"/>
      <p:bldP spid="7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33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7" y="1188244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2408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72" y="1190463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2668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2" y="4481746"/>
            <a:ext cx="1066800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2742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878" y="2281453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1489"/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768" y="56601"/>
            <a:ext cx="1066800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2772"/>
          <p:cNvPicPr>
            <a:picLocks noChangeAspect="1" noChangeArrowheads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560" y="87521"/>
            <a:ext cx="1066800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1700"/>
          <p:cNvPicPr>
            <a:picLocks noChangeAspect="1" noChangeArrowheads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8185"/>
            <a:ext cx="1066800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2534"/>
          <p:cNvPicPr>
            <a:picLocks noChangeAspect="1" noChangeArrowheads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786" y="5664004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106"/>
          <p:cNvPicPr>
            <a:picLocks noChangeAspect="1" noChangeArrowheads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72" y="5584079"/>
            <a:ext cx="1066800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pp\Desktop\1.jpg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495" y="85546"/>
            <a:ext cx="1065600" cy="10656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p\Desktop\5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7423"/>
            <a:ext cx="1065600" cy="10656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p\Desktop\4.jpg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5" y="91366"/>
            <a:ext cx="1065600" cy="10656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pp\Desktop\mp3 1.jpg"/>
          <p:cNvPicPr>
            <a:picLocks noChangeArrowheads="1"/>
          </p:cNvPicPr>
          <p:nvPr/>
        </p:nvPicPr>
        <p:blipFill>
          <a:blip r:embed="rId1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92" y="87521"/>
            <a:ext cx="1065600" cy="10656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pp\Desktop\3.jpg"/>
          <p:cNvPicPr>
            <a:picLocks noChangeAspect="1" noChangeArrowheads="1"/>
          </p:cNvPicPr>
          <p:nvPr/>
        </p:nvPicPr>
        <p:blipFill>
          <a:blip r:embed="rId1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87521"/>
            <a:ext cx="1065600" cy="10656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pp\Desktop\2.jpg"/>
          <p:cNvPicPr>
            <a:picLocks noChangeAspect="1" noChangeArrowheads="1"/>
          </p:cNvPicPr>
          <p:nvPr/>
        </p:nvPicPr>
        <p:blipFill>
          <a:blip r:embed="rId1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154" y="4484598"/>
            <a:ext cx="1065600" cy="10656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pp\Desktop\12.jpg"/>
          <p:cNvPicPr>
            <a:picLocks noChangeAspect="1" noChangeArrowheads="1"/>
          </p:cNvPicPr>
          <p:nvPr/>
        </p:nvPicPr>
        <p:blipFill>
          <a:blip r:embed="rId1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192" y="1196421"/>
            <a:ext cx="1065600" cy="10656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pp\Desktop\11.jpg"/>
          <p:cNvPicPr>
            <a:picLocks noChangeAspect="1" noChangeArrowheads="1"/>
          </p:cNvPicPr>
          <p:nvPr/>
        </p:nvPicPr>
        <p:blipFill>
          <a:blip r:embed="rId1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760" y="1188244"/>
            <a:ext cx="1065600" cy="10656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pp\Desktop\10.jpg"/>
          <p:cNvPicPr>
            <a:picLocks noChangeAspect="1" noChangeArrowheads="1"/>
          </p:cNvPicPr>
          <p:nvPr/>
        </p:nvPicPr>
        <p:blipFill>
          <a:blip r:embed="rId2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495" y="1196421"/>
            <a:ext cx="1065600" cy="10656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pp\Desktop\9.jpg"/>
          <p:cNvPicPr>
            <a:picLocks noChangeAspect="1" noChangeArrowheads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63802"/>
            <a:ext cx="1065600" cy="10656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C:\Users\pp\Desktop\14.jpg"/>
          <p:cNvPicPr>
            <a:picLocks noChangeAspect="1" noChangeArrowheads="1"/>
          </p:cNvPicPr>
          <p:nvPr/>
        </p:nvPicPr>
        <p:blipFill>
          <a:blip r:embed="rId2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760" y="2281453"/>
            <a:ext cx="1065600" cy="10656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C:\Users\pp\Desktop\15.jpg"/>
          <p:cNvPicPr>
            <a:picLocks noChangeAspect="1" noChangeArrowheads="1"/>
          </p:cNvPicPr>
          <p:nvPr/>
        </p:nvPicPr>
        <p:blipFill>
          <a:blip r:embed="rId2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607" y="2272135"/>
            <a:ext cx="1065600" cy="10656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C:\Users\pp\Desktop\16.jpg"/>
          <p:cNvPicPr>
            <a:picLocks noChangeAspect="1" noChangeArrowheads="1"/>
          </p:cNvPicPr>
          <p:nvPr/>
        </p:nvPicPr>
        <p:blipFill>
          <a:blip r:embed="rId2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56966"/>
            <a:ext cx="1065600" cy="10656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C:\Users\pp\Desktop\17.jpg"/>
          <p:cNvPicPr>
            <a:picLocks noChangeAspect="1" noChangeArrowheads="1"/>
          </p:cNvPicPr>
          <p:nvPr/>
        </p:nvPicPr>
        <p:blipFill>
          <a:blip r:embed="rId2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1" y="5584079"/>
            <a:ext cx="1065600" cy="10656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C:\Users\pp\Desktop\7.jpg"/>
          <p:cNvPicPr>
            <a:picLocks noChangeAspect="1" noChangeArrowheads="1"/>
          </p:cNvPicPr>
          <p:nvPr/>
        </p:nvPicPr>
        <p:blipFill>
          <a:blip r:embed="rId2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094" y="2298280"/>
            <a:ext cx="1065600" cy="10656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C:\Users\pp\Desktop\19.jpg"/>
          <p:cNvPicPr>
            <a:picLocks noChangeAspect="1" noChangeArrowheads="1"/>
          </p:cNvPicPr>
          <p:nvPr/>
        </p:nvPicPr>
        <p:blipFill>
          <a:blip r:embed="rId2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760" y="3395211"/>
            <a:ext cx="1065600" cy="10656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C:\Users\pp\Desktop\40.jpg"/>
          <p:cNvPicPr>
            <a:picLocks noChangeAspect="1" noChangeArrowheads="1"/>
          </p:cNvPicPr>
          <p:nvPr/>
        </p:nvPicPr>
        <p:blipFill>
          <a:blip r:embed="rId2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72" y="3380353"/>
            <a:ext cx="1065600" cy="10656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C:\Users\pp\Desktop\38.jpg"/>
          <p:cNvPicPr>
            <a:picLocks noChangeAspect="1" noChangeArrowheads="1"/>
          </p:cNvPicPr>
          <p:nvPr/>
        </p:nvPicPr>
        <p:blipFill>
          <a:blip r:embed="rId2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96" y="3425299"/>
            <a:ext cx="1065600" cy="10656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 descr="C:\Users\pp\Desktop\37.jpg"/>
          <p:cNvPicPr>
            <a:picLocks noChangeAspect="1" noChangeArrowheads="1"/>
          </p:cNvPicPr>
          <p:nvPr/>
        </p:nvPicPr>
        <p:blipFill>
          <a:blip r:embed="rId3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424" y="4573674"/>
            <a:ext cx="1065600" cy="10656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C:\Users\pp\Desktop\36.jpg"/>
          <p:cNvPicPr>
            <a:picLocks noChangeAspect="1" noChangeArrowheads="1"/>
          </p:cNvPicPr>
          <p:nvPr/>
        </p:nvPicPr>
        <p:blipFill>
          <a:blip r:embed="rId3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478" y="3402826"/>
            <a:ext cx="1065600" cy="10656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25" descr="C:\Users\pp\Desktop\35.jpg"/>
          <p:cNvPicPr>
            <a:picLocks noChangeAspect="1" noChangeArrowheads="1"/>
          </p:cNvPicPr>
          <p:nvPr/>
        </p:nvPicPr>
        <p:blipFill>
          <a:blip r:embed="rId3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132" y="5639274"/>
            <a:ext cx="1065600" cy="10656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C:\Users\pp\Desktop\34.jpg"/>
          <p:cNvPicPr>
            <a:picLocks noChangeAspect="1" noChangeArrowheads="1"/>
          </p:cNvPicPr>
          <p:nvPr/>
        </p:nvPicPr>
        <p:blipFill>
          <a:blip r:embed="rId3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580" y="5613713"/>
            <a:ext cx="1065600" cy="10656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Picture 27" descr="C:\Users\pp\Desktop\33.jpg"/>
          <p:cNvPicPr>
            <a:picLocks noChangeAspect="1" noChangeArrowheads="1"/>
          </p:cNvPicPr>
          <p:nvPr/>
        </p:nvPicPr>
        <p:blipFill>
          <a:blip r:embed="rId3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88244"/>
            <a:ext cx="1065600" cy="10656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C:\Users\pp\Desktop\32.jpg"/>
          <p:cNvPicPr>
            <a:picLocks noChangeAspect="1" noChangeArrowheads="1"/>
          </p:cNvPicPr>
          <p:nvPr/>
        </p:nvPicPr>
        <p:blipFill>
          <a:blip r:embed="rId3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553" y="3410614"/>
            <a:ext cx="1065600" cy="10656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Picture 29" descr="C:\Users\pp\Desktop\31.jpg"/>
          <p:cNvPicPr>
            <a:picLocks noChangeAspect="1" noChangeArrowheads="1"/>
          </p:cNvPicPr>
          <p:nvPr/>
        </p:nvPicPr>
        <p:blipFill>
          <a:blip r:embed="rId3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551" y="4524782"/>
            <a:ext cx="1065600" cy="10656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C:\Users\pp\Desktop\30.jpg"/>
          <p:cNvPicPr>
            <a:picLocks noChangeAspect="1" noChangeArrowheads="1"/>
          </p:cNvPicPr>
          <p:nvPr/>
        </p:nvPicPr>
        <p:blipFill>
          <a:blip r:embed="rId3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551" y="5644038"/>
            <a:ext cx="1065600" cy="10656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9" name="Picture 31" descr="C:\Users\pp\Desktop\29.jpg"/>
          <p:cNvPicPr>
            <a:picLocks noChangeAspect="1" noChangeArrowheads="1"/>
          </p:cNvPicPr>
          <p:nvPr/>
        </p:nvPicPr>
        <p:blipFill>
          <a:blip r:embed="rId3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38" y="5582104"/>
            <a:ext cx="1065600" cy="10656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C:\Users\pp\Desktop\28.jpg"/>
          <p:cNvPicPr>
            <a:picLocks noChangeAspect="1" noChangeArrowheads="1"/>
          </p:cNvPicPr>
          <p:nvPr/>
        </p:nvPicPr>
        <p:blipFill>
          <a:blip r:embed="rId3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332419"/>
            <a:ext cx="1065600" cy="10656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1" name="Picture 33" descr="C:\Users\pp\Desktop\27.jpg"/>
          <p:cNvPicPr>
            <a:picLocks noChangeAspect="1" noChangeArrowheads="1"/>
          </p:cNvPicPr>
          <p:nvPr/>
        </p:nvPicPr>
        <p:blipFill>
          <a:blip r:embed="rId4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997" y="2262021"/>
            <a:ext cx="1065600" cy="10656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C:\Users\pp\Desktop\26.jpg"/>
          <p:cNvPicPr>
            <a:picLocks noChangeAspect="1" noChangeArrowheads="1"/>
          </p:cNvPicPr>
          <p:nvPr/>
        </p:nvPicPr>
        <p:blipFill>
          <a:blip r:embed="rId4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094" y="4548113"/>
            <a:ext cx="1065600" cy="10656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3" name="Picture 35" descr="C:\Users\pp\Desktop\25.jpg"/>
          <p:cNvPicPr>
            <a:picLocks noChangeAspect="1" noChangeArrowheads="1"/>
          </p:cNvPicPr>
          <p:nvPr/>
        </p:nvPicPr>
        <p:blipFill>
          <a:blip r:embed="rId4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38" y="3401884"/>
            <a:ext cx="1065600" cy="10656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36" descr="C:\Users\pp\Desktop\24.jpg"/>
          <p:cNvPicPr>
            <a:picLocks noChangeAspect="1" noChangeArrowheads="1"/>
          </p:cNvPicPr>
          <p:nvPr/>
        </p:nvPicPr>
        <p:blipFill>
          <a:blip r:embed="rId4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679" y="1206535"/>
            <a:ext cx="1065600" cy="10656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5" name="Picture 37" descr="C:\Users\pp\Desktop\23.jpg"/>
          <p:cNvPicPr>
            <a:picLocks noChangeAspect="1" noChangeArrowheads="1"/>
          </p:cNvPicPr>
          <p:nvPr/>
        </p:nvPicPr>
        <p:blipFill>
          <a:blip r:embed="rId4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602" y="3398019"/>
            <a:ext cx="1065600" cy="10656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Picture 38" descr="C:\Users\pp\Desktop\22.jpg"/>
          <p:cNvPicPr>
            <a:picLocks noChangeAspect="1" noChangeArrowheads="1"/>
          </p:cNvPicPr>
          <p:nvPr/>
        </p:nvPicPr>
        <p:blipFill>
          <a:blip r:embed="rId4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1" y="3379152"/>
            <a:ext cx="1065600" cy="10656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7" name="Picture 39" descr="C:\Users\pp\Desktop\21.jpg"/>
          <p:cNvPicPr>
            <a:picLocks noChangeAspect="1" noChangeArrowheads="1"/>
          </p:cNvPicPr>
          <p:nvPr/>
        </p:nvPicPr>
        <p:blipFill>
          <a:blip r:embed="rId4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676" y="4544183"/>
            <a:ext cx="1065600" cy="10656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Picture 40" descr="C:\Users\pp\Desktop\20.jpg"/>
          <p:cNvPicPr>
            <a:picLocks noChangeAspect="1" noChangeArrowheads="1"/>
          </p:cNvPicPr>
          <p:nvPr/>
        </p:nvPicPr>
        <p:blipFill>
          <a:blip r:embed="rId4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807" y="4476214"/>
            <a:ext cx="1065600" cy="10656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C:\Users\pp\Desktop\logo.jpg"/>
          <p:cNvPicPr>
            <a:picLocks noChangeAspect="1" noChangeArrowheads="1"/>
          </p:cNvPicPr>
          <p:nvPr/>
        </p:nvPicPr>
        <p:blipFill>
          <a:blip r:embed="rId4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12" y="2364735"/>
            <a:ext cx="922338" cy="93610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0" name="Picture 42" descr="C:\Users\pp\Desktop\41.jpg"/>
          <p:cNvPicPr>
            <a:picLocks noChangeAspect="1" noChangeArrowheads="1"/>
          </p:cNvPicPr>
          <p:nvPr/>
        </p:nvPicPr>
        <p:blipFill>
          <a:blip r:embed="rId4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484598"/>
            <a:ext cx="1065600" cy="10656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3"/>
          <p:cNvPicPr>
            <a:picLocks noChangeArrowheads="1"/>
          </p:cNvPicPr>
          <p:nvPr/>
        </p:nvPicPr>
        <p:blipFill>
          <a:blip r:embed="rId5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553" y="5654479"/>
            <a:ext cx="1065600" cy="106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>
            <a:spLocks noChangeAspect="1"/>
          </p:cNvSpPr>
          <p:nvPr/>
        </p:nvSpPr>
        <p:spPr>
          <a:xfrm>
            <a:off x="1977868" y="2576903"/>
            <a:ext cx="1800000" cy="180000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  <a:latin typeface="Century Gothic" pitchFamily="34" charset="0"/>
              </a:rPr>
              <a:t>3.900</a:t>
            </a:r>
            <a:r>
              <a:rPr lang="en-GB" sz="1600" b="1" dirty="0">
                <a:solidFill>
                  <a:schemeClr val="bg1"/>
                </a:solidFill>
                <a:latin typeface="Century Gothic" pitchFamily="34" charset="0"/>
              </a:rPr>
              <a:t>+ </a:t>
            </a:r>
            <a:r>
              <a:rPr lang="en-GB" sz="1600" b="1" dirty="0" smtClean="0">
                <a:solidFill>
                  <a:schemeClr val="bg1"/>
                </a:solidFill>
                <a:latin typeface="Century Gothic" pitchFamily="34" charset="0"/>
              </a:rPr>
              <a:t>Research centres</a:t>
            </a:r>
            <a:endParaRPr lang="en-GB" sz="1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5" name="Oval 74"/>
          <p:cNvSpPr>
            <a:spLocks noChangeAspect="1"/>
          </p:cNvSpPr>
          <p:nvPr/>
        </p:nvSpPr>
        <p:spPr>
          <a:xfrm>
            <a:off x="6254195" y="1927007"/>
            <a:ext cx="2821455" cy="2821455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>
              <a:spcBef>
                <a:spcPts val="0"/>
              </a:spcBef>
            </a:pPr>
            <a:endParaRPr lang="en-GB" sz="24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ctr">
              <a:spcBef>
                <a:spcPts val="0"/>
              </a:spcBef>
            </a:pPr>
            <a:endParaRPr lang="en-GB" sz="2400" b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GB" sz="2600" b="1" dirty="0" smtClean="0">
                <a:solidFill>
                  <a:schemeClr val="bg1"/>
                </a:solidFill>
                <a:latin typeface="Century Gothic" pitchFamily="34" charset="0"/>
              </a:rPr>
              <a:t>11.300+</a:t>
            </a:r>
          </a:p>
          <a:p>
            <a:pPr algn="ctr">
              <a:spcBef>
                <a:spcPts val="0"/>
              </a:spcBef>
            </a:pPr>
            <a:r>
              <a:rPr lang="en-GB" sz="2600" b="1" dirty="0" smtClean="0">
                <a:solidFill>
                  <a:schemeClr val="bg1"/>
                </a:solidFill>
                <a:latin typeface="Century Gothic" pitchFamily="34" charset="0"/>
              </a:rPr>
              <a:t>SMEs</a:t>
            </a:r>
          </a:p>
          <a:p>
            <a:pPr algn="ctr">
              <a:spcBef>
                <a:spcPts val="0"/>
              </a:spcBef>
            </a:pPr>
            <a:endParaRPr lang="en-GB" sz="24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ctr">
              <a:spcBef>
                <a:spcPts val="0"/>
              </a:spcBef>
            </a:pPr>
            <a:endParaRPr lang="en-GB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6" name="Oval 75"/>
          <p:cNvSpPr>
            <a:spLocks noChangeAspect="1"/>
          </p:cNvSpPr>
          <p:nvPr/>
        </p:nvSpPr>
        <p:spPr>
          <a:xfrm>
            <a:off x="3914228" y="2311117"/>
            <a:ext cx="2239050" cy="2239050"/>
          </a:xfrm>
          <a:prstGeom prst="ellipse">
            <a:avLst/>
          </a:prstGeom>
          <a:solidFill>
            <a:schemeClr val="bg1"/>
          </a:solidFill>
          <a:ln>
            <a:solidFill>
              <a:srgbClr val="7FC4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en-GB" sz="2200" b="1" dirty="0" smtClean="0">
                <a:solidFill>
                  <a:srgbClr val="00B0F0"/>
                </a:solidFill>
                <a:latin typeface="Century Gothic" pitchFamily="34" charset="0"/>
              </a:rPr>
              <a:t>7.300+</a:t>
            </a:r>
            <a:endParaRPr lang="en-GB" sz="2200" b="1" dirty="0">
              <a:solidFill>
                <a:srgbClr val="00B0F0"/>
              </a:solidFill>
              <a:latin typeface="Century Gothic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GB" sz="2000" b="1" dirty="0" smtClean="0">
                <a:solidFill>
                  <a:srgbClr val="00B0F0"/>
                </a:solidFill>
                <a:latin typeface="Century Gothic" pitchFamily="34" charset="0"/>
              </a:rPr>
              <a:t>Large companies</a:t>
            </a:r>
            <a:endParaRPr lang="en-GB" sz="2000" b="1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8055" y="287835"/>
            <a:ext cx="8467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GB" sz="3200" dirty="0" smtClean="0">
                <a:latin typeface="Calibri" pitchFamily="34" charset="0"/>
              </a:rPr>
              <a:t>Number of organisations involved </a:t>
            </a:r>
            <a:r>
              <a:rPr lang="cs-CZ" sz="3200" dirty="0" smtClean="0">
                <a:solidFill>
                  <a:schemeClr val="tx1"/>
                </a:solidFill>
                <a:latin typeface="Calibri" pitchFamily="34" charset="0"/>
              </a:rPr>
              <a:t>since</a:t>
            </a:r>
            <a:r>
              <a:rPr lang="en-GB" sz="3200" dirty="0" smtClean="0">
                <a:solidFill>
                  <a:schemeClr val="tx1"/>
                </a:solidFill>
                <a:latin typeface="Calibri" pitchFamily="34" charset="0"/>
              </a:rPr>
              <a:t> 1985</a:t>
            </a: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75111" y="2636862"/>
            <a:ext cx="1740041" cy="1740041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00B0F0"/>
                </a:solidFill>
                <a:latin typeface="Century Gothic" pitchFamily="34" charset="0"/>
              </a:rPr>
              <a:t>3.800</a:t>
            </a:r>
            <a:r>
              <a:rPr lang="en-GB" sz="1600" b="1" dirty="0">
                <a:solidFill>
                  <a:srgbClr val="00B0F0"/>
                </a:solidFill>
                <a:latin typeface="Century Gothic" pitchFamily="34" charset="0"/>
              </a:rPr>
              <a:t>+ </a:t>
            </a:r>
            <a:r>
              <a:rPr lang="en-GB" sz="1500" b="1" dirty="0" smtClean="0">
                <a:solidFill>
                  <a:srgbClr val="00B0F0"/>
                </a:solidFill>
                <a:latin typeface="Century Gothic" pitchFamily="34" charset="0"/>
              </a:rPr>
              <a:t>Universities</a:t>
            </a:r>
            <a:endParaRPr lang="en-GB" sz="1500" b="1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6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5" grpId="0" animBg="1"/>
      <p:bldP spid="76" grpId="0" animBg="1"/>
      <p:bldP spid="5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4390" y="1353787"/>
            <a:ext cx="8467106" cy="485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07963">
              <a:lnSpc>
                <a:spcPct val="110000"/>
              </a:lnSpc>
              <a:spcBef>
                <a:spcPct val="20000"/>
              </a:spcBef>
              <a:tabLst>
                <a:tab pos="266700" algn="l"/>
                <a:tab pos="2601913" algn="l"/>
              </a:tabLst>
              <a:defRPr/>
            </a:pPr>
            <a:r>
              <a:rPr lang="en-GB" sz="3200" dirty="0" smtClean="0">
                <a:latin typeface="Calibri" pitchFamily="34" charset="0"/>
                <a:cs typeface="Tahoma" charset="0"/>
              </a:rPr>
              <a:t>EUREKA </a:t>
            </a:r>
            <a:r>
              <a:rPr lang="cs-CZ" sz="3200" dirty="0" smtClean="0">
                <a:latin typeface="Calibri" pitchFamily="34" charset="0"/>
                <a:cs typeface="Tahoma" charset="0"/>
              </a:rPr>
              <a:t> v ČR nabízí</a:t>
            </a:r>
            <a:endParaRPr lang="en-GB" sz="3200" dirty="0" smtClean="0">
              <a:latin typeface="Calibri" pitchFamily="34" charset="0"/>
              <a:cs typeface="Tahoma" charset="0"/>
            </a:endParaRPr>
          </a:p>
          <a:p>
            <a:pPr marL="342900" indent="-342900" defTabSz="207963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§"/>
              <a:tabLst>
                <a:tab pos="266700" algn="l"/>
                <a:tab pos="2601913" algn="l"/>
              </a:tabLst>
              <a:defRPr/>
            </a:pPr>
            <a:r>
              <a:rPr lang="cs-CZ" sz="2800" dirty="0" smtClean="0">
                <a:latin typeface="Calibri" pitchFamily="34" charset="0"/>
                <a:cs typeface="Tahoma" charset="0"/>
              </a:rPr>
              <a:t>Spolufinancování z národních účelových prostředků</a:t>
            </a:r>
          </a:p>
          <a:p>
            <a:pPr marL="342900" indent="-342900" defTabSz="207963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§"/>
              <a:tabLst>
                <a:tab pos="266700" algn="l"/>
                <a:tab pos="2601913" algn="l"/>
              </a:tabLst>
              <a:defRPr/>
            </a:pPr>
            <a:r>
              <a:rPr lang="cs-CZ" sz="2800" dirty="0" smtClean="0">
                <a:latin typeface="Calibri" pitchFamily="34" charset="0"/>
                <a:cs typeface="Tahoma" charset="0"/>
              </a:rPr>
              <a:t>Pomoc při vyhledávání zahraničních partnerů</a:t>
            </a:r>
          </a:p>
          <a:p>
            <a:pPr marL="342900" indent="-342900" defTabSz="207963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§"/>
              <a:tabLst>
                <a:tab pos="266700" algn="l"/>
                <a:tab pos="2601913" algn="l"/>
              </a:tabLst>
              <a:defRPr/>
            </a:pPr>
            <a:r>
              <a:rPr lang="cs-CZ" sz="2800" dirty="0" smtClean="0">
                <a:latin typeface="Calibri" pitchFamily="34" charset="0"/>
                <a:cs typeface="Tahoma" charset="0"/>
              </a:rPr>
              <a:t>Metodickou a konzultační činnost při přípravě projektů a jejich hodnocení</a:t>
            </a:r>
          </a:p>
          <a:p>
            <a:pPr marL="342900" indent="-342900" defTabSz="207963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§"/>
              <a:tabLst>
                <a:tab pos="266700" algn="l"/>
                <a:tab pos="2601913" algn="l"/>
              </a:tabLst>
              <a:defRPr/>
            </a:pPr>
            <a:r>
              <a:rPr lang="cs-CZ" sz="2800" dirty="0" smtClean="0">
                <a:latin typeface="Calibri" pitchFamily="34" charset="0"/>
                <a:cs typeface="Tahoma" charset="0"/>
              </a:rPr>
              <a:t>Kontakt s národními koordinátory a experty v členských zemích</a:t>
            </a:r>
          </a:p>
          <a:p>
            <a:pPr marL="342900" indent="-342900" defTabSz="207963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§"/>
              <a:tabLst>
                <a:tab pos="266700" algn="l"/>
                <a:tab pos="2601913" algn="l"/>
              </a:tabLst>
              <a:defRPr/>
            </a:pPr>
            <a:r>
              <a:rPr lang="cs-CZ" sz="2800" dirty="0" smtClean="0">
                <a:latin typeface="Calibri" pitchFamily="34" charset="0"/>
                <a:cs typeface="Tahoma" charset="0"/>
              </a:rPr>
              <a:t>Propagaci výsledků řešení projektů na veletrzích a odborných akcích</a:t>
            </a:r>
            <a:endParaRPr lang="en-GB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57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4390" y="1294410"/>
            <a:ext cx="7683335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cs-CZ" sz="3200" dirty="0" smtClean="0">
                <a:latin typeface="Calibri" pitchFamily="34" charset="0"/>
              </a:rPr>
              <a:t>Národní infrastruktura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cs-CZ" sz="2400" dirty="0" smtClean="0">
                <a:latin typeface="Calibri" pitchFamily="34" charset="0"/>
              </a:rPr>
              <a:t>  Ministerstvo školství, mládeže a tělovýchovy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cs-CZ" sz="2400" dirty="0" smtClean="0">
                <a:latin typeface="Calibri" pitchFamily="34" charset="0"/>
              </a:rPr>
              <a:t>  Vládní odpovědnost za mezinárodní spolupráci ve VaV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cs-CZ" sz="2400" dirty="0" smtClean="0">
                <a:latin typeface="Calibri" pitchFamily="34" charset="0"/>
              </a:rPr>
              <a:t>  Kancelář Národního koordinátora EUREKY/Eurostars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lang="cs-CZ" sz="2400" dirty="0" smtClean="0">
                <a:latin typeface="Calibri" pitchFamily="34" charset="0"/>
              </a:rPr>
              <a:t> Ing. Josef Martinec</a:t>
            </a:r>
          </a:p>
          <a:p>
            <a:pPr lvl="2">
              <a:defRPr/>
            </a:pPr>
            <a:r>
              <a:rPr lang="cs-CZ" sz="2400" dirty="0" smtClean="0">
                <a:latin typeface="Calibri" pitchFamily="34" charset="0"/>
              </a:rPr>
              <a:t>	tel: 234 811 512; </a:t>
            </a:r>
          </a:p>
          <a:p>
            <a:pPr lvl="2">
              <a:defRPr/>
            </a:pPr>
            <a:r>
              <a:rPr lang="cs-CZ" sz="2400" dirty="0" smtClean="0">
                <a:latin typeface="Calibri" pitchFamily="34" charset="0"/>
              </a:rPr>
              <a:t>	email: josef.martinec@msmt.cz</a:t>
            </a:r>
          </a:p>
          <a:p>
            <a:pPr marL="623888" lvl="1" indent="-166688">
              <a:buFont typeface="Wingdings" pitchFamily="2" charset="2"/>
              <a:buChar char="§"/>
              <a:defRPr/>
            </a:pPr>
            <a:r>
              <a:rPr lang="cs-CZ" sz="2400" dirty="0" smtClean="0">
                <a:latin typeface="Calibri" pitchFamily="34" charset="0"/>
              </a:rPr>
              <a:t> Mezinárodní a národní administrace projektů EUREKY a Eurostars </a:t>
            </a:r>
            <a:r>
              <a:rPr lang="cs-CZ" dirty="0" smtClean="0">
                <a:latin typeface="Calibri" pitchFamily="34" charset="0"/>
              </a:rPr>
              <a:t>(národní hodnocení projektů EUREKY; PAM metodika od roku 2004)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cs-CZ" sz="2400" dirty="0" smtClean="0">
                <a:latin typeface="Calibri" pitchFamily="34" charset="0"/>
              </a:rPr>
              <a:t> Financování z účelových prostředků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cs-CZ" sz="2400" dirty="0" smtClean="0">
                <a:latin typeface="Calibri" pitchFamily="34" charset="0"/>
              </a:rPr>
              <a:t> Konzultace a metodická pomoc</a:t>
            </a:r>
            <a:endParaRPr lang="cs-CZ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57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4390" y="1330036"/>
            <a:ext cx="838101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cs-CZ" dirty="0" smtClean="0">
                <a:latin typeface="Calibri" pitchFamily="34" charset="0"/>
              </a:rPr>
              <a:t> </a:t>
            </a:r>
            <a:r>
              <a:rPr lang="cs-CZ" sz="2600" dirty="0" smtClean="0">
                <a:latin typeface="Calibri" pitchFamily="34" charset="0"/>
              </a:rPr>
              <a:t>Asociace inovačního podnikání ČR</a:t>
            </a:r>
          </a:p>
          <a:p>
            <a:pPr marL="711200" lvl="2" indent="-261938">
              <a:buFont typeface="Wingdings" pitchFamily="2" charset="2"/>
              <a:buChar char="§"/>
              <a:defRPr/>
            </a:pPr>
            <a:r>
              <a:rPr lang="cs-CZ" sz="2600" dirty="0" smtClean="0">
                <a:latin typeface="Calibri" pitchFamily="34" charset="0"/>
              </a:rPr>
              <a:t>  </a:t>
            </a:r>
            <a:r>
              <a:rPr lang="cs-CZ" sz="2400" dirty="0" smtClean="0">
                <a:latin typeface="Calibri" pitchFamily="34" charset="0"/>
              </a:rPr>
              <a:t>Konzultační a poradenské centrum EUREKY/Eurostars </a:t>
            </a:r>
          </a:p>
          <a:p>
            <a:pPr marL="914400" lvl="3" indent="-101600">
              <a:buFont typeface="Wingdings" pitchFamily="2" charset="2"/>
              <a:buChar char="§"/>
              <a:defRPr/>
            </a:pPr>
            <a:r>
              <a:rPr lang="cs-CZ" sz="2400" dirty="0" smtClean="0">
                <a:latin typeface="Calibri" pitchFamily="34" charset="0"/>
              </a:rPr>
              <a:t>  RNDr. Svatopluk Halada</a:t>
            </a:r>
          </a:p>
          <a:p>
            <a:pPr marL="914400" lvl="3" indent="-101600">
              <a:defRPr/>
            </a:pPr>
            <a:r>
              <a:rPr lang="cs-CZ" sz="2400" dirty="0" smtClean="0">
                <a:latin typeface="Calibri" pitchFamily="34" charset="0"/>
              </a:rPr>
              <a:t>		email: halada@aipcr.cz</a:t>
            </a:r>
          </a:p>
          <a:p>
            <a:pPr marL="812800" lvl="2" indent="-363538">
              <a:buFont typeface="Wingdings" pitchFamily="2" charset="2"/>
              <a:buChar char="§"/>
              <a:defRPr/>
            </a:pPr>
            <a:r>
              <a:rPr lang="cs-CZ" sz="2400" dirty="0" smtClean="0">
                <a:latin typeface="Calibri" pitchFamily="34" charset="0"/>
              </a:rPr>
              <a:t>Kancelář HLR EUREKA/Eurostars v ČR</a:t>
            </a:r>
          </a:p>
          <a:p>
            <a:pPr marL="914400" lvl="3" indent="-101600">
              <a:buFont typeface="Wingdings" pitchFamily="2" charset="2"/>
              <a:buChar char="§"/>
              <a:defRPr/>
            </a:pPr>
            <a:r>
              <a:rPr lang="cs-CZ" sz="2400" dirty="0" smtClean="0">
                <a:latin typeface="Calibri" pitchFamily="34" charset="0"/>
              </a:rPr>
              <a:t>  doc. Ing. Karel Šperlink, CSc.</a:t>
            </a:r>
          </a:p>
          <a:p>
            <a:pPr marL="914400" lvl="3" indent="-101600">
              <a:defRPr/>
            </a:pPr>
            <a:r>
              <a:rPr lang="cs-CZ" sz="2400" dirty="0" smtClean="0">
                <a:latin typeface="Calibri" pitchFamily="34" charset="0"/>
              </a:rPr>
              <a:t>		email: sperlink@aipcr.cz</a:t>
            </a:r>
          </a:p>
          <a:p>
            <a:pPr marL="812800" lvl="2" indent="-363538">
              <a:buFont typeface="Wingdings" pitchFamily="2" charset="2"/>
              <a:buChar char="§"/>
              <a:defRPr/>
            </a:pPr>
            <a:r>
              <a:rPr lang="cs-CZ" sz="2400" dirty="0" smtClean="0">
                <a:latin typeface="Calibri" pitchFamily="34" charset="0"/>
              </a:rPr>
              <a:t>Zastupování ČR v grémiích EUREKY a Eurostars</a:t>
            </a:r>
          </a:p>
          <a:p>
            <a:pPr marL="812800" lvl="2" indent="-363538">
              <a:buFont typeface="Wingdings" pitchFamily="2" charset="2"/>
              <a:buChar char="§"/>
              <a:defRPr/>
            </a:pPr>
            <a:r>
              <a:rPr lang="cs-CZ" sz="2400" dirty="0" smtClean="0">
                <a:latin typeface="Calibri" pitchFamily="34" charset="0"/>
              </a:rPr>
              <a:t>Podpora Národnímu koordinátorovi EUREKY/Eurostars</a:t>
            </a:r>
            <a:endParaRPr lang="en-GB" sz="2400" dirty="0" smtClean="0">
              <a:latin typeface="Calibri" pitchFamily="34" charset="0"/>
            </a:endParaRPr>
          </a:p>
          <a:p>
            <a:pPr marL="812800" lvl="2" indent="-363538">
              <a:buFont typeface="Wingdings" pitchFamily="2" charset="2"/>
              <a:buChar char="§"/>
              <a:defRPr/>
            </a:pPr>
            <a:r>
              <a:rPr lang="cs-CZ" sz="2400" dirty="0" smtClean="0">
                <a:latin typeface="Calibri" pitchFamily="34" charset="0"/>
              </a:rPr>
              <a:t>Konzultace a příprava projektů; EUREKA public relations; prezentace výsledků EUREKY a Eurostars</a:t>
            </a:r>
            <a:endParaRPr lang="cs-CZ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57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4390" y="1353787"/>
            <a:ext cx="820321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3200" dirty="0" smtClean="0">
                <a:latin typeface="Calibri" pitchFamily="34" charset="0"/>
              </a:rPr>
              <a:t>Národní infrastruktura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cs-CZ" dirty="0" smtClean="0">
                <a:latin typeface="Calibri" pitchFamily="34" charset="0"/>
              </a:rPr>
              <a:t>  </a:t>
            </a:r>
            <a:r>
              <a:rPr lang="cs-CZ" sz="2600" dirty="0" smtClean="0">
                <a:latin typeface="Calibri" pitchFamily="34" charset="0"/>
              </a:rPr>
              <a:t>Rada programu EUREKY/Eurostars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cs-CZ" sz="2600" dirty="0" smtClean="0">
                <a:latin typeface="Calibri" pitchFamily="34" charset="0"/>
              </a:rPr>
              <a:t>  </a:t>
            </a:r>
            <a:r>
              <a:rPr lang="cs-CZ" sz="2400" dirty="0" smtClean="0">
                <a:latin typeface="Calibri" pitchFamily="34" charset="0"/>
              </a:rPr>
              <a:t>Poradní orgán MŠMT (předseda + 12 členů)</a:t>
            </a:r>
          </a:p>
          <a:p>
            <a:pPr marL="717550" lvl="1" indent="-268288">
              <a:buFont typeface="Wingdings" pitchFamily="2" charset="2"/>
              <a:buChar char="§"/>
              <a:tabLst>
                <a:tab pos="711200" algn="l"/>
              </a:tabLst>
              <a:defRPr/>
            </a:pPr>
            <a:r>
              <a:rPr lang="cs-CZ" sz="2400" dirty="0" smtClean="0">
                <a:latin typeface="Calibri" pitchFamily="34" charset="0"/>
              </a:rPr>
              <a:t>Členové – odborníci z oblasti průmyslu a výzkumu (jmenováni ministrem)</a:t>
            </a:r>
          </a:p>
          <a:p>
            <a:pPr marL="717550" lvl="1" indent="-268288">
              <a:buFont typeface="Wingdings" pitchFamily="2" charset="2"/>
              <a:buChar char="§"/>
              <a:defRPr/>
            </a:pPr>
            <a:r>
              <a:rPr lang="cs-CZ" sz="2400" dirty="0" smtClean="0">
                <a:latin typeface="Calibri" pitchFamily="34" charset="0"/>
              </a:rPr>
              <a:t>Hodnocení návrhů projektů EUREKY; sledování řešených projektů EUREKY a výsledků ukončených projektů EUREKY</a:t>
            </a:r>
          </a:p>
          <a:p>
            <a:pPr marL="717550" lvl="1" indent="-268288">
              <a:buFont typeface="Wingdings" pitchFamily="2" charset="2"/>
              <a:buChar char="§"/>
              <a:defRPr/>
            </a:pPr>
            <a:r>
              <a:rPr lang="cs-CZ" sz="2400" dirty="0" smtClean="0">
                <a:latin typeface="Calibri" pitchFamily="34" charset="0"/>
              </a:rPr>
              <a:t>Sledování projektové činnosti Eurostars </a:t>
            </a:r>
            <a:endParaRPr lang="cs-CZ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57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 txBox="1">
            <a:spLocks/>
          </p:cNvSpPr>
          <p:nvPr/>
        </p:nvSpPr>
        <p:spPr bwMode="auto">
          <a:xfrm>
            <a:off x="762000" y="1357313"/>
            <a:ext cx="1217613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en-GB" altLang="en-US" sz="1800">
              <a:solidFill>
                <a:schemeClr val="tx1"/>
              </a:solidFill>
            </a:endParaRPr>
          </a:p>
        </p:txBody>
      </p:sp>
      <p:sp>
        <p:nvSpPr>
          <p:cNvPr id="184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/>
              <a:t>Projekty </a:t>
            </a:r>
            <a:r>
              <a:rPr lang="en-GB" altLang="en-US" smtClean="0"/>
              <a:t>EUREKA </a:t>
            </a:r>
          </a:p>
        </p:txBody>
      </p:sp>
      <p:sp>
        <p:nvSpPr>
          <p:cNvPr id="18436" name="Rectangle 9"/>
          <p:cNvSpPr>
            <a:spLocks noChangeArrowheads="1"/>
          </p:cNvSpPr>
          <p:nvPr/>
        </p:nvSpPr>
        <p:spPr bwMode="auto">
          <a:xfrm>
            <a:off x="762000" y="1125538"/>
            <a:ext cx="76264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cs-CZ" sz="2000" dirty="0">
                <a:solidFill>
                  <a:schemeClr val="tx1"/>
                </a:solidFill>
                <a:latin typeface="Aller"/>
              </a:rPr>
              <a:t>Pravidla národního financování v </a:t>
            </a:r>
            <a:r>
              <a:rPr lang="cs-CZ" sz="2000" dirty="0" smtClean="0">
                <a:solidFill>
                  <a:schemeClr val="tx1"/>
                </a:solidFill>
                <a:latin typeface="Aller"/>
              </a:rPr>
              <a:t>ČR (EUREKA CZ 2010-2017 )</a:t>
            </a:r>
            <a:endParaRPr lang="cs-CZ" sz="2000" b="1" dirty="0">
              <a:solidFill>
                <a:schemeClr val="tx1"/>
              </a:solidFill>
              <a:latin typeface="Aller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755650" y="1773238"/>
          <a:ext cx="7727950" cy="4411369"/>
        </p:xfrm>
        <a:graphic>
          <a:graphicData uri="http://schemas.openxmlformats.org/drawingml/2006/table">
            <a:tbl>
              <a:tblPr/>
              <a:tblGrid>
                <a:gridCol w="1840302"/>
                <a:gridCol w="1518848"/>
                <a:gridCol w="2057400"/>
                <a:gridCol w="2311400"/>
              </a:tblGrid>
              <a:tr h="553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rebuchet MS"/>
                          <a:ea typeface="Calibri"/>
                          <a:cs typeface="Times New Roman"/>
                        </a:rPr>
                        <a:t>Typ organizace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rebuchet MS"/>
                          <a:ea typeface="Calibri"/>
                          <a:cs typeface="Times New Roman"/>
                        </a:rPr>
                        <a:t>Maximální % financování  způsobilých nákladů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rebuchet MS"/>
                          <a:ea typeface="Calibri"/>
                          <a:cs typeface="Times New Roman"/>
                        </a:rPr>
                        <a:t>Maximální výše podpory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rebuchet MS"/>
                          <a:ea typeface="Calibri"/>
                          <a:cs typeface="Times New Roman"/>
                        </a:rPr>
                        <a:t>(v tis. Kč/rok/projekt)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rebuchet MS"/>
                          <a:ea typeface="Calibri"/>
                          <a:cs typeface="Times New Roman"/>
                        </a:rPr>
                        <a:t>Doplňující informace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890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="1" dirty="0" smtClean="0">
                        <a:latin typeface="Trebuchet MS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latin typeface="Trebuchet MS"/>
                          <a:ea typeface="Calibri"/>
                          <a:cs typeface="Times New Roman"/>
                        </a:rPr>
                        <a:t>Malý </a:t>
                      </a:r>
                      <a:r>
                        <a:rPr lang="cs-CZ" sz="1400" b="1" dirty="0">
                          <a:latin typeface="Trebuchet MS"/>
                          <a:ea typeface="Calibri"/>
                          <a:cs typeface="Times New Roman"/>
                        </a:rPr>
                        <a:t>a střední podnik</a:t>
                      </a:r>
                      <a:endParaRPr lang="cs-CZ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latin typeface="Trebuchet MS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rebuchet MS"/>
                          <a:ea typeface="Calibri"/>
                          <a:cs typeface="Times New Roman"/>
                        </a:rPr>
                        <a:t>50%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latin typeface="Trebuchet MS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rebuchet MS"/>
                          <a:ea typeface="Calibri"/>
                          <a:cs typeface="Times New Roman"/>
                        </a:rPr>
                        <a:t>4 000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800" dirty="0"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="1" dirty="0">
                        <a:latin typeface="Trebuchet MS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rebuchet MS"/>
                          <a:ea typeface="Calibri"/>
                          <a:cs typeface="Times New Roman"/>
                        </a:rPr>
                        <a:t>Velký podnik</a:t>
                      </a:r>
                      <a:endParaRPr lang="cs-CZ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latin typeface="Trebuchet MS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latin typeface="Trebuchet MS"/>
                          <a:ea typeface="Calibri"/>
                          <a:cs typeface="Times New Roman"/>
                        </a:rPr>
                        <a:t>---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latin typeface="Trebuchet MS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latin typeface="Trebuchet MS"/>
                          <a:ea typeface="Calibri"/>
                          <a:cs typeface="Times New Roman"/>
                        </a:rPr>
                        <a:t>---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="1" dirty="0">
                        <a:latin typeface="Trebuchet MS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rebuchet MS"/>
                          <a:ea typeface="Calibri"/>
                          <a:cs typeface="Times New Roman"/>
                        </a:rPr>
                        <a:t>Vysoká škola</a:t>
                      </a:r>
                      <a:endParaRPr lang="cs-CZ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rebuchet MS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rebuchet MS"/>
                          <a:ea typeface="Calibri"/>
                          <a:cs typeface="Times New Roman"/>
                        </a:rPr>
                        <a:t>50%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rebuchet MS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rebuchet MS"/>
                          <a:ea typeface="Calibri"/>
                          <a:cs typeface="Times New Roman"/>
                        </a:rPr>
                        <a:t>4 000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800" dirty="0">
                        <a:latin typeface="Trebuchet MS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rebuchet MS"/>
                          <a:ea typeface="Calibri"/>
                          <a:cs typeface="Times New Roman"/>
                        </a:rPr>
                        <a:t>Společná účast  s podnikatelským subjektem je doporučena.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5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="1" dirty="0">
                        <a:latin typeface="Trebuchet MS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rebuchet MS"/>
                          <a:ea typeface="Calibri"/>
                          <a:cs typeface="Times New Roman"/>
                        </a:rPr>
                        <a:t>Výzkumná organizace</a:t>
                      </a:r>
                      <a:endParaRPr lang="cs-CZ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rebuchet MS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rebuchet MS"/>
                          <a:ea typeface="Calibri"/>
                          <a:cs typeface="Times New Roman"/>
                        </a:rPr>
                        <a:t>50%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rebuchet MS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rebuchet MS"/>
                          <a:ea typeface="Calibri"/>
                          <a:cs typeface="Times New Roman"/>
                        </a:rPr>
                        <a:t>4 000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800" dirty="0">
                        <a:latin typeface="Trebuchet MS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rebuchet MS"/>
                          <a:ea typeface="Calibri"/>
                          <a:cs typeface="Times New Roman"/>
                        </a:rPr>
                        <a:t>Společná účast  s podnikatelským subjektem je doporučena.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en-US" dirty="0" smtClean="0">
                <a:latin typeface="+mj-lt"/>
                <a:ea typeface="+mj-ea"/>
              </a:rPr>
              <a:t>Program </a:t>
            </a:r>
            <a:r>
              <a:rPr lang="en-GB" altLang="en-US" dirty="0" smtClean="0">
                <a:latin typeface="+mj-lt"/>
                <a:ea typeface="+mj-ea"/>
              </a:rPr>
              <a:t>Eurostars </a:t>
            </a:r>
          </a:p>
        </p:txBody>
      </p:sp>
      <p:sp>
        <p:nvSpPr>
          <p:cNvPr id="14340" name="Content Placeholder 2"/>
          <p:cNvSpPr>
            <a:spLocks/>
          </p:cNvSpPr>
          <p:nvPr/>
        </p:nvSpPr>
        <p:spPr bwMode="auto">
          <a:xfrm>
            <a:off x="250825" y="1079501"/>
            <a:ext cx="8893175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cs-CZ" sz="2000" dirty="0">
                <a:solidFill>
                  <a:schemeClr val="tx1"/>
                </a:solidFill>
                <a:latin typeface="Aller"/>
              </a:rPr>
              <a:t>Pravidla národního financování v </a:t>
            </a:r>
            <a:r>
              <a:rPr lang="cs-CZ" sz="2000" dirty="0" smtClean="0">
                <a:solidFill>
                  <a:schemeClr val="tx1"/>
                </a:solidFill>
                <a:latin typeface="Aller"/>
              </a:rPr>
              <a:t>ČR (závazek na období 2014-2020)</a:t>
            </a:r>
            <a:endParaRPr lang="cs-CZ" sz="2000" b="1" dirty="0">
              <a:solidFill>
                <a:schemeClr val="tx1"/>
              </a:solidFill>
              <a:latin typeface="Aller"/>
            </a:endParaRPr>
          </a:p>
          <a:p>
            <a:r>
              <a:rPr lang="cs-CZ" sz="1200" b="1" dirty="0">
                <a:solidFill>
                  <a:schemeClr val="tx1"/>
                </a:solidFill>
              </a:rPr>
              <a:t> </a:t>
            </a:r>
          </a:p>
          <a:p>
            <a:r>
              <a:rPr lang="cs-CZ" sz="1200" b="1" dirty="0">
                <a:solidFill>
                  <a:schemeClr val="tx1"/>
                </a:solidFill>
              </a:rPr>
              <a:t> </a:t>
            </a:r>
          </a:p>
          <a:p>
            <a:pPr algn="just"/>
            <a:r>
              <a:rPr lang="cs-CZ" sz="1200" b="1" dirty="0">
                <a:solidFill>
                  <a:schemeClr val="tx1"/>
                </a:solidFill>
              </a:rPr>
              <a:t> </a:t>
            </a:r>
            <a:endParaRPr lang="cs-CZ" sz="1800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2D050"/>
              </a:buClr>
              <a:buSzPct val="121000"/>
            </a:pPr>
            <a:endParaRPr lang="en-GB" altLang="en-US" sz="2400" dirty="0">
              <a:solidFill>
                <a:srgbClr val="002060"/>
              </a:solidFill>
              <a:latin typeface="Abel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95288" y="1701803"/>
          <a:ext cx="8352928" cy="4181937"/>
        </p:xfrm>
        <a:graphic>
          <a:graphicData uri="http://schemas.openxmlformats.org/drawingml/2006/table">
            <a:tbl>
              <a:tblPr/>
              <a:tblGrid>
                <a:gridCol w="2013915"/>
                <a:gridCol w="1819897"/>
                <a:gridCol w="2044700"/>
                <a:gridCol w="2474416"/>
              </a:tblGrid>
              <a:tr h="939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rebuchet MS"/>
                          <a:ea typeface="Calibri"/>
                          <a:cs typeface="Times New Roman"/>
                        </a:rPr>
                        <a:t>Typ organizace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rebuchet MS"/>
                          <a:ea typeface="Calibri"/>
                          <a:cs typeface="Times New Roman"/>
                        </a:rPr>
                        <a:t>Maximální % financování  způsobilých nákladů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rebuchet MS"/>
                          <a:ea typeface="Calibri"/>
                          <a:cs typeface="Times New Roman"/>
                        </a:rPr>
                        <a:t>Maximální výše podpory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rebuchet MS"/>
                          <a:ea typeface="Calibri"/>
                          <a:cs typeface="Times New Roman"/>
                        </a:rPr>
                        <a:t>(v tis. Kč/rok/projekt)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rebuchet MS"/>
                          <a:ea typeface="Calibri"/>
                          <a:cs typeface="Times New Roman"/>
                        </a:rPr>
                        <a:t>Doplňující informace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8384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="1" dirty="0" smtClean="0">
                        <a:latin typeface="Trebuchet MS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latin typeface="Trebuchet MS"/>
                          <a:ea typeface="Calibri"/>
                          <a:cs typeface="Times New Roman"/>
                        </a:rPr>
                        <a:t>Malý </a:t>
                      </a:r>
                      <a:r>
                        <a:rPr lang="cs-CZ" sz="1400" b="1" dirty="0">
                          <a:latin typeface="Trebuchet MS"/>
                          <a:ea typeface="Calibri"/>
                          <a:cs typeface="Times New Roman"/>
                        </a:rPr>
                        <a:t>a střední podnik</a:t>
                      </a:r>
                      <a:endParaRPr lang="cs-CZ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latin typeface="Trebuchet MS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rebuchet MS"/>
                          <a:ea typeface="Calibri"/>
                          <a:cs typeface="Times New Roman"/>
                        </a:rPr>
                        <a:t>50%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latin typeface="Trebuchet MS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rebuchet MS"/>
                          <a:ea typeface="Calibri"/>
                          <a:cs typeface="Times New Roman"/>
                        </a:rPr>
                        <a:t>4 000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800" dirty="0">
                        <a:latin typeface="Trebuchet MS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rebuchet MS"/>
                          <a:ea typeface="Calibri"/>
                          <a:cs typeface="Times New Roman"/>
                        </a:rPr>
                        <a:t>10% bonus pro MSP s vlastním V&amp;V, který je hlavním řešitelem projektu.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="1" dirty="0">
                        <a:latin typeface="Trebuchet MS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rebuchet MS"/>
                          <a:ea typeface="Calibri"/>
                          <a:cs typeface="Times New Roman"/>
                        </a:rPr>
                        <a:t>Velký podnik</a:t>
                      </a:r>
                      <a:endParaRPr lang="cs-CZ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latin typeface="Trebuchet MS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rebuchet MS"/>
                          <a:ea typeface="Calibri"/>
                          <a:cs typeface="Times New Roman"/>
                        </a:rPr>
                        <a:t>50%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rebuchet MS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rebuchet MS"/>
                          <a:ea typeface="Calibri"/>
                          <a:cs typeface="Times New Roman"/>
                        </a:rPr>
                        <a:t>4 000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4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="1" dirty="0">
                        <a:latin typeface="Trebuchet MS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rebuchet MS"/>
                          <a:ea typeface="Calibri"/>
                          <a:cs typeface="Times New Roman"/>
                        </a:rPr>
                        <a:t>Vysoká škola</a:t>
                      </a:r>
                      <a:endParaRPr lang="cs-CZ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rebuchet MS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rebuchet MS"/>
                          <a:ea typeface="Calibri"/>
                          <a:cs typeface="Times New Roman"/>
                        </a:rPr>
                        <a:t>50%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rebuchet MS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rebuchet MS"/>
                          <a:ea typeface="Calibri"/>
                          <a:cs typeface="Times New Roman"/>
                        </a:rPr>
                        <a:t>4 000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800" dirty="0">
                        <a:latin typeface="Trebuchet MS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rebuchet MS"/>
                          <a:ea typeface="Calibri"/>
                          <a:cs typeface="Times New Roman"/>
                        </a:rPr>
                        <a:t>Společná účast  s podnikatelským subjektem je doporučena.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4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="1" dirty="0">
                        <a:latin typeface="Trebuchet MS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rebuchet MS"/>
                          <a:ea typeface="Calibri"/>
                          <a:cs typeface="Times New Roman"/>
                        </a:rPr>
                        <a:t>Výzkumná organizace</a:t>
                      </a:r>
                      <a:endParaRPr lang="cs-CZ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rebuchet MS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rebuchet MS"/>
                          <a:ea typeface="Calibri"/>
                          <a:cs typeface="Times New Roman"/>
                        </a:rPr>
                        <a:t>50%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rebuchet MS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rebuchet MS"/>
                          <a:ea typeface="Calibri"/>
                          <a:cs typeface="Times New Roman"/>
                        </a:rPr>
                        <a:t>4 000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800" dirty="0">
                        <a:latin typeface="Trebuchet MS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rebuchet MS"/>
                          <a:ea typeface="Calibri"/>
                          <a:cs typeface="Times New Roman"/>
                        </a:rPr>
                        <a:t>Společná účast  s podnikatelským subjektem je doporučena.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636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/>
            <a:endParaRPr lang="cs-CZ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ChangeArrowheads="1"/>
          </p:cNvSpPr>
          <p:nvPr/>
        </p:nvSpPr>
        <p:spPr bwMode="auto">
          <a:xfrm>
            <a:off x="928688" y="1285875"/>
            <a:ext cx="7812087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207963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q"/>
              <a:tabLst>
                <a:tab pos="266700" algn="l"/>
                <a:tab pos="2601913" algn="l"/>
              </a:tabLst>
            </a:pPr>
            <a:endParaRPr lang="cs-CZ" sz="2200">
              <a:latin typeface="Tahoma" pitchFamily="34" charset="0"/>
              <a:cs typeface="Tahoma" pitchFamily="34" charset="0"/>
            </a:endParaRPr>
          </a:p>
          <a:p>
            <a:pPr marL="342900" indent="-342900" defTabSz="207963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q"/>
              <a:tabLst>
                <a:tab pos="266700" algn="l"/>
                <a:tab pos="2601913" algn="l"/>
              </a:tabLst>
            </a:pPr>
            <a:endParaRPr lang="cs-CZ" sz="22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607" name="Rectangle 3"/>
          <p:cNvSpPr txBox="1">
            <a:spLocks noChangeArrowheads="1"/>
          </p:cNvSpPr>
          <p:nvPr/>
        </p:nvSpPr>
        <p:spPr bwMode="auto">
          <a:xfrm>
            <a:off x="1979613" y="3028208"/>
            <a:ext cx="7164387" cy="3085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defRPr/>
            </a:pPr>
            <a:endParaRPr lang="en-US" sz="24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cs-CZ" sz="24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		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	</a:t>
            </a:r>
            <a:r>
              <a:rPr lang="cs-CZ" sz="3200" b="1" dirty="0" smtClean="0">
                <a:solidFill>
                  <a:schemeClr val="bg1"/>
                </a:solidFill>
                <a:latin typeface="+mj-lt"/>
                <a:cs typeface="Tahoma" pitchFamily="34" charset="0"/>
              </a:rPr>
              <a:t>www.eurekanetwork.org</a:t>
            </a:r>
            <a:endParaRPr lang="en-GB" sz="3200" b="1" dirty="0">
              <a:solidFill>
                <a:schemeClr val="bg1"/>
              </a:solidFill>
              <a:latin typeface="+mj-lt"/>
              <a:cs typeface="Tahoma" pitchFamily="34" charset="0"/>
            </a:endParaRPr>
          </a:p>
          <a:p>
            <a:pPr lvl="1">
              <a:spcBef>
                <a:spcPct val="20000"/>
              </a:spcBef>
              <a:defRPr/>
            </a:pPr>
            <a:r>
              <a:rPr lang="cs-CZ" sz="3200" b="1" dirty="0">
                <a:solidFill>
                  <a:schemeClr val="bg1"/>
                </a:solidFill>
                <a:latin typeface="+mj-lt"/>
                <a:cs typeface="Tahoma" pitchFamily="34" charset="0"/>
              </a:rPr>
              <a:t>		www.eurostars-eureka.eu</a:t>
            </a:r>
            <a:endParaRPr lang="en-GB" sz="3200" b="1" dirty="0">
              <a:solidFill>
                <a:schemeClr val="bg1"/>
              </a:solidFill>
              <a:latin typeface="+mj-lt"/>
              <a:cs typeface="Tahoma" pitchFamily="34" charset="0"/>
            </a:endParaRPr>
          </a:p>
          <a:p>
            <a:pPr lvl="1">
              <a:spcBef>
                <a:spcPct val="20000"/>
              </a:spcBef>
              <a:buFont typeface="Arial" charset="0"/>
              <a:buNone/>
              <a:defRPr/>
            </a:pPr>
            <a:r>
              <a:rPr lang="cs-CZ" sz="3200" b="1" dirty="0">
                <a:solidFill>
                  <a:schemeClr val="bg1"/>
                </a:solidFill>
                <a:latin typeface="+mj-lt"/>
                <a:cs typeface="Tahoma" pitchFamily="34" charset="0"/>
              </a:rPr>
              <a:t>		www.msmt.cz</a:t>
            </a:r>
            <a:endParaRPr lang="en-GB" sz="3200" b="1" dirty="0">
              <a:solidFill>
                <a:schemeClr val="bg1"/>
              </a:solidFill>
              <a:latin typeface="+mj-lt"/>
              <a:cs typeface="Tahoma" pitchFamily="34" charset="0"/>
            </a:endParaRPr>
          </a:p>
          <a:p>
            <a:pPr lvl="1">
              <a:spcBef>
                <a:spcPct val="20000"/>
              </a:spcBef>
              <a:defRPr/>
            </a:pPr>
            <a:r>
              <a:rPr lang="cs-CZ" sz="3200" b="1" dirty="0">
                <a:solidFill>
                  <a:schemeClr val="bg1"/>
                </a:solidFill>
                <a:latin typeface="+mj-lt"/>
                <a:cs typeface="Tahoma" pitchFamily="34" charset="0"/>
              </a:rPr>
              <a:t>		www.aipcr.cz</a:t>
            </a:r>
            <a:r>
              <a:rPr lang="en-GB" sz="3200" b="1" dirty="0">
                <a:solidFill>
                  <a:schemeClr val="bg1"/>
                </a:solidFill>
                <a:latin typeface="+mj-lt"/>
                <a:cs typeface="Tahoma" pitchFamily="34" charset="0"/>
              </a:rPr>
              <a:t> </a:t>
            </a:r>
            <a:endParaRPr lang="cs-CZ" sz="3200" b="1" dirty="0">
              <a:solidFill>
                <a:schemeClr val="bg1"/>
              </a:solidFill>
              <a:latin typeface="+mj-lt"/>
              <a:cs typeface="Tahoma" pitchFamily="34" charset="0"/>
            </a:endParaRPr>
          </a:p>
          <a:p>
            <a:pPr lvl="1">
              <a:spcBef>
                <a:spcPct val="20000"/>
              </a:spcBef>
              <a:defRPr/>
            </a:pPr>
            <a:r>
              <a:rPr lang="cs-CZ" dirty="0">
                <a:latin typeface="Tahoma" pitchFamily="34" charset="0"/>
                <a:cs typeface="Tahoma" pitchFamily="34" charset="0"/>
              </a:rPr>
              <a:t> 			</a:t>
            </a:r>
            <a:endParaRPr lang="en-GB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4390" y="1422400"/>
            <a:ext cx="841911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cs-CZ" sz="3200" dirty="0" smtClean="0">
                <a:latin typeface="Calibri" pitchFamily="34" charset="0"/>
              </a:rPr>
              <a:t> </a:t>
            </a:r>
            <a:r>
              <a:rPr lang="cs-CZ" altLang="cs-CZ" sz="3000" dirty="0" smtClean="0">
                <a:latin typeface="Calibri" pitchFamily="34" charset="0"/>
              </a:rPr>
              <a:t>Regiony a inovační strategie</a:t>
            </a:r>
          </a:p>
          <a:p>
            <a:pPr lvl="1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cs-CZ" altLang="cs-CZ" sz="2800" dirty="0" smtClean="0">
                <a:latin typeface="Calibri" pitchFamily="34" charset="0"/>
              </a:rPr>
              <a:t>   </a:t>
            </a:r>
            <a:r>
              <a:rPr lang="cs-CZ" altLang="cs-CZ" sz="2400" dirty="0" smtClean="0">
                <a:latin typeface="Calibri" pitchFamily="34" charset="0"/>
              </a:rPr>
              <a:t>Výchozí podmínky</a:t>
            </a:r>
            <a:endParaRPr lang="cs-CZ" altLang="cs-CZ" sz="2200" dirty="0" smtClean="0">
              <a:latin typeface="Calibri" pitchFamily="34" charset="0"/>
            </a:endParaRPr>
          </a:p>
          <a:p>
            <a:pPr marL="812800" lvl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cs-CZ" sz="2200" dirty="0" smtClean="0">
                <a:latin typeface="Calibri" pitchFamily="34" charset="0"/>
              </a:rPr>
              <a:t>  Místní potenciál a podmínky každého jednotlivého regionu</a:t>
            </a:r>
          </a:p>
          <a:p>
            <a:pPr marL="1257300" lvl="1">
              <a:spcBef>
                <a:spcPct val="0"/>
              </a:spcBef>
              <a:buFont typeface="Courier New" pitchFamily="49" charset="0"/>
              <a:buChar char="o"/>
              <a:defRPr/>
            </a:pPr>
            <a:r>
              <a:rPr lang="cs-CZ" sz="2200" dirty="0" smtClean="0">
                <a:latin typeface="Calibri" pitchFamily="34" charset="0"/>
              </a:rPr>
              <a:t>  tradiční a nová průmyslová odvětví</a:t>
            </a:r>
          </a:p>
          <a:p>
            <a:pPr marL="1257300" lvl="1">
              <a:spcBef>
                <a:spcPct val="0"/>
              </a:spcBef>
              <a:buFont typeface="Courier New" pitchFamily="49" charset="0"/>
              <a:buChar char="o"/>
              <a:defRPr/>
            </a:pPr>
            <a:r>
              <a:rPr lang="cs-CZ" sz="2200" dirty="0" smtClean="0">
                <a:latin typeface="Calibri" pitchFamily="34" charset="0"/>
              </a:rPr>
              <a:t>  infrastruktura v oblastech výzkumu, vzdělávání, ...</a:t>
            </a:r>
          </a:p>
          <a:p>
            <a:pPr marL="812800" lvl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cs-CZ" sz="2400" dirty="0" smtClean="0">
                <a:latin typeface="Calibri" pitchFamily="34" charset="0"/>
              </a:rPr>
              <a:t>  </a:t>
            </a:r>
            <a:r>
              <a:rPr lang="cs-CZ" sz="2200" dirty="0" smtClean="0">
                <a:latin typeface="Calibri" pitchFamily="34" charset="0"/>
              </a:rPr>
              <a:t>Cílené využívání a “inteligentní“ rozvoj místních podmínek  (motivace soukromého sektoru spolupracovat s VŠ a VC, .....) </a:t>
            </a:r>
          </a:p>
          <a:p>
            <a:pPr marL="812800" lvl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cs-CZ" sz="2400" dirty="0" smtClean="0">
                <a:latin typeface="Calibri" pitchFamily="34" charset="0"/>
              </a:rPr>
              <a:t>  </a:t>
            </a:r>
            <a:r>
              <a:rPr lang="cs-CZ" sz="2200" dirty="0" smtClean="0">
                <a:latin typeface="Calibri" pitchFamily="34" charset="0"/>
              </a:rPr>
              <a:t>Překlenutí “propasti“mezi veřejnou infrastrukturou a soukromými investicemi</a:t>
            </a:r>
          </a:p>
          <a:p>
            <a:pPr marL="812800" lvl="1">
              <a:spcBef>
                <a:spcPct val="0"/>
              </a:spcBef>
              <a:defRPr/>
            </a:pPr>
            <a:endParaRPr lang="cs-CZ" sz="2200" dirty="0" smtClean="0">
              <a:latin typeface="Calibri" pitchFamily="34" charset="0"/>
            </a:endParaRPr>
          </a:p>
          <a:p>
            <a:pPr lvl="1">
              <a:spcBef>
                <a:spcPct val="0"/>
              </a:spcBef>
              <a:defRPr/>
            </a:pPr>
            <a:endParaRPr lang="cs-CZ" sz="2400" dirty="0" smtClean="0">
              <a:latin typeface="Calibri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5748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ller"/>
                <a:ea typeface="Calibri" pitchFamily="34" charset="0"/>
                <a:cs typeface="Times New Roman" pitchFamily="18" charset="0"/>
              </a:rPr>
              <a:t>&amp; Eurostars a regiony ČR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ller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57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36900" y="2984500"/>
            <a:ext cx="6007100" cy="26797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cs-CZ" altLang="en-US" sz="2300" dirty="0" smtClean="0">
                <a:solidFill>
                  <a:schemeClr val="tx1"/>
                </a:solidFill>
              </a:rPr>
              <a:t/>
            </a:r>
            <a:br>
              <a:rPr lang="cs-CZ" altLang="en-US" sz="2300" dirty="0" smtClean="0">
                <a:solidFill>
                  <a:schemeClr val="tx1"/>
                </a:solidFill>
              </a:rPr>
            </a:br>
            <a:r>
              <a:rPr lang="cs-CZ" altLang="en-US" sz="2300" dirty="0" smtClean="0">
                <a:solidFill>
                  <a:schemeClr val="tx1"/>
                </a:solidFill>
              </a:rPr>
              <a:t>	</a:t>
            </a:r>
            <a:br>
              <a:rPr lang="cs-CZ" altLang="en-US" sz="2300" dirty="0" smtClean="0">
                <a:solidFill>
                  <a:schemeClr val="tx1"/>
                </a:solidFill>
              </a:rPr>
            </a:br>
            <a:r>
              <a:rPr lang="cs-CZ" altLang="cs-CZ" sz="4000" dirty="0" smtClean="0"/>
              <a:t>Děkuji za Vaši pozornost!</a:t>
            </a:r>
            <a:br>
              <a:rPr lang="cs-CZ" altLang="cs-CZ" sz="4000" dirty="0" smtClean="0"/>
            </a:br>
            <a:r>
              <a:rPr lang="cs-CZ" altLang="cs-CZ" sz="4000" dirty="0" smtClean="0"/>
              <a:t/>
            </a:r>
            <a:br>
              <a:rPr lang="cs-CZ" altLang="cs-CZ" sz="4000" dirty="0" smtClean="0"/>
            </a:br>
            <a:r>
              <a:rPr lang="cs-CZ" altLang="cs-CZ" sz="4000" dirty="0" smtClean="0"/>
              <a:t>.....</a:t>
            </a:r>
            <a:r>
              <a:rPr lang="cs-CZ" altLang="cs-CZ" sz="2700" dirty="0" smtClean="0"/>
              <a:t>dotazy, připomínky, náměty</a:t>
            </a:r>
            <a:br>
              <a:rPr lang="cs-CZ" altLang="cs-CZ" sz="2700" dirty="0" smtClean="0"/>
            </a:br>
            <a:r>
              <a:rPr lang="cs-CZ" altLang="cs-CZ" sz="4000" dirty="0" smtClean="0"/>
              <a:t/>
            </a:r>
            <a:br>
              <a:rPr lang="cs-CZ" altLang="cs-CZ" sz="4000" dirty="0" smtClean="0"/>
            </a:br>
            <a:r>
              <a:rPr lang="cs-CZ" altLang="cs-CZ" sz="2800" dirty="0" smtClean="0"/>
              <a:t>halada@aipcr.cz</a:t>
            </a:r>
            <a:r>
              <a:rPr lang="cs-CZ" sz="2800" dirty="0" smtClean="0">
                <a:cs typeface="Tahoma" pitchFamily="34" charset="0"/>
              </a:rPr>
              <a:t>	</a:t>
            </a:r>
            <a:r>
              <a:rPr lang="cs-CZ" dirty="0" smtClean="0">
                <a:cs typeface="Tahoma" pitchFamily="34" charset="0"/>
              </a:rPr>
              <a:t/>
            </a:r>
            <a:br>
              <a:rPr lang="cs-CZ" dirty="0" smtClean="0">
                <a:cs typeface="Tahoma" pitchFamily="34" charset="0"/>
              </a:rPr>
            </a:br>
            <a:endParaRPr lang="en-GB" altLang="en-US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4390" y="1511300"/>
            <a:ext cx="860961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cs-CZ" sz="3200" dirty="0" smtClean="0">
                <a:latin typeface="Calibri" pitchFamily="34" charset="0"/>
              </a:rPr>
              <a:t> </a:t>
            </a:r>
            <a:r>
              <a:rPr lang="cs-CZ" altLang="cs-CZ" sz="3000" dirty="0" smtClean="0">
                <a:latin typeface="Calibri" pitchFamily="34" charset="0"/>
              </a:rPr>
              <a:t>Regiony a inovační strategie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cs-CZ" altLang="cs-CZ" sz="800" b="1" dirty="0" smtClean="0">
              <a:latin typeface="Calibri" pitchFamily="34" charset="0"/>
            </a:endParaRPr>
          </a:p>
          <a:p>
            <a:pPr lvl="1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cs-CZ" sz="2400" dirty="0" smtClean="0">
                <a:latin typeface="Calibri" pitchFamily="34" charset="0"/>
              </a:rPr>
              <a:t>   Aktivní zaměření musí být zejména na: </a:t>
            </a:r>
          </a:p>
          <a:p>
            <a:pPr marL="1252538" lvl="2" indent="-352425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cs-CZ" sz="2200" dirty="0" smtClean="0">
                <a:latin typeface="Calibri" pitchFamily="34" charset="0"/>
              </a:rPr>
              <a:t>rozvoj lidských zdrojů  a kapacit (výzkum, vývoj, podnikání, financování - vouchery) </a:t>
            </a:r>
          </a:p>
          <a:p>
            <a:pPr marL="1252538" lvl="2" indent="-352425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cs-CZ" sz="2200" dirty="0" smtClean="0">
                <a:latin typeface="Calibri" pitchFamily="34" charset="0"/>
              </a:rPr>
              <a:t>podpora transferu výsledků výzkumu a vývoje do  podnikového sektoru (MSP)  </a:t>
            </a:r>
          </a:p>
          <a:p>
            <a:pPr marL="1252538" lvl="2" indent="-352425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cs-CZ" sz="2200" dirty="0" smtClean="0">
                <a:latin typeface="Calibri" pitchFamily="34" charset="0"/>
              </a:rPr>
              <a:t>úspěšné příběhy a výsledky</a:t>
            </a:r>
          </a:p>
          <a:p>
            <a:pPr marL="1252538" lvl="2" indent="-352425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cs-CZ" sz="2200" dirty="0" smtClean="0">
                <a:latin typeface="Calibri" pitchFamily="34" charset="0"/>
              </a:rPr>
              <a:t>ochrana práv k duševnímu vlastnictví</a:t>
            </a:r>
          </a:p>
          <a:p>
            <a:pPr marL="1252538" lvl="2" indent="-352425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cs-CZ" sz="2200" dirty="0" smtClean="0">
                <a:latin typeface="Calibri" pitchFamily="34" charset="0"/>
              </a:rPr>
              <a:t>využití meziregionální (včetně přeshraniční) spolupráce</a:t>
            </a:r>
          </a:p>
          <a:p>
            <a:pPr marL="1252538" lvl="2" indent="-352425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cs-CZ" sz="2200" dirty="0" smtClean="0">
                <a:latin typeface="Calibri" pitchFamily="34" charset="0"/>
              </a:rPr>
              <a:t>podpora mezinárodní spolupráce (např. EUREKA, Eurostars...)</a:t>
            </a:r>
          </a:p>
          <a:p>
            <a:pPr marL="1252538" lvl="2" indent="-352425">
              <a:spcBef>
                <a:spcPct val="0"/>
              </a:spcBef>
              <a:buFont typeface="Wingdings" pitchFamily="2" charset="2"/>
              <a:buChar char="ü"/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5748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ller"/>
                <a:ea typeface="Calibri" pitchFamily="34" charset="0"/>
                <a:cs typeface="Times New Roman" pitchFamily="18" charset="0"/>
              </a:rPr>
              <a:t>&amp; Eurostars a regiony ČR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ller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57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4390" y="1583140"/>
            <a:ext cx="860961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lvl="1"/>
            <a:r>
              <a:rPr lang="cs-CZ" sz="3200" dirty="0" smtClean="0">
                <a:latin typeface="Calibri" pitchFamily="34" charset="0"/>
              </a:rPr>
              <a:t>EUREKA a Eurostars pro regiony</a:t>
            </a:r>
          </a:p>
          <a:p>
            <a:pPr marL="539750" lvl="1">
              <a:buFontTx/>
              <a:buChar char="-"/>
            </a:pPr>
            <a:r>
              <a:rPr lang="cs-CZ" sz="3000" dirty="0" smtClean="0">
                <a:latin typeface="Calibri" pitchFamily="34" charset="0"/>
              </a:rPr>
              <a:t> </a:t>
            </a:r>
            <a:r>
              <a:rPr lang="cs-CZ" sz="2600" dirty="0" smtClean="0">
                <a:latin typeface="Calibri" pitchFamily="34" charset="0"/>
              </a:rPr>
              <a:t>nástroj pro rozvíjení mezinárodních spolupráce ve VaVaI</a:t>
            </a:r>
          </a:p>
          <a:p>
            <a:pPr marL="539750" lvl="1">
              <a:buFontTx/>
              <a:buChar char="-"/>
            </a:pPr>
            <a:r>
              <a:rPr lang="cs-CZ" altLang="cs-CZ" sz="2600" dirty="0" smtClean="0">
                <a:latin typeface="Calibri" pitchFamily="34" charset="0"/>
              </a:rPr>
              <a:t> aktivity a činnosti:</a:t>
            </a:r>
            <a:r>
              <a:rPr lang="cs-CZ" sz="2600" dirty="0" smtClean="0">
                <a:latin typeface="Calibri" pitchFamily="34" charset="0"/>
              </a:rPr>
              <a:t> </a:t>
            </a:r>
          </a:p>
          <a:p>
            <a:pPr marL="1081088" lvl="1" indent="-1588">
              <a:buFont typeface="Wingdings" pitchFamily="2" charset="2"/>
              <a:buChar char="§"/>
            </a:pPr>
            <a:r>
              <a:rPr lang="cs-CZ" sz="2800" dirty="0" smtClean="0">
                <a:latin typeface="Calibri" pitchFamily="34" charset="0"/>
              </a:rPr>
              <a:t>   </a:t>
            </a:r>
            <a:r>
              <a:rPr lang="cs-CZ" sz="2400" dirty="0" smtClean="0">
                <a:latin typeface="Calibri" pitchFamily="34" charset="0"/>
              </a:rPr>
              <a:t>Public relations</a:t>
            </a:r>
          </a:p>
          <a:p>
            <a:pPr marL="1081088" indent="-1588">
              <a:buFont typeface="Wingdings" pitchFamily="2" charset="2"/>
              <a:buChar char="§"/>
            </a:pPr>
            <a:r>
              <a:rPr lang="cs-CZ" sz="2400" dirty="0" smtClean="0">
                <a:latin typeface="Calibri" pitchFamily="34" charset="0"/>
              </a:rPr>
              <a:t>    Semináře a workshopy</a:t>
            </a:r>
          </a:p>
          <a:p>
            <a:pPr marL="1081088" indent="-1588">
              <a:buFont typeface="Wingdings" pitchFamily="2" charset="2"/>
              <a:buChar char="§"/>
            </a:pPr>
            <a:r>
              <a:rPr lang="cs-CZ" sz="2400" dirty="0" smtClean="0">
                <a:latin typeface="Calibri" pitchFamily="34" charset="0"/>
              </a:rPr>
              <a:t>    Konzultační a poradenské služby</a:t>
            </a:r>
            <a:endParaRPr lang="cs-CZ" sz="24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1614488" indent="-1588">
              <a:buFont typeface="Wingdings" pitchFamily="2" charset="2"/>
              <a:buChar char="ü"/>
            </a:pP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 Finacování projektů z účelových prostředků</a:t>
            </a:r>
            <a:endParaRPr lang="cs-CZ" sz="2400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1614488" indent="-1588">
              <a:buFont typeface="Wingdings" pitchFamily="2" charset="2"/>
              <a:buChar char="ü"/>
            </a:pPr>
            <a:r>
              <a:rPr lang="cs-CZ" sz="2400" dirty="0" smtClean="0">
                <a:solidFill>
                  <a:srgbClr val="FF0000"/>
                </a:solidFill>
                <a:latin typeface="Calibri" pitchFamily="34" charset="0"/>
              </a:rPr>
              <a:t>  MŠMT + AIP ČR &amp; Regionální inovační centra, BIC ...</a:t>
            </a:r>
            <a:endParaRPr lang="cs-CZ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5748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ller"/>
                <a:ea typeface="Calibri" pitchFamily="34" charset="0"/>
                <a:cs typeface="Times New Roman" pitchFamily="18" charset="0"/>
              </a:rPr>
              <a:t>&amp; Eurostars a regiony ČR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ller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57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1851"/>
            <a:ext cx="9144000" cy="597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23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7101144"/>
              </p:ext>
            </p:extLst>
          </p:nvPr>
        </p:nvGraphicFramePr>
        <p:xfrm>
          <a:off x="296883" y="1255284"/>
          <a:ext cx="8604177" cy="4954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3122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458C2E-285F-46A7-AB67-215A0D0FA8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4BF992-2AAF-4464-AAAF-CE0721E5CD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3B1D3D-CFC1-4E41-AA84-E318E60070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93B9C3-4198-4D44-B810-25AC632CC7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5B46A0-6C8E-4934-9963-1E6224C57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8856983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51694" y="3385684"/>
            <a:ext cx="144016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1400" kern="1200" baseline="0" dirty="0">
                <a:latin typeface="Franklin Gothic Book"/>
                <a:ea typeface="+mn-ea"/>
                <a:cs typeface="Franklin Gothic Book"/>
              </a:rPr>
              <a:t>Austria</a:t>
            </a:r>
          </a:p>
          <a:p>
            <a:r>
              <a:rPr lang="en-GB" altLang="en-US" sz="1400" kern="1200" baseline="0" dirty="0">
                <a:latin typeface="Franklin Gothic Book"/>
                <a:ea typeface="+mn-ea"/>
                <a:cs typeface="Franklin Gothic Book"/>
              </a:rPr>
              <a:t>Belgium</a:t>
            </a:r>
          </a:p>
          <a:p>
            <a:r>
              <a:rPr lang="en-GB" altLang="en-US" sz="1400" kern="1200" baseline="0" dirty="0" smtClean="0">
                <a:latin typeface="Franklin Gothic Book"/>
                <a:ea typeface="+mn-ea"/>
                <a:cs typeface="Franklin Gothic Book"/>
              </a:rPr>
              <a:t>Bulgaria</a:t>
            </a:r>
            <a:endParaRPr lang="en-GB" altLang="en-US" sz="1400" kern="1200" baseline="0" dirty="0">
              <a:latin typeface="Franklin Gothic Book"/>
              <a:ea typeface="+mn-ea"/>
              <a:cs typeface="Franklin Gothic Book"/>
            </a:endParaRPr>
          </a:p>
          <a:p>
            <a:r>
              <a:rPr lang="en-GB" altLang="en-US" sz="1400" kern="1200" baseline="0" dirty="0">
                <a:latin typeface="Franklin Gothic Book"/>
                <a:ea typeface="+mn-ea"/>
                <a:cs typeface="Franklin Gothic Book"/>
              </a:rPr>
              <a:t>Croatia</a:t>
            </a:r>
          </a:p>
          <a:p>
            <a:r>
              <a:rPr lang="en-GB" altLang="en-US" sz="1400" kern="1200" baseline="0" dirty="0">
                <a:latin typeface="Franklin Gothic Book"/>
                <a:ea typeface="+mn-ea"/>
                <a:cs typeface="Franklin Gothic Book"/>
              </a:rPr>
              <a:t>Cyprus</a:t>
            </a:r>
          </a:p>
          <a:p>
            <a:r>
              <a:rPr lang="en-GB" altLang="en-US" sz="1400" kern="1200" baseline="0" dirty="0">
                <a:latin typeface="Franklin Gothic Book"/>
                <a:ea typeface="+mn-ea"/>
                <a:cs typeface="Franklin Gothic Book"/>
              </a:rPr>
              <a:t>Czech Republic</a:t>
            </a:r>
          </a:p>
          <a:p>
            <a:r>
              <a:rPr lang="en-GB" altLang="en-US" sz="1400" kern="1200" baseline="0" dirty="0" smtClean="0">
                <a:latin typeface="Franklin Gothic Book"/>
                <a:ea typeface="+mn-ea"/>
                <a:cs typeface="Franklin Gothic Book"/>
              </a:rPr>
              <a:t>Denmark</a:t>
            </a:r>
          </a:p>
          <a:p>
            <a:r>
              <a:rPr lang="en-GB" altLang="en-US" sz="1400" kern="1200" baseline="0" dirty="0" smtClean="0">
                <a:latin typeface="Franklin Gothic Book"/>
                <a:ea typeface="+mn-ea"/>
                <a:cs typeface="Franklin Gothic Book"/>
              </a:rPr>
              <a:t>Estonia</a:t>
            </a:r>
          </a:p>
          <a:p>
            <a:r>
              <a:rPr lang="en-GB" altLang="en-US" sz="1400" kern="1200" baseline="0" dirty="0" smtClean="0">
                <a:latin typeface="Franklin Gothic Book"/>
                <a:ea typeface="+mn-ea"/>
                <a:cs typeface="Franklin Gothic Book"/>
              </a:rPr>
              <a:t>European Union</a:t>
            </a:r>
          </a:p>
          <a:p>
            <a:r>
              <a:rPr lang="en-GB" altLang="en-US" sz="1400" kern="1200" baseline="0" dirty="0" smtClean="0">
                <a:latin typeface="Franklin Gothic Book"/>
                <a:ea typeface="+mn-ea"/>
                <a:cs typeface="Franklin Gothic Book"/>
              </a:rPr>
              <a:t>Finland</a:t>
            </a:r>
            <a:endParaRPr lang="en-GB" altLang="en-US" sz="1400" kern="1200" baseline="0" dirty="0">
              <a:latin typeface="Franklin Gothic Book"/>
              <a:ea typeface="+mn-ea"/>
              <a:cs typeface="Franklin Gothic Book"/>
            </a:endParaRPr>
          </a:p>
          <a:p>
            <a:r>
              <a:rPr lang="en-GB" altLang="en-US" sz="1400" kern="1200" baseline="0" dirty="0" smtClean="0">
                <a:latin typeface="Franklin Gothic Book"/>
                <a:ea typeface="+mn-ea"/>
                <a:cs typeface="Franklin Gothic Book"/>
              </a:rPr>
              <a:t>France</a:t>
            </a:r>
          </a:p>
          <a:p>
            <a:pPr defTabSz="457200"/>
            <a:r>
              <a:rPr lang="en-GB" altLang="en-US" sz="1400" dirty="0" smtClean="0">
                <a:latin typeface="Franklin Gothic Book"/>
                <a:cs typeface="Franklin Gothic Book"/>
              </a:rPr>
              <a:t>FYR </a:t>
            </a:r>
            <a:r>
              <a:rPr lang="en-GB" altLang="en-US" sz="1400" dirty="0">
                <a:latin typeface="Franklin Gothic Book"/>
                <a:cs typeface="Franklin Gothic Book"/>
              </a:rPr>
              <a:t>Macedonia</a:t>
            </a:r>
          </a:p>
          <a:p>
            <a:pPr defTabSz="457200"/>
            <a:r>
              <a:rPr lang="en-GB" altLang="en-US" sz="1400" dirty="0">
                <a:latin typeface="Franklin Gothic Book"/>
                <a:cs typeface="Franklin Gothic Book"/>
              </a:rPr>
              <a:t>Germany</a:t>
            </a:r>
          </a:p>
          <a:p>
            <a:pPr defTabSz="457200"/>
            <a:r>
              <a:rPr lang="en-GB" altLang="en-US" sz="1400" dirty="0">
                <a:latin typeface="Franklin Gothic Book"/>
                <a:cs typeface="Franklin Gothic Book"/>
              </a:rPr>
              <a:t>Greece</a:t>
            </a:r>
          </a:p>
          <a:p>
            <a:endParaRPr lang="fr-BE" altLang="en-US" sz="1400" kern="1200" baseline="0" dirty="0" smtClean="0">
              <a:solidFill>
                <a:schemeClr val="accent6"/>
              </a:solidFill>
              <a:latin typeface="Franklin Gothic Book"/>
              <a:ea typeface="+mn-ea"/>
              <a:cs typeface="Franklin Gothic Book"/>
            </a:endParaRPr>
          </a:p>
          <a:p>
            <a:endParaRPr lang="en-GB" altLang="en-US" sz="1400" kern="1200" baseline="0" dirty="0">
              <a:solidFill>
                <a:schemeClr val="accent6"/>
              </a:solidFill>
              <a:latin typeface="Franklin Gothic Book"/>
              <a:ea typeface="+mn-ea"/>
              <a:cs typeface="Franklin Gothic Book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784330" y="3385684"/>
            <a:ext cx="1432508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en-GB" altLang="en-US" sz="1400" dirty="0" smtClean="0">
                <a:latin typeface="Franklin Gothic Book"/>
                <a:cs typeface="Franklin Gothic Book"/>
              </a:rPr>
              <a:t>Hungary</a:t>
            </a:r>
            <a:endParaRPr lang="en-GB" altLang="en-US" sz="1400" dirty="0">
              <a:latin typeface="Franklin Gothic Book"/>
              <a:cs typeface="Franklin Gothic Book"/>
            </a:endParaRPr>
          </a:p>
          <a:p>
            <a:pPr defTabSz="457200"/>
            <a:r>
              <a:rPr lang="en-GB" altLang="en-US" sz="1400" dirty="0" smtClean="0">
                <a:latin typeface="Franklin Gothic Book"/>
                <a:cs typeface="Franklin Gothic Book"/>
              </a:rPr>
              <a:t>Iceland</a:t>
            </a:r>
            <a:endParaRPr lang="en-GB" altLang="en-US" sz="1400" dirty="0">
              <a:latin typeface="Franklin Gothic Book"/>
              <a:cs typeface="Franklin Gothic Book"/>
            </a:endParaRPr>
          </a:p>
          <a:p>
            <a:pPr defTabSz="457200"/>
            <a:r>
              <a:rPr lang="en-GB" altLang="en-US" sz="1400" dirty="0">
                <a:latin typeface="Franklin Gothic Book"/>
                <a:cs typeface="Franklin Gothic Book"/>
              </a:rPr>
              <a:t>Ireland</a:t>
            </a:r>
          </a:p>
          <a:p>
            <a:pPr defTabSz="457200"/>
            <a:r>
              <a:rPr lang="en-GB" altLang="en-US" sz="1400" dirty="0" smtClean="0">
                <a:latin typeface="Franklin Gothic Book"/>
                <a:cs typeface="Franklin Gothic Book"/>
              </a:rPr>
              <a:t>Israel</a:t>
            </a:r>
            <a:endParaRPr lang="en-GB" altLang="en-US" sz="1400" kern="1200" baseline="0" dirty="0" smtClean="0">
              <a:latin typeface="Franklin Gothic Book"/>
              <a:cs typeface="Franklin Gothic Book"/>
            </a:endParaRPr>
          </a:p>
          <a:p>
            <a:pPr marL="0" algn="l" defTabSz="457200" rtl="0" eaLnBrk="1" latinLnBrk="0" hangingPunct="1"/>
            <a:r>
              <a:rPr lang="en-GB" altLang="en-US" sz="1400" kern="1200" baseline="0" dirty="0" smtClean="0">
                <a:latin typeface="Franklin Gothic Book"/>
                <a:ea typeface="+mn-ea"/>
                <a:cs typeface="Franklin Gothic Book"/>
              </a:rPr>
              <a:t>Italy</a:t>
            </a:r>
            <a:endParaRPr lang="en-GB" altLang="en-US" sz="1400" kern="1200" baseline="0" dirty="0">
              <a:latin typeface="Franklin Gothic Book"/>
              <a:ea typeface="+mn-ea"/>
              <a:cs typeface="Franklin Gothic Book"/>
            </a:endParaRPr>
          </a:p>
          <a:p>
            <a:pPr marL="0" algn="l" defTabSz="457200" rtl="0" eaLnBrk="1" latinLnBrk="0" hangingPunct="1"/>
            <a:r>
              <a:rPr lang="en-GB" altLang="en-US" sz="1400" kern="1200" baseline="0" dirty="0">
                <a:latin typeface="Franklin Gothic Book"/>
                <a:ea typeface="+mn-ea"/>
                <a:cs typeface="Franklin Gothic Book"/>
              </a:rPr>
              <a:t>Latvia</a:t>
            </a:r>
          </a:p>
          <a:p>
            <a:pPr marL="0" algn="l" defTabSz="457200" rtl="0" eaLnBrk="1" latinLnBrk="0" hangingPunct="1"/>
            <a:r>
              <a:rPr lang="en-GB" altLang="en-US" sz="1400" kern="1200" baseline="0" dirty="0">
                <a:latin typeface="Franklin Gothic Book"/>
                <a:ea typeface="+mn-ea"/>
                <a:cs typeface="Franklin Gothic Book"/>
              </a:rPr>
              <a:t>Lithuania</a:t>
            </a:r>
          </a:p>
          <a:p>
            <a:pPr marL="0" algn="l" defTabSz="457200" rtl="0" eaLnBrk="1" latinLnBrk="0" hangingPunct="1"/>
            <a:r>
              <a:rPr lang="en-GB" altLang="en-US" sz="1400" kern="1200" baseline="0" dirty="0">
                <a:latin typeface="Franklin Gothic Book"/>
                <a:ea typeface="+mn-ea"/>
                <a:cs typeface="Franklin Gothic Book"/>
              </a:rPr>
              <a:t>Luxembourg</a:t>
            </a:r>
          </a:p>
          <a:p>
            <a:pPr marL="0" algn="l" defTabSz="457200" rtl="0" eaLnBrk="1" latinLnBrk="0" hangingPunct="1"/>
            <a:r>
              <a:rPr lang="en-GB" altLang="en-US" sz="1400" kern="1200" baseline="0" dirty="0">
                <a:latin typeface="Franklin Gothic Book"/>
                <a:ea typeface="+mn-ea"/>
                <a:cs typeface="Franklin Gothic Book"/>
              </a:rPr>
              <a:t>Malta</a:t>
            </a:r>
          </a:p>
          <a:p>
            <a:pPr marL="0" algn="l" defTabSz="457200" rtl="0" eaLnBrk="1" latinLnBrk="0" hangingPunct="1"/>
            <a:r>
              <a:rPr lang="en-GB" altLang="en-US" sz="1400" kern="1200" baseline="0" dirty="0">
                <a:latin typeface="Franklin Gothic Book"/>
                <a:ea typeface="+mn-ea"/>
                <a:cs typeface="Franklin Gothic Book"/>
              </a:rPr>
              <a:t>Monaco</a:t>
            </a:r>
          </a:p>
          <a:p>
            <a:pPr marL="0" algn="l" defTabSz="457200" rtl="0" eaLnBrk="1" latinLnBrk="0" hangingPunct="1"/>
            <a:r>
              <a:rPr lang="en-GB" altLang="en-US" sz="1400" kern="1200" baseline="0" dirty="0" smtClean="0">
                <a:latin typeface="Franklin Gothic Book"/>
                <a:ea typeface="+mn-ea"/>
                <a:cs typeface="Franklin Gothic Book"/>
              </a:rPr>
              <a:t>Montenegro</a:t>
            </a:r>
          </a:p>
          <a:p>
            <a:pPr marL="0" algn="l" defTabSz="457200" rtl="0" eaLnBrk="1" latinLnBrk="0" hangingPunct="1"/>
            <a:r>
              <a:rPr lang="en-GB" altLang="en-US" sz="1400" kern="1200" baseline="0" dirty="0" smtClean="0">
                <a:latin typeface="Franklin Gothic Book"/>
                <a:ea typeface="+mn-ea"/>
                <a:cs typeface="Franklin Gothic Book"/>
              </a:rPr>
              <a:t>The Netherlands</a:t>
            </a:r>
          </a:p>
          <a:p>
            <a:pPr defTabSz="457200"/>
            <a:r>
              <a:rPr lang="en-GB" altLang="en-US" sz="1400" dirty="0" smtClean="0">
                <a:latin typeface="Franklin Gothic Book"/>
                <a:cs typeface="Franklin Gothic Book"/>
              </a:rPr>
              <a:t>Norway</a:t>
            </a:r>
            <a:endParaRPr lang="en-GB" altLang="en-US" sz="1400" dirty="0">
              <a:latin typeface="Franklin Gothic Book"/>
              <a:cs typeface="Franklin Gothic Book"/>
            </a:endParaRPr>
          </a:p>
          <a:p>
            <a:pPr defTabSz="457200"/>
            <a:r>
              <a:rPr lang="en-GB" altLang="en-US" sz="1400" dirty="0" smtClean="0">
                <a:latin typeface="Franklin Gothic Book"/>
                <a:cs typeface="Franklin Gothic Book"/>
              </a:rPr>
              <a:t>Poland</a:t>
            </a:r>
            <a:endParaRPr lang="en-GB" altLang="en-US" sz="1400" kern="1200" baseline="0" dirty="0" smtClean="0">
              <a:latin typeface="Franklin Gothic Book"/>
              <a:cs typeface="Franklin Gothic Book"/>
            </a:endParaRPr>
          </a:p>
          <a:p>
            <a:pPr marL="0" algn="l" defTabSz="457200" rtl="0" eaLnBrk="1" latinLnBrk="0" hangingPunct="1"/>
            <a:endParaRPr lang="fr-BE" altLang="en-US" sz="1400" kern="1200" baseline="0" dirty="0" smtClean="0">
              <a:solidFill>
                <a:schemeClr val="accent6"/>
              </a:solidFill>
              <a:latin typeface="Franklin Gothic Book"/>
              <a:ea typeface="+mn-ea"/>
              <a:cs typeface="Franklin Gothic Book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367249" y="3385684"/>
            <a:ext cx="1392561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en-GB" altLang="en-US" sz="1400" dirty="0" smtClean="0">
                <a:latin typeface="Franklin Gothic Book"/>
                <a:cs typeface="Franklin Gothic Book"/>
              </a:rPr>
              <a:t>Portugal</a:t>
            </a:r>
            <a:endParaRPr lang="en-GB" altLang="en-US" sz="1400" dirty="0">
              <a:latin typeface="Franklin Gothic Book"/>
              <a:cs typeface="Franklin Gothic Book"/>
            </a:endParaRPr>
          </a:p>
          <a:p>
            <a:pPr defTabSz="457200"/>
            <a:r>
              <a:rPr lang="en-GB" altLang="en-US" sz="1400" dirty="0">
                <a:latin typeface="Franklin Gothic Book"/>
                <a:cs typeface="Franklin Gothic Book"/>
              </a:rPr>
              <a:t>Romania</a:t>
            </a:r>
          </a:p>
          <a:p>
            <a:pPr defTabSz="457200"/>
            <a:r>
              <a:rPr lang="en-GB" altLang="en-US" sz="1400" dirty="0" smtClean="0">
                <a:latin typeface="Franklin Gothic Book"/>
                <a:cs typeface="Franklin Gothic Book"/>
              </a:rPr>
              <a:t>Russia</a:t>
            </a:r>
          </a:p>
          <a:p>
            <a:pPr defTabSz="457200"/>
            <a:r>
              <a:rPr lang="en-GB" altLang="en-US" sz="1400" dirty="0" smtClean="0">
                <a:latin typeface="Franklin Gothic Book"/>
                <a:cs typeface="Franklin Gothic Book"/>
              </a:rPr>
              <a:t>San </a:t>
            </a:r>
            <a:r>
              <a:rPr lang="en-GB" altLang="en-US" sz="1400" dirty="0">
                <a:latin typeface="Franklin Gothic Book"/>
                <a:cs typeface="Franklin Gothic Book"/>
              </a:rPr>
              <a:t>Marino</a:t>
            </a:r>
          </a:p>
          <a:p>
            <a:pPr defTabSz="457200"/>
            <a:r>
              <a:rPr lang="en-GB" altLang="en-US" sz="1400" dirty="0">
                <a:latin typeface="Franklin Gothic Book"/>
                <a:cs typeface="Franklin Gothic Book"/>
              </a:rPr>
              <a:t>Serbia</a:t>
            </a:r>
          </a:p>
          <a:p>
            <a:pPr defTabSz="457200"/>
            <a:r>
              <a:rPr lang="en-GB" altLang="en-US" sz="1400" dirty="0">
                <a:latin typeface="Franklin Gothic Book"/>
                <a:cs typeface="Franklin Gothic Book"/>
              </a:rPr>
              <a:t>Slovakia </a:t>
            </a:r>
          </a:p>
          <a:p>
            <a:pPr defTabSz="457200"/>
            <a:r>
              <a:rPr lang="en-GB" altLang="en-US" sz="1400" dirty="0" smtClean="0">
                <a:latin typeface="Franklin Gothic Book"/>
                <a:cs typeface="Franklin Gothic Book"/>
              </a:rPr>
              <a:t>Slovenia</a:t>
            </a:r>
          </a:p>
          <a:p>
            <a:pPr defTabSz="457200"/>
            <a:r>
              <a:rPr lang="en-GB" altLang="en-US" sz="1400" dirty="0" smtClean="0">
                <a:latin typeface="Franklin Gothic Book"/>
                <a:cs typeface="Franklin Gothic Book"/>
              </a:rPr>
              <a:t>Spain</a:t>
            </a:r>
            <a:endParaRPr lang="en-GB" altLang="en-US" sz="1400" kern="1200" baseline="0" dirty="0" smtClean="0">
              <a:latin typeface="Franklin Gothic Book"/>
              <a:cs typeface="Franklin Gothic Book"/>
            </a:endParaRPr>
          </a:p>
          <a:p>
            <a:pPr marL="0" algn="l" defTabSz="457200" rtl="0" eaLnBrk="1" latinLnBrk="0" hangingPunct="1"/>
            <a:r>
              <a:rPr lang="en-GB" altLang="en-US" sz="1400" dirty="0" smtClean="0">
                <a:latin typeface="Franklin Gothic Book"/>
                <a:ea typeface="+mn-ea"/>
                <a:cs typeface="Franklin Gothic Book"/>
              </a:rPr>
              <a:t>S</a:t>
            </a:r>
            <a:r>
              <a:rPr lang="en-GB" altLang="en-US" sz="1400" kern="1200" baseline="0" dirty="0" smtClean="0">
                <a:latin typeface="Franklin Gothic Book"/>
                <a:ea typeface="+mn-ea"/>
                <a:cs typeface="Franklin Gothic Book"/>
              </a:rPr>
              <a:t>weden</a:t>
            </a:r>
            <a:endParaRPr lang="en-GB" altLang="en-US" sz="1400" kern="1200" baseline="0" dirty="0">
              <a:latin typeface="Franklin Gothic Book"/>
              <a:ea typeface="+mn-ea"/>
              <a:cs typeface="Franklin Gothic Book"/>
            </a:endParaRPr>
          </a:p>
          <a:p>
            <a:pPr marL="0" algn="l" defTabSz="457200" rtl="0" eaLnBrk="1" latinLnBrk="0" hangingPunct="1"/>
            <a:r>
              <a:rPr lang="en-GB" altLang="en-US" sz="1400" kern="1200" baseline="0" dirty="0">
                <a:latin typeface="Franklin Gothic Book"/>
                <a:ea typeface="+mn-ea"/>
                <a:cs typeface="Franklin Gothic Book"/>
              </a:rPr>
              <a:t>Switzerland</a:t>
            </a:r>
          </a:p>
          <a:p>
            <a:pPr marL="0" algn="l" defTabSz="457200" rtl="0" eaLnBrk="1" latinLnBrk="0" hangingPunct="1"/>
            <a:r>
              <a:rPr lang="en-GB" altLang="en-US" sz="1400" kern="1200" baseline="0" dirty="0">
                <a:latin typeface="Franklin Gothic Book"/>
                <a:ea typeface="+mn-ea"/>
                <a:cs typeface="Franklin Gothic Book"/>
              </a:rPr>
              <a:t>Turkey</a:t>
            </a:r>
          </a:p>
          <a:p>
            <a:pPr marL="0" algn="l" defTabSz="457200" rtl="0" eaLnBrk="1" latinLnBrk="0" hangingPunct="1"/>
            <a:r>
              <a:rPr lang="en-GB" altLang="en-US" sz="1400" kern="1200" baseline="0" dirty="0">
                <a:latin typeface="Franklin Gothic Book"/>
                <a:ea typeface="+mn-ea"/>
                <a:cs typeface="Franklin Gothic Book"/>
              </a:rPr>
              <a:t>Ukraine</a:t>
            </a:r>
          </a:p>
          <a:p>
            <a:pPr marL="0" algn="l" defTabSz="457200" rtl="0" eaLnBrk="1" latinLnBrk="0" hangingPunct="1"/>
            <a:r>
              <a:rPr lang="en-GB" altLang="en-US" sz="1400" kern="1200" baseline="0" dirty="0">
                <a:latin typeface="Franklin Gothic Book"/>
                <a:ea typeface="+mn-ea"/>
                <a:cs typeface="Franklin Gothic Book"/>
              </a:rPr>
              <a:t>United </a:t>
            </a:r>
            <a:r>
              <a:rPr lang="en-GB" altLang="en-US" sz="1400" kern="1200" baseline="0" dirty="0" smtClean="0">
                <a:latin typeface="Franklin Gothic Book"/>
                <a:ea typeface="+mn-ea"/>
                <a:cs typeface="Franklin Gothic Book"/>
              </a:rPr>
              <a:t>Kingdom</a:t>
            </a:r>
          </a:p>
          <a:p>
            <a:pPr marL="0" algn="l" defTabSz="457200" rtl="0" eaLnBrk="1" latinLnBrk="0" hangingPunct="1"/>
            <a:endParaRPr lang="en-GB" altLang="en-US" sz="1400" dirty="0">
              <a:solidFill>
                <a:schemeClr val="accent6"/>
              </a:solidFill>
              <a:latin typeface="Franklin Gothic Book"/>
              <a:ea typeface="+mn-ea"/>
              <a:cs typeface="Franklin Gothic Book"/>
            </a:endParaRPr>
          </a:p>
          <a:p>
            <a:pPr defTabSz="457200"/>
            <a:endParaRPr lang="fr-BE" altLang="en-US" sz="1400" dirty="0">
              <a:solidFill>
                <a:srgbClr val="FFC000"/>
              </a:solidFill>
              <a:latin typeface="Franklin Gothic Book"/>
              <a:cs typeface="Franklin Gothic Book"/>
            </a:endParaRPr>
          </a:p>
          <a:p>
            <a:pPr marL="0" algn="l" defTabSz="457200" rtl="0" eaLnBrk="1" latinLnBrk="0" hangingPunct="1"/>
            <a:endParaRPr lang="en-GB" altLang="en-US" sz="1400" kern="1200" baseline="0" dirty="0" smtClean="0">
              <a:solidFill>
                <a:schemeClr val="accent6"/>
              </a:solidFill>
              <a:latin typeface="Franklin Gothic Book"/>
              <a:ea typeface="+mn-ea"/>
              <a:cs typeface="Franklin Gothic Book"/>
            </a:endParaRPr>
          </a:p>
          <a:p>
            <a:pPr marL="0" algn="l" defTabSz="457200" rtl="0" eaLnBrk="1" latinLnBrk="0" hangingPunct="1"/>
            <a:endParaRPr lang="en-GB" altLang="en-US" sz="1400" kern="1200" baseline="0" dirty="0">
              <a:solidFill>
                <a:schemeClr val="accent6"/>
              </a:solidFill>
              <a:latin typeface="Franklin Gothic Book"/>
              <a:ea typeface="+mn-ea"/>
              <a:cs typeface="Franklin Gothic Book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649509" y="4437112"/>
            <a:ext cx="1678408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algn="l" defTabSz="457200" rtl="0" eaLnBrk="1" latinLnBrk="0" hangingPunct="1"/>
            <a:endParaRPr lang="en-GB" altLang="en-US" sz="1400" dirty="0">
              <a:solidFill>
                <a:schemeClr val="accent6"/>
              </a:solidFill>
              <a:latin typeface="Franklin Gothic Book"/>
              <a:ea typeface="+mn-ea"/>
              <a:cs typeface="Franklin Gothic Book"/>
            </a:endParaRPr>
          </a:p>
          <a:p>
            <a:pPr defTabSz="457200"/>
            <a:r>
              <a:rPr lang="en-GB" altLang="en-US" sz="1400" dirty="0" smtClean="0">
                <a:latin typeface="Franklin Gothic Book"/>
                <a:cs typeface="Franklin Gothic Book"/>
              </a:rPr>
              <a:t>Canada</a:t>
            </a:r>
          </a:p>
          <a:p>
            <a:pPr defTabSz="457200"/>
            <a:r>
              <a:rPr lang="en-GB" altLang="en-US" sz="1400" dirty="0" smtClean="0">
                <a:latin typeface="Franklin Gothic Book"/>
                <a:cs typeface="Franklin Gothic Book"/>
              </a:rPr>
              <a:t>South Africa</a:t>
            </a:r>
          </a:p>
          <a:p>
            <a:pPr defTabSz="457200"/>
            <a:r>
              <a:rPr lang="en-GB" altLang="en-US" sz="1400" dirty="0" smtClean="0">
                <a:latin typeface="Franklin Gothic Book"/>
                <a:cs typeface="Franklin Gothic Book"/>
              </a:rPr>
              <a:t>South Korea</a:t>
            </a:r>
          </a:p>
          <a:p>
            <a:pPr defTabSz="457200"/>
            <a:endParaRPr lang="en-GB" altLang="en-US" sz="1400" dirty="0" smtClean="0">
              <a:latin typeface="Franklin Gothic Book"/>
              <a:cs typeface="Franklin Gothic Book"/>
            </a:endParaRPr>
          </a:p>
          <a:p>
            <a:pPr defTabSz="457200"/>
            <a:r>
              <a:rPr lang="en-GB" altLang="en-US" sz="1400" dirty="0" smtClean="0">
                <a:latin typeface="Franklin Gothic Book"/>
                <a:cs typeface="Franklin Gothic Book"/>
              </a:rPr>
              <a:t>Albania</a:t>
            </a:r>
          </a:p>
          <a:p>
            <a:pPr defTabSz="457200"/>
            <a:r>
              <a:rPr lang="en-GB" altLang="en-US" sz="1400" dirty="0" smtClean="0">
                <a:latin typeface="Franklin Gothic Book"/>
                <a:cs typeface="Franklin Gothic Book"/>
              </a:rPr>
              <a:t>Bosnia-Herzegovina</a:t>
            </a:r>
          </a:p>
          <a:p>
            <a:pPr defTabSz="457200"/>
            <a:endParaRPr lang="fr-BE" altLang="en-US" sz="1400" dirty="0">
              <a:solidFill>
                <a:srgbClr val="FFC000"/>
              </a:solidFill>
              <a:latin typeface="Franklin Gothic Book"/>
              <a:cs typeface="Franklin Gothic Book"/>
            </a:endParaRPr>
          </a:p>
          <a:p>
            <a:pPr defTabSz="457200"/>
            <a:endParaRPr lang="fr-BE" altLang="en-US" sz="1400" dirty="0">
              <a:solidFill>
                <a:srgbClr val="FFC000"/>
              </a:solidFill>
              <a:latin typeface="Franklin Gothic Book"/>
              <a:cs typeface="Franklin Gothic Book"/>
            </a:endParaRPr>
          </a:p>
          <a:p>
            <a:pPr marL="0" algn="l" defTabSz="457200" rtl="0" eaLnBrk="1" latinLnBrk="0" hangingPunct="1"/>
            <a:endParaRPr lang="en-GB" altLang="en-US" sz="1400" kern="1200" baseline="0" dirty="0" smtClean="0">
              <a:solidFill>
                <a:schemeClr val="accent6"/>
              </a:solidFill>
              <a:latin typeface="Franklin Gothic Book"/>
              <a:ea typeface="+mn-ea"/>
              <a:cs typeface="Franklin Gothic Book"/>
            </a:endParaRPr>
          </a:p>
          <a:p>
            <a:pPr marL="0" algn="l" defTabSz="457200" rtl="0" eaLnBrk="1" latinLnBrk="0" hangingPunct="1"/>
            <a:endParaRPr lang="en-GB" altLang="en-US" sz="1400" kern="1200" baseline="0" dirty="0">
              <a:solidFill>
                <a:schemeClr val="accent6"/>
              </a:solidFill>
              <a:latin typeface="Franklin Gothic Book"/>
              <a:ea typeface="+mn-ea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022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C:\Users\at\AppData\Local\Temp\Rar$DIa0.184\panel-02-image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35" y="987782"/>
            <a:ext cx="9157735" cy="700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1583138" y="2969806"/>
            <a:ext cx="1963519" cy="3693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BE" b="1" dirty="0" smtClean="0">
                <a:solidFill>
                  <a:srgbClr val="76B630"/>
                </a:solidFill>
                <a:latin typeface="Calibri" pitchFamily="34" charset="0"/>
                <a:ea typeface="ＭＳ Ｐゴシック" pitchFamily="108" charset="-128"/>
                <a:cs typeface="Calibri" pitchFamily="34" charset="0"/>
              </a:rPr>
              <a:t>41 FULL MEMBERS</a:t>
            </a:r>
            <a:endParaRPr kumimoji="0" lang="nl-NL" b="1" i="0" u="none" strike="noStrike" cap="none" normalizeH="0" baseline="0" dirty="0" smtClean="0">
              <a:ln>
                <a:noFill/>
              </a:ln>
              <a:solidFill>
                <a:srgbClr val="76B630"/>
              </a:solidFill>
              <a:effectLst/>
              <a:latin typeface="Calibri" pitchFamily="34" charset="0"/>
              <a:ea typeface="ＭＳ Ｐゴシック" pitchFamily="108" charset="-128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46608" y="5667329"/>
            <a:ext cx="2698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nl-BE" b="1" dirty="0">
                <a:solidFill>
                  <a:srgbClr val="FF0000"/>
                </a:solidFill>
                <a:latin typeface="Calibri" pitchFamily="34" charset="0"/>
                <a:ea typeface="ＭＳ Ｐゴシック" pitchFamily="108" charset="-128"/>
                <a:cs typeface="Calibri" pitchFamily="34" charset="0"/>
              </a:rPr>
              <a:t>3 ASSOCIATED </a:t>
            </a:r>
            <a:r>
              <a:rPr lang="nl-BE" b="1" dirty="0" smtClean="0">
                <a:solidFill>
                  <a:srgbClr val="FF0000"/>
                </a:solidFill>
                <a:latin typeface="Calibri" pitchFamily="34" charset="0"/>
                <a:ea typeface="ＭＳ Ｐゴシック" pitchFamily="108" charset="-128"/>
                <a:cs typeface="Calibri" pitchFamily="34" charset="0"/>
              </a:rPr>
              <a:t>COUNTRIES</a:t>
            </a:r>
            <a:endParaRPr lang="fr-BE" altLang="en-US" dirty="0">
              <a:solidFill>
                <a:srgbClr val="FF0000"/>
              </a:solidFill>
              <a:latin typeface="Franklin Gothic Book"/>
              <a:cs typeface="Franklin Gothic Book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14463" y="3493239"/>
            <a:ext cx="7008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nl-BE" b="1" dirty="0">
                <a:solidFill>
                  <a:srgbClr val="FFC000"/>
                </a:solidFill>
                <a:latin typeface="Calibri" pitchFamily="34" charset="0"/>
                <a:ea typeface="ＭＳ Ｐゴシック" pitchFamily="108" charset="-128"/>
                <a:cs typeface="Calibri" pitchFamily="34" charset="0"/>
              </a:rPr>
              <a:t>2 </a:t>
            </a:r>
            <a:r>
              <a:rPr lang="nl-BE" b="1" dirty="0" smtClean="0">
                <a:solidFill>
                  <a:srgbClr val="FFC000"/>
                </a:solidFill>
                <a:latin typeface="Calibri" pitchFamily="34" charset="0"/>
                <a:ea typeface="ＭＳ Ｐゴシック" pitchFamily="108" charset="-128"/>
                <a:cs typeface="Calibri" pitchFamily="34" charset="0"/>
              </a:rPr>
              <a:t>NIP</a:t>
            </a:r>
            <a:endParaRPr lang="fr-BE" altLang="en-US" dirty="0">
              <a:solidFill>
                <a:srgbClr val="FFC000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022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PowerPoint_EUREKA_Template">
  <a:themeElements>
    <a:clrScheme name="Conditie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Technisch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PowerPoint_EUREKA_Template</Template>
  <TotalTime>2090</TotalTime>
  <Words>1030</Words>
  <Application>Microsoft Office PowerPoint</Application>
  <PresentationFormat>Předvádění na obrazovce (4:3)</PresentationFormat>
  <Paragraphs>369</Paragraphs>
  <Slides>30</Slides>
  <Notes>12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1" baseType="lpstr">
      <vt:lpstr>PowerPoint_EUREKA_Template</vt:lpstr>
      <vt:lpstr> EUREKA a Eurostars:   nástroje pro inovace     Inovace a technologie v rozvoji regionů   Brno, 23. 4. 2015 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    Projects </vt:lpstr>
      <vt:lpstr>Prezentace aplikace PowerPoint</vt:lpstr>
      <vt:lpstr>EUREKA Network projects</vt:lpstr>
      <vt:lpstr>EUREKA Impact figures </vt:lpstr>
      <vt:lpstr>Participants in EUREKA projects</vt:lpstr>
      <vt:lpstr>   SMEs in the driving seat</vt:lpstr>
      <vt:lpstr>Eurostars participating countries</vt:lpstr>
      <vt:lpstr>Eurostars in numbers</vt:lpstr>
      <vt:lpstr>Eurostars -2   </vt:lpstr>
      <vt:lpstr> Cluster Projects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Projekty EUREKA </vt:lpstr>
      <vt:lpstr>Program Eurostars </vt:lpstr>
      <vt:lpstr>Prezentace aplikace PowerPoint</vt:lpstr>
      <vt:lpstr>   Děkuji za Vaši pozornost!  .....dotazy, připomínky, náměty  halada@aipcr.cz  </vt:lpstr>
    </vt:vector>
  </TitlesOfParts>
  <Company>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Niki Naska</dc:creator>
  <cp:lastModifiedBy>bvv</cp:lastModifiedBy>
  <cp:revision>164</cp:revision>
  <cp:lastPrinted>2014-06-17T13:50:32Z</cp:lastPrinted>
  <dcterms:created xsi:type="dcterms:W3CDTF">2014-06-12T08:22:11Z</dcterms:created>
  <dcterms:modified xsi:type="dcterms:W3CDTF">2015-04-23T07:24:01Z</dcterms:modified>
</cp:coreProperties>
</file>