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75" r:id="rId2"/>
    <p:sldId id="261" r:id="rId3"/>
    <p:sldId id="262" r:id="rId4"/>
    <p:sldId id="264" r:id="rId5"/>
    <p:sldId id="273" r:id="rId6"/>
    <p:sldId id="274" r:id="rId7"/>
    <p:sldId id="27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4CB791-B94D-42E4-9B92-459FC5624DFA}" v="38" dt="2023-11-28T08:35:16.4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4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91FC7-5A17-4E34-AA9E-50822CEBC33E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749F-9CE4-408E-B5BF-F20C07CB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3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obrázku 2">
            <a:extLst>
              <a:ext uri="{FF2B5EF4-FFF2-40B4-BE49-F238E27FC236}">
                <a16:creationId xmlns:a16="http://schemas.microsoft.com/office/drawing/2014/main" id="{AB6BE829-6545-CF5D-02A9-122A36C6026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3480493"/>
            <a:ext cx="12192000" cy="1944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7C29195-5235-A2A8-66D2-C554ECD64C83}"/>
              </a:ext>
            </a:extLst>
          </p:cNvPr>
          <p:cNvSpPr/>
          <p:nvPr/>
        </p:nvSpPr>
        <p:spPr>
          <a:xfrm>
            <a:off x="0" y="1536493"/>
            <a:ext cx="12192000" cy="1944000"/>
          </a:xfrm>
          <a:prstGeom prst="rect">
            <a:avLst/>
          </a:prstGeom>
          <a:solidFill>
            <a:srgbClr val="34B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1FEEF7-E2F9-4D1B-C4E7-D669F004C5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7124" y="1536493"/>
            <a:ext cx="10226675" cy="1944000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A9F0A5-BCE6-AFE9-1748-141E99655F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123" y="5648704"/>
            <a:ext cx="10226676" cy="48343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přednášejícího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A50217-5FC5-16A6-A0FD-716C61EC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E64404-2435-B43F-1072-FEB843BE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97AAC7-6A63-5E94-9927-0BBB7D2D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BED4152-65D5-E1D3-8BF1-F863CB03AB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16766"/>
            <a:ext cx="6172200" cy="474428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51E40D-68E2-F9E8-9DCF-E8E5F944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5A12929-2B5C-70E3-2B38-FAC39CF2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19BA3A-68FA-91A6-1457-2919A3D0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D552EAC-4CDF-D051-5CA9-62DD4613F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1116766"/>
            <a:ext cx="3644901" cy="940633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9" name="Zástupný text 3">
            <a:extLst>
              <a:ext uri="{FF2B5EF4-FFF2-40B4-BE49-F238E27FC236}">
                <a16:creationId xmlns:a16="http://schemas.microsoft.com/office/drawing/2014/main" id="{DD3CE9AA-3917-8CF7-0260-43E27F2698E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27124" y="2143592"/>
            <a:ext cx="3644901" cy="37253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Popis snímku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45895BD5-EB97-2D32-2817-5E7642435AA0}"/>
              </a:ext>
            </a:extLst>
          </p:cNvPr>
          <p:cNvCxnSpPr>
            <a:cxnSpLocks/>
          </p:cNvCxnSpPr>
          <p:nvPr/>
        </p:nvCxnSpPr>
        <p:spPr>
          <a:xfrm>
            <a:off x="1127124" y="2057399"/>
            <a:ext cx="3644901" cy="0"/>
          </a:xfrm>
          <a:prstGeom prst="line">
            <a:avLst/>
          </a:prstGeom>
          <a:ln>
            <a:solidFill>
              <a:srgbClr val="34B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67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8A2C54-B09B-0822-EB42-7FAE5D5B7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27124" y="1154243"/>
            <a:ext cx="10226675" cy="502272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2A9A69-40BB-ED8A-87C9-AD4034D53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4F3227-63CF-981C-4F5C-AD78A78C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B66FDF-D3AA-B030-61D6-9B33EA32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4197DD70-AF26-EFA7-CFBD-640CB04E0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1792" y="113832"/>
            <a:ext cx="5537616" cy="939333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DF1BF8E-AD52-DEF6-4A60-B40727FCDE4A}"/>
              </a:ext>
            </a:extLst>
          </p:cNvPr>
          <p:cNvCxnSpPr>
            <a:cxnSpLocks/>
          </p:cNvCxnSpPr>
          <p:nvPr/>
        </p:nvCxnSpPr>
        <p:spPr>
          <a:xfrm>
            <a:off x="5841792" y="1053165"/>
            <a:ext cx="5537616" cy="0"/>
          </a:xfrm>
          <a:prstGeom prst="line">
            <a:avLst/>
          </a:prstGeom>
          <a:ln>
            <a:solidFill>
              <a:srgbClr val="34B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9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956CBC8-F53F-985A-3CBF-01EC346D66B9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10283252" y="2555821"/>
            <a:ext cx="1070548" cy="3621141"/>
          </a:xfrm>
        </p:spPr>
        <p:txBody>
          <a:bodyPr vert="eaVert"/>
          <a:lstStyle>
            <a:lvl1pPr algn="r">
              <a:defRPr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FEDB74-E12F-B4E2-B09F-5F7E08D9A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27124" y="1184223"/>
            <a:ext cx="9043700" cy="499274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1C0E05-DD36-FB7D-3122-8C3A63FD7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02D027-BD85-827D-F828-4A4E051C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42536A-8733-97EB-0BF8-03E0083F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9180E2D-0F7A-DF26-5BC2-61D432583B4B}"/>
              </a:ext>
            </a:extLst>
          </p:cNvPr>
          <p:cNvCxnSpPr>
            <a:cxnSpLocks/>
          </p:cNvCxnSpPr>
          <p:nvPr/>
        </p:nvCxnSpPr>
        <p:spPr>
          <a:xfrm>
            <a:off x="10283252" y="2555823"/>
            <a:ext cx="0" cy="3621140"/>
          </a:xfrm>
          <a:prstGeom prst="line">
            <a:avLst/>
          </a:prstGeom>
          <a:ln>
            <a:solidFill>
              <a:srgbClr val="34B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497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61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obrázku 2">
            <a:extLst>
              <a:ext uri="{FF2B5EF4-FFF2-40B4-BE49-F238E27FC236}">
                <a16:creationId xmlns:a16="http://schemas.microsoft.com/office/drawing/2014/main" id="{AB6BE829-6545-CF5D-02A9-122A36C6026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3480493"/>
            <a:ext cx="12192000" cy="1944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7C29195-5235-A2A8-66D2-C554ECD64C83}"/>
              </a:ext>
            </a:extLst>
          </p:cNvPr>
          <p:cNvSpPr/>
          <p:nvPr/>
        </p:nvSpPr>
        <p:spPr>
          <a:xfrm>
            <a:off x="0" y="1536493"/>
            <a:ext cx="12192000" cy="1944000"/>
          </a:xfrm>
          <a:prstGeom prst="rect">
            <a:avLst/>
          </a:prstGeom>
          <a:solidFill>
            <a:srgbClr val="34B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1FEEF7-E2F9-4D1B-C4E7-D669F004C5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7124" y="1536493"/>
            <a:ext cx="10226675" cy="1944000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A9F0A5-BCE6-AFE9-1748-141E99655F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123" y="5648704"/>
            <a:ext cx="10226676" cy="48343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přednášejícího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A50217-5FC5-16A6-A0FD-716C61EC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E64404-2435-B43F-1072-FEB843BE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97AAC7-6A63-5E94-9927-0BBB7D2D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2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1338C-3DDF-2846-716F-491DEA8957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390344-379A-8521-0FFC-BC65996D8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F445EC-E8E4-6EFB-F5AE-E84719EB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8498FD-1A97-6FB1-EB7B-14B3031A1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39C4D0-0C35-96A1-218D-547F9C90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3428794B-DAE9-999D-6325-D7ACEF0FDF7A}"/>
              </a:ext>
            </a:extLst>
          </p:cNvPr>
          <p:cNvCxnSpPr>
            <a:cxnSpLocks/>
          </p:cNvCxnSpPr>
          <p:nvPr/>
        </p:nvCxnSpPr>
        <p:spPr>
          <a:xfrm>
            <a:off x="5841792" y="1053165"/>
            <a:ext cx="5537616" cy="0"/>
          </a:xfrm>
          <a:prstGeom prst="line">
            <a:avLst/>
          </a:prstGeom>
          <a:ln>
            <a:solidFill>
              <a:srgbClr val="34B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38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73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F6876A-68A9-D017-C204-F817A5D30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774" y="2109475"/>
            <a:ext cx="7047676" cy="1998091"/>
          </a:xfrm>
        </p:spPr>
        <p:txBody>
          <a:bodyPr anchor="ctr">
            <a:normAutofit/>
          </a:bodyPr>
          <a:lstStyle>
            <a:lvl1pPr algn="l">
              <a:defRPr sz="4000"/>
            </a:lvl1pPr>
          </a:lstStyle>
          <a:p>
            <a:r>
              <a:rPr lang="cs-CZ" dirty="0"/>
              <a:t>Nadpis oddílu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26CC28-9A88-2034-8A29-6FF0736E44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99774" y="4589463"/>
            <a:ext cx="704767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Podnadpis oddílu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C86C6F-08AC-1065-061C-AC78146D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8CFCEE-1702-4587-0FC9-08987339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A48344-B2EF-961A-7068-AFDD6CFF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46BFE06-08D6-42D0-C99B-7409C1061E0B}"/>
              </a:ext>
            </a:extLst>
          </p:cNvPr>
          <p:cNvCxnSpPr>
            <a:cxnSpLocks/>
          </p:cNvCxnSpPr>
          <p:nvPr/>
        </p:nvCxnSpPr>
        <p:spPr>
          <a:xfrm>
            <a:off x="4306124" y="2109476"/>
            <a:ext cx="7047676" cy="0"/>
          </a:xfrm>
          <a:prstGeom prst="line">
            <a:avLst/>
          </a:prstGeom>
          <a:ln>
            <a:solidFill>
              <a:srgbClr val="34B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AE96869D-ED15-96D7-1C0C-44918EF5CC00}"/>
              </a:ext>
            </a:extLst>
          </p:cNvPr>
          <p:cNvCxnSpPr>
            <a:cxnSpLocks/>
          </p:cNvCxnSpPr>
          <p:nvPr/>
        </p:nvCxnSpPr>
        <p:spPr>
          <a:xfrm>
            <a:off x="4306124" y="4107566"/>
            <a:ext cx="7047676" cy="0"/>
          </a:xfrm>
          <a:prstGeom prst="line">
            <a:avLst/>
          </a:prstGeom>
          <a:ln>
            <a:solidFill>
              <a:srgbClr val="34B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90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BEA4AB-034B-11A7-623F-51FA41D3A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A7C160-36D0-F4AF-209B-5B93E078D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02EB896-84C9-DFA5-4EB0-DFE170025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091868-CA80-CB8D-B95F-B94B63604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5B8659-B37C-49A9-29CD-F74E8EA7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1550E98-3EEF-9D3F-1B56-A27239945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1792" y="113832"/>
            <a:ext cx="5537616" cy="939333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4D910C67-79E4-B4B5-2F3D-2A8C3A820FB0}"/>
              </a:ext>
            </a:extLst>
          </p:cNvPr>
          <p:cNvCxnSpPr>
            <a:cxnSpLocks/>
          </p:cNvCxnSpPr>
          <p:nvPr/>
        </p:nvCxnSpPr>
        <p:spPr>
          <a:xfrm>
            <a:off x="5841792" y="1053165"/>
            <a:ext cx="5537616" cy="0"/>
          </a:xfrm>
          <a:prstGeom prst="line">
            <a:avLst/>
          </a:prstGeom>
          <a:ln>
            <a:solidFill>
              <a:srgbClr val="34B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19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77C0AE-55C3-BBEB-19A2-C1B0079DD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4" y="1681163"/>
            <a:ext cx="49688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4B2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FB2792-E2C8-1546-A531-375BE5750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7124" y="2505075"/>
            <a:ext cx="4968876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A328276-3586-63A6-97E3-04F01E35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72FCD2D-6043-530C-5CC0-D06D1F42F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C28366E-ABC0-C251-7B23-8F4EE59D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C4949B33-D243-D3AC-3EF4-1BB4CEF1B7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1792" y="113832"/>
            <a:ext cx="5537616" cy="939333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0CC739DF-1774-0E51-5C0D-1D14D2AB033F}"/>
              </a:ext>
            </a:extLst>
          </p:cNvPr>
          <p:cNvCxnSpPr>
            <a:cxnSpLocks/>
          </p:cNvCxnSpPr>
          <p:nvPr/>
        </p:nvCxnSpPr>
        <p:spPr>
          <a:xfrm>
            <a:off x="5841792" y="1053165"/>
            <a:ext cx="5537616" cy="0"/>
          </a:xfrm>
          <a:prstGeom prst="line">
            <a:avLst/>
          </a:prstGeom>
          <a:ln>
            <a:solidFill>
              <a:srgbClr val="34B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B3970823-2D1D-7310-1E5D-C11DB760870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10532" y="1681163"/>
            <a:ext cx="49688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4B2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obsah 3">
            <a:extLst>
              <a:ext uri="{FF2B5EF4-FFF2-40B4-BE49-F238E27FC236}">
                <a16:creationId xmlns:a16="http://schemas.microsoft.com/office/drawing/2014/main" id="{5D2E8826-1871-2790-B23C-10A16DC21C4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0532" y="2505075"/>
            <a:ext cx="4968876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1845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A4D7B8B-40DB-2D8C-7CAA-BF3315376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1E4E6F-404E-B336-1F92-F45BCC072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F014BA-E8A7-4FF3-E04E-374382CE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8F888D3-6023-88FE-F9BA-27E4F5469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1792" y="113832"/>
            <a:ext cx="5537616" cy="939333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3F77B2C7-7BED-ED13-87A5-406347F2444B}"/>
              </a:ext>
            </a:extLst>
          </p:cNvPr>
          <p:cNvCxnSpPr>
            <a:cxnSpLocks/>
          </p:cNvCxnSpPr>
          <p:nvPr/>
        </p:nvCxnSpPr>
        <p:spPr>
          <a:xfrm>
            <a:off x="5841792" y="1053165"/>
            <a:ext cx="5537616" cy="0"/>
          </a:xfrm>
          <a:prstGeom prst="line">
            <a:avLst/>
          </a:prstGeom>
          <a:ln>
            <a:solidFill>
              <a:srgbClr val="34B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320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7B367A7-95B2-15AC-AFCD-6A425DBD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1874E82-08D1-B77C-71FF-AA80C055C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018213-2498-E56E-A959-24606F3E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06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206982-9242-BE69-18C5-643F69F2F1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116766"/>
            <a:ext cx="3644900" cy="940633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B5BC77-7EB2-6A43-55D2-7DE30084D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16766"/>
            <a:ext cx="6172200" cy="47442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3F55ED-D93A-4E65-50C5-D9680C695E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27124" y="2143592"/>
            <a:ext cx="3644901" cy="37253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Popis snímku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933E39-5F80-53E6-9C28-BBB87F905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B4C927-DD8C-1E30-8F9B-E9351B12D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CA806F-57FD-DFB5-9149-2C6461491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42BDA40-BB2F-0559-20AE-6AAAF1BD596E}"/>
              </a:ext>
            </a:extLst>
          </p:cNvPr>
          <p:cNvCxnSpPr>
            <a:cxnSpLocks/>
          </p:cNvCxnSpPr>
          <p:nvPr/>
        </p:nvCxnSpPr>
        <p:spPr>
          <a:xfrm>
            <a:off x="1127124" y="2057399"/>
            <a:ext cx="3644901" cy="0"/>
          </a:xfrm>
          <a:prstGeom prst="line">
            <a:avLst/>
          </a:prstGeom>
          <a:ln>
            <a:solidFill>
              <a:srgbClr val="34B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2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4F116C6-E3DA-E3BA-A86B-E5085A85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792" y="113832"/>
            <a:ext cx="5537616" cy="939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/>
              <a:t>Nadpis snímku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3D0930-C668-472B-883E-B66E99FF8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4" y="1825625"/>
            <a:ext cx="102266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E21B40-D690-048C-0DBF-86169B919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124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lara Sans" panose="02000503000000020004" pitchFamily="50" charset="0"/>
              </a:defRPr>
            </a:lvl1pPr>
          </a:lstStyle>
          <a:p>
            <a:fld id="{BA2F2D67-64DE-4634-AACB-3FBB1B261F8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B8BEB8-BE4E-A754-6F36-F7B8D4DEF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830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lara Sans" panose="02000503000000020004" pitchFamily="50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66C902-276A-F36B-3452-C8ECFDB26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lara Sans" panose="02000503000000020004" pitchFamily="50" charset="0"/>
              </a:defRPr>
            </a:lvl1pPr>
          </a:lstStyle>
          <a:p>
            <a:fld id="{E472693F-01CB-45F6-A5CA-8A96500BB9DD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4572104-C654-F581-68E0-574FD6F249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743" y="405165"/>
            <a:ext cx="3975009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8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34B233"/>
          </a:solidFill>
          <a:latin typeface="Clara Sans" panose="0200050300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lara Sans" panose="0200050300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lara Sans" panose="0200050300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lara Sans" panose="0200050300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lara Sans" panose="0200050300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lara Sans" panose="0200050300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3">
          <p15:clr>
            <a:srgbClr val="F26B43"/>
          </p15:clr>
        </p15:guide>
        <p15:guide id="2" pos="7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9.jpe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3500"/>
          <a:stretch/>
        </p:blipFill>
        <p:spPr>
          <a:xfrm>
            <a:off x="0" y="0"/>
            <a:ext cx="12192000" cy="702895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8100" y="0"/>
            <a:ext cx="12192000" cy="7051415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516000" y="1847931"/>
            <a:ext cx="11160000" cy="4426113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52" r="46706"/>
          <a:stretch/>
        </p:blipFill>
        <p:spPr>
          <a:xfrm>
            <a:off x="5222500" y="3558952"/>
            <a:ext cx="1783645" cy="160703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EEF5829-3161-EF3A-B863-330617B26F90}"/>
              </a:ext>
            </a:extLst>
          </p:cNvPr>
          <p:cNvSpPr txBox="1"/>
          <p:nvPr/>
        </p:nvSpPr>
        <p:spPr>
          <a:xfrm>
            <a:off x="1482182" y="5165984"/>
            <a:ext cx="926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  <a:t>Jan Bedrníček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  <a:t>, Pavel Smetana, Eva Samková, Jaromír Kadlec, Dana </a:t>
            </a:r>
            <a:r>
              <a:rPr lang="cs-CZ" sz="2000" dirty="0" err="1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  <a:t>Jirotková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  <a:t>, Karel Tůma a František Vácha</a:t>
            </a:r>
          </a:p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  <a:t>Katedra potravinářských biotechnologií a kvality zemědělských produktů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389D2E5-383B-0677-E5FB-150B67EC41B5}"/>
              </a:ext>
            </a:extLst>
          </p:cNvPr>
          <p:cNvSpPr txBox="1"/>
          <p:nvPr/>
        </p:nvSpPr>
        <p:spPr>
          <a:xfrm>
            <a:off x="1599984" y="3837963"/>
            <a:ext cx="30052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  <a:t>Fakulta zemědělská</a:t>
            </a:r>
          </a:p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  <a:t>a technologická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A6DCCC7-A7FE-80B9-F345-A5363F065978}"/>
              </a:ext>
            </a:extLst>
          </p:cNvPr>
          <p:cNvSpPr txBox="1"/>
          <p:nvPr/>
        </p:nvSpPr>
        <p:spPr>
          <a:xfrm>
            <a:off x="7526845" y="3837964"/>
            <a:ext cx="35271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  <a:t>Jihočeská univerzita</a:t>
            </a:r>
            <a:br>
              <a:rPr lang="cs-CZ" sz="2800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</a:br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  <a:t>v Českých Budějovicích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E1EA408-131F-4DD2-6BB6-0D199E0EB2DB}"/>
              </a:ext>
            </a:extLst>
          </p:cNvPr>
          <p:cNvSpPr txBox="1"/>
          <p:nvPr/>
        </p:nvSpPr>
        <p:spPr>
          <a:xfrm>
            <a:off x="516000" y="2098719"/>
            <a:ext cx="10758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  <a:t>Způsob přípravy černého česneku </a:t>
            </a:r>
            <a:br>
              <a:rPr lang="cs-CZ" sz="3600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</a:br>
            <a:r>
              <a:rPr lang="cs-CZ" sz="3600" dirty="0">
                <a:solidFill>
                  <a:schemeClr val="bg1">
                    <a:lumMod val="95000"/>
                  </a:schemeClr>
                </a:solidFill>
                <a:latin typeface="Clara Sans" panose="02000503000000020004" pitchFamily="50" charset="0"/>
              </a:rPr>
              <a:t>s antioxidační aktivitou</a:t>
            </a:r>
          </a:p>
        </p:txBody>
      </p:sp>
    </p:spTree>
    <p:extLst>
      <p:ext uri="{BB962C8B-B14F-4D97-AF65-F5344CB8AC3E}">
        <p14:creationId xmlns:p14="http://schemas.microsoft.com/office/powerpoint/2010/main" val="4289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D0AE4C32-721C-365B-FE76-19BDF1659398}"/>
              </a:ext>
            </a:extLst>
          </p:cNvPr>
          <p:cNvSpPr/>
          <p:nvPr/>
        </p:nvSpPr>
        <p:spPr>
          <a:xfrm>
            <a:off x="5260063" y="778598"/>
            <a:ext cx="6697850" cy="422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63" y="1502546"/>
            <a:ext cx="7504050" cy="5049837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  <a:spcAft>
                <a:spcPts val="1200"/>
              </a:spcAft>
            </a:pPr>
            <a:r>
              <a:rPr lang="cs-CZ" dirty="0"/>
              <a:t>Česnek setý (</a:t>
            </a:r>
            <a:r>
              <a:rPr lang="cs-CZ" i="1" dirty="0" err="1"/>
              <a:t>Allium</a:t>
            </a:r>
            <a:r>
              <a:rPr lang="cs-CZ" i="1" dirty="0"/>
              <a:t> </a:t>
            </a:r>
            <a:r>
              <a:rPr lang="cs-CZ" i="1" dirty="0" err="1"/>
              <a:t>sativum</a:t>
            </a:r>
            <a:r>
              <a:rPr lang="cs-CZ" dirty="0"/>
              <a:t>), který prošel procesem „</a:t>
            </a:r>
            <a:r>
              <a:rPr lang="cs-CZ" dirty="0" err="1"/>
              <a:t>staření</a:t>
            </a:r>
            <a:r>
              <a:rPr lang="cs-CZ" dirty="0"/>
              <a:t>“ (angl. </a:t>
            </a:r>
            <a:r>
              <a:rPr lang="cs-CZ" dirty="0" err="1"/>
              <a:t>ageing</a:t>
            </a:r>
            <a:r>
              <a:rPr lang="cs-CZ" dirty="0"/>
              <a:t>)</a:t>
            </a:r>
          </a:p>
          <a:p>
            <a:pPr>
              <a:spcBef>
                <a:spcPts val="500"/>
              </a:spcBef>
              <a:spcAft>
                <a:spcPts val="1200"/>
              </a:spcAft>
            </a:pPr>
            <a:r>
              <a:rPr lang="cs-CZ" dirty="0"/>
              <a:t>Není to speciální odrůda</a:t>
            </a:r>
          </a:p>
          <a:p>
            <a:pPr>
              <a:spcBef>
                <a:spcPts val="500"/>
              </a:spcBef>
            </a:pPr>
            <a:r>
              <a:rPr lang="cs-CZ" dirty="0"/>
              <a:t>Česnek se změněnými senzorickými vlastnostmi</a:t>
            </a:r>
          </a:p>
          <a:p>
            <a:pPr lvl="1"/>
            <a:r>
              <a:rPr lang="cs-CZ" dirty="0"/>
              <a:t>Černá barva</a:t>
            </a:r>
          </a:p>
          <a:p>
            <a:pPr lvl="1"/>
            <a:r>
              <a:rPr lang="cs-CZ" dirty="0"/>
              <a:t>(Téměř) ztráta štiplavého aroma</a:t>
            </a:r>
          </a:p>
          <a:p>
            <a:pPr lvl="1"/>
            <a:r>
              <a:rPr lang="cs-CZ" dirty="0"/>
              <a:t>Měkká až lepivá konzistence</a:t>
            </a:r>
          </a:p>
          <a:p>
            <a:pPr lvl="1"/>
            <a:r>
              <a:rPr lang="cs-CZ" dirty="0"/>
              <a:t>Rozvoj sladko-kyselé chuti</a:t>
            </a:r>
          </a:p>
          <a:p>
            <a:pPr lvl="1"/>
            <a:r>
              <a:rPr lang="cs-CZ" dirty="0"/>
              <a:t>Někdy až ovocné tóny</a:t>
            </a:r>
          </a:p>
          <a:p>
            <a:pPr lvl="1"/>
            <a:r>
              <a:rPr lang="cs-CZ" dirty="0"/>
              <a:t>Není to „hořký spálený česnek“</a:t>
            </a:r>
          </a:p>
          <a:p>
            <a:pPr>
              <a:spcBef>
                <a:spcPts val="500"/>
              </a:spcBef>
            </a:pPr>
            <a:r>
              <a:rPr lang="cs-CZ" dirty="0"/>
              <a:t>Vysoká biologická hodnota</a:t>
            </a:r>
          </a:p>
          <a:p>
            <a:pPr lvl="1"/>
            <a:r>
              <a:rPr lang="cs-CZ" dirty="0"/>
              <a:t>Obsah látek s různými biologickými účinky </a:t>
            </a:r>
            <a:r>
              <a:rPr lang="cs-CZ" dirty="0">
                <a:sym typeface="Wingdings" panose="05000000000000000000" pitchFamily="2" charset="2"/>
              </a:rPr>
              <a:t> silné antioxidanty  pozitivní vliv na zdraví</a:t>
            </a: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056" b="87361" l="25469" r="66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5" t="12029" r="31491" b="10558"/>
          <a:stretch>
            <a:fillRect/>
          </a:stretch>
        </p:blipFill>
        <p:spPr bwMode="auto">
          <a:xfrm>
            <a:off x="6699587" y="344475"/>
            <a:ext cx="2196874" cy="20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83" b="87083" l="26250" r="67422">
                        <a14:backgroundMark x1="54063" y1="85833" x2="6375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9" t="15277" r="32451" b="12775"/>
          <a:stretch>
            <a:fillRect/>
          </a:stretch>
        </p:blipFill>
        <p:spPr bwMode="auto">
          <a:xfrm>
            <a:off x="9834006" y="227000"/>
            <a:ext cx="2204892" cy="20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278" b="95000" l="51250" r="8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89" t="11452" r="10904"/>
          <a:stretch>
            <a:fillRect/>
          </a:stretch>
        </p:blipFill>
        <p:spPr bwMode="auto">
          <a:xfrm>
            <a:off x="6892776" y="3758274"/>
            <a:ext cx="2461462" cy="291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8056" l="11719" r="44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7" t="6155" r="55267" b="11208"/>
          <a:stretch>
            <a:fillRect/>
          </a:stretch>
        </p:blipFill>
        <p:spPr bwMode="auto">
          <a:xfrm>
            <a:off x="9974085" y="4018460"/>
            <a:ext cx="2164803" cy="263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 GARLIC FACTORY - 黒にんにくファクトリー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65" b="93239" l="8400" r="82600">
                        <a14:foregroundMark x1="59600" y1="54930" x2="58200" y2="63662"/>
                        <a14:backgroundMark x1="57600" y1="43662" x2="67800" y2="40563"/>
                        <a14:backgroundMark x1="62800" y1="46479" x2="68400" y2="43099"/>
                        <a14:backgroundMark x1="66000" y1="50423" x2="66600" y2="55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8" t="37284" r="17545" b="6174"/>
          <a:stretch/>
        </p:blipFill>
        <p:spPr bwMode="auto">
          <a:xfrm>
            <a:off x="9721619" y="2639703"/>
            <a:ext cx="2417269" cy="13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sh Raw Garlic Peeled | Walmart Canada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t="23323" r="3757" b="20548"/>
          <a:stretch/>
        </p:blipFill>
        <p:spPr bwMode="auto">
          <a:xfrm>
            <a:off x="6892776" y="2840300"/>
            <a:ext cx="2004593" cy="12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ipka doprava 5">
            <a:extLst>
              <a:ext uri="{FF2B5EF4-FFF2-40B4-BE49-F238E27FC236}">
                <a16:creationId xmlns:a16="http://schemas.microsoft.com/office/drawing/2014/main" id="{518C639A-1847-7217-3E93-44C3F0EF9BE3}"/>
              </a:ext>
            </a:extLst>
          </p:cNvPr>
          <p:cNvSpPr/>
          <p:nvPr/>
        </p:nvSpPr>
        <p:spPr>
          <a:xfrm>
            <a:off x="8844683" y="3151397"/>
            <a:ext cx="876936" cy="33023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69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16328"/>
            <a:ext cx="6057044" cy="534167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dirty="0"/>
              <a:t>Původem z Asie: oblast Číny, Koreje, Japonska a Thajska</a:t>
            </a:r>
          </a:p>
          <a:p>
            <a:pPr>
              <a:spcAft>
                <a:spcPts val="1200"/>
              </a:spcAft>
            </a:pPr>
            <a:r>
              <a:rPr lang="cs-CZ" dirty="0"/>
              <a:t>Původně jako „čínská medicína“, dnes delikatesa v luxusních restauracích a jako surovina pro přípravu pokrmů</a:t>
            </a:r>
          </a:p>
          <a:p>
            <a:pPr>
              <a:spcAft>
                <a:spcPts val="1200"/>
              </a:spcAft>
            </a:pPr>
            <a:r>
              <a:rPr lang="cs-CZ" dirty="0"/>
              <a:t>V posledních letech se dostává do Evropy i ČR</a:t>
            </a:r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44" y="1329460"/>
            <a:ext cx="6134956" cy="5172797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 rot="19585927">
            <a:off x="5757869" y="2512989"/>
            <a:ext cx="6423917" cy="280573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C6F4EBB-42C2-8879-2E13-4BE5129DB600}"/>
              </a:ext>
            </a:extLst>
          </p:cNvPr>
          <p:cNvSpPr/>
          <p:nvPr/>
        </p:nvSpPr>
        <p:spPr>
          <a:xfrm>
            <a:off x="5260063" y="778598"/>
            <a:ext cx="6697850" cy="422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00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D996E340-F02F-C775-4FAD-41AC5717D1FB}"/>
              </a:ext>
            </a:extLst>
          </p:cNvPr>
          <p:cNvSpPr/>
          <p:nvPr/>
        </p:nvSpPr>
        <p:spPr>
          <a:xfrm>
            <a:off x="5260063" y="778598"/>
            <a:ext cx="6697850" cy="422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81758"/>
            <a:ext cx="6448425" cy="5376242"/>
          </a:xfrm>
        </p:spPr>
        <p:txBody>
          <a:bodyPr>
            <a:normAutofit/>
          </a:bodyPr>
          <a:lstStyle/>
          <a:p>
            <a:r>
              <a:rPr lang="cs-CZ" dirty="0"/>
              <a:t>Proces </a:t>
            </a:r>
            <a:r>
              <a:rPr lang="cs-CZ" dirty="0" err="1"/>
              <a:t>staření</a:t>
            </a:r>
            <a:endParaRPr lang="cs-CZ" dirty="0"/>
          </a:p>
          <a:p>
            <a:pPr lvl="1">
              <a:spcAft>
                <a:spcPts val="1200"/>
              </a:spcAft>
            </a:pPr>
            <a:r>
              <a:rPr lang="cs-CZ" dirty="0"/>
              <a:t>Pro výrobu důležitá vysoká teplota (60 – 80 °C)</a:t>
            </a:r>
            <a:br>
              <a:rPr lang="cs-CZ" dirty="0"/>
            </a:br>
            <a:r>
              <a:rPr lang="cs-CZ" dirty="0"/>
              <a:t>a relativní vzdušná vlhkost (80 – 95 %) po dobu několika týdnů</a:t>
            </a:r>
          </a:p>
          <a:p>
            <a:pPr lvl="1">
              <a:spcAft>
                <a:spcPts val="1200"/>
              </a:spcAft>
            </a:pPr>
            <a:r>
              <a:rPr lang="cs-CZ" dirty="0"/>
              <a:t>Dnes sofistikované metody</a:t>
            </a:r>
          </a:p>
          <a:p>
            <a:pPr lvl="1">
              <a:spcAft>
                <a:spcPts val="1200"/>
              </a:spcAft>
            </a:pPr>
            <a:r>
              <a:rPr lang="cs-CZ" dirty="0"/>
              <a:t>Probíhá v klima-komorách s regulovatelnou teplotou a vzdušnou vlhkostí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Nevýhoda</a:t>
            </a:r>
          </a:p>
          <a:p>
            <a:pPr lvl="1">
              <a:spcAft>
                <a:spcPts val="1200"/>
              </a:spcAft>
            </a:pPr>
            <a:r>
              <a:rPr lang="cs-CZ" dirty="0"/>
              <a:t>Velké náklady na pořízení klimatické komory (dle velikosti i vyšší statisíce)</a:t>
            </a:r>
          </a:p>
          <a:p>
            <a:pPr lvl="1">
              <a:spcAft>
                <a:spcPts val="1200"/>
              </a:spcAft>
            </a:pPr>
            <a:r>
              <a:rPr lang="cs-CZ" dirty="0"/>
              <a:t>Klimatická komora je „relativně složitý přístroj“</a:t>
            </a:r>
          </a:p>
        </p:txBody>
      </p:sp>
      <p:pic>
        <p:nvPicPr>
          <p:cNvPr id="3074" name="Picture 2" descr="High Capacity Fermentation Box Black Garlic Fermenter To Black Garlic  Processing Machine - Buy Fermentation Box Black Garlic,Black Garlic Machine  Fermenter,Black Garlic Processing Machine Product on Alibaba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0" t="12863" b="35687"/>
          <a:stretch/>
        </p:blipFill>
        <p:spPr bwMode="auto">
          <a:xfrm>
            <a:off x="9410284" y="14311"/>
            <a:ext cx="2750342" cy="298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od Grade Fermented Black Garlic Machine China Manufactur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70" y="1624187"/>
            <a:ext cx="3644148" cy="364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SAKA EXPORTERS GU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105" y="4600575"/>
            <a:ext cx="2989110" cy="224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632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5CC930C8-640D-3AE4-7DC3-CCF41D0B5046}"/>
              </a:ext>
            </a:extLst>
          </p:cNvPr>
          <p:cNvSpPr/>
          <p:nvPr/>
        </p:nvSpPr>
        <p:spPr>
          <a:xfrm>
            <a:off x="5260063" y="778598"/>
            <a:ext cx="6697850" cy="422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1516328"/>
            <a:ext cx="8968048" cy="5341671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Na FZT JU „navrhnut“ inovovaný postup výroby černého česneku</a:t>
            </a:r>
          </a:p>
          <a:p>
            <a:pPr lvl="1">
              <a:spcAft>
                <a:spcPts val="1200"/>
              </a:spcAft>
            </a:pPr>
            <a:r>
              <a:rPr lang="cs-CZ" dirty="0">
                <a:sym typeface="Wingdings" panose="05000000000000000000" pitchFamily="2" charset="2"/>
              </a:rPr>
              <a:t>Využití sušárny  pouze regulace teploty</a:t>
            </a:r>
          </a:p>
          <a:p>
            <a:pPr lvl="1">
              <a:spcAft>
                <a:spcPts val="1200"/>
              </a:spcAft>
            </a:pPr>
            <a:r>
              <a:rPr lang="cs-CZ" sz="2000" dirty="0">
                <a:sym typeface="Wingdings" panose="05000000000000000000" pitchFamily="2" charset="2"/>
              </a:rPr>
              <a:t>Černé česneky vloženy do </a:t>
            </a:r>
            <a:r>
              <a:rPr lang="cs-CZ" sz="2000" dirty="0" err="1">
                <a:sym typeface="Wingdings" panose="05000000000000000000" pitchFamily="2" charset="2"/>
              </a:rPr>
              <a:t>vakuovacích</a:t>
            </a:r>
            <a:r>
              <a:rPr lang="cs-CZ" sz="2000" dirty="0">
                <a:sym typeface="Wingdings" panose="05000000000000000000" pitchFamily="2" charset="2"/>
              </a:rPr>
              <a:t> sáčků a byl odsátý vzduch</a:t>
            </a:r>
          </a:p>
          <a:p>
            <a:pPr lvl="1">
              <a:spcAft>
                <a:spcPts val="1200"/>
              </a:spcAft>
            </a:pPr>
            <a:r>
              <a:rPr lang="cs-CZ" sz="2000" dirty="0">
                <a:sym typeface="Wingdings" panose="05000000000000000000" pitchFamily="2" charset="2"/>
              </a:rPr>
              <a:t>Pytlíky vloženy do předehřáté sušárny</a:t>
            </a:r>
          </a:p>
          <a:p>
            <a:pPr lvl="1">
              <a:spcAft>
                <a:spcPts val="1200"/>
              </a:spcAft>
            </a:pPr>
            <a:r>
              <a:rPr lang="cs-CZ" b="1" u="sng" dirty="0">
                <a:sym typeface="Wingdings" panose="05000000000000000000" pitchFamily="2" charset="2"/>
              </a:rPr>
              <a:t>Podstata inovace </a:t>
            </a:r>
            <a:r>
              <a:rPr lang="cs-CZ" b="1" dirty="0">
                <a:sym typeface="Wingdings" panose="05000000000000000000" pitchFamily="2" charset="2"/>
              </a:rPr>
              <a:t> v</a:t>
            </a:r>
            <a:r>
              <a:rPr lang="cs-CZ" sz="2000" b="1" dirty="0">
                <a:sym typeface="Wingdings" panose="05000000000000000000" pitchFamily="2" charset="2"/>
              </a:rPr>
              <a:t>lhkost potřebná pro </a:t>
            </a:r>
            <a:r>
              <a:rPr lang="cs-CZ" sz="2000" b="1" dirty="0" err="1">
                <a:sym typeface="Wingdings" panose="05000000000000000000" pitchFamily="2" charset="2"/>
              </a:rPr>
              <a:t>staření</a:t>
            </a:r>
            <a:r>
              <a:rPr lang="cs-CZ" sz="2000" b="1" dirty="0">
                <a:sym typeface="Wingdings" panose="05000000000000000000" pitchFamily="2" charset="2"/>
              </a:rPr>
              <a:t> je získána </a:t>
            </a:r>
            <a:br>
              <a:rPr lang="cs-CZ" sz="2000" b="1" dirty="0">
                <a:sym typeface="Wingdings" panose="05000000000000000000" pitchFamily="2" charset="2"/>
              </a:rPr>
            </a:br>
            <a:r>
              <a:rPr lang="cs-CZ" sz="2000" b="1" dirty="0">
                <a:sym typeface="Wingdings" panose="05000000000000000000" pitchFamily="2" charset="2"/>
              </a:rPr>
              <a:t>z vody obsažené v česneku (nemusí se dodávat „zvenčí“)</a:t>
            </a:r>
            <a:endParaRPr lang="cs-CZ" sz="2000" b="1" u="sng" dirty="0">
              <a:sym typeface="Wingdings" panose="05000000000000000000" pitchFamily="2" charset="2"/>
            </a:endParaRPr>
          </a:p>
          <a:p>
            <a:endParaRPr lang="cs-CZ" sz="2400" dirty="0">
              <a:sym typeface="Wingdings" panose="05000000000000000000" pitchFamily="2" charset="2"/>
            </a:endParaRPr>
          </a:p>
          <a:p>
            <a:r>
              <a:rPr lang="cs-CZ" sz="2400" dirty="0">
                <a:sym typeface="Wingdings" panose="05000000000000000000" pitchFamily="2" charset="2"/>
              </a:rPr>
              <a:t>Výsledek: snížení nákladů na pořízení drahé klima-komory při zachování kvalitativních parametrů ČČ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Chráněno Patentem </a:t>
            </a:r>
            <a:r>
              <a:rPr lang="cs-CZ" dirty="0" err="1">
                <a:sym typeface="Wingdings" panose="05000000000000000000" pitchFamily="2" charset="2"/>
              </a:rPr>
              <a:t>reg</a:t>
            </a:r>
            <a:r>
              <a:rPr lang="cs-CZ" dirty="0">
                <a:sym typeface="Wingdings" panose="05000000000000000000" pitchFamily="2" charset="2"/>
              </a:rPr>
              <a:t>. č. 308653 a Užitným vzorem </a:t>
            </a:r>
            <a:r>
              <a:rPr lang="cs-CZ" dirty="0" err="1">
                <a:sym typeface="Wingdings" panose="05000000000000000000" pitchFamily="2" charset="2"/>
              </a:rPr>
              <a:t>reg</a:t>
            </a:r>
            <a:r>
              <a:rPr lang="cs-CZ" dirty="0">
                <a:sym typeface="Wingdings" panose="05000000000000000000" pitchFamily="2" charset="2"/>
              </a:rPr>
              <a:t>. č. 34375 (licence prodána Black </a:t>
            </a:r>
            <a:r>
              <a:rPr lang="cs-CZ" dirty="0" err="1">
                <a:sym typeface="Wingdings" panose="05000000000000000000" pitchFamily="2" charset="2"/>
              </a:rPr>
              <a:t>Garlic</a:t>
            </a:r>
            <a:r>
              <a:rPr lang="cs-CZ">
                <a:sym typeface="Wingdings" panose="05000000000000000000" pitchFamily="2" charset="2"/>
              </a:rPr>
              <a:t> Czech, </a:t>
            </a:r>
            <a:r>
              <a:rPr lang="cs-CZ" dirty="0">
                <a:sym typeface="Wingdings" panose="05000000000000000000" pitchFamily="2" charset="2"/>
              </a:rPr>
              <a:t>s.r.</a:t>
            </a:r>
            <a:r>
              <a:rPr lang="cs-CZ">
                <a:sym typeface="Wingdings" panose="05000000000000000000" pitchFamily="2" charset="2"/>
              </a:rPr>
              <a:t>o., </a:t>
            </a:r>
            <a:r>
              <a:rPr lang="cs-CZ" dirty="0">
                <a:sym typeface="Wingdings" panose="05000000000000000000" pitchFamily="2" charset="2"/>
              </a:rPr>
              <a:t>5. 2. 2021)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047" y="240198"/>
            <a:ext cx="2852937" cy="2780633"/>
          </a:xfrm>
          <a:prstGeom prst="rect">
            <a:avLst/>
          </a:prstGeom>
        </p:spPr>
      </p:pic>
      <p:pic>
        <p:nvPicPr>
          <p:cNvPr id="3080" name="Picture 8" descr="ETA Atmos 4762 90000 | MALL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7" t="25626" r="13793" b="18836"/>
          <a:stretch/>
        </p:blipFill>
        <p:spPr bwMode="auto">
          <a:xfrm>
            <a:off x="9757409" y="3248215"/>
            <a:ext cx="2312494" cy="187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vářečka folií, vakuovačka - az-kuchyn.cz, zavato.cz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3" t="23177" r="21322" b="43880"/>
          <a:stretch/>
        </p:blipFill>
        <p:spPr bwMode="auto">
          <a:xfrm>
            <a:off x="7850363" y="3691949"/>
            <a:ext cx="1907046" cy="8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_qzSWvjoUJ2hXxqmEdJNqSDGO-iJiYKAqidsmLere0oU68ZrWyfoHxp9r3zCT4vtH1In1YK33Ep0aIsm-ULZTeHn94E4NIDBRH3-Cct45fmEQQ7Tm5J4YgyKIqvBoxuc9th8pHKwgaDcrok8ObujVv-TI1VUELsNxUAbR8DD5eKDS8txpselmQJD5LIeFxlSzvTC4C8IcFxRLlSR4dpQAnGV-EMUmD8ULELev4OabsDMLOcjvQkjVGfcREYwdbfJ8bCa_YRHs8s8kZ7gaR13eMy273g6C7Gy648kxWLwquTHVKhVHsXzOmX8tRZ_RGhgy23bkP7wZtOt1uUH52UavOiHxcHNA7YEyxZwn0S-I9MOluf2l1rPINKnZdatpiI0AHnwYKmqc8hkrP3GtEnxo1PNN4InF09EMI0G32-MRccemWIEF6Zz9AxOuyYuk32LfxdWcoX5oKSzVwPjo_OIvbtktNpW6aU5dUi3qWKJ7PTO5YlVrPk6vUF2YtTedPfiW5TJF_l6SkWxunwKSItmwD1IeFKcyC0ySBdF-kJP-aE0Gczwt18tiEwcRCjuIBvkpMY88477OHpTogoBYL2w_mniBOp_3fdPpvPr12reEzWLxfQdP1v5PB39vRFjp7s2rRLc-vc2ds7lJDYKtMrsBi_XTyQlCmuzQAdJVQWDfD4j7Kk7PvwPriIlKwknfGb_5FceOWYI15cHYnmbzw=w1851-h1041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9" b="98847" l="7077" r="94760">
                        <a14:foregroundMark x1="15289" y1="92315" x2="34738" y2="76849"/>
                        <a14:foregroundMark x1="37385" y1="81076" x2="57482" y2="81364"/>
                        <a14:foregroundMark x1="60184" y1="82997" x2="81902" y2="92315"/>
                        <a14:foregroundMark x1="79741" y1="75985" x2="80605" y2="87608"/>
                        <a14:foregroundMark x1="18476" y1="9990" x2="21556" y2="9894"/>
                        <a14:foregroundMark x1="26364" y1="12200" x2="33063" y2="16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860" y="4867215"/>
            <a:ext cx="3307312" cy="186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469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55F0B3-A6BA-4D27-E46A-CF16D2801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4" y="1454150"/>
            <a:ext cx="10226675" cy="4351338"/>
          </a:xfrm>
        </p:spPr>
        <p:txBody>
          <a:bodyPr/>
          <a:lstStyle/>
          <a:p>
            <a:r>
              <a:rPr lang="cs-CZ" dirty="0"/>
              <a:t>Ukázka výroby</a:t>
            </a:r>
          </a:p>
        </p:txBody>
      </p:sp>
      <p:pic>
        <p:nvPicPr>
          <p:cNvPr id="4" name="Picture 2" descr="https://lh3.googleusercontent.com/35k0Tlwnw4CdrI5xFc0JGouYp_1soRXuUZ58210UmiCktl82GxaXxXjH1yrxh_eIYU6XA6dtAS1XYtftW6430zMXDFKFW2UdYV_CJ2XK8Gw5XN4CF_w2NIUc9qQuk3v3TS66TzIBaR2bOhE-cskuaKfQxPMpwMAjVNhJaygrVHRt75U1-xplGtv20QHFB53gp0HPmxiGYeqk2Z5mAfmWYvKTwbd3IYmo8yxCe9mF4Qii-8ecPEDP5J-Dz9EoNeF_G8SmduH7BFce5qgTHc_BePWwLbDlduMntad8LEq-lfTiEH5HBmPoXaoCGH9D198cWKqh2AIuVZNvg0wcwaWw5AN9_dJmXG-A0SnrwALvpnARWUgi-BpnxA2N5F8yS08loP56N8ZGmy50cPHtxw3lS_gsVIRdQSc5KiLx8wrgBoIfAARCp7yhmVhXF3tMmw_qPjynbZuwe87EOlGZzecAcaXy7bjMgPJs2OzoXfDM4WQ9K1jM0M3qkJUnhrV82AC0Hj81b5ZX-AA1MwRHg-uk4n8rygZbS4-kSH4c5xGuUniZrd1ajhqEOPe4Yg4JHJRzcUXohByTeNByHvlMUBBFpCVYHm3aVL-8s_kFZZTD5HrPCgpLXlEUwPka117ob75UKaFpvVrbtHOVFs2tFNafbBDaHSaoM-02-wtqP-Zt5wu3XFHOshCKF08tuO7f0-NiTcH06LJygOaJVN5S6g=w1851-h1041-no?authuser=0">
            <a:extLst>
              <a:ext uri="{FF2B5EF4-FFF2-40B4-BE49-F238E27FC236}">
                <a16:creationId xmlns:a16="http://schemas.microsoft.com/office/drawing/2014/main" id="{8C695A86-9E60-6322-C459-A11507C4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6" y="2140975"/>
            <a:ext cx="6170488" cy="34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3.googleusercontent.com/TZMhZ8EoTgEfkZhU7JlNW9zdBhO_XbJH6oxwTOJHERXVCEjLudBKcfavbEGmJ--vxNWLkPXvo8iz0HoaSZYWmZOXoBUyzwjGHg3tNA1vC2rjALJnt7v0UovOC-CrzJKpDzsiY0T8kJ_TeXCN87Use0OfwGPcjQLKE7ast3n7F58Sfb-AfyJk9A97z38vNfzmCCUysgxzV0LcRJHxAZIT7LM3Jo2W2PnFhuGR_ftI6nX28QWlZkp3TVsJMIA8T6QwBpibWBOvZkSp-3hpVe6pX0mHIDt0ZyqstuMctvCDLntsOvqwW8uk7sMiyhkZR4AfpSt7_woc1zXXg6lrgtwzLem_zBaY1xZG0A5cvDfcjuKE8A-Izi4j5Eqks2klTfYgGsOQqheRDNz8Ht14vxTWVkG1kio9n-dzdi3LoQQ-VRSo6hjt--LwcHCi1TjJfHUchOb6vrg9YHsryCprNvw8vFi3y5bHCuuNbkaiWI-t8O8lz37OJqFU9Axj1Og7YFysMBqDWCs5Ek5EB07DTvae8nHtciQoB69AA9yeds_RLIjBeM5KNYhMmKFyAOc-CU8w83wqJLXop17k3CL3-FgGKJXWpJLX-KNHpmH3hG0vT9lb8kyqs-Z2w9Hu87RKIRmhmQACTOEKA5rvpv-iSpxGM_uO3iLZXy1zqDysBAM3kPhSrNwaiAAkR3_W5uSO9APKrc-No2vc_zwK7U7cEg=w1851-h1041-no?authuser=0">
            <a:extLst>
              <a:ext uri="{FF2B5EF4-FFF2-40B4-BE49-F238E27FC236}">
                <a16:creationId xmlns:a16="http://schemas.microsoft.com/office/drawing/2014/main" id="{E58C2B6B-CBBA-048A-251A-0F68A0D0C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6"/>
          <a:stretch/>
        </p:blipFill>
        <p:spPr bwMode="auto">
          <a:xfrm>
            <a:off x="7150155" y="2140975"/>
            <a:ext cx="4334028" cy="347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241458F-F5AC-E837-114C-428A7B1AD1C9}"/>
              </a:ext>
            </a:extLst>
          </p:cNvPr>
          <p:cNvSpPr/>
          <p:nvPr/>
        </p:nvSpPr>
        <p:spPr>
          <a:xfrm>
            <a:off x="5260063" y="778598"/>
            <a:ext cx="6697850" cy="422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46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653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Děkuji za pozornost!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ADC8933-253E-8140-66A3-F6105B788378}"/>
              </a:ext>
            </a:extLst>
          </p:cNvPr>
          <p:cNvSpPr/>
          <p:nvPr/>
        </p:nvSpPr>
        <p:spPr>
          <a:xfrm>
            <a:off x="5260063" y="778598"/>
            <a:ext cx="6697850" cy="422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Obsah obrázku zelenina, hřebíček, koření, rostlina&#10;&#10;Popis byl vytvořen automaticky">
            <a:extLst>
              <a:ext uri="{FF2B5EF4-FFF2-40B4-BE49-F238E27FC236}">
                <a16:creationId xmlns:a16="http://schemas.microsoft.com/office/drawing/2014/main" id="{48E2A040-A05B-9E9F-6AD2-F2AB6B6110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0" b="554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F8B974E-94B7-176E-2D57-1AC6C67E03D1}"/>
              </a:ext>
            </a:extLst>
          </p:cNvPr>
          <p:cNvSpPr txBox="1">
            <a:spLocks/>
          </p:cNvSpPr>
          <p:nvPr/>
        </p:nvSpPr>
        <p:spPr>
          <a:xfrm>
            <a:off x="2852737" y="3028156"/>
            <a:ext cx="6486525" cy="974993"/>
          </a:xfrm>
          <a:prstGeom prst="rect">
            <a:avLst/>
          </a:prstGeom>
          <a:solidFill>
            <a:schemeClr val="bg1">
              <a:lumMod val="65000"/>
              <a:alpha val="61000"/>
            </a:schemeClr>
          </a:solidFill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4B233"/>
                </a:solidFill>
                <a:latin typeface="Clara Sans" panose="02000503000000020004" pitchFamily="50" charset="0"/>
                <a:ea typeface="+mj-ea"/>
                <a:cs typeface="+mj-cs"/>
              </a:defRPr>
            </a:lvl1pPr>
          </a:lstStyle>
          <a:p>
            <a:r>
              <a:rPr lang="cs-CZ" sz="6000" dirty="0">
                <a:solidFill>
                  <a:schemeClr val="tx1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40115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prezentace_fzt_classic</Template>
  <TotalTime>1336</TotalTime>
  <Words>324</Words>
  <Application>Microsoft Office PowerPoint</Application>
  <PresentationFormat>Širokoúhlá obrazovka</PresentationFormat>
  <Paragraphs>42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Clara Sans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Author</dc:creator>
  <cp:lastModifiedBy>Uzivatel</cp:lastModifiedBy>
  <cp:revision>57</cp:revision>
  <dcterms:created xsi:type="dcterms:W3CDTF">2022-03-29T18:27:52Z</dcterms:created>
  <dcterms:modified xsi:type="dcterms:W3CDTF">2023-11-28T09:53:30Z</dcterms:modified>
</cp:coreProperties>
</file>