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</p:sldMasterIdLst>
  <p:notesMasterIdLst>
    <p:notesMasterId r:id="rId10"/>
  </p:notesMasterIdLst>
  <p:sldIdLst>
    <p:sldId id="262" r:id="rId3"/>
    <p:sldId id="264" r:id="rId4"/>
    <p:sldId id="269" r:id="rId5"/>
    <p:sldId id="265" r:id="rId6"/>
    <p:sldId id="266" r:id="rId7"/>
    <p:sldId id="267" r:id="rId8"/>
    <p:sldId id="268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2FAD"/>
    <a:srgbClr val="054C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ABED0B-9DD3-4EA0-A7E3-26AADF8115B6}" v="25" dt="2023-11-30T13:29:03.6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97" d="100"/>
          <a:sy n="97" d="100"/>
        </p:scale>
        <p:origin x="78" y="7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microsoft.com/office/2015/10/relationships/revisionInfo" Target="revisionInfo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1D9763-BFB7-4991-905D-3238AD5D09D9}" type="datetimeFigureOut">
              <a:rPr lang="en-GB" smtClean="0"/>
              <a:t>30/11/2023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F37EF9-7283-4FBF-BF10-5611DC90411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4868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5530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3517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37909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1645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6062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F37EF9-7283-4FBF-BF10-5611DC90411F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976320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Placeholder 17"/>
          <p:cNvSpPr>
            <a:spLocks noGrp="1"/>
          </p:cNvSpPr>
          <p:nvPr>
            <p:ph type="title" hasCustomPrompt="1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/>
            </a:lvl1pPr>
          </a:lstStyle>
          <a:p>
            <a:r>
              <a:rPr lang="en-US" dirty="0"/>
              <a:t>Nadpis</a:t>
            </a:r>
            <a:endParaRPr lang="en-GB" dirty="0"/>
          </a:p>
        </p:txBody>
      </p:sp>
      <p:sp>
        <p:nvSpPr>
          <p:cNvPr id="8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49288" y="1946275"/>
            <a:ext cx="10883900" cy="3960813"/>
          </a:xfrm>
          <a:prstGeom prst="rect">
            <a:avLst/>
          </a:prstGeom>
        </p:spPr>
        <p:txBody>
          <a:bodyPr/>
          <a:lstStyle>
            <a:lvl2pPr>
              <a:defRPr sz="15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3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281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3489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AE548BCF-34C4-4663-9605-A410D3F38BF4}"/>
              </a:ext>
            </a:extLst>
          </p:cNvPr>
          <p:cNvCxnSpPr/>
          <p:nvPr/>
        </p:nvCxnSpPr>
        <p:spPr>
          <a:xfrm>
            <a:off x="580127" y="6142008"/>
            <a:ext cx="11031747" cy="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Placeholder 17"/>
          <p:cNvSpPr>
            <a:spLocks noGrp="1"/>
          </p:cNvSpPr>
          <p:nvPr>
            <p:ph type="title"/>
          </p:nvPr>
        </p:nvSpPr>
        <p:spPr>
          <a:xfrm>
            <a:off x="648730" y="1408670"/>
            <a:ext cx="10884242" cy="3236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8789772" y="62097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8013507-A08C-415D-B1F4-8A622EA8831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5900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700" kern="1200">
          <a:solidFill>
            <a:schemeClr val="tx1">
              <a:lumMod val="50000"/>
              <a:lumOff val="50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2047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3.jp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773910FA-D496-4DCE-9C30-A1341CD64BD0}"/>
              </a:ext>
            </a:extLst>
          </p:cNvPr>
          <p:cNvSpPr txBox="1"/>
          <p:nvPr/>
        </p:nvSpPr>
        <p:spPr>
          <a:xfrm>
            <a:off x="5479253" y="2501953"/>
            <a:ext cx="57561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Inovace:</a:t>
            </a:r>
            <a:endParaRPr lang="en-US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cs-CZ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Mössbauerův</a:t>
            </a:r>
            <a:r>
              <a:rPr lang="cs-CZ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spektrometr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965BD8-0588-4CCE-A15B-AABD1066E4FE}"/>
              </a:ext>
            </a:extLst>
          </p:cNvPr>
          <p:cNvSpPr txBox="1"/>
          <p:nvPr/>
        </p:nvSpPr>
        <p:spPr>
          <a:xfrm>
            <a:off x="5479252" y="3891429"/>
            <a:ext cx="3970021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cs-CZ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Jakub Navařík</a:t>
            </a:r>
            <a:endParaRPr lang="en-GB" sz="1400" dirty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7947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32FAD"/>
                </a:solidFill>
              </a:rPr>
              <a:t>Mössbauerova</a:t>
            </a:r>
            <a:r>
              <a:rPr lang="cs-CZ" b="1" dirty="0">
                <a:solidFill>
                  <a:srgbClr val="032FAD"/>
                </a:solidFill>
              </a:rPr>
              <a:t> spektroskopie</a:t>
            </a:r>
            <a:endParaRPr lang="en-GB" b="1" dirty="0">
              <a:solidFill>
                <a:srgbClr val="032FA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2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54AAC6-C1D2-D6D0-D988-D37BDEBAEC47}"/>
              </a:ext>
            </a:extLst>
          </p:cNvPr>
          <p:cNvSpPr txBox="1">
            <a:spLocks/>
          </p:cNvSpPr>
          <p:nvPr/>
        </p:nvSpPr>
        <p:spPr>
          <a:xfrm>
            <a:off x="9910570" y="27378"/>
            <a:ext cx="2284026" cy="86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Inovace:</a:t>
            </a:r>
          </a:p>
          <a:p>
            <a:pPr>
              <a:lnSpc>
                <a:spcPct val="120000"/>
              </a:lnSpc>
            </a:pPr>
            <a:r>
              <a:rPr lang="cs-CZ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Mössbauerův</a:t>
            </a: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spektrometr</a:t>
            </a:r>
          </a:p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chemeClr val="bg1"/>
                </a:solidFill>
              </a:rPr>
              <a:t>Jakub Navarik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661A5106-9928-90B9-CE63-E68BE26FC3B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Jedná se o formu rezonanční absorpce záření gama v pevných látkách 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Tento jev objevil v roce 1957 německý fyzik Rudolf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Mössbauer</a:t>
            </a: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V roce 1961 za tento objev získal Nobelovu cenu za fyziku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Tento jev umožňuje neinvazivním a velmi přesným způsobem zkoumat složení pevných látek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Laboratorní technika založena na tomto jevu se po svém objeviteli nazývá 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Mössbauerova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spektroskopie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Jedná se o techniku rozšířenou především v oblasti analýzy železo-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obsahujícíh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nanomateriálů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Tato technika má velký, avšak zatím stále nevyužitý, potenciál i v průmyslových aplikacích</a:t>
            </a:r>
            <a:endParaRPr 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Picture 2" descr="C:\Users\SJames\Downloads\simple_spectrum_tcm18-12013.gif">
            <a:extLst>
              <a:ext uri="{FF2B5EF4-FFF2-40B4-BE49-F238E27FC236}">
                <a16:creationId xmlns:a16="http://schemas.microsoft.com/office/drawing/2014/main" id="{30E5DD54-B30D-31AE-D047-ED5B9A5799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142073" y="1416664"/>
            <a:ext cx="3450067" cy="14229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ázek 9" descr="Obsah obrázku kreativita&#10;&#10;Popis byl vytvořen automaticky s nízkou mírou spolehlivosti">
            <a:extLst>
              <a:ext uri="{FF2B5EF4-FFF2-40B4-BE49-F238E27FC236}">
                <a16:creationId xmlns:a16="http://schemas.microsoft.com/office/drawing/2014/main" id="{A68A30A8-AA12-9D8C-51E2-1CCEE02F1BE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5217" y="2847640"/>
            <a:ext cx="1056923" cy="91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934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32FAD"/>
                </a:solidFill>
              </a:rPr>
              <a:t>Aplikace </a:t>
            </a:r>
            <a:r>
              <a:rPr lang="cs-CZ" b="1" dirty="0" err="1">
                <a:solidFill>
                  <a:srgbClr val="032FAD"/>
                </a:solidFill>
              </a:rPr>
              <a:t>Mössbauerovy</a:t>
            </a:r>
            <a:r>
              <a:rPr lang="cs-CZ" b="1" dirty="0">
                <a:solidFill>
                  <a:srgbClr val="032FAD"/>
                </a:solidFill>
              </a:rPr>
              <a:t> spektroskopie</a:t>
            </a:r>
            <a:endParaRPr lang="en-GB" b="1" dirty="0">
              <a:solidFill>
                <a:srgbClr val="032FA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3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54AAC6-C1D2-D6D0-D988-D37BDEBAEC47}"/>
              </a:ext>
            </a:extLst>
          </p:cNvPr>
          <p:cNvSpPr txBox="1">
            <a:spLocks/>
          </p:cNvSpPr>
          <p:nvPr/>
        </p:nvSpPr>
        <p:spPr>
          <a:xfrm>
            <a:off x="9910570" y="27378"/>
            <a:ext cx="2284026" cy="86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Inovace:</a:t>
            </a:r>
          </a:p>
          <a:p>
            <a:pPr>
              <a:lnSpc>
                <a:spcPct val="120000"/>
              </a:lnSpc>
            </a:pPr>
            <a:r>
              <a:rPr lang="cs-CZ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Mössbauerův</a:t>
            </a: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spektrometr</a:t>
            </a:r>
          </a:p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chemeClr val="bg1"/>
                </a:solidFill>
              </a:rPr>
              <a:t>Jakub Navarik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Obrázek 10" descr="Obsah obrázku černá, tma&#10;&#10;Popis byl vytvořen automaticky">
            <a:extLst>
              <a:ext uri="{FF2B5EF4-FFF2-40B4-BE49-F238E27FC236}">
                <a16:creationId xmlns:a16="http://schemas.microsoft.com/office/drawing/2014/main" id="{ACCB3BBA-3208-92B6-0564-90F1423D06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" y="3723969"/>
            <a:ext cx="540000" cy="540000"/>
          </a:xfrm>
          <a:prstGeom prst="rect">
            <a:avLst/>
          </a:prstGeom>
        </p:spPr>
      </p:pic>
      <p:pic>
        <p:nvPicPr>
          <p:cNvPr id="13" name="Obrázek 12" descr="Obsah obrázku černá, tma&#10;&#10;Popis byl vytvořen automaticky">
            <a:extLst>
              <a:ext uri="{FF2B5EF4-FFF2-40B4-BE49-F238E27FC236}">
                <a16:creationId xmlns:a16="http://schemas.microsoft.com/office/drawing/2014/main" id="{2D54E7C7-3317-0A24-77D7-90E676BD4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13" y="3709178"/>
            <a:ext cx="540000" cy="540000"/>
          </a:xfrm>
          <a:prstGeom prst="rect">
            <a:avLst/>
          </a:prstGeom>
        </p:spPr>
      </p:pic>
      <p:pic>
        <p:nvPicPr>
          <p:cNvPr id="17" name="Obrázek 16" descr="Obsah obrázku černá, tma&#10;&#10;Popis byl vytvořen automaticky">
            <a:extLst>
              <a:ext uri="{FF2B5EF4-FFF2-40B4-BE49-F238E27FC236}">
                <a16:creationId xmlns:a16="http://schemas.microsoft.com/office/drawing/2014/main" id="{4A2C1A0A-0CEC-9D81-D61A-9EF57E4633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" y="5466558"/>
            <a:ext cx="540000" cy="540000"/>
          </a:xfrm>
          <a:prstGeom prst="rect">
            <a:avLst/>
          </a:prstGeom>
        </p:spPr>
      </p:pic>
      <p:pic>
        <p:nvPicPr>
          <p:cNvPr id="19" name="Obrázek 18" descr="Obsah obrázku černá, tma&#10;&#10;Popis byl vytvořen automaticky">
            <a:extLst>
              <a:ext uri="{FF2B5EF4-FFF2-40B4-BE49-F238E27FC236}">
                <a16:creationId xmlns:a16="http://schemas.microsoft.com/office/drawing/2014/main" id="{418A1925-EEED-8224-19A1-BAC43904196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36" y="2851217"/>
            <a:ext cx="540000" cy="540000"/>
          </a:xfrm>
          <a:prstGeom prst="rect">
            <a:avLst/>
          </a:prstGeom>
        </p:spPr>
      </p:pic>
      <p:pic>
        <p:nvPicPr>
          <p:cNvPr id="21" name="Obrázek 20" descr="Obsah obrázku černá, tma&#10;&#10;Popis byl vytvořen automaticky">
            <a:extLst>
              <a:ext uri="{FF2B5EF4-FFF2-40B4-BE49-F238E27FC236}">
                <a16:creationId xmlns:a16="http://schemas.microsoft.com/office/drawing/2014/main" id="{C2962C71-E01C-F7CC-B56A-D3D111CE492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13" y="2846904"/>
            <a:ext cx="540000" cy="540000"/>
          </a:xfrm>
          <a:prstGeom prst="rect">
            <a:avLst/>
          </a:prstGeom>
        </p:spPr>
      </p:pic>
      <p:pic>
        <p:nvPicPr>
          <p:cNvPr id="23" name="Obrázek 22" descr="Obsah obrázku černá, tma&#10;&#10;Popis byl vytvořen automaticky">
            <a:extLst>
              <a:ext uri="{FF2B5EF4-FFF2-40B4-BE49-F238E27FC236}">
                <a16:creationId xmlns:a16="http://schemas.microsoft.com/office/drawing/2014/main" id="{FA0722C6-5537-6307-395C-C24BF7411A3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2827" y="1978465"/>
            <a:ext cx="540000" cy="540000"/>
          </a:xfrm>
          <a:prstGeom prst="rect">
            <a:avLst/>
          </a:prstGeom>
        </p:spPr>
      </p:pic>
      <p:pic>
        <p:nvPicPr>
          <p:cNvPr id="25" name="Obrázek 24" descr="Obsah obrázku černá, tma&#10;&#10;Popis byl vytvořen automaticky">
            <a:extLst>
              <a:ext uri="{FF2B5EF4-FFF2-40B4-BE49-F238E27FC236}">
                <a16:creationId xmlns:a16="http://schemas.microsoft.com/office/drawing/2014/main" id="{D6D3685F-A319-07D1-AA76-919550D7632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13" y="4571452"/>
            <a:ext cx="540000" cy="540000"/>
          </a:xfrm>
          <a:prstGeom prst="rect">
            <a:avLst/>
          </a:prstGeom>
        </p:spPr>
      </p:pic>
      <p:pic>
        <p:nvPicPr>
          <p:cNvPr id="27" name="Obrázek 26" descr="Obsah obrázku černá, tma&#10;&#10;Popis byl vytvořen automaticky">
            <a:extLst>
              <a:ext uri="{FF2B5EF4-FFF2-40B4-BE49-F238E27FC236}">
                <a16:creationId xmlns:a16="http://schemas.microsoft.com/office/drawing/2014/main" id="{CE1B7543-1401-BC59-D966-F597C3EFF86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13" y="5433726"/>
            <a:ext cx="540000" cy="540000"/>
          </a:xfrm>
          <a:prstGeom prst="rect">
            <a:avLst/>
          </a:prstGeom>
        </p:spPr>
      </p:pic>
      <p:pic>
        <p:nvPicPr>
          <p:cNvPr id="29" name="Obrázek 28" descr="Obsah obrázku černá, tma&#10;&#10;Popis byl vytvořen automaticky">
            <a:extLst>
              <a:ext uri="{FF2B5EF4-FFF2-40B4-BE49-F238E27FC236}">
                <a16:creationId xmlns:a16="http://schemas.microsoft.com/office/drawing/2014/main" id="{9559E8EF-E9FA-DAFE-F2B3-CF466CBD45E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91" y="4595223"/>
            <a:ext cx="540000" cy="540000"/>
          </a:xfrm>
          <a:prstGeom prst="rect">
            <a:avLst/>
          </a:prstGeom>
        </p:spPr>
      </p:pic>
      <p:pic>
        <p:nvPicPr>
          <p:cNvPr id="31" name="Obrázek 30" descr="Obsah obrázku černá, tma&#10;&#10;Popis byl vytvořen automaticky">
            <a:extLst>
              <a:ext uri="{FF2B5EF4-FFF2-40B4-BE49-F238E27FC236}">
                <a16:creationId xmlns:a16="http://schemas.microsoft.com/office/drawing/2014/main" id="{792EC278-CE0D-786B-5D2F-7C492200142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54" y="1978465"/>
            <a:ext cx="540000" cy="540000"/>
          </a:xfrm>
          <a:prstGeom prst="rect">
            <a:avLst/>
          </a:prstGeom>
        </p:spPr>
      </p:pic>
      <p:sp>
        <p:nvSpPr>
          <p:cNvPr id="33" name="TextovéPole 32">
            <a:extLst>
              <a:ext uri="{FF2B5EF4-FFF2-40B4-BE49-F238E27FC236}">
                <a16:creationId xmlns:a16="http://schemas.microsoft.com/office/drawing/2014/main" id="{F9842BC5-645B-5414-37E6-7184CF476E36}"/>
              </a:ext>
            </a:extLst>
          </p:cNvPr>
          <p:cNvSpPr txBox="1"/>
          <p:nvPr/>
        </p:nvSpPr>
        <p:spPr>
          <a:xfrm>
            <a:off x="1573161" y="2088984"/>
            <a:ext cx="30609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 Ocelové konstrukční materiály</a:t>
            </a:r>
            <a:endParaRPr lang="en-US" dirty="0"/>
          </a:p>
        </p:txBody>
      </p:sp>
      <p:sp>
        <p:nvSpPr>
          <p:cNvPr id="34" name="TextovéPole 33">
            <a:extLst>
              <a:ext uri="{FF2B5EF4-FFF2-40B4-BE49-F238E27FC236}">
                <a16:creationId xmlns:a16="http://schemas.microsoft.com/office/drawing/2014/main" id="{8E70EC9D-9455-49D7-D8F2-B245ABD6ECCD}"/>
              </a:ext>
            </a:extLst>
          </p:cNvPr>
          <p:cNvSpPr txBox="1"/>
          <p:nvPr/>
        </p:nvSpPr>
        <p:spPr>
          <a:xfrm>
            <a:off x="1573161" y="2963144"/>
            <a:ext cx="27297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Železo-obsahující materiály</a:t>
            </a:r>
            <a:endParaRPr lang="en-US" dirty="0"/>
          </a:p>
        </p:txBody>
      </p:sp>
      <p:sp>
        <p:nvSpPr>
          <p:cNvPr id="35" name="TextovéPole 34">
            <a:extLst>
              <a:ext uri="{FF2B5EF4-FFF2-40B4-BE49-F238E27FC236}">
                <a16:creationId xmlns:a16="http://schemas.microsoft.com/office/drawing/2014/main" id="{100FA9C6-0ABD-A009-0649-FFA77CED8C77}"/>
              </a:ext>
            </a:extLst>
          </p:cNvPr>
          <p:cNvSpPr txBox="1"/>
          <p:nvPr/>
        </p:nvSpPr>
        <p:spPr>
          <a:xfrm>
            <a:off x="1573161" y="3831406"/>
            <a:ext cx="2693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Minerály s obsahem železa</a:t>
            </a:r>
            <a:endParaRPr lang="en-US" dirty="0"/>
          </a:p>
        </p:txBody>
      </p:sp>
      <p:sp>
        <p:nvSpPr>
          <p:cNvPr id="36" name="TextovéPole 35">
            <a:extLst>
              <a:ext uri="{FF2B5EF4-FFF2-40B4-BE49-F238E27FC236}">
                <a16:creationId xmlns:a16="http://schemas.microsoft.com/office/drawing/2014/main" id="{F7A1B339-DEAC-0A76-C0C2-FC561F00CBFD}"/>
              </a:ext>
            </a:extLst>
          </p:cNvPr>
          <p:cNvSpPr txBox="1"/>
          <p:nvPr/>
        </p:nvSpPr>
        <p:spPr>
          <a:xfrm>
            <a:off x="1573161" y="4699668"/>
            <a:ext cx="29398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Ocelové materiály pro 3D tisk</a:t>
            </a:r>
            <a:endParaRPr lang="en-US" dirty="0"/>
          </a:p>
        </p:txBody>
      </p:sp>
      <p:sp>
        <p:nvSpPr>
          <p:cNvPr id="37" name="TextovéPole 36">
            <a:extLst>
              <a:ext uri="{FF2B5EF4-FFF2-40B4-BE49-F238E27FC236}">
                <a16:creationId xmlns:a16="http://schemas.microsoft.com/office/drawing/2014/main" id="{5508E8F7-E685-B6E2-8D81-5B98A36B32E4}"/>
              </a:ext>
            </a:extLst>
          </p:cNvPr>
          <p:cNvSpPr txBox="1"/>
          <p:nvPr/>
        </p:nvSpPr>
        <p:spPr>
          <a:xfrm>
            <a:off x="1573161" y="5558327"/>
            <a:ext cx="2975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Tenké vrstvy, povrchové </a:t>
            </a:r>
            <a:r>
              <a:rPr lang="cs-CZ" dirty="0" err="1"/>
              <a:t>úravy</a:t>
            </a:r>
            <a:endParaRPr lang="en-US" dirty="0"/>
          </a:p>
        </p:txBody>
      </p:sp>
      <p:sp>
        <p:nvSpPr>
          <p:cNvPr id="38" name="TextovéPole 37">
            <a:extLst>
              <a:ext uri="{FF2B5EF4-FFF2-40B4-BE49-F238E27FC236}">
                <a16:creationId xmlns:a16="http://schemas.microsoft.com/office/drawing/2014/main" id="{0A5AFDDA-F2CE-3315-CD63-56C3CB4A2A6D}"/>
              </a:ext>
            </a:extLst>
          </p:cNvPr>
          <p:cNvSpPr txBox="1"/>
          <p:nvPr/>
        </p:nvSpPr>
        <p:spPr>
          <a:xfrm>
            <a:off x="6543368" y="2088984"/>
            <a:ext cx="31243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Farmaceutika s obsahem železa</a:t>
            </a:r>
            <a:endParaRPr lang="en-US" dirty="0"/>
          </a:p>
        </p:txBody>
      </p:sp>
      <p:sp>
        <p:nvSpPr>
          <p:cNvPr id="39" name="TextovéPole 38">
            <a:extLst>
              <a:ext uri="{FF2B5EF4-FFF2-40B4-BE49-F238E27FC236}">
                <a16:creationId xmlns:a16="http://schemas.microsoft.com/office/drawing/2014/main" id="{A369CD75-81F5-0229-E3D7-885E46773033}"/>
              </a:ext>
            </a:extLst>
          </p:cNvPr>
          <p:cNvSpPr txBox="1"/>
          <p:nvPr/>
        </p:nvSpPr>
        <p:spPr>
          <a:xfrm>
            <a:off x="6543368" y="2963144"/>
            <a:ext cx="291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Biologické vzorky, tkáně, krev</a:t>
            </a:r>
            <a:endParaRPr lang="en-US" dirty="0"/>
          </a:p>
        </p:txBody>
      </p:sp>
      <p:sp>
        <p:nvSpPr>
          <p:cNvPr id="40" name="TextovéPole 39">
            <a:extLst>
              <a:ext uri="{FF2B5EF4-FFF2-40B4-BE49-F238E27FC236}">
                <a16:creationId xmlns:a16="http://schemas.microsoft.com/office/drawing/2014/main" id="{089E2CA5-E77A-8194-2983-A5E445EDCB20}"/>
              </a:ext>
            </a:extLst>
          </p:cNvPr>
          <p:cNvSpPr txBox="1"/>
          <p:nvPr/>
        </p:nvSpPr>
        <p:spPr>
          <a:xfrm>
            <a:off x="6543368" y="3831406"/>
            <a:ext cx="46108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Archeologické vzorky, umělecká díla (pigmenty)</a:t>
            </a:r>
            <a:endParaRPr lang="en-US" dirty="0"/>
          </a:p>
        </p:txBody>
      </p:sp>
      <p:sp>
        <p:nvSpPr>
          <p:cNvPr id="41" name="TextovéPole 40">
            <a:extLst>
              <a:ext uri="{FF2B5EF4-FFF2-40B4-BE49-F238E27FC236}">
                <a16:creationId xmlns:a16="http://schemas.microsoft.com/office/drawing/2014/main" id="{6D32ACCC-1D9C-853E-D844-A09F31A037B7}"/>
              </a:ext>
            </a:extLst>
          </p:cNvPr>
          <p:cNvSpPr txBox="1"/>
          <p:nvPr/>
        </p:nvSpPr>
        <p:spPr>
          <a:xfrm>
            <a:off x="6543368" y="4699668"/>
            <a:ext cx="34756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Kvalita a stárnutí ocelových potrubí</a:t>
            </a:r>
            <a:endParaRPr lang="en-US" dirty="0"/>
          </a:p>
        </p:txBody>
      </p:sp>
      <p:sp>
        <p:nvSpPr>
          <p:cNvPr id="42" name="TextovéPole 41">
            <a:extLst>
              <a:ext uri="{FF2B5EF4-FFF2-40B4-BE49-F238E27FC236}">
                <a16:creationId xmlns:a16="http://schemas.microsoft.com/office/drawing/2014/main" id="{C54DA2C5-3FF2-AC8F-6E1C-F28D81FF121C}"/>
              </a:ext>
            </a:extLst>
          </p:cNvPr>
          <p:cNvSpPr txBox="1"/>
          <p:nvPr/>
        </p:nvSpPr>
        <p:spPr>
          <a:xfrm>
            <a:off x="6543368" y="5558327"/>
            <a:ext cx="2806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/>
              <a:t>Počínající koroze pod nátěry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9103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32FAD"/>
                </a:solidFill>
              </a:rPr>
              <a:t>Inovace </a:t>
            </a:r>
            <a:r>
              <a:rPr lang="cs-CZ" b="1" dirty="0" err="1">
                <a:solidFill>
                  <a:srgbClr val="032FAD"/>
                </a:solidFill>
              </a:rPr>
              <a:t>Mössbauerovy</a:t>
            </a:r>
            <a:r>
              <a:rPr lang="cs-CZ" b="1" dirty="0">
                <a:solidFill>
                  <a:srgbClr val="032FAD"/>
                </a:solidFill>
              </a:rPr>
              <a:t> spektroskopie</a:t>
            </a:r>
            <a:endParaRPr lang="en-GB" b="1" dirty="0">
              <a:solidFill>
                <a:srgbClr val="032FA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4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54AAC6-C1D2-D6D0-D988-D37BDEBAEC47}"/>
              </a:ext>
            </a:extLst>
          </p:cNvPr>
          <p:cNvSpPr txBox="1">
            <a:spLocks/>
          </p:cNvSpPr>
          <p:nvPr/>
        </p:nvSpPr>
        <p:spPr>
          <a:xfrm>
            <a:off x="9910570" y="27378"/>
            <a:ext cx="2284026" cy="86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Inovace:</a:t>
            </a:r>
          </a:p>
          <a:p>
            <a:pPr>
              <a:lnSpc>
                <a:spcPct val="120000"/>
              </a:lnSpc>
            </a:pPr>
            <a:r>
              <a:rPr lang="cs-CZ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Mössbauerův</a:t>
            </a: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spektrometr</a:t>
            </a:r>
          </a:p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chemeClr val="bg1"/>
                </a:solidFill>
              </a:rPr>
              <a:t>Jakub Navarik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Obrázek 8" descr="Obsah obrázku mapa, černobílá&#10;&#10;Popis byl vytvořen automaticky">
            <a:extLst>
              <a:ext uri="{FF2B5EF4-FFF2-40B4-BE49-F238E27FC236}">
                <a16:creationId xmlns:a16="http://schemas.microsoft.com/office/drawing/2014/main" id="{1C7988A0-4818-5AF8-F0B8-134D9E33B4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22" r="41517" b="29031"/>
          <a:stretch/>
        </p:blipFill>
        <p:spPr>
          <a:xfrm>
            <a:off x="5793805" y="1198174"/>
            <a:ext cx="6398195" cy="4946288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70785BE2-7D9F-8569-64AD-55023CA87950}"/>
              </a:ext>
            </a:extLst>
          </p:cNvPr>
          <p:cNvSpPr/>
          <p:nvPr/>
        </p:nvSpPr>
        <p:spPr>
          <a:xfrm>
            <a:off x="4115" y="4039810"/>
            <a:ext cx="12192000" cy="2120461"/>
          </a:xfrm>
          <a:prstGeom prst="rect">
            <a:avLst/>
          </a:prstGeom>
          <a:solidFill>
            <a:schemeClr val="bg1">
              <a:alpha val="87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Skupina 10">
            <a:extLst>
              <a:ext uri="{FF2B5EF4-FFF2-40B4-BE49-F238E27FC236}">
                <a16:creationId xmlns:a16="http://schemas.microsoft.com/office/drawing/2014/main" id="{D2376E93-39F5-6BA6-4D88-4BF0CC8707F1}"/>
              </a:ext>
            </a:extLst>
          </p:cNvPr>
          <p:cNvGrpSpPr/>
          <p:nvPr/>
        </p:nvGrpSpPr>
        <p:grpSpPr>
          <a:xfrm>
            <a:off x="846643" y="4290708"/>
            <a:ext cx="10760678" cy="1767465"/>
            <a:chOff x="919977" y="4140353"/>
            <a:chExt cx="9567351" cy="1704460"/>
          </a:xfrm>
        </p:grpSpPr>
        <p:sp>
          <p:nvSpPr>
            <p:cNvPr id="12" name="Obdélník 11">
              <a:extLst>
                <a:ext uri="{FF2B5EF4-FFF2-40B4-BE49-F238E27FC236}">
                  <a16:creationId xmlns:a16="http://schemas.microsoft.com/office/drawing/2014/main" id="{EDCDF81F-6C15-1FF3-E7D4-BC97E4C7B342}"/>
                </a:ext>
              </a:extLst>
            </p:cNvPr>
            <p:cNvSpPr/>
            <p:nvPr/>
          </p:nvSpPr>
          <p:spPr>
            <a:xfrm>
              <a:off x="1301461" y="4478623"/>
              <a:ext cx="720000" cy="10477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bdélník 12">
              <a:extLst>
                <a:ext uri="{FF2B5EF4-FFF2-40B4-BE49-F238E27FC236}">
                  <a16:creationId xmlns:a16="http://schemas.microsoft.com/office/drawing/2014/main" id="{59BBA92E-A31A-965C-AE18-7833BC34FAF0}"/>
                </a:ext>
              </a:extLst>
            </p:cNvPr>
            <p:cNvSpPr/>
            <p:nvPr/>
          </p:nvSpPr>
          <p:spPr>
            <a:xfrm>
              <a:off x="2021461" y="4478624"/>
              <a:ext cx="4557600" cy="104775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4" name="Obdélník 13">
              <a:extLst>
                <a:ext uri="{FF2B5EF4-FFF2-40B4-BE49-F238E27FC236}">
                  <a16:creationId xmlns:a16="http://schemas.microsoft.com/office/drawing/2014/main" id="{4E07228A-1E0A-1C13-E43B-D39D32BCD410}"/>
                </a:ext>
              </a:extLst>
            </p:cNvPr>
            <p:cNvSpPr/>
            <p:nvPr/>
          </p:nvSpPr>
          <p:spPr>
            <a:xfrm>
              <a:off x="6586050" y="4478622"/>
              <a:ext cx="1440000" cy="104775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bdélník 14">
              <a:extLst>
                <a:ext uri="{FF2B5EF4-FFF2-40B4-BE49-F238E27FC236}">
                  <a16:creationId xmlns:a16="http://schemas.microsoft.com/office/drawing/2014/main" id="{2FAFD9D7-F6B8-A61A-2D3C-FD14406621FF}"/>
                </a:ext>
              </a:extLst>
            </p:cNvPr>
            <p:cNvSpPr/>
            <p:nvPr/>
          </p:nvSpPr>
          <p:spPr>
            <a:xfrm>
              <a:off x="8033039" y="4478622"/>
              <a:ext cx="475200" cy="104775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ovéPole 15">
              <a:extLst>
                <a:ext uri="{FF2B5EF4-FFF2-40B4-BE49-F238E27FC236}">
                  <a16:creationId xmlns:a16="http://schemas.microsoft.com/office/drawing/2014/main" id="{E03B154D-F800-3FDA-92E5-D5F4150FBE37}"/>
                </a:ext>
              </a:extLst>
            </p:cNvPr>
            <p:cNvSpPr txBox="1"/>
            <p:nvPr/>
          </p:nvSpPr>
          <p:spPr>
            <a:xfrm>
              <a:off x="1026385" y="4140353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1993</a:t>
              </a:r>
              <a:endParaRPr lang="en-US" sz="1400" dirty="0"/>
            </a:p>
          </p:txBody>
        </p:sp>
        <p:sp>
          <p:nvSpPr>
            <p:cNvPr id="17" name="TextovéPole 16">
              <a:extLst>
                <a:ext uri="{FF2B5EF4-FFF2-40B4-BE49-F238E27FC236}">
                  <a16:creationId xmlns:a16="http://schemas.microsoft.com/office/drawing/2014/main" id="{7C85FE91-31AC-7C17-CD99-F7B9F076FB0F}"/>
                </a:ext>
              </a:extLst>
            </p:cNvPr>
            <p:cNvSpPr txBox="1"/>
            <p:nvPr/>
          </p:nvSpPr>
          <p:spPr>
            <a:xfrm>
              <a:off x="7750974" y="414357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b="1" dirty="0">
                  <a:solidFill>
                    <a:schemeClr val="accent1"/>
                  </a:solidFill>
                </a:rPr>
                <a:t>2021</a:t>
              </a:r>
              <a:endParaRPr lang="en-US" sz="1400" b="1" dirty="0">
                <a:solidFill>
                  <a:schemeClr val="accent1"/>
                </a:solidFill>
              </a:endParaRPr>
            </a:p>
          </p:txBody>
        </p:sp>
        <p:sp>
          <p:nvSpPr>
            <p:cNvPr id="18" name="TextovéPole 17">
              <a:extLst>
                <a:ext uri="{FF2B5EF4-FFF2-40B4-BE49-F238E27FC236}">
                  <a16:creationId xmlns:a16="http://schemas.microsoft.com/office/drawing/2014/main" id="{77E246E0-683C-D1B4-CF4E-4EB73A313ECC}"/>
                </a:ext>
              </a:extLst>
            </p:cNvPr>
            <p:cNvSpPr txBox="1"/>
            <p:nvPr/>
          </p:nvSpPr>
          <p:spPr>
            <a:xfrm>
              <a:off x="6303985" y="4143575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2015</a:t>
              </a:r>
              <a:endParaRPr lang="en-US" sz="1400" dirty="0"/>
            </a:p>
          </p:txBody>
        </p:sp>
        <p:sp>
          <p:nvSpPr>
            <p:cNvPr id="19" name="TextovéPole 18">
              <a:extLst>
                <a:ext uri="{FF2B5EF4-FFF2-40B4-BE49-F238E27FC236}">
                  <a16:creationId xmlns:a16="http://schemas.microsoft.com/office/drawing/2014/main" id="{DB3CBA8F-0A1C-5E24-3214-86306D7872E8}"/>
                </a:ext>
              </a:extLst>
            </p:cNvPr>
            <p:cNvSpPr txBox="1"/>
            <p:nvPr/>
          </p:nvSpPr>
          <p:spPr>
            <a:xfrm>
              <a:off x="8233163" y="4143576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2023</a:t>
              </a:r>
              <a:endParaRPr lang="en-US" sz="1400" dirty="0"/>
            </a:p>
          </p:txBody>
        </p:sp>
        <p:sp>
          <p:nvSpPr>
            <p:cNvPr id="20" name="TextovéPole 19">
              <a:extLst>
                <a:ext uri="{FF2B5EF4-FFF2-40B4-BE49-F238E27FC236}">
                  <a16:creationId xmlns:a16="http://schemas.microsoft.com/office/drawing/2014/main" id="{702EA2F6-8CAD-A375-2C62-30A7EC585B8A}"/>
                </a:ext>
              </a:extLst>
            </p:cNvPr>
            <p:cNvSpPr txBox="1"/>
            <p:nvPr/>
          </p:nvSpPr>
          <p:spPr>
            <a:xfrm>
              <a:off x="1746385" y="4140354"/>
              <a:ext cx="55015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1996</a:t>
              </a:r>
              <a:endParaRPr lang="en-US" sz="1400" dirty="0"/>
            </a:p>
          </p:txBody>
        </p:sp>
        <p:cxnSp>
          <p:nvCxnSpPr>
            <p:cNvPr id="21" name="Přímá spojnice 20">
              <a:extLst>
                <a:ext uri="{FF2B5EF4-FFF2-40B4-BE49-F238E27FC236}">
                  <a16:creationId xmlns:a16="http://schemas.microsoft.com/office/drawing/2014/main" id="{C8162099-63D9-F54C-2DED-82E5DBBABDF5}"/>
                </a:ext>
              </a:extLst>
            </p:cNvPr>
            <p:cNvCxnSpPr>
              <a:cxnSpLocks/>
            </p:cNvCxnSpPr>
            <p:nvPr/>
          </p:nvCxnSpPr>
          <p:spPr>
            <a:xfrm>
              <a:off x="8033038" y="5125196"/>
              <a:ext cx="0" cy="573931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Přímá spojnice se šipkou 21">
              <a:extLst>
                <a:ext uri="{FF2B5EF4-FFF2-40B4-BE49-F238E27FC236}">
                  <a16:creationId xmlns:a16="http://schemas.microsoft.com/office/drawing/2014/main" id="{2763DC4F-D64B-4390-2FC7-501F691E4C1A}"/>
                </a:ext>
              </a:extLst>
            </p:cNvPr>
            <p:cNvCxnSpPr/>
            <p:nvPr/>
          </p:nvCxnSpPr>
          <p:spPr>
            <a:xfrm flipH="1">
              <a:off x="5257800" y="5534025"/>
              <a:ext cx="2775238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Přímá spojnice se šipkou 22">
              <a:extLst>
                <a:ext uri="{FF2B5EF4-FFF2-40B4-BE49-F238E27FC236}">
                  <a16:creationId xmlns:a16="http://schemas.microsoft.com/office/drawing/2014/main" id="{3172E4E1-73BF-A83B-46C4-5533B8DA204D}"/>
                </a:ext>
              </a:extLst>
            </p:cNvPr>
            <p:cNvCxnSpPr/>
            <p:nvPr/>
          </p:nvCxnSpPr>
          <p:spPr>
            <a:xfrm>
              <a:off x="8033038" y="5534025"/>
              <a:ext cx="750276" cy="0"/>
            </a:xfrm>
            <a:prstGeom prst="straightConnector1">
              <a:avLst/>
            </a:prstGeom>
            <a:ln w="15875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ovéPole 23">
              <a:extLst>
                <a:ext uri="{FF2B5EF4-FFF2-40B4-BE49-F238E27FC236}">
                  <a16:creationId xmlns:a16="http://schemas.microsoft.com/office/drawing/2014/main" id="{C1FBED5D-1559-4829-3843-4C78920A3471}"/>
                </a:ext>
              </a:extLst>
            </p:cNvPr>
            <p:cNvSpPr txBox="1"/>
            <p:nvPr/>
          </p:nvSpPr>
          <p:spPr>
            <a:xfrm>
              <a:off x="1610129" y="4936891"/>
              <a:ext cx="822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2nd GEN</a:t>
              </a:r>
              <a:endParaRPr lang="en-US" sz="1400" dirty="0"/>
            </a:p>
          </p:txBody>
        </p:sp>
        <p:sp>
          <p:nvSpPr>
            <p:cNvPr id="25" name="TextovéPole 24">
              <a:extLst>
                <a:ext uri="{FF2B5EF4-FFF2-40B4-BE49-F238E27FC236}">
                  <a16:creationId xmlns:a16="http://schemas.microsoft.com/office/drawing/2014/main" id="{238F7341-B68A-0F5D-2583-179A1BA736FF}"/>
                </a:ext>
              </a:extLst>
            </p:cNvPr>
            <p:cNvSpPr txBox="1"/>
            <p:nvPr/>
          </p:nvSpPr>
          <p:spPr>
            <a:xfrm>
              <a:off x="919977" y="4668703"/>
              <a:ext cx="76296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1st GEN</a:t>
              </a:r>
              <a:endParaRPr lang="en-US" sz="1400" dirty="0"/>
            </a:p>
          </p:txBody>
        </p:sp>
        <p:sp>
          <p:nvSpPr>
            <p:cNvPr id="26" name="TextovéPole 25">
              <a:extLst>
                <a:ext uri="{FF2B5EF4-FFF2-40B4-BE49-F238E27FC236}">
                  <a16:creationId xmlns:a16="http://schemas.microsoft.com/office/drawing/2014/main" id="{E66D62DD-1F45-55A7-0A3A-F7AF066F9103}"/>
                </a:ext>
              </a:extLst>
            </p:cNvPr>
            <p:cNvSpPr txBox="1"/>
            <p:nvPr/>
          </p:nvSpPr>
          <p:spPr>
            <a:xfrm>
              <a:off x="6184978" y="4932461"/>
              <a:ext cx="7881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3rd GEN</a:t>
              </a:r>
              <a:endParaRPr lang="en-US" sz="1400" dirty="0"/>
            </a:p>
          </p:txBody>
        </p:sp>
        <p:sp>
          <p:nvSpPr>
            <p:cNvPr id="28" name="TextovéPole 27">
              <a:extLst>
                <a:ext uri="{FF2B5EF4-FFF2-40B4-BE49-F238E27FC236}">
                  <a16:creationId xmlns:a16="http://schemas.microsoft.com/office/drawing/2014/main" id="{960210B3-D459-B4E0-94B2-8417808F8154}"/>
                </a:ext>
              </a:extLst>
            </p:cNvPr>
            <p:cNvSpPr txBox="1"/>
            <p:nvPr/>
          </p:nvSpPr>
          <p:spPr>
            <a:xfrm>
              <a:off x="7682643" y="4668703"/>
              <a:ext cx="78899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cs-CZ" sz="1400" dirty="0"/>
                <a:t>4th GEN</a:t>
              </a:r>
              <a:endParaRPr lang="en-US" sz="1400" dirty="0"/>
            </a:p>
          </p:txBody>
        </p:sp>
        <p:pic>
          <p:nvPicPr>
            <p:cNvPr id="29" name="Obrázek 28" descr="Obsah obrázku Grafika, Písmo, grafický design, logo&#10;&#10;Popis byl vytvořen automaticky">
              <a:extLst>
                <a:ext uri="{FF2B5EF4-FFF2-40B4-BE49-F238E27FC236}">
                  <a16:creationId xmlns:a16="http://schemas.microsoft.com/office/drawing/2014/main" id="{710E8710-D1B9-0747-CBB8-2152A965874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2302" y="5336671"/>
              <a:ext cx="1505026" cy="390285"/>
            </a:xfrm>
            <a:prstGeom prst="rect">
              <a:avLst/>
            </a:prstGeom>
          </p:spPr>
        </p:pic>
        <p:pic>
          <p:nvPicPr>
            <p:cNvPr id="30" name="Obrázek 29" descr="Obsah obrázku Písmo, Grafika, logo, symbol&#10;&#10;Popis byl vytvořen automaticky">
              <a:extLst>
                <a:ext uri="{FF2B5EF4-FFF2-40B4-BE49-F238E27FC236}">
                  <a16:creationId xmlns:a16="http://schemas.microsoft.com/office/drawing/2014/main" id="{F1F206F3-F498-0193-201B-F5F9E983C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31133" y="5218813"/>
              <a:ext cx="1791946" cy="626000"/>
            </a:xfrm>
            <a:prstGeom prst="rect">
              <a:avLst/>
            </a:prstGeom>
          </p:spPr>
        </p:pic>
      </p:grpSp>
      <p:sp>
        <p:nvSpPr>
          <p:cNvPr id="35" name="Znak plus 34">
            <a:extLst>
              <a:ext uri="{FF2B5EF4-FFF2-40B4-BE49-F238E27FC236}">
                <a16:creationId xmlns:a16="http://schemas.microsoft.com/office/drawing/2014/main" id="{78ADE30A-B030-567D-434F-CAEC41FA3315}"/>
              </a:ext>
            </a:extLst>
          </p:cNvPr>
          <p:cNvSpPr/>
          <p:nvPr/>
        </p:nvSpPr>
        <p:spPr>
          <a:xfrm rot="18900000">
            <a:off x="7248358" y="2882652"/>
            <a:ext cx="379699" cy="379699"/>
          </a:xfrm>
          <a:prstGeom prst="mathPlus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Zástupný text 6">
            <a:extLst>
              <a:ext uri="{FF2B5EF4-FFF2-40B4-BE49-F238E27FC236}">
                <a16:creationId xmlns:a16="http://schemas.microsoft.com/office/drawing/2014/main" id="{B439FD40-8868-F4C2-10C7-42A831BEF35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9288" y="1946275"/>
            <a:ext cx="10883900" cy="39608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roku 1993 na Olomoucké univerzitě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průběhu let vzniklo několik technických řešení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První snahy o komercializaci od roku 2013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 roce 2021 založena spin-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off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společnost</a:t>
            </a:r>
          </a:p>
        </p:txBody>
      </p:sp>
    </p:spTree>
    <p:extLst>
      <p:ext uri="{BB962C8B-B14F-4D97-AF65-F5344CB8AC3E}">
        <p14:creationId xmlns:p14="http://schemas.microsoft.com/office/powerpoint/2010/main" val="32947958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32FAD"/>
                </a:solidFill>
              </a:rPr>
              <a:t>Mössbauerův</a:t>
            </a:r>
            <a:r>
              <a:rPr lang="cs-CZ" b="1" dirty="0">
                <a:solidFill>
                  <a:srgbClr val="032FAD"/>
                </a:solidFill>
              </a:rPr>
              <a:t> spektrometr 4. generace</a:t>
            </a:r>
            <a:endParaRPr lang="en-GB" b="1" dirty="0">
              <a:solidFill>
                <a:srgbClr val="032FA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5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54AAC6-C1D2-D6D0-D988-D37BDEBAEC47}"/>
              </a:ext>
            </a:extLst>
          </p:cNvPr>
          <p:cNvSpPr txBox="1">
            <a:spLocks/>
          </p:cNvSpPr>
          <p:nvPr/>
        </p:nvSpPr>
        <p:spPr>
          <a:xfrm>
            <a:off x="9910570" y="27378"/>
            <a:ext cx="2284026" cy="86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Inovace:</a:t>
            </a:r>
          </a:p>
          <a:p>
            <a:pPr>
              <a:lnSpc>
                <a:spcPct val="120000"/>
              </a:lnSpc>
            </a:pPr>
            <a:r>
              <a:rPr lang="cs-CZ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Mössbauerův</a:t>
            </a: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spektrometr</a:t>
            </a:r>
          </a:p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chemeClr val="bg1"/>
                </a:solidFill>
              </a:rPr>
              <a:t>Jakub Navarik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Obrázek 6" descr="Obsah obrázku stroj/přístroj, nářadí, motorová pila&#10;&#10;Popis byl vytvořen automaticky">
            <a:extLst>
              <a:ext uri="{FF2B5EF4-FFF2-40B4-BE49-F238E27FC236}">
                <a16:creationId xmlns:a16="http://schemas.microsoft.com/office/drawing/2014/main" id="{E6B7288F-728A-28C1-2237-37559985FB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532" y="1732027"/>
            <a:ext cx="10784637" cy="447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5816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 err="1">
                <a:solidFill>
                  <a:srgbClr val="032FAD"/>
                </a:solidFill>
              </a:rPr>
              <a:t>Mössbauerův</a:t>
            </a:r>
            <a:r>
              <a:rPr lang="cs-CZ" b="1" dirty="0">
                <a:solidFill>
                  <a:srgbClr val="032FAD"/>
                </a:solidFill>
              </a:rPr>
              <a:t> spektrometr 4. generace</a:t>
            </a:r>
            <a:endParaRPr lang="en-GB" b="1" dirty="0">
              <a:solidFill>
                <a:srgbClr val="032FA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6</a:t>
            </a:fld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54AAC6-C1D2-D6D0-D988-D37BDEBAEC47}"/>
              </a:ext>
            </a:extLst>
          </p:cNvPr>
          <p:cNvSpPr txBox="1">
            <a:spLocks/>
          </p:cNvSpPr>
          <p:nvPr/>
        </p:nvSpPr>
        <p:spPr>
          <a:xfrm>
            <a:off x="9910570" y="27378"/>
            <a:ext cx="2284026" cy="86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Inovace:</a:t>
            </a:r>
          </a:p>
          <a:p>
            <a:pPr>
              <a:lnSpc>
                <a:spcPct val="120000"/>
              </a:lnSpc>
            </a:pPr>
            <a:r>
              <a:rPr lang="cs-CZ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Mössbauerův</a:t>
            </a: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spektrometr</a:t>
            </a:r>
          </a:p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chemeClr val="bg1"/>
                </a:solidFill>
              </a:rPr>
              <a:t>Jakub Navarik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Zástupný text 6">
            <a:extLst>
              <a:ext uri="{FF2B5EF4-FFF2-40B4-BE49-F238E27FC236}">
                <a16:creationId xmlns:a16="http://schemas.microsoft.com/office/drawing/2014/main" id="{93592285-D577-7AF9-D4A0-A2B3AA9CA3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9288" y="1946275"/>
            <a:ext cx="10883900" cy="39608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Nejnovější technické řešení vyvinuté v roce 2021, které je od počátku navrženo a určeno pro komercializaci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Současně byla založena spin-</a:t>
            </a:r>
            <a:r>
              <a:rPr lang="cs-CZ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off</a:t>
            </a: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společnost s cílem zajistit plně profesionální komercializaci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Kompaktní stolní laboratorní přístroj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Efektivní a snadné použití s minimálními nároky na zkušenosti obsluhy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Miniaturizace elektroniky a integrace všech funkčních částí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Pokročilé bezpečnostní prvky, zejména z hlediska ochrany proti radioaktivnímu záření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Energeticky úsporné zařízení s příkonem srovnatelným s běžnou nabíječkou mobilního telefonu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947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b="1" dirty="0">
                <a:solidFill>
                  <a:srgbClr val="032FAD"/>
                </a:solidFill>
              </a:rPr>
              <a:t>Komercializace </a:t>
            </a:r>
            <a:r>
              <a:rPr lang="cs-CZ" b="1" dirty="0" err="1">
                <a:solidFill>
                  <a:srgbClr val="032FAD"/>
                </a:solidFill>
              </a:rPr>
              <a:t>Mössbauerových</a:t>
            </a:r>
            <a:r>
              <a:rPr lang="cs-CZ" b="1" dirty="0">
                <a:solidFill>
                  <a:srgbClr val="032FAD"/>
                </a:solidFill>
              </a:rPr>
              <a:t> spektrometrů</a:t>
            </a:r>
            <a:endParaRPr lang="en-GB" b="1" dirty="0">
              <a:solidFill>
                <a:srgbClr val="032FAD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8013507-A08C-415D-B1F4-8A622EA8831E}" type="slidenum">
              <a:rPr lang="en-GB" smtClean="0"/>
              <a:t>7</a:t>
            </a:fld>
            <a:endParaRPr lang="en-GB" dirty="0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4B54AAC6-C1D2-D6D0-D988-D37BDEBAEC47}"/>
              </a:ext>
            </a:extLst>
          </p:cNvPr>
          <p:cNvSpPr txBox="1">
            <a:spLocks/>
          </p:cNvSpPr>
          <p:nvPr/>
        </p:nvSpPr>
        <p:spPr>
          <a:xfrm>
            <a:off x="9910570" y="27378"/>
            <a:ext cx="2284026" cy="8651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500" kern="120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Inovace:</a:t>
            </a:r>
          </a:p>
          <a:p>
            <a:pPr>
              <a:lnSpc>
                <a:spcPct val="120000"/>
              </a:lnSpc>
            </a:pPr>
            <a:r>
              <a:rPr lang="cs-CZ" sz="47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Mössbauerův</a:t>
            </a:r>
            <a:r>
              <a:rPr lang="cs-CZ" sz="4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spektrometr</a:t>
            </a:r>
          </a:p>
          <a:p>
            <a:pPr>
              <a:lnSpc>
                <a:spcPct val="120000"/>
              </a:lnSpc>
            </a:pPr>
            <a:r>
              <a:rPr lang="cs-CZ" sz="2800" b="1" dirty="0">
                <a:solidFill>
                  <a:schemeClr val="bg1"/>
                </a:solidFill>
              </a:rPr>
              <a:t>Jakub Navarik</a:t>
            </a:r>
            <a:endParaRPr lang="en-GB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Obrázek 2" descr="Obsah obrázku mapa, Země, Svět&#10;&#10;Popis byl vytvořen automaticky">
            <a:extLst>
              <a:ext uri="{FF2B5EF4-FFF2-40B4-BE49-F238E27FC236}">
                <a16:creationId xmlns:a16="http://schemas.microsoft.com/office/drawing/2014/main" id="{725F1022-918A-4E3E-EBF4-75561453C4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07"/>
          <a:stretch/>
        </p:blipFill>
        <p:spPr>
          <a:xfrm>
            <a:off x="4209083" y="1869646"/>
            <a:ext cx="7982918" cy="4114070"/>
          </a:xfrm>
          <a:prstGeom prst="rect">
            <a:avLst/>
          </a:prstGeom>
        </p:spPr>
      </p:pic>
      <p:sp>
        <p:nvSpPr>
          <p:cNvPr id="6" name="Zástupný text 6">
            <a:extLst>
              <a:ext uri="{FF2B5EF4-FFF2-40B4-BE49-F238E27FC236}">
                <a16:creationId xmlns:a16="http://schemas.microsoft.com/office/drawing/2014/main" id="{B4F7C388-8CBF-8E7A-38F4-3AD32E770EA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9288" y="1946275"/>
            <a:ext cx="11056680" cy="396081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Certifikace ISO 9001:2016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98% zahraniční trh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Univerzity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Výzkumné instituce</a:t>
            </a:r>
          </a:p>
          <a:p>
            <a:pPr lvl="1"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Průmysl</a:t>
            </a:r>
          </a:p>
          <a:p>
            <a:pPr>
              <a:lnSpc>
                <a:spcPct val="150000"/>
              </a:lnSpc>
            </a:pPr>
            <a:r>
              <a:rPr lang="cs-CZ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Od roku 2021 kontinuální růst</a:t>
            </a:r>
          </a:p>
          <a:p>
            <a:pPr>
              <a:lnSpc>
                <a:spcPct val="15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cs-CZ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endParaRPr lang="cs-CZ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 algn="r">
              <a:lnSpc>
                <a:spcPct val="150000"/>
              </a:lnSpc>
              <a:buNone/>
            </a:pPr>
            <a:r>
              <a:rPr lang="cs-CZ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(snímek zahrnuje spektrometry za období komercializace UPOL + Iron </a:t>
            </a:r>
            <a:r>
              <a:rPr lang="cs-CZ" sz="10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Analytics</a:t>
            </a:r>
            <a:r>
              <a:rPr lang="cs-CZ" sz="1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  <a:endParaRPr lang="en-US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Obrázek 7" descr="Obsah obrázku Grafika, Písmo, grafický design, logo&#10;&#10;Popis byl vytvořen automaticky">
            <a:extLst>
              <a:ext uri="{FF2B5EF4-FFF2-40B4-BE49-F238E27FC236}">
                <a16:creationId xmlns:a16="http://schemas.microsoft.com/office/drawing/2014/main" id="{47CF87A8-C01B-0630-49EB-3F38C03DEA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730" y="5106021"/>
            <a:ext cx="2871842" cy="686617"/>
          </a:xfrm>
          <a:prstGeom prst="rect">
            <a:avLst/>
          </a:prstGeom>
        </p:spPr>
      </p:pic>
      <p:pic>
        <p:nvPicPr>
          <p:cNvPr id="10" name="Obrázek 9" descr="Obsah obrázku symbol, emblém, logo, Obchodní značka&#10;&#10;Popis byl vytvořen automaticky">
            <a:extLst>
              <a:ext uri="{FF2B5EF4-FFF2-40B4-BE49-F238E27FC236}">
                <a16:creationId xmlns:a16="http://schemas.microsoft.com/office/drawing/2014/main" id="{AE04FF24-0050-C462-0819-863EEB77C7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6545" y="5085834"/>
            <a:ext cx="726989" cy="726989"/>
          </a:xfrm>
          <a:prstGeom prst="rect">
            <a:avLst/>
          </a:prstGeom>
        </p:spPr>
      </p:pic>
      <p:pic>
        <p:nvPicPr>
          <p:cNvPr id="12" name="Obrázek 11" descr="Obsah obrázku text, Písmo, logo, Obchodní značka&#10;&#10;Popis byl vytvořen automaticky">
            <a:extLst>
              <a:ext uri="{FF2B5EF4-FFF2-40B4-BE49-F238E27FC236}">
                <a16:creationId xmlns:a16="http://schemas.microsoft.com/office/drawing/2014/main" id="{FD4FB87E-D1A5-DBB6-DACE-008A14C7946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16" y="5085834"/>
            <a:ext cx="726990" cy="726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317346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54FC4C04-DB91-42F3-943E-06A91E4BB967}" vid="{D2863094-8B86-4A69-AEBD-3673E58D21EE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296</TotalTime>
  <Words>344</Words>
  <Application>Microsoft Office PowerPoint</Application>
  <PresentationFormat>Širokoúhlá obrazovka</PresentationFormat>
  <Paragraphs>87</Paragraphs>
  <Slides>7</Slides>
  <Notes>6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Theme1</vt:lpstr>
      <vt:lpstr>Custom Design</vt:lpstr>
      <vt:lpstr>Prezentace aplikace PowerPoint</vt:lpstr>
      <vt:lpstr>Mössbauerova spektroskopie</vt:lpstr>
      <vt:lpstr>Aplikace Mössbauerovy spektroskopie</vt:lpstr>
      <vt:lpstr>Inovace Mössbauerovy spektroskopie</vt:lpstr>
      <vt:lpstr>Mössbauerův spektrometr 4. generace</vt:lpstr>
      <vt:lpstr>Mössbauerův spektrometr 4. generace</vt:lpstr>
      <vt:lpstr>Komercializace Mössbauerových spektrometrů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Zoran Kerkez</dc:creator>
  <cp:lastModifiedBy>Jakub Navařík</cp:lastModifiedBy>
  <cp:revision>13</cp:revision>
  <dcterms:created xsi:type="dcterms:W3CDTF">2019-03-06T08:57:12Z</dcterms:created>
  <dcterms:modified xsi:type="dcterms:W3CDTF">2023-11-30T13:32:21Z</dcterms:modified>
</cp:coreProperties>
</file>