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88" r:id="rId2"/>
    <p:sldId id="314" r:id="rId3"/>
    <p:sldId id="256" r:id="rId4"/>
    <p:sldId id="296" r:id="rId5"/>
    <p:sldId id="297" r:id="rId6"/>
    <p:sldId id="299" r:id="rId7"/>
    <p:sldId id="298" r:id="rId8"/>
    <p:sldId id="313" r:id="rId9"/>
    <p:sldId id="315" r:id="rId10"/>
    <p:sldId id="31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60"/>
  </p:normalViewPr>
  <p:slideViewPr>
    <p:cSldViewPr>
      <p:cViewPr varScale="1">
        <p:scale>
          <a:sx n="82" d="100"/>
          <a:sy n="82" d="100"/>
        </p:scale>
        <p:origin x="16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87288-EB43-40A3-92A5-D239F1538C55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36352-E793-487B-85E4-8A3A79DFFC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48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2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99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5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93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2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2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2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2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2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6352-E793-487B-85E4-8A3A79DFFCB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23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69800-E0D2-4652-AB3D-C96D0C8663FC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C0E936-2004-465F-8D0A-73BD111973EF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6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8784976" cy="364054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79512" y="40466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Sestava ČOV TOPAS a odvodňovacího boxu na kaly</a:t>
            </a:r>
          </a:p>
        </p:txBody>
      </p:sp>
      <p:pic>
        <p:nvPicPr>
          <p:cNvPr id="16" name="Picture 2" descr="G:\Marketing\Marketing\Propagacni materialy\Aktualni\Logo\Final\tw_logo_b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15624"/>
            <a:ext cx="3744416" cy="18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4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arketing\Marketing\Propagacni materialy\Aktualni\Logo\Final\tw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53" y="5157192"/>
            <a:ext cx="2036216" cy="10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4088" y="2852936"/>
            <a:ext cx="862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5740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Čištění odpadních vod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42B785-C4F8-2210-5FFE-B3B294A13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27175"/>
            <a:ext cx="2842947" cy="5057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5297E0-287C-EA29-FF14-283035B69C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28297" r="8507" b="15379"/>
          <a:stretch/>
        </p:blipFill>
        <p:spPr>
          <a:xfrm>
            <a:off x="6479704" y="4089846"/>
            <a:ext cx="2664296" cy="257991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822A896-083E-14CE-A6C7-780564104AC7}"/>
              </a:ext>
            </a:extLst>
          </p:cNvPr>
          <p:cNvSpPr/>
          <p:nvPr/>
        </p:nvSpPr>
        <p:spPr>
          <a:xfrm>
            <a:off x="225504" y="1700808"/>
            <a:ext cx="5858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ea typeface="Times New Roman" panose="02020603050405020304" pitchFamily="18" charset="0"/>
              </a:rPr>
              <a:t>Odpadní voda je směs vody a znečištění, přičemž znečištění představuje vlastně živiny, energii.</a:t>
            </a:r>
          </a:p>
          <a:p>
            <a:endParaRPr lang="cs-CZ" dirty="0">
              <a:ea typeface="Times New Roman" panose="02020603050405020304" pitchFamily="18" charset="0"/>
            </a:endParaRPr>
          </a:p>
          <a:p>
            <a:r>
              <a:rPr lang="cs-CZ" dirty="0">
                <a:ea typeface="Times New Roman" panose="02020603050405020304" pitchFamily="18" charset="0"/>
              </a:rPr>
              <a:t>Biologický čistící proces pak spočívá v tom, že mikroorganismy v čistírně odpadních vod (ČOV) </a:t>
            </a:r>
            <a:r>
              <a:rPr lang="cs-CZ" dirty="0" err="1">
                <a:ea typeface="Times New Roman" panose="02020603050405020304" pitchFamily="18" charset="0"/>
              </a:rPr>
              <a:t>metabolitují</a:t>
            </a:r>
            <a:r>
              <a:rPr lang="cs-CZ" dirty="0">
                <a:ea typeface="Times New Roman" panose="02020603050405020304" pitchFamily="18" charset="0"/>
              </a:rPr>
              <a:t> znečištění a po jeho odstranění zbyde vyčištěná voda.</a:t>
            </a:r>
          </a:p>
          <a:p>
            <a:endParaRPr lang="cs-CZ" dirty="0">
              <a:ea typeface="Times New Roman" panose="02020603050405020304" pitchFamily="18" charset="0"/>
            </a:endParaRPr>
          </a:p>
          <a:p>
            <a:r>
              <a:rPr lang="cs-CZ" dirty="0">
                <a:ea typeface="Times New Roman" panose="02020603050405020304" pitchFamily="18" charset="0"/>
              </a:rPr>
              <a:t>Jako vedlejší produkt čistícího procesu však dochází k nárůstu mikroorganismů (kalu) a ten je třeba odstraňovat, aby neodtékal z ČOV s vodou.</a:t>
            </a:r>
          </a:p>
          <a:p>
            <a:endParaRPr lang="cs-CZ" dirty="0">
              <a:ea typeface="Times New Roman" panose="02020603050405020304" pitchFamily="18" charset="0"/>
            </a:endParaRPr>
          </a:p>
          <a:p>
            <a:r>
              <a:rPr lang="cs-CZ" dirty="0">
                <a:ea typeface="Times New Roman" panose="02020603050405020304" pitchFamily="18" charset="0"/>
              </a:rPr>
              <a:t>Přebytečné kaly, což je vlastně biomasa, nejsou však zahuštěné, jsou tekuté a je jich velký objem.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17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76470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Charakteristika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7008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Sestava ČOV TOPAS s odvodňovacím boxem řeší jeden ze základních a možná i nejdůležitější aspekt provozu všech domovních ČOV. A tím je kontrola, zahuštění, zmenšení objemu a následné odstranění, resp. znovuvyužití přebytečného kalu s minimálními nároky na četnost této údržby.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3516" y="3159552"/>
            <a:ext cx="5390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ea typeface="Times New Roman" panose="02020603050405020304" pitchFamily="18" charset="0"/>
              </a:rPr>
              <a:t>Všechny domovní ČOV produkují přebytečný kal, který je nutno odvážet. </a:t>
            </a:r>
          </a:p>
          <a:p>
            <a:pPr algn="just"/>
            <a:endParaRPr lang="cs-CZ" dirty="0"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</a:rPr>
              <a:t>U ČOV bez kalojemu v nezahuštěné formě s koncentrací 1 % cca každé 1 až 2 měsíce.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</a:rPr>
              <a:t>U ČOV s kalojemem v zahuštěné formě s koncentrací 2–3 % cca každé 4 měsíce.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</a:rPr>
              <a:t>Při použití odvodňovacího boxu je dosaženo koncentrace 15–20 % a odstranění kalu stačí 1 x za rok. </a:t>
            </a:r>
            <a:endParaRPr lang="cs-CZ" dirty="0"/>
          </a:p>
        </p:txBody>
      </p:sp>
      <p:pic>
        <p:nvPicPr>
          <p:cNvPr id="5" name="Picture 2" descr="C:\Users\jtopol\Desktop\Topas a DČOV\Konkurence + foto\TopolWater\Email\DSC_0000_BURST20200523154730977.JPG">
            <a:extLst>
              <a:ext uri="{FF2B5EF4-FFF2-40B4-BE49-F238E27FC236}">
                <a16:creationId xmlns:a16="http://schemas.microsoft.com/office/drawing/2014/main" id="{B9AF684D-21B0-4302-FAAE-7413F53EA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0469"/>
          <a:stretch/>
        </p:blipFill>
        <p:spPr bwMode="auto">
          <a:xfrm>
            <a:off x="6012160" y="2869621"/>
            <a:ext cx="2664296" cy="35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69269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Jak to funguje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1484784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1. Předpoklad – Automatické odkalení přebytečného kalu z procesu do kalojemu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2. Předpoklad – Zahuštění kalu gravitačně v kalojemu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3. Předpoklad – Kal je v pravidelných intervalech automaticky přečerpán z kalojemu do odvodňovacího boxu s jutovou textilií. Díky tomu, že je </a:t>
            </a:r>
            <a:r>
              <a:rPr lang="cs-CZ" dirty="0" err="1"/>
              <a:t>předzahuštěn</a:t>
            </a:r>
            <a:r>
              <a:rPr lang="cs-CZ" dirty="0"/>
              <a:t> neproteče zpátky.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4. Předpoklad - Box je kvůli zamezení promrzání a snadnosti prázdnění zakopán v zemi vedle ČOV.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5. Předpoklad – Odfiltrovaná kalová voda má kam odtékat. ČOV obsahuje akumulační vyrovnávací nádrž se </a:t>
            </a:r>
            <a:r>
              <a:rPr lang="cs-CZ" dirty="0" err="1"/>
              <a:t>sčerpanou</a:t>
            </a:r>
            <a:r>
              <a:rPr lang="cs-CZ" dirty="0"/>
              <a:t> hladinou.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C084A9E-EE39-E2D3-6E9C-BCB818985DCB}"/>
              </a:ext>
            </a:extLst>
          </p:cNvPr>
          <p:cNvSpPr/>
          <p:nvPr/>
        </p:nvSpPr>
        <p:spPr>
          <a:xfrm>
            <a:off x="395536" y="486916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Na toto řešení je vydán užitný vzor číslo PUV 2022-397755.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49D2A4F-8BC8-9699-76BB-A882512FA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550271"/>
              </p:ext>
            </p:extLst>
          </p:nvPr>
        </p:nvGraphicFramePr>
        <p:xfrm>
          <a:off x="7257232" y="5225673"/>
          <a:ext cx="10810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080304" imgH="1081216" progId="CorelDraw.Graphic.16">
                  <p:embed/>
                </p:oleObj>
              </mc:Choice>
              <mc:Fallback>
                <p:oleObj name="CorelDRAW" r:id="rId3" imgW="1080304" imgH="1081216" progId="CorelDraw.Graphic.16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B819DBD4-1DDB-B581-C36F-718B60A75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7232" y="5225673"/>
                        <a:ext cx="1081087" cy="108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9A62A18-BC0D-A096-B3B1-3C59300F2EE9}"/>
              </a:ext>
            </a:extLst>
          </p:cNvPr>
          <p:cNvSpPr txBox="1"/>
          <p:nvPr/>
        </p:nvSpPr>
        <p:spPr>
          <a:xfrm>
            <a:off x="7257232" y="5466135"/>
            <a:ext cx="10810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chemeClr val="bg1"/>
                </a:solidFill>
              </a:rPr>
              <a:t>Užitný vzor</a:t>
            </a:r>
          </a:p>
          <a:p>
            <a:pPr algn="ctr"/>
            <a:r>
              <a:rPr lang="cs-CZ" sz="1100" dirty="0">
                <a:solidFill>
                  <a:schemeClr val="bg1"/>
                </a:solidFill>
              </a:rPr>
              <a:t>č. PUV - 2022 - </a:t>
            </a:r>
          </a:p>
          <a:p>
            <a:pPr algn="ctr"/>
            <a:r>
              <a:rPr lang="cs-CZ" sz="1100" dirty="0">
                <a:solidFill>
                  <a:schemeClr val="bg1"/>
                </a:solidFill>
              </a:rPr>
              <a:t>397755</a:t>
            </a:r>
          </a:p>
        </p:txBody>
      </p:sp>
    </p:spTree>
    <p:extLst>
      <p:ext uri="{BB962C8B-B14F-4D97-AF65-F5344CB8AC3E}">
        <p14:creationId xmlns:p14="http://schemas.microsoft.com/office/powerpoint/2010/main" val="99808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268760"/>
            <a:ext cx="6840760" cy="536466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23528" y="62068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Schéma</a:t>
            </a:r>
          </a:p>
        </p:txBody>
      </p:sp>
    </p:spTree>
    <p:extLst>
      <p:ext uri="{BB962C8B-B14F-4D97-AF65-F5344CB8AC3E}">
        <p14:creationId xmlns:p14="http://schemas.microsoft.com/office/powerpoint/2010/main" val="324960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Pohyb kalu v čistírně v číslech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1772816"/>
            <a:ext cx="8406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Přebytečný kal je automaticky přečerpáván z aktivační části do </a:t>
            </a:r>
            <a:r>
              <a:rPr lang="pl-PL" dirty="0"/>
              <a:t>kalojemu v koncentraci cca 8 -10 kg/m³</a:t>
            </a:r>
            <a:r>
              <a:rPr lang="pl-PL" b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kalojemu se kal postupně mícháním zahušťuje na cca 35 kg/ m³ a akumuluje.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Dle potřeby se zahuštěný kal buďto pravidelně automaticky po cca 2-3 týdnech, nebo manuálně jednou za cca 3 měsíce odčerpá vloženou </a:t>
            </a:r>
            <a:r>
              <a:rPr lang="pl-PL" dirty="0"/>
              <a:t>mamutkou z kalojemu do odvodňovacího boxu.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573016"/>
            <a:ext cx="3870082" cy="295232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8" y="3732133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odvodňovacím boxu prosakuje přebytečná voda textilií a polopropustným dnem zpět do akumulační nádrže čistírny a kal se odvodňuje a </a:t>
            </a:r>
            <a:r>
              <a:rPr lang="pl-PL" dirty="0"/>
              <a:t>zahušťuje do koncentrace až 200 kg/m3, tedy </a:t>
            </a:r>
            <a:r>
              <a:rPr lang="pl-PL" b="1" dirty="0"/>
              <a:t>rypného stavu (za cca 20 - 30 dní)</a:t>
            </a:r>
            <a:r>
              <a:rPr lang="pl-PL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86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4230" y="76470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Manipulace s odvodněným kalem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4230" y="1664802"/>
            <a:ext cx="847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Barlow-Light"/>
              </a:rPr>
              <a:t>Po naplnění boxu odvodněným kalem je možné kal vyjmout i s vloženým pytlem z jutové textilie nebo vybrat lopatou a odvézt na kompost, kde dojde k jeho finálnímu rozpadu a </a:t>
            </a:r>
            <a:r>
              <a:rPr lang="cs-CZ" dirty="0" err="1">
                <a:latin typeface="Barlow-Light"/>
              </a:rPr>
              <a:t>hygienizaci</a:t>
            </a:r>
            <a:r>
              <a:rPr lang="cs-CZ" dirty="0">
                <a:latin typeface="Barlow-Light"/>
              </a:rPr>
              <a:t>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AA99BE-66BB-0C98-DEEA-8DE91DEDB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395" y="3281561"/>
            <a:ext cx="3429000" cy="2571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245525-2135-5348-FBCB-EAC97566D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7499" y="3281561"/>
            <a:ext cx="3429000" cy="25717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C35E1A7-BFB7-AD0F-6761-B99377095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9394" y="3287729"/>
            <a:ext cx="3429001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7544" y="62068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Instalace sestavy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26876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Odvodňovací box je instalován výhradně v kombinaci s ČOV Topas S se </a:t>
            </a:r>
            <a:r>
              <a:rPr lang="cs-CZ" dirty="0" err="1"/>
              <a:t>sčerpávanou</a:t>
            </a:r>
            <a:r>
              <a:rPr lang="cs-CZ" dirty="0"/>
              <a:t> akumulační nádrží.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Lze dodatečně doplnit i ke stávajícím, již nainstalovaným ČOV TOPAS 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87" y="2378497"/>
            <a:ext cx="5634626" cy="41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2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06759" y="33265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Shrnutí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B435B75-7EF3-5B99-B22E-D8303A246A34}"/>
              </a:ext>
            </a:extLst>
          </p:cNvPr>
          <p:cNvSpPr/>
          <p:nvPr/>
        </p:nvSpPr>
        <p:spPr>
          <a:xfrm>
            <a:off x="395536" y="105273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Méně údržby: 		Místo každé 2 měsíce odčerpání kalu pouze 1 x za rok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Bezpečnější provoz: 	Minimální riziko úniku kalů z ČOV s vyčištěnou vodou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Úspora: 		Nemusíte platit tisíce za vyvážení kalů fekálním vozem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Ekologie: 		Čistíte odpadní vodu = chráníte životní prostředí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Udržitelnost: 		Zachování vody v krajině. Tam kde se voda znečistí, se i 				vyčistí a formou zálivky vrátí zpět do krajiny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Zdroj:			Každý den si vyrobíte cca 500 L vody na zálivku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Cirkulární hospodářství:	Znečištění z odpadní vody (energii + živiny) přeměníte v 				odvodněný kal a ten na kompostu ve vynikající hnojivo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Soběstačnost:		Namísto odeslání odpadní vody do kanálu a placení 				stočného, vše co vyprodukujete jako odpad sami 				zpracujete a </a:t>
            </a:r>
            <a:r>
              <a:rPr lang="cs-CZ" dirty="0" err="1"/>
              <a:t>znovuvyužijete</a:t>
            </a:r>
            <a:r>
              <a:rPr lang="cs-CZ" dirty="0"/>
              <a:t> na vlastním pozemku.		</a:t>
            </a:r>
          </a:p>
        </p:txBody>
      </p:sp>
    </p:spTree>
    <p:extLst>
      <p:ext uri="{BB962C8B-B14F-4D97-AF65-F5344CB8AC3E}">
        <p14:creationId xmlns:p14="http://schemas.microsoft.com/office/powerpoint/2010/main" val="269284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rlow">
      <a:majorFont>
        <a:latin typeface="Barlow Medium"/>
        <a:ea typeface=""/>
        <a:cs typeface=""/>
      </a:majorFont>
      <a:minorFont>
        <a:latin typeface="Barlow"/>
        <a:ea typeface=""/>
        <a:cs typeface="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1496</TotalTime>
  <Words>676</Words>
  <Application>Microsoft Office PowerPoint</Application>
  <PresentationFormat>Předvádění na obrazovce (4:3)</PresentationFormat>
  <Paragraphs>70</Paragraphs>
  <Slides>10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Barlow</vt:lpstr>
      <vt:lpstr>Barlow Medium</vt:lpstr>
      <vt:lpstr>Barlow-Light</vt:lpstr>
      <vt:lpstr>Calibri</vt:lpstr>
      <vt:lpstr>Wingdings 2</vt:lpstr>
      <vt:lpstr>Tok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Krupičková</dc:creator>
  <cp:lastModifiedBy>Uzivatel</cp:lastModifiedBy>
  <cp:revision>104</cp:revision>
  <dcterms:created xsi:type="dcterms:W3CDTF">2017-12-06T14:52:35Z</dcterms:created>
  <dcterms:modified xsi:type="dcterms:W3CDTF">2022-11-30T07:44:58Z</dcterms:modified>
</cp:coreProperties>
</file>