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8" r:id="rId3"/>
    <p:sldId id="378" r:id="rId4"/>
    <p:sldId id="386" r:id="rId5"/>
    <p:sldId id="387" r:id="rId6"/>
    <p:sldId id="381" r:id="rId7"/>
    <p:sldId id="38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C7B54C0-A26D-4410-AA74-9AD032BFB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631" y="-14979"/>
            <a:ext cx="4660508" cy="6887957"/>
          </a:xfrm>
          <a:prstGeom prst="rect">
            <a:avLst/>
          </a:prstGeom>
        </p:spPr>
      </p:pic>
      <p:sp>
        <p:nvSpPr>
          <p:cNvPr id="8" name="Kosoúhelník 18">
            <a:extLst>
              <a:ext uri="{FF2B5EF4-FFF2-40B4-BE49-F238E27FC236}">
                <a16:creationId xmlns:a16="http://schemas.microsoft.com/office/drawing/2014/main" id="{79170CAA-BF67-4439-B19C-D67AE3B54C44}"/>
              </a:ext>
            </a:extLst>
          </p:cNvPr>
          <p:cNvSpPr/>
          <p:nvPr userDrawn="1"/>
        </p:nvSpPr>
        <p:spPr>
          <a:xfrm>
            <a:off x="2916115" y="5266592"/>
            <a:ext cx="9275885" cy="79131"/>
          </a:xfrm>
          <a:custGeom>
            <a:avLst/>
            <a:gdLst>
              <a:gd name="connsiteX0" fmla="*/ 0 w 9879623"/>
              <a:gd name="connsiteY0" fmla="*/ 975947 h 975947"/>
              <a:gd name="connsiteX1" fmla="*/ 1850727 w 9879623"/>
              <a:gd name="connsiteY1" fmla="*/ 0 h 975947"/>
              <a:gd name="connsiteX2" fmla="*/ 9879623 w 9879623"/>
              <a:gd name="connsiteY2" fmla="*/ 0 h 975947"/>
              <a:gd name="connsiteX3" fmla="*/ 8028896 w 9879623"/>
              <a:gd name="connsiteY3" fmla="*/ 975947 h 975947"/>
              <a:gd name="connsiteX4" fmla="*/ 0 w 9879623"/>
              <a:gd name="connsiteY4" fmla="*/ 975947 h 975947"/>
              <a:gd name="connsiteX0" fmla="*/ 0 w 8033238"/>
              <a:gd name="connsiteY0" fmla="*/ 993532 h 993532"/>
              <a:gd name="connsiteX1" fmla="*/ 1850727 w 8033238"/>
              <a:gd name="connsiteY1" fmla="*/ 17585 h 993532"/>
              <a:gd name="connsiteX2" fmla="*/ 8033238 w 8033238"/>
              <a:gd name="connsiteY2" fmla="*/ 0 h 993532"/>
              <a:gd name="connsiteX3" fmla="*/ 8028896 w 8033238"/>
              <a:gd name="connsiteY3" fmla="*/ 993532 h 993532"/>
              <a:gd name="connsiteX4" fmla="*/ 0 w 8033238"/>
              <a:gd name="connsiteY4" fmla="*/ 993532 h 99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3238" h="993532">
                <a:moveTo>
                  <a:pt x="0" y="993532"/>
                </a:moveTo>
                <a:lnTo>
                  <a:pt x="1850727" y="17585"/>
                </a:lnTo>
                <a:lnTo>
                  <a:pt x="8033238" y="0"/>
                </a:lnTo>
                <a:cubicBezTo>
                  <a:pt x="8031791" y="331177"/>
                  <a:pt x="8030343" y="662355"/>
                  <a:pt x="8028896" y="993532"/>
                </a:cubicBezTo>
                <a:lnTo>
                  <a:pt x="0" y="993532"/>
                </a:lnTo>
                <a:close/>
              </a:path>
            </a:pathLst>
          </a:custGeom>
          <a:solidFill>
            <a:srgbClr val="FF831D"/>
          </a:solidFill>
          <a:ln>
            <a:solidFill>
              <a:srgbClr val="FF8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Kosoúhelník 18">
            <a:extLst>
              <a:ext uri="{FF2B5EF4-FFF2-40B4-BE49-F238E27FC236}">
                <a16:creationId xmlns:a16="http://schemas.microsoft.com/office/drawing/2014/main" id="{1DF8F6D1-3755-4271-B0C2-F031B45EFB6E}"/>
              </a:ext>
            </a:extLst>
          </p:cNvPr>
          <p:cNvSpPr/>
          <p:nvPr userDrawn="1"/>
        </p:nvSpPr>
        <p:spPr>
          <a:xfrm flipH="1" flipV="1">
            <a:off x="0" y="1158449"/>
            <a:ext cx="7719646" cy="45719"/>
          </a:xfrm>
          <a:custGeom>
            <a:avLst/>
            <a:gdLst>
              <a:gd name="connsiteX0" fmla="*/ 0 w 9879623"/>
              <a:gd name="connsiteY0" fmla="*/ 975947 h 975947"/>
              <a:gd name="connsiteX1" fmla="*/ 1850727 w 9879623"/>
              <a:gd name="connsiteY1" fmla="*/ 0 h 975947"/>
              <a:gd name="connsiteX2" fmla="*/ 9879623 w 9879623"/>
              <a:gd name="connsiteY2" fmla="*/ 0 h 975947"/>
              <a:gd name="connsiteX3" fmla="*/ 8028896 w 9879623"/>
              <a:gd name="connsiteY3" fmla="*/ 975947 h 975947"/>
              <a:gd name="connsiteX4" fmla="*/ 0 w 9879623"/>
              <a:gd name="connsiteY4" fmla="*/ 975947 h 975947"/>
              <a:gd name="connsiteX0" fmla="*/ 0 w 8033238"/>
              <a:gd name="connsiteY0" fmla="*/ 993532 h 993532"/>
              <a:gd name="connsiteX1" fmla="*/ 1850727 w 8033238"/>
              <a:gd name="connsiteY1" fmla="*/ 17585 h 993532"/>
              <a:gd name="connsiteX2" fmla="*/ 8033238 w 8033238"/>
              <a:gd name="connsiteY2" fmla="*/ 0 h 993532"/>
              <a:gd name="connsiteX3" fmla="*/ 8028896 w 8033238"/>
              <a:gd name="connsiteY3" fmla="*/ 993532 h 993532"/>
              <a:gd name="connsiteX4" fmla="*/ 0 w 8033238"/>
              <a:gd name="connsiteY4" fmla="*/ 993532 h 99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3238" h="993532">
                <a:moveTo>
                  <a:pt x="0" y="993532"/>
                </a:moveTo>
                <a:lnTo>
                  <a:pt x="1850727" y="17585"/>
                </a:lnTo>
                <a:lnTo>
                  <a:pt x="8033238" y="0"/>
                </a:lnTo>
                <a:cubicBezTo>
                  <a:pt x="8031791" y="331177"/>
                  <a:pt x="8030343" y="662355"/>
                  <a:pt x="8028896" y="993532"/>
                </a:cubicBezTo>
                <a:lnTo>
                  <a:pt x="0" y="993532"/>
                </a:lnTo>
                <a:close/>
              </a:path>
            </a:pathLst>
          </a:custGeom>
          <a:solidFill>
            <a:srgbClr val="007AC9"/>
          </a:solidFill>
          <a:ln>
            <a:solidFill>
              <a:srgbClr val="007A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89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38756-8FD9-4E94-8DB6-AA1B43989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3" y="1309890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A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07A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7A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07A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007A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815DC88-0525-4F97-87F6-CB372D424E33}"/>
              </a:ext>
            </a:extLst>
          </p:cNvPr>
          <p:cNvCxnSpPr>
            <a:cxnSpLocks/>
          </p:cNvCxnSpPr>
          <p:nvPr userDrawn="1"/>
        </p:nvCxnSpPr>
        <p:spPr>
          <a:xfrm>
            <a:off x="0" y="1091682"/>
            <a:ext cx="12192000" cy="0"/>
          </a:xfrm>
          <a:prstGeom prst="line">
            <a:avLst/>
          </a:prstGeom>
          <a:ln w="12700">
            <a:solidFill>
              <a:srgbClr val="FF8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0">
            <a:extLst>
              <a:ext uri="{FF2B5EF4-FFF2-40B4-BE49-F238E27FC236}">
                <a16:creationId xmlns:a16="http://schemas.microsoft.com/office/drawing/2014/main" id="{612278E5-529E-4A20-926F-D1C406E1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933" y="404713"/>
            <a:ext cx="4024862" cy="468762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rgbClr val="007A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3CB079E-BCFF-488B-80FD-48CF3CD2CC53}"/>
              </a:ext>
            </a:extLst>
          </p:cNvPr>
          <p:cNvSpPr txBox="1"/>
          <p:nvPr userDrawn="1"/>
        </p:nvSpPr>
        <p:spPr>
          <a:xfrm>
            <a:off x="10668000" y="6358467"/>
            <a:ext cx="1120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6E38876-B19E-4548-B875-36377F3334AB}" type="slidenum">
              <a:rPr lang="cs-CZ" sz="1400" smtClean="0">
                <a:solidFill>
                  <a:srgbClr val="007A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cs-CZ" sz="1400" dirty="0">
              <a:solidFill>
                <a:srgbClr val="007A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27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B9E8CBF-0A7E-46EB-A08D-17E42E7FAF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5" y="-230587"/>
            <a:ext cx="2158132" cy="165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9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z-smt.cz" TargetMode="External"/><Relationship Id="rId2" Type="http://schemas.openxmlformats.org/officeDocument/2006/relationships/hyperlink" Target="http://www.cz-smt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C2DC6F5-87DC-4EFC-B806-5ED16D2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0252" y="2759678"/>
            <a:ext cx="10731496" cy="133864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cs-CZ" b="1" dirty="0">
                <a:solidFill>
                  <a:srgbClr val="157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Speciální frézovací hlava IFVW34</a:t>
            </a:r>
            <a:endParaRPr lang="cs-CZ" dirty="0">
              <a:solidFill>
                <a:srgbClr val="1578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E7CAA01-C8D7-4FB0-AD88-3E0C82CF594E}"/>
              </a:ext>
            </a:extLst>
          </p:cNvPr>
          <p:cNvSpPr txBox="1"/>
          <p:nvPr/>
        </p:nvSpPr>
        <p:spPr>
          <a:xfrm>
            <a:off x="9919252" y="6013174"/>
            <a:ext cx="188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6.12.2022</a:t>
            </a:r>
          </a:p>
        </p:txBody>
      </p:sp>
    </p:spTree>
    <p:extLst>
      <p:ext uri="{BB962C8B-B14F-4D97-AF65-F5344CB8AC3E}">
        <p14:creationId xmlns:p14="http://schemas.microsoft.com/office/powerpoint/2010/main" val="24581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F71256B-2CF6-44DB-82E6-1238D5C7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145" y="404712"/>
            <a:ext cx="5993067" cy="651089"/>
          </a:xfrm>
        </p:spPr>
        <p:txBody>
          <a:bodyPr/>
          <a:lstStyle/>
          <a:p>
            <a:r>
              <a:rPr lang="cs-CZ" sz="3200" dirty="0"/>
              <a:t>IFVW 34</a:t>
            </a:r>
            <a:br>
              <a:rPr lang="cs-CZ" sz="3200" dirty="0"/>
            </a:br>
            <a:endParaRPr lang="cs-CZ" sz="2800" b="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23177E3-AE93-48A0-A3CF-F26116F43D04}"/>
              </a:ext>
            </a:extLst>
          </p:cNvPr>
          <p:cNvSpPr txBox="1"/>
          <p:nvPr/>
        </p:nvSpPr>
        <p:spPr>
          <a:xfrm>
            <a:off x="623087" y="1586039"/>
            <a:ext cx="1115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ŠMT a.s. – výrobce těžkých obráběcích strojů</a:t>
            </a:r>
          </a:p>
          <a:p>
            <a:endParaRPr lang="cs-CZ" dirty="0"/>
          </a:p>
          <a:p>
            <a:r>
              <a:rPr lang="cs-CZ" dirty="0"/>
              <a:t>Horizontální vyvrtávací stroje			Soustruhy	  		          Speciály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DDEBFCB-02AF-4161-B7DD-78C2F1DED0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38" y="2509369"/>
            <a:ext cx="3150340" cy="409008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40465CB-1BB0-4E7D-BCC2-537AFEE276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914" y="2509369"/>
            <a:ext cx="4125851" cy="29276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DDC4903-F7AD-446F-A316-F956CC38F1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348" y="2509369"/>
            <a:ext cx="3780395" cy="29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4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F71256B-2CF6-44DB-82E6-1238D5C7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145" y="404712"/>
            <a:ext cx="5993067" cy="651089"/>
          </a:xfrm>
        </p:spPr>
        <p:txBody>
          <a:bodyPr/>
          <a:lstStyle/>
          <a:p>
            <a:r>
              <a:rPr lang="cs-CZ" sz="3200" dirty="0"/>
              <a:t>IFVW 34</a:t>
            </a:r>
            <a:br>
              <a:rPr lang="cs-CZ" sz="3200" dirty="0"/>
            </a:br>
            <a:endParaRPr lang="cs-CZ" sz="2800" b="0" dirty="0"/>
          </a:p>
        </p:txBody>
      </p:sp>
      <p:pic>
        <p:nvPicPr>
          <p:cNvPr id="5" name="Obrázek 4" descr="D:\Home\Jiri.Kubicek\Documents\Hcw\Inovace\NEW\3D obvrazky\Hlava 34\Pinola1.jpg">
            <a:extLst>
              <a:ext uri="{FF2B5EF4-FFF2-40B4-BE49-F238E27FC236}">
                <a16:creationId xmlns:a16="http://schemas.microsoft.com/office/drawing/2014/main" id="{CF354DCB-8216-4C3E-BEF2-74D9D27BC74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805" y="2696110"/>
            <a:ext cx="4421008" cy="2246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23177E3-AE93-48A0-A3CF-F26116F43D04}"/>
              </a:ext>
            </a:extLst>
          </p:cNvPr>
          <p:cNvSpPr txBox="1"/>
          <p:nvPr/>
        </p:nvSpPr>
        <p:spPr>
          <a:xfrm>
            <a:off x="623087" y="1586039"/>
            <a:ext cx="11150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Proč právě frézovací hlava IFVW34 ? </a:t>
            </a:r>
            <a:endParaRPr lang="cs-CZ" b="1" dirty="0">
              <a:solidFill>
                <a:srgbClr val="00B050"/>
              </a:solidFill>
            </a:endParaRPr>
          </a:p>
          <a:p>
            <a:endParaRPr lang="cs-CZ" dirty="0"/>
          </a:p>
          <a:p>
            <a:r>
              <a:rPr lang="cs-CZ" dirty="0"/>
              <a:t>Současné provedení pinol využívá pro vedení zadní části vrtacího vřetena drážky pro lineární vedení</a:t>
            </a:r>
          </a:p>
          <a:p>
            <a:r>
              <a:rPr lang="cs-CZ" dirty="0"/>
              <a:t>Výroba je složitá a nákladná</a:t>
            </a:r>
          </a:p>
        </p:txBody>
      </p:sp>
      <p:pic>
        <p:nvPicPr>
          <p:cNvPr id="9" name="Obrázek 8" descr="D:\Home\Jiri.Kubicek\Documents\Hcw\Inovace\NEW\3D obvrazky\Hlava 34\Pinola2.jpg">
            <a:extLst>
              <a:ext uri="{FF2B5EF4-FFF2-40B4-BE49-F238E27FC236}">
                <a16:creationId xmlns:a16="http://schemas.microsoft.com/office/drawing/2014/main" id="{712EE963-C290-42C7-9314-1E65D19B5BB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805" y="4712222"/>
            <a:ext cx="2282728" cy="1797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490770B-7361-4346-BD11-81448BD348AD}"/>
              </a:ext>
            </a:extLst>
          </p:cNvPr>
          <p:cNvSpPr txBox="1"/>
          <p:nvPr/>
        </p:nvSpPr>
        <p:spPr>
          <a:xfrm>
            <a:off x="5571966" y="5325076"/>
            <a:ext cx="1369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IDEA</a:t>
            </a:r>
            <a:endParaRPr lang="cs-CZ" sz="2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343EDA9-B8A5-4A7A-835D-830D47539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499" y="2474207"/>
            <a:ext cx="5774059" cy="2978366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649F103A-42C4-49FE-8046-C10FFF724C14}"/>
              </a:ext>
            </a:extLst>
          </p:cNvPr>
          <p:cNvSpPr/>
          <p:nvPr/>
        </p:nvSpPr>
        <p:spPr>
          <a:xfrm>
            <a:off x="4872556" y="5140411"/>
            <a:ext cx="2767914" cy="1200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96B41EEE-015C-486F-9AAD-086E363ED646}"/>
              </a:ext>
            </a:extLst>
          </p:cNvPr>
          <p:cNvSpPr/>
          <p:nvPr/>
        </p:nvSpPr>
        <p:spPr>
          <a:xfrm>
            <a:off x="5914768" y="4481384"/>
            <a:ext cx="576648" cy="46167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93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F71256B-2CF6-44DB-82E6-1238D5C7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145" y="404712"/>
            <a:ext cx="5993067" cy="651089"/>
          </a:xfrm>
        </p:spPr>
        <p:txBody>
          <a:bodyPr/>
          <a:lstStyle/>
          <a:p>
            <a:r>
              <a:rPr lang="cs-CZ" sz="3200" dirty="0"/>
              <a:t>IFVW 34</a:t>
            </a:r>
            <a:br>
              <a:rPr lang="cs-CZ" sz="3200" dirty="0"/>
            </a:br>
            <a:endParaRPr lang="cs-CZ" sz="2800" b="0" dirty="0"/>
          </a:p>
        </p:txBody>
      </p:sp>
      <p:pic>
        <p:nvPicPr>
          <p:cNvPr id="1025" name="Obrázek 2">
            <a:extLst>
              <a:ext uri="{FF2B5EF4-FFF2-40B4-BE49-F238E27FC236}">
                <a16:creationId xmlns:a16="http://schemas.microsoft.com/office/drawing/2014/main" id="{0657489C-0295-4366-B2EA-6CF26D90B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83568"/>
            <a:ext cx="12054828" cy="37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BCC50DD8-5879-4CD7-BB6C-5F554C4E2EB1}"/>
              </a:ext>
            </a:extLst>
          </p:cNvPr>
          <p:cNvSpPr/>
          <p:nvPr/>
        </p:nvSpPr>
        <p:spPr>
          <a:xfrm>
            <a:off x="597118" y="1532238"/>
            <a:ext cx="2767914" cy="1200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38BE595-1EA9-48DF-9677-5E7DCCA675E4}"/>
              </a:ext>
            </a:extLst>
          </p:cNvPr>
          <p:cNvSpPr txBox="1"/>
          <p:nvPr/>
        </p:nvSpPr>
        <p:spPr>
          <a:xfrm>
            <a:off x="1395369" y="1778459"/>
            <a:ext cx="1171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IDEA</a:t>
            </a:r>
            <a:endParaRPr lang="cs-CZ" sz="2000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69098E9E-6129-4A1C-A36D-9BED994F4062}"/>
              </a:ext>
            </a:extLst>
          </p:cNvPr>
          <p:cNvSpPr/>
          <p:nvPr/>
        </p:nvSpPr>
        <p:spPr>
          <a:xfrm>
            <a:off x="4238243" y="1532238"/>
            <a:ext cx="2767914" cy="1200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FB61C66-9E10-4E6A-9250-B4791EBB52BD}"/>
              </a:ext>
            </a:extLst>
          </p:cNvPr>
          <p:cNvSpPr txBox="1"/>
          <p:nvPr/>
        </p:nvSpPr>
        <p:spPr>
          <a:xfrm>
            <a:off x="4615161" y="1778459"/>
            <a:ext cx="2014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ODVAHA</a:t>
            </a:r>
            <a:endParaRPr lang="cs-CZ" sz="2000" dirty="0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83C0B776-5321-4EA0-89E3-9C446D94D527}"/>
              </a:ext>
            </a:extLst>
          </p:cNvPr>
          <p:cNvSpPr/>
          <p:nvPr/>
        </p:nvSpPr>
        <p:spPr>
          <a:xfrm>
            <a:off x="8736102" y="5272867"/>
            <a:ext cx="2767914" cy="1200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A5B1A52-3951-4F95-9DF4-8BBB758DF9CE}"/>
              </a:ext>
            </a:extLst>
          </p:cNvPr>
          <p:cNvSpPr txBox="1"/>
          <p:nvPr/>
        </p:nvSpPr>
        <p:spPr>
          <a:xfrm>
            <a:off x="8917261" y="5519088"/>
            <a:ext cx="2405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REALIZACE</a:t>
            </a:r>
            <a:endParaRPr lang="cs-CZ" sz="2000" dirty="0"/>
          </a:p>
        </p:txBody>
      </p:sp>
      <p:sp>
        <p:nvSpPr>
          <p:cNvPr id="17" name="Znak plus 16">
            <a:extLst>
              <a:ext uri="{FF2B5EF4-FFF2-40B4-BE49-F238E27FC236}">
                <a16:creationId xmlns:a16="http://schemas.microsoft.com/office/drawing/2014/main" id="{E24034CE-1B38-40AF-8611-1102F89594B2}"/>
              </a:ext>
            </a:extLst>
          </p:cNvPr>
          <p:cNvSpPr/>
          <p:nvPr/>
        </p:nvSpPr>
        <p:spPr>
          <a:xfrm>
            <a:off x="3579341" y="1914099"/>
            <a:ext cx="444593" cy="43660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ovná se 19">
            <a:extLst>
              <a:ext uri="{FF2B5EF4-FFF2-40B4-BE49-F238E27FC236}">
                <a16:creationId xmlns:a16="http://schemas.microsoft.com/office/drawing/2014/main" id="{540CBDFD-E67C-4C40-B63F-FDAB2B888FB5}"/>
              </a:ext>
            </a:extLst>
          </p:cNvPr>
          <p:cNvSpPr/>
          <p:nvPr/>
        </p:nvSpPr>
        <p:spPr>
          <a:xfrm>
            <a:off x="7916561" y="5750011"/>
            <a:ext cx="477795" cy="3954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2F3F5A6C-3EFB-4DBF-B386-F156B44BD953}"/>
              </a:ext>
            </a:extLst>
          </p:cNvPr>
          <p:cNvCxnSpPr/>
          <p:nvPr/>
        </p:nvCxnSpPr>
        <p:spPr>
          <a:xfrm flipV="1">
            <a:off x="2306595" y="4374292"/>
            <a:ext cx="7578810" cy="20100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A62413E6-6BAD-4CFA-9900-2DE5F425A0B7}"/>
              </a:ext>
            </a:extLst>
          </p:cNvPr>
          <p:cNvCxnSpPr>
            <a:cxnSpLocks/>
          </p:cNvCxnSpPr>
          <p:nvPr/>
        </p:nvCxnSpPr>
        <p:spPr>
          <a:xfrm flipV="1">
            <a:off x="4263833" y="2697526"/>
            <a:ext cx="4911446" cy="10216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25E7E5B-4E5E-480C-B0EB-3BD907CB4C17}"/>
              </a:ext>
            </a:extLst>
          </p:cNvPr>
          <p:cNvSpPr txBox="1"/>
          <p:nvPr/>
        </p:nvSpPr>
        <p:spPr>
          <a:xfrm rot="20729345">
            <a:off x="5650196" y="4997270"/>
            <a:ext cx="117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4500 mm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4A7F7B9-B048-4074-8268-17E378024348}"/>
              </a:ext>
            </a:extLst>
          </p:cNvPr>
          <p:cNvSpPr txBox="1"/>
          <p:nvPr/>
        </p:nvSpPr>
        <p:spPr>
          <a:xfrm rot="20899276">
            <a:off x="5942296" y="2896966"/>
            <a:ext cx="117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3140 mm</a:t>
            </a:r>
          </a:p>
        </p:txBody>
      </p:sp>
    </p:spTree>
    <p:extLst>
      <p:ext uri="{BB962C8B-B14F-4D97-AF65-F5344CB8AC3E}">
        <p14:creationId xmlns:p14="http://schemas.microsoft.com/office/powerpoint/2010/main" val="8115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F71256B-2CF6-44DB-82E6-1238D5C7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145" y="404712"/>
            <a:ext cx="5993067" cy="651089"/>
          </a:xfrm>
        </p:spPr>
        <p:txBody>
          <a:bodyPr/>
          <a:lstStyle/>
          <a:p>
            <a:r>
              <a:rPr lang="cs-CZ" sz="3200" dirty="0"/>
              <a:t>IFVW 34</a:t>
            </a:r>
            <a:br>
              <a:rPr lang="cs-CZ" sz="3200" dirty="0"/>
            </a:br>
            <a:endParaRPr lang="cs-CZ" sz="2800" b="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58578F3-324A-498B-916E-BF2465E7EBAB}"/>
              </a:ext>
            </a:extLst>
          </p:cNvPr>
          <p:cNvSpPr/>
          <p:nvPr/>
        </p:nvSpPr>
        <p:spPr>
          <a:xfrm>
            <a:off x="622800" y="1587600"/>
            <a:ext cx="6096000" cy="25526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parametry zařízení: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Max. výkon			15 kW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Max. otáčky			8000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/min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Max. moment			65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Nm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 vřetena			70 mm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Max. hloubka opracování		3200 mm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 válcové části		330 mm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Hmotnost			1115 kg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8FAEB598-A1EF-4C22-8905-12DFFA1C97E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00" y="3889910"/>
            <a:ext cx="5760720" cy="276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DC7570-BFB4-4601-A462-773C8313A9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520" y="1999197"/>
            <a:ext cx="50419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F71256B-2CF6-44DB-82E6-1238D5C7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145" y="404712"/>
            <a:ext cx="5993067" cy="651089"/>
          </a:xfrm>
        </p:spPr>
        <p:txBody>
          <a:bodyPr/>
          <a:lstStyle/>
          <a:p>
            <a:r>
              <a:rPr lang="cs-CZ" sz="3200" dirty="0"/>
              <a:t>IFVW 34</a:t>
            </a:r>
            <a:br>
              <a:rPr lang="cs-CZ" sz="3200" dirty="0"/>
            </a:br>
            <a:endParaRPr lang="cs-CZ" sz="2800" b="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851B523-5A01-4638-AB50-1C67E60FE422}"/>
              </a:ext>
            </a:extLst>
          </p:cNvPr>
          <p:cNvSpPr txBox="1"/>
          <p:nvPr/>
        </p:nvSpPr>
        <p:spPr>
          <a:xfrm>
            <a:off x="623087" y="1586039"/>
            <a:ext cx="1115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Implementace frézovací hlavy IFVW34 pro opracování na portálu ŠMT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780EAEA-B0CC-47E8-A73A-D92BA854ED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23" y="2048085"/>
            <a:ext cx="5873602" cy="440520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131C64D-E1B8-4516-984C-D88DA0C3CA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946" y="3908673"/>
            <a:ext cx="2863522" cy="25427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9DF489-CEE6-42E4-9A6D-D723BAAF54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4975" y="1858554"/>
            <a:ext cx="2228364" cy="19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3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F71256B-2CF6-44DB-82E6-1238D5C7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145" y="404712"/>
            <a:ext cx="5993067" cy="651089"/>
          </a:xfrm>
        </p:spPr>
        <p:txBody>
          <a:bodyPr/>
          <a:lstStyle/>
          <a:p>
            <a:r>
              <a:rPr lang="cs-CZ" sz="3200" dirty="0"/>
              <a:t>IFVW 34</a:t>
            </a:r>
            <a:endParaRPr lang="cs-CZ" sz="2800" b="0" dirty="0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C1668770-E9E0-4FEE-A2B2-19F430D38E17}"/>
              </a:ext>
            </a:extLst>
          </p:cNvPr>
          <p:cNvSpPr txBox="1">
            <a:spLocks/>
          </p:cNvSpPr>
          <p:nvPr/>
        </p:nvSpPr>
        <p:spPr>
          <a:xfrm>
            <a:off x="730252" y="2759678"/>
            <a:ext cx="10731496" cy="1338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157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  <a:br>
              <a:rPr lang="cs-CZ" b="1" dirty="0">
                <a:solidFill>
                  <a:srgbClr val="1578B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solidFill>
                <a:srgbClr val="1578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b="1" dirty="0">
              <a:solidFill>
                <a:srgbClr val="1578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600" b="1" dirty="0">
                <a:solidFill>
                  <a:srgbClr val="157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ŠMT a.s.</a:t>
            </a:r>
          </a:p>
          <a:p>
            <a:pPr algn="ctr"/>
            <a:r>
              <a:rPr lang="cs-CZ" sz="1800" dirty="0">
                <a:solidFill>
                  <a:srgbClr val="157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Tylova 1/57</a:t>
            </a:r>
          </a:p>
          <a:p>
            <a:pPr algn="ctr"/>
            <a:r>
              <a:rPr lang="cs-CZ" sz="1800" dirty="0">
                <a:solidFill>
                  <a:srgbClr val="157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 00   Plzeň</a:t>
            </a:r>
          </a:p>
          <a:p>
            <a:pPr algn="ctr"/>
            <a:r>
              <a:rPr lang="cs-CZ" sz="1400" dirty="0">
                <a:solidFill>
                  <a:srgbClr val="1578BE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www.cz-smt.cz</a:t>
            </a:r>
            <a:endParaRPr lang="cs-CZ" sz="1400" dirty="0">
              <a:solidFill>
                <a:srgbClr val="1578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dirty="0">
                <a:solidFill>
                  <a:srgbClr val="1578BE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info@cz-smt.cz</a:t>
            </a:r>
            <a:endParaRPr lang="cs-CZ" sz="1400" dirty="0">
              <a:solidFill>
                <a:srgbClr val="1578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600" dirty="0">
              <a:solidFill>
                <a:srgbClr val="1578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1250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Vlastní 1">
      <a:dk1>
        <a:srgbClr val="3A3838"/>
      </a:dk1>
      <a:lt1>
        <a:srgbClr val="D8D8D8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ŠMT">
      <a:majorFont>
        <a:latin typeface="Executive Bold"/>
        <a:ea typeface=""/>
        <a:cs typeface=""/>
      </a:majorFont>
      <a:minorFont>
        <a:latin typeface="Executive Regular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VED17_0710_VARIANTNĚ.potx" id="{35A6FE05-1D23-4C6C-9199-ED2EE94CB6E5}" vid="{3A2D8899-15DF-4835-9FA1-6CD62B76E5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170</Words>
  <Application>Microsoft Office PowerPoint</Application>
  <PresentationFormat>Širokoúhlá obrazovka</PresentationFormat>
  <Paragraphs>37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Executive Regular</vt:lpstr>
      <vt:lpstr>Symbol</vt:lpstr>
      <vt:lpstr>1_Motiv Office</vt:lpstr>
      <vt:lpstr>Speciální frézovací hlava IFVW34</vt:lpstr>
      <vt:lpstr>IFVW 34 </vt:lpstr>
      <vt:lpstr>IFVW 34 </vt:lpstr>
      <vt:lpstr>IFVW 34 </vt:lpstr>
      <vt:lpstr>IFVW 34 </vt:lpstr>
      <vt:lpstr>IFVW 34 </vt:lpstr>
      <vt:lpstr>IFVW 34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Vlastimil Hlavatý</dc:creator>
  <cp:lastModifiedBy>Uzivatel</cp:lastModifiedBy>
  <cp:revision>215</cp:revision>
  <dcterms:created xsi:type="dcterms:W3CDTF">2021-02-09T13:35:38Z</dcterms:created>
  <dcterms:modified xsi:type="dcterms:W3CDTF">2022-11-30T07:43:10Z</dcterms:modified>
</cp:coreProperties>
</file>