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7" r:id="rId2"/>
  </p:sldMasterIdLst>
  <p:notesMasterIdLst>
    <p:notesMasterId r:id="rId43"/>
  </p:notesMasterIdLst>
  <p:handoutMasterIdLst>
    <p:handoutMasterId r:id="rId44"/>
  </p:handoutMasterIdLst>
  <p:sldIdLst>
    <p:sldId id="269" r:id="rId3"/>
    <p:sldId id="547" r:id="rId4"/>
    <p:sldId id="548" r:id="rId5"/>
    <p:sldId id="544" r:id="rId6"/>
    <p:sldId id="545" r:id="rId7"/>
    <p:sldId id="543" r:id="rId8"/>
    <p:sldId id="538" r:id="rId9"/>
    <p:sldId id="539" r:id="rId10"/>
    <p:sldId id="540" r:id="rId11"/>
    <p:sldId id="541" r:id="rId12"/>
    <p:sldId id="542" r:id="rId13"/>
    <p:sldId id="551" r:id="rId14"/>
    <p:sldId id="481" r:id="rId15"/>
    <p:sldId id="514" r:id="rId16"/>
    <p:sldId id="483" r:id="rId17"/>
    <p:sldId id="446" r:id="rId18"/>
    <p:sldId id="460" r:id="rId19"/>
    <p:sldId id="494" r:id="rId20"/>
    <p:sldId id="495" r:id="rId21"/>
    <p:sldId id="453" r:id="rId22"/>
    <p:sldId id="462" r:id="rId23"/>
    <p:sldId id="456" r:id="rId24"/>
    <p:sldId id="520" r:id="rId25"/>
    <p:sldId id="524" r:id="rId26"/>
    <p:sldId id="526" r:id="rId27"/>
    <p:sldId id="491" r:id="rId28"/>
    <p:sldId id="550" r:id="rId29"/>
    <p:sldId id="549" r:id="rId30"/>
    <p:sldId id="559" r:id="rId31"/>
    <p:sldId id="552" r:id="rId32"/>
    <p:sldId id="553" r:id="rId33"/>
    <p:sldId id="554" r:id="rId34"/>
    <p:sldId id="555" r:id="rId35"/>
    <p:sldId id="556" r:id="rId36"/>
    <p:sldId id="557" r:id="rId37"/>
    <p:sldId id="560" r:id="rId38"/>
    <p:sldId id="561" r:id="rId39"/>
    <p:sldId id="562" r:id="rId40"/>
    <p:sldId id="558" r:id="rId41"/>
    <p:sldId id="442" r:id="rId42"/>
  </p:sldIdLst>
  <p:sldSz cx="12192000" cy="6858000"/>
  <p:notesSz cx="6799263" cy="9929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orient="horz" pos="3843" userDrawn="1">
          <p15:clr>
            <a:srgbClr val="A4A3A4"/>
          </p15:clr>
        </p15:guide>
        <p15:guide id="3" orient="horz" pos="2432" userDrawn="1">
          <p15:clr>
            <a:srgbClr val="A4A3A4"/>
          </p15:clr>
        </p15:guide>
        <p15:guide id="4" pos="7308" userDrawn="1">
          <p15:clr>
            <a:srgbClr val="A4A3A4"/>
          </p15:clr>
        </p15:guide>
        <p15:guide id="5" pos="211" userDrawn="1">
          <p15:clr>
            <a:srgbClr val="A4A3A4"/>
          </p15:clr>
        </p15:guide>
        <p15:guide id="6" pos="3341" userDrawn="1">
          <p15:clr>
            <a:srgbClr val="A4A3A4"/>
          </p15:clr>
        </p15:guide>
        <p15:guide id="7" pos="778" userDrawn="1">
          <p15:clr>
            <a:srgbClr val="A4A3A4"/>
          </p15:clr>
        </p15:guide>
        <p15:guide id="8" pos="6108" userDrawn="1">
          <p15:clr>
            <a:srgbClr val="A4A3A4"/>
          </p15:clr>
        </p15:guide>
        <p15:guide id="9" pos="3904"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vová Denisa" initials="SD" lastIdx="1" clrIdx="0">
    <p:extLst>
      <p:ext uri="{19B8F6BF-5375-455C-9EA6-DF929625EA0E}">
        <p15:presenceInfo xmlns:p15="http://schemas.microsoft.com/office/powerpoint/2012/main" userId="Sovová Deni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0F7"/>
    <a:srgbClr val="003399"/>
    <a:srgbClr val="004B8D"/>
    <a:srgbClr val="FFDE00"/>
    <a:srgbClr val="963A8E"/>
    <a:srgbClr val="2FAA4D"/>
    <a:srgbClr val="13B5EA"/>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Styl s motivem 2 – zvýraznění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 s motivem 2 – zvýraznění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 s motivem 2 – zvýraznění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Světlý styl 1 – zvýraznění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60" autoAdjust="0"/>
  </p:normalViewPr>
  <p:slideViewPr>
    <p:cSldViewPr snapToGrid="0" snapToObjects="1">
      <p:cViewPr varScale="1">
        <p:scale>
          <a:sx n="82" d="100"/>
          <a:sy n="82" d="100"/>
        </p:scale>
        <p:origin x="106" y="158"/>
      </p:cViewPr>
      <p:guideLst>
        <p:guide orient="horz" pos="731"/>
        <p:guide orient="horz" pos="3843"/>
        <p:guide orient="horz" pos="2432"/>
        <p:guide pos="7308"/>
        <p:guide pos="211"/>
        <p:guide pos="3341"/>
        <p:guide pos="778"/>
        <p:guide pos="6108"/>
        <p:guide pos="3904"/>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22301"/>
    </p:cViewPr>
  </p:sorterViewPr>
  <p:notesViewPr>
    <p:cSldViewPr snapToGrid="0" snapToObjects="1" showGuides="1">
      <p:cViewPr varScale="1">
        <p:scale>
          <a:sx n="106" d="100"/>
          <a:sy n="106" d="100"/>
        </p:scale>
        <p:origin x="1960" y="64"/>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117219" cy="496491"/>
          </a:xfrm>
          <a:prstGeom prst="rect">
            <a:avLst/>
          </a:prstGeom>
        </p:spPr>
        <p:txBody>
          <a:bodyPr vert="horz" lIns="93177" tIns="46589" rIns="93177" bIns="46589" rtlCol="0"/>
          <a:lstStyle>
            <a:lvl1pPr algn="l">
              <a:defRPr sz="1200"/>
            </a:lvl1pPr>
          </a:lstStyle>
          <a:p>
            <a:endParaRPr lang="cs-CZ" dirty="0"/>
          </a:p>
        </p:txBody>
      </p:sp>
      <p:sp>
        <p:nvSpPr>
          <p:cNvPr id="3" name="Zástupný symbol pro datum 2"/>
          <p:cNvSpPr>
            <a:spLocks noGrp="1"/>
          </p:cNvSpPr>
          <p:nvPr>
            <p:ph type="dt" sz="quarter" idx="1"/>
          </p:nvPr>
        </p:nvSpPr>
        <p:spPr>
          <a:xfrm>
            <a:off x="3851343" y="0"/>
            <a:ext cx="2946347" cy="496491"/>
          </a:xfrm>
          <a:prstGeom prst="rect">
            <a:avLst/>
          </a:prstGeom>
        </p:spPr>
        <p:txBody>
          <a:bodyPr vert="horz" lIns="93177" tIns="46589" rIns="93177" bIns="46589" rtlCol="0"/>
          <a:lstStyle>
            <a:lvl1pPr algn="r">
              <a:defRPr sz="1200"/>
            </a:lvl1pPr>
          </a:lstStyle>
          <a:p>
            <a:fld id="{E0FB0F22-8DED-4CDA-BC4E-47C3EA70254F}" type="datetimeFigureOut">
              <a:rPr lang="cs-CZ" smtClean="0"/>
              <a:pPr/>
              <a:t>05.12.2022</a:t>
            </a:fld>
            <a:endParaRPr lang="cs-CZ"/>
          </a:p>
        </p:txBody>
      </p:sp>
      <p:sp>
        <p:nvSpPr>
          <p:cNvPr id="4" name="Zástupný symbol pro zápatí 3"/>
          <p:cNvSpPr>
            <a:spLocks noGrp="1"/>
          </p:cNvSpPr>
          <p:nvPr>
            <p:ph type="ftr" sz="quarter" idx="2"/>
          </p:nvPr>
        </p:nvSpPr>
        <p:spPr>
          <a:xfrm>
            <a:off x="0" y="9431599"/>
            <a:ext cx="2946347" cy="496491"/>
          </a:xfrm>
          <a:prstGeom prst="rect">
            <a:avLst/>
          </a:prstGeom>
        </p:spPr>
        <p:txBody>
          <a:bodyPr vert="horz" lIns="93177" tIns="46589" rIns="93177" bIns="465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1343" y="9431599"/>
            <a:ext cx="2946347" cy="496491"/>
          </a:xfrm>
          <a:prstGeom prst="rect">
            <a:avLst/>
          </a:prstGeom>
        </p:spPr>
        <p:txBody>
          <a:bodyPr vert="horz" lIns="93177" tIns="46589" rIns="93177" bIns="46589" rtlCol="0" anchor="b"/>
          <a:lstStyle>
            <a:lvl1pPr algn="r">
              <a:defRPr sz="1200"/>
            </a:lvl1pPr>
          </a:lstStyle>
          <a:p>
            <a:fld id="{81C9265F-04F2-4D47-A1E7-EE74899987E2}" type="slidenum">
              <a:rPr lang="cs-CZ" smtClean="0"/>
              <a:pPr/>
              <a:t>‹#›</a:t>
            </a:fld>
            <a:endParaRPr lang="cs-CZ" dirty="0"/>
          </a:p>
        </p:txBody>
      </p:sp>
    </p:spTree>
    <p:extLst>
      <p:ext uri="{BB962C8B-B14F-4D97-AF65-F5344CB8AC3E}">
        <p14:creationId xmlns:p14="http://schemas.microsoft.com/office/powerpoint/2010/main" val="32833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347" cy="496491"/>
          </a:xfrm>
          <a:prstGeom prst="rect">
            <a:avLst/>
          </a:prstGeom>
        </p:spPr>
        <p:txBody>
          <a:bodyPr vert="horz" lIns="93177" tIns="46589" rIns="93177" bIns="46589" rtlCol="0"/>
          <a:lstStyle>
            <a:lvl1pPr algn="l">
              <a:defRPr sz="1200"/>
            </a:lvl1pPr>
          </a:lstStyle>
          <a:p>
            <a:endParaRPr lang="cs-CZ"/>
          </a:p>
        </p:txBody>
      </p:sp>
      <p:sp>
        <p:nvSpPr>
          <p:cNvPr id="3" name="Zástupný symbol pro datum 2"/>
          <p:cNvSpPr>
            <a:spLocks noGrp="1"/>
          </p:cNvSpPr>
          <p:nvPr>
            <p:ph type="dt" idx="1"/>
          </p:nvPr>
        </p:nvSpPr>
        <p:spPr>
          <a:xfrm>
            <a:off x="3851343" y="0"/>
            <a:ext cx="2946347" cy="496491"/>
          </a:xfrm>
          <a:prstGeom prst="rect">
            <a:avLst/>
          </a:prstGeom>
        </p:spPr>
        <p:txBody>
          <a:bodyPr vert="horz" lIns="93177" tIns="46589" rIns="93177" bIns="46589" rtlCol="0"/>
          <a:lstStyle>
            <a:lvl1pPr algn="r">
              <a:defRPr sz="1200"/>
            </a:lvl1pPr>
          </a:lstStyle>
          <a:p>
            <a:fld id="{440993F1-D5EC-4943-97AA-C86D9E6B9167}" type="datetimeFigureOut">
              <a:rPr lang="cs-CZ" smtClean="0"/>
              <a:pPr/>
              <a:t>05.12.2022</a:t>
            </a:fld>
            <a:endParaRPr lang="cs-CZ"/>
          </a:p>
        </p:txBody>
      </p:sp>
      <p:sp>
        <p:nvSpPr>
          <p:cNvPr id="4" name="Zástupný symbol pro obrázek snímku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3177" tIns="46589" rIns="93177" bIns="46589" rtlCol="0" anchor="ctr"/>
          <a:lstStyle/>
          <a:p>
            <a:endParaRPr lang="cs-CZ"/>
          </a:p>
        </p:txBody>
      </p:sp>
      <p:sp>
        <p:nvSpPr>
          <p:cNvPr id="5" name="Zástupný symbol pro poznámky 4"/>
          <p:cNvSpPr>
            <a:spLocks noGrp="1"/>
          </p:cNvSpPr>
          <p:nvPr>
            <p:ph type="body" sz="quarter" idx="3"/>
          </p:nvPr>
        </p:nvSpPr>
        <p:spPr>
          <a:xfrm>
            <a:off x="679927" y="4716661"/>
            <a:ext cx="5439410" cy="4468416"/>
          </a:xfrm>
          <a:prstGeom prst="rect">
            <a:avLst/>
          </a:prstGeom>
        </p:spPr>
        <p:txBody>
          <a:bodyPr vert="horz" lIns="93177" tIns="46589" rIns="93177" bIns="46589"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1599"/>
            <a:ext cx="2946347" cy="496491"/>
          </a:xfrm>
          <a:prstGeom prst="rect">
            <a:avLst/>
          </a:prstGeom>
        </p:spPr>
        <p:txBody>
          <a:bodyPr vert="horz" lIns="93177" tIns="46589" rIns="93177" bIns="4658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1343" y="9431599"/>
            <a:ext cx="2946347" cy="496491"/>
          </a:xfrm>
          <a:prstGeom prst="rect">
            <a:avLst/>
          </a:prstGeom>
        </p:spPr>
        <p:txBody>
          <a:bodyPr vert="horz" lIns="93177" tIns="46589" rIns="93177" bIns="46589" rtlCol="0" anchor="b"/>
          <a:lstStyle>
            <a:lvl1pPr algn="r">
              <a:defRPr sz="1200"/>
            </a:lvl1pPr>
          </a:lstStyle>
          <a:p>
            <a:fld id="{E160BDDA-8E2B-4061-8BE0-CED46ED94034}" type="slidenum">
              <a:rPr lang="cs-CZ" smtClean="0"/>
              <a:pPr/>
              <a:t>‹#›</a:t>
            </a:fld>
            <a:endParaRPr lang="cs-CZ"/>
          </a:p>
        </p:txBody>
      </p:sp>
    </p:spTree>
    <p:extLst>
      <p:ext uri="{BB962C8B-B14F-4D97-AF65-F5344CB8AC3E}">
        <p14:creationId xmlns:p14="http://schemas.microsoft.com/office/powerpoint/2010/main" val="371525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12</a:t>
            </a:fld>
            <a:endParaRPr lang="cs-CZ"/>
          </a:p>
        </p:txBody>
      </p:sp>
    </p:spTree>
    <p:extLst>
      <p:ext uri="{BB962C8B-B14F-4D97-AF65-F5344CB8AC3E}">
        <p14:creationId xmlns:p14="http://schemas.microsoft.com/office/powerpoint/2010/main" val="302123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29</a:t>
            </a:fld>
            <a:endParaRPr lang="cs-CZ"/>
          </a:p>
        </p:txBody>
      </p:sp>
    </p:spTree>
    <p:extLst>
      <p:ext uri="{BB962C8B-B14F-4D97-AF65-F5344CB8AC3E}">
        <p14:creationId xmlns:p14="http://schemas.microsoft.com/office/powerpoint/2010/main" val="253066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30</a:t>
            </a:fld>
            <a:endParaRPr lang="cs-CZ"/>
          </a:p>
        </p:txBody>
      </p:sp>
    </p:spTree>
    <p:extLst>
      <p:ext uri="{BB962C8B-B14F-4D97-AF65-F5344CB8AC3E}">
        <p14:creationId xmlns:p14="http://schemas.microsoft.com/office/powerpoint/2010/main" val="240333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dirty="0"/>
              <a:t> </a:t>
            </a:r>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31</a:t>
            </a:fld>
            <a:endParaRPr lang="cs-CZ"/>
          </a:p>
        </p:txBody>
      </p:sp>
    </p:spTree>
    <p:extLst>
      <p:ext uri="{BB962C8B-B14F-4D97-AF65-F5344CB8AC3E}">
        <p14:creationId xmlns:p14="http://schemas.microsoft.com/office/powerpoint/2010/main" val="419938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993900" y="549275"/>
            <a:ext cx="4881563" cy="2746375"/>
          </a:xfrm>
        </p:spPr>
      </p:sp>
      <p:sp>
        <p:nvSpPr>
          <p:cNvPr id="3" name="Zástupný symbol pro poznámky 2"/>
          <p:cNvSpPr>
            <a:spLocks noGrp="1"/>
          </p:cNvSpPr>
          <p:nvPr>
            <p:ph type="body" idx="1"/>
          </p:nvPr>
        </p:nvSpPr>
        <p:spPr>
          <a:xfrm>
            <a:off x="1031982" y="6037800"/>
            <a:ext cx="6949761" cy="738076"/>
          </a:xfrm>
        </p:spPr>
        <p:txBody>
          <a:bodyPr/>
          <a:lstStyle/>
          <a:p>
            <a:r>
              <a:rPr lang="cs-CZ" dirty="0"/>
              <a:t>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0BDDA-8E2B-4061-8BE0-CED46ED94034}"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26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t>
            </a:r>
          </a:p>
          <a:p>
            <a:endParaRPr lang="cs-CZ" dirty="0"/>
          </a:p>
        </p:txBody>
      </p:sp>
      <p:sp>
        <p:nvSpPr>
          <p:cNvPr id="4" name="Zástupný symbol pro číslo snímku 3"/>
          <p:cNvSpPr>
            <a:spLocks noGrp="1"/>
          </p:cNvSpPr>
          <p:nvPr>
            <p:ph type="sldNum" sz="quarter" idx="5"/>
          </p:nvPr>
        </p:nvSpPr>
        <p:spPr/>
        <p:txBody>
          <a:bodyPr/>
          <a:lstStyle/>
          <a:p>
            <a:fld id="{E160BDDA-8E2B-4061-8BE0-CED46ED94034}" type="slidenum">
              <a:rPr lang="cs-CZ" smtClean="0"/>
              <a:pPr/>
              <a:t>34</a:t>
            </a:fld>
            <a:endParaRPr lang="cs-CZ"/>
          </a:p>
        </p:txBody>
      </p:sp>
    </p:spTree>
    <p:extLst>
      <p:ext uri="{BB962C8B-B14F-4D97-AF65-F5344CB8AC3E}">
        <p14:creationId xmlns:p14="http://schemas.microsoft.com/office/powerpoint/2010/main" val="1205487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svg"/><Relationship Id="rId2" Type="http://schemas.openxmlformats.org/officeDocument/2006/relationships/image" Target="../media/image9.emf"/><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svg"/><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rgbClr val="004B8D"/>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592667" y="446089"/>
            <a:ext cx="10989733" cy="615553"/>
          </a:xfrm>
        </p:spPr>
        <p:txBody>
          <a:bodyPr wrap="square" lIns="0" tIns="0" rIns="0" bIns="0" anchor="t" anchorCtr="0">
            <a:spAutoFit/>
          </a:bodyPr>
          <a:lstStyle>
            <a:lvl1pPr algn="l">
              <a:defRPr sz="4000">
                <a:solidFill>
                  <a:schemeClr val="bg1"/>
                </a:solidFill>
              </a:defRPr>
            </a:lvl1pPr>
          </a:lstStyle>
          <a:p>
            <a:r>
              <a:rPr lang="cs-CZ"/>
              <a:t>Kliknutím lze upravit styl.</a:t>
            </a:r>
            <a:endParaRPr lang="cs-CZ" dirty="0"/>
          </a:p>
        </p:txBody>
      </p:sp>
      <p:sp>
        <p:nvSpPr>
          <p:cNvPr id="3" name="Podnadpis 2"/>
          <p:cNvSpPr>
            <a:spLocks noGrp="1"/>
          </p:cNvSpPr>
          <p:nvPr>
            <p:ph type="subTitle" idx="1"/>
          </p:nvPr>
        </p:nvSpPr>
        <p:spPr>
          <a:xfrm>
            <a:off x="592667" y="1061640"/>
            <a:ext cx="10989733" cy="1800000"/>
          </a:xfrm>
        </p:spPr>
        <p:txBody>
          <a:bodyPr wrap="square" lIns="0" tIns="360000" rIns="0" bIns="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můžete upravit styl předlohy.</a:t>
            </a:r>
          </a:p>
        </p:txBody>
      </p:sp>
      <p:pic>
        <p:nvPicPr>
          <p:cNvPr id="5" name="Grafický objekt 4">
            <a:extLst>
              <a:ext uri="{FF2B5EF4-FFF2-40B4-BE49-F238E27FC236}">
                <a16:creationId xmlns:a16="http://schemas.microsoft.com/office/drawing/2014/main" id="{F1708E2B-7D90-7B27-95A1-346CC3CC5C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84" y="-6016"/>
            <a:ext cx="12300284" cy="6918910"/>
          </a:xfrm>
          <a:prstGeom prst="rect">
            <a:avLst/>
          </a:prstGeom>
        </p:spPr>
      </p:pic>
    </p:spTree>
    <p:extLst>
      <p:ext uri="{BB962C8B-B14F-4D97-AF65-F5344CB8AC3E}">
        <p14:creationId xmlns:p14="http://schemas.microsoft.com/office/powerpoint/2010/main" val="264297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Nadpis a text">
    <p:spTree>
      <p:nvGrpSpPr>
        <p:cNvPr id="1" name=""/>
        <p:cNvGrpSpPr/>
        <p:nvPr/>
      </p:nvGrpSpPr>
      <p:grpSpPr>
        <a:xfrm>
          <a:off x="0" y="0"/>
          <a:ext cx="0" cy="0"/>
          <a:chOff x="0" y="0"/>
          <a:chExt cx="0" cy="0"/>
        </a:xfrm>
      </p:grpSpPr>
      <p:sp>
        <p:nvSpPr>
          <p:cNvPr id="6" name="Zástupný symbol pro text 5"/>
          <p:cNvSpPr>
            <a:spLocks noGrp="1"/>
          </p:cNvSpPr>
          <p:nvPr>
            <p:ph type="body" sz="quarter" idx="10"/>
          </p:nvPr>
        </p:nvSpPr>
        <p:spPr>
          <a:xfrm>
            <a:off x="592667" y="1000087"/>
            <a:ext cx="10989733" cy="465458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7F83CA58-86A7-4ECC-995B-DC664A2F89DA}"/>
              </a:ext>
            </a:extLst>
          </p:cNvPr>
          <p:cNvSpPr>
            <a:spLocks noGrp="1"/>
          </p:cNvSpPr>
          <p:nvPr>
            <p:ph type="ftr" sz="quarter" idx="11"/>
          </p:nvPr>
        </p:nvSpPr>
        <p:spPr>
          <a:xfrm>
            <a:off x="387927" y="6192982"/>
            <a:ext cx="11272059" cy="594996"/>
          </a:xfrm>
        </p:spPr>
        <p:txBody>
          <a:bodyPr/>
          <a:lstStyle>
            <a:lvl1pPr algn="l">
              <a:defRPr/>
            </a:lvl1pPr>
          </a:lstStyle>
          <a:p>
            <a:endParaRPr lang="cs-CZ" dirty="0"/>
          </a:p>
        </p:txBody>
      </p:sp>
      <p:sp>
        <p:nvSpPr>
          <p:cNvPr id="9" name="Obdélník 8">
            <a:extLst>
              <a:ext uri="{FF2B5EF4-FFF2-40B4-BE49-F238E27FC236}">
                <a16:creationId xmlns:a16="http://schemas.microsoft.com/office/drawing/2014/main" id="{3EDFC923-0263-45D2-9A2E-F3A6B1A51B95}"/>
              </a:ext>
            </a:extLst>
          </p:cNvPr>
          <p:cNvSpPr/>
          <p:nvPr userDrawn="1"/>
        </p:nvSpPr>
        <p:spPr>
          <a:xfrm>
            <a:off x="207525" y="6192982"/>
            <a:ext cx="4602775" cy="59499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b="0" dirty="0"/>
              <a:t>Národní plán obnovy 8. 12. 2022</a:t>
            </a:r>
          </a:p>
        </p:txBody>
      </p:sp>
    </p:spTree>
    <p:extLst>
      <p:ext uri="{BB962C8B-B14F-4D97-AF65-F5344CB8AC3E}">
        <p14:creationId xmlns:p14="http://schemas.microsoft.com/office/powerpoint/2010/main" val="305183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Nadpis a text">
    <p:spTree>
      <p:nvGrpSpPr>
        <p:cNvPr id="1" name=""/>
        <p:cNvGrpSpPr/>
        <p:nvPr/>
      </p:nvGrpSpPr>
      <p:grpSpPr>
        <a:xfrm>
          <a:off x="0" y="0"/>
          <a:ext cx="0" cy="0"/>
          <a:chOff x="0" y="0"/>
          <a:chExt cx="0" cy="0"/>
        </a:xfrm>
      </p:grpSpPr>
      <p:sp>
        <p:nvSpPr>
          <p:cNvPr id="6" name="Zástupný symbol pro text 5"/>
          <p:cNvSpPr>
            <a:spLocks noGrp="1"/>
          </p:cNvSpPr>
          <p:nvPr>
            <p:ph type="body" sz="quarter" idx="10"/>
          </p:nvPr>
        </p:nvSpPr>
        <p:spPr>
          <a:xfrm>
            <a:off x="592667" y="1000087"/>
            <a:ext cx="10989733" cy="465458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7F83CA58-86A7-4ECC-995B-DC664A2F89DA}"/>
              </a:ext>
            </a:extLst>
          </p:cNvPr>
          <p:cNvSpPr>
            <a:spLocks noGrp="1"/>
          </p:cNvSpPr>
          <p:nvPr>
            <p:ph type="ftr" sz="quarter" idx="11"/>
          </p:nvPr>
        </p:nvSpPr>
        <p:spPr>
          <a:xfrm>
            <a:off x="387927" y="6192982"/>
            <a:ext cx="11272059" cy="594996"/>
          </a:xfrm>
        </p:spPr>
        <p:txBody>
          <a:bodyPr/>
          <a:lstStyle>
            <a:lvl1pPr algn="l">
              <a:defRPr/>
            </a:lvl1pPr>
          </a:lstStyle>
          <a:p>
            <a:endParaRPr lang="cs-CZ" dirty="0"/>
          </a:p>
        </p:txBody>
      </p:sp>
      <p:sp>
        <p:nvSpPr>
          <p:cNvPr id="9" name="Obdélník 8">
            <a:extLst>
              <a:ext uri="{FF2B5EF4-FFF2-40B4-BE49-F238E27FC236}">
                <a16:creationId xmlns:a16="http://schemas.microsoft.com/office/drawing/2014/main" id="{3EDFC923-0263-45D2-9A2E-F3A6B1A51B95}"/>
              </a:ext>
            </a:extLst>
          </p:cNvPr>
          <p:cNvSpPr/>
          <p:nvPr userDrawn="1"/>
        </p:nvSpPr>
        <p:spPr>
          <a:xfrm>
            <a:off x="207525" y="6192982"/>
            <a:ext cx="4602775" cy="59499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b="0" dirty="0"/>
              <a:t>Národní plán obnovy 8. 12. 2022</a:t>
            </a:r>
          </a:p>
        </p:txBody>
      </p:sp>
    </p:spTree>
    <p:extLst>
      <p:ext uri="{BB962C8B-B14F-4D97-AF65-F5344CB8AC3E}">
        <p14:creationId xmlns:p14="http://schemas.microsoft.com/office/powerpoint/2010/main" val="3998121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Nadpis a text">
    <p:spTree>
      <p:nvGrpSpPr>
        <p:cNvPr id="1" name=""/>
        <p:cNvGrpSpPr/>
        <p:nvPr/>
      </p:nvGrpSpPr>
      <p:grpSpPr>
        <a:xfrm>
          <a:off x="0" y="0"/>
          <a:ext cx="0" cy="0"/>
          <a:chOff x="0" y="0"/>
          <a:chExt cx="0" cy="0"/>
        </a:xfrm>
      </p:grpSpPr>
      <p:sp>
        <p:nvSpPr>
          <p:cNvPr id="6" name="Zástupný symbol pro text 5"/>
          <p:cNvSpPr>
            <a:spLocks noGrp="1"/>
          </p:cNvSpPr>
          <p:nvPr>
            <p:ph type="body" sz="quarter" idx="10"/>
          </p:nvPr>
        </p:nvSpPr>
        <p:spPr>
          <a:xfrm>
            <a:off x="592667" y="1000087"/>
            <a:ext cx="10989733" cy="465458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7F83CA58-86A7-4ECC-995B-DC664A2F89DA}"/>
              </a:ext>
            </a:extLst>
          </p:cNvPr>
          <p:cNvSpPr>
            <a:spLocks noGrp="1"/>
          </p:cNvSpPr>
          <p:nvPr>
            <p:ph type="ftr" sz="quarter" idx="11"/>
          </p:nvPr>
        </p:nvSpPr>
        <p:spPr>
          <a:xfrm>
            <a:off x="387927" y="6192982"/>
            <a:ext cx="11272059" cy="594996"/>
          </a:xfrm>
        </p:spPr>
        <p:txBody>
          <a:bodyPr/>
          <a:lstStyle>
            <a:lvl1pPr algn="l">
              <a:defRPr/>
            </a:lvl1pPr>
          </a:lstStyle>
          <a:p>
            <a:endParaRPr lang="cs-CZ" dirty="0"/>
          </a:p>
        </p:txBody>
      </p:sp>
      <p:sp>
        <p:nvSpPr>
          <p:cNvPr id="9" name="Obdélník 8">
            <a:extLst>
              <a:ext uri="{FF2B5EF4-FFF2-40B4-BE49-F238E27FC236}">
                <a16:creationId xmlns:a16="http://schemas.microsoft.com/office/drawing/2014/main" id="{3EDFC923-0263-45D2-9A2E-F3A6B1A51B95}"/>
              </a:ext>
            </a:extLst>
          </p:cNvPr>
          <p:cNvSpPr/>
          <p:nvPr userDrawn="1"/>
        </p:nvSpPr>
        <p:spPr>
          <a:xfrm>
            <a:off x="207525" y="6192982"/>
            <a:ext cx="4602775" cy="59499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b="0" dirty="0"/>
              <a:t>Národní plán obnovy 8. 12. 2022</a:t>
            </a:r>
          </a:p>
        </p:txBody>
      </p:sp>
    </p:spTree>
    <p:extLst>
      <p:ext uri="{BB962C8B-B14F-4D97-AF65-F5344CB8AC3E}">
        <p14:creationId xmlns:p14="http://schemas.microsoft.com/office/powerpoint/2010/main" val="1311617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Úvodní snímek">
    <p:bg>
      <p:bgPr>
        <a:solidFill>
          <a:srgbClr val="004B8D"/>
        </a:solidFill>
        <a:effectLst/>
      </p:bgPr>
    </p:bg>
    <p:spTree>
      <p:nvGrpSpPr>
        <p:cNvPr id="1" name=""/>
        <p:cNvGrpSpPr/>
        <p:nvPr/>
      </p:nvGrpSpPr>
      <p:grpSpPr>
        <a:xfrm>
          <a:off x="0" y="0"/>
          <a:ext cx="0" cy="0"/>
          <a:chOff x="0" y="0"/>
          <a:chExt cx="0" cy="0"/>
        </a:xfrm>
      </p:grpSpPr>
      <p:sp>
        <p:nvSpPr>
          <p:cNvPr id="10" name="Obdélník 9"/>
          <p:cNvSpPr/>
          <p:nvPr userDrawn="1"/>
        </p:nvSpPr>
        <p:spPr>
          <a:xfrm>
            <a:off x="1" y="0"/>
            <a:ext cx="12191999" cy="6206002"/>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8" name="Obdélník 7"/>
          <p:cNvSpPr/>
          <p:nvPr userDrawn="1"/>
        </p:nvSpPr>
        <p:spPr>
          <a:xfrm>
            <a:off x="6468534" y="2844801"/>
            <a:ext cx="5724417" cy="4013199"/>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9" name="Obdélník 8"/>
          <p:cNvSpPr/>
          <p:nvPr userDrawn="1"/>
        </p:nvSpPr>
        <p:spPr>
          <a:xfrm>
            <a:off x="0" y="5654676"/>
            <a:ext cx="3094567" cy="12033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3" name="Podnadpis 2"/>
          <p:cNvSpPr>
            <a:spLocks noGrp="1"/>
          </p:cNvSpPr>
          <p:nvPr>
            <p:ph type="subTitle" idx="1"/>
          </p:nvPr>
        </p:nvSpPr>
        <p:spPr>
          <a:xfrm>
            <a:off x="592667" y="1061640"/>
            <a:ext cx="10989733" cy="1800000"/>
          </a:xfrm>
        </p:spPr>
        <p:txBody>
          <a:bodyPr wrap="square" lIns="0" tIns="360000" rIns="0" bIns="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pic>
        <p:nvPicPr>
          <p:cNvPr id="1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2667" y="5806475"/>
            <a:ext cx="2265600" cy="79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7200" y="3632034"/>
            <a:ext cx="5404800" cy="322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535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rgbClr val="004B8D"/>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592667" y="446089"/>
            <a:ext cx="10989733" cy="615553"/>
          </a:xfrm>
        </p:spPr>
        <p:txBody>
          <a:bodyPr wrap="square" lIns="0" tIns="0" rIns="0" bIns="0" anchor="t" anchorCtr="0">
            <a:spAutoFit/>
          </a:bodyPr>
          <a:lstStyle>
            <a:lvl1pPr algn="l">
              <a:defRPr sz="4000">
                <a:solidFill>
                  <a:schemeClr val="bg1"/>
                </a:solidFill>
              </a:defRPr>
            </a:lvl1pPr>
          </a:lstStyle>
          <a:p>
            <a:r>
              <a:rPr lang="cs-CZ"/>
              <a:t>Kliknutím lze upravit styl.</a:t>
            </a:r>
            <a:endParaRPr lang="cs-CZ" dirty="0"/>
          </a:p>
        </p:txBody>
      </p:sp>
      <p:sp>
        <p:nvSpPr>
          <p:cNvPr id="3" name="Podnadpis 2"/>
          <p:cNvSpPr>
            <a:spLocks noGrp="1"/>
          </p:cNvSpPr>
          <p:nvPr>
            <p:ph type="subTitle" idx="1"/>
          </p:nvPr>
        </p:nvSpPr>
        <p:spPr>
          <a:xfrm>
            <a:off x="592667" y="1061640"/>
            <a:ext cx="10989733" cy="1800000"/>
          </a:xfrm>
        </p:spPr>
        <p:txBody>
          <a:bodyPr wrap="square" lIns="0" tIns="360000" rIns="0" bIns="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můžete upravit styl předlohy.</a:t>
            </a:r>
          </a:p>
        </p:txBody>
      </p:sp>
      <p:pic>
        <p:nvPicPr>
          <p:cNvPr id="5" name="Grafický objekt 4">
            <a:extLst>
              <a:ext uri="{FF2B5EF4-FFF2-40B4-BE49-F238E27FC236}">
                <a16:creationId xmlns:a16="http://schemas.microsoft.com/office/drawing/2014/main" id="{F1708E2B-7D90-7B27-95A1-346CC3CC5C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84" y="-6016"/>
            <a:ext cx="12300284" cy="6918910"/>
          </a:xfrm>
          <a:prstGeom prst="rect">
            <a:avLst/>
          </a:prstGeom>
        </p:spPr>
      </p:pic>
    </p:spTree>
    <p:extLst>
      <p:ext uri="{BB962C8B-B14F-4D97-AF65-F5344CB8AC3E}">
        <p14:creationId xmlns:p14="http://schemas.microsoft.com/office/powerpoint/2010/main" val="1647976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a:t>Kliknutím lze upravit styl.</a:t>
            </a:r>
            <a:endParaRPr lang="cs-CZ" dirty="0"/>
          </a:p>
        </p:txBody>
      </p:sp>
      <p:sp>
        <p:nvSpPr>
          <p:cNvPr id="6" name="Zástupný symbol pro text 5"/>
          <p:cNvSpPr>
            <a:spLocks noGrp="1"/>
          </p:cNvSpPr>
          <p:nvPr>
            <p:ph type="body" sz="quarter" idx="10"/>
          </p:nvPr>
        </p:nvSpPr>
        <p:spPr>
          <a:xfrm>
            <a:off x="592667" y="1000087"/>
            <a:ext cx="10989733" cy="465458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969013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kt a text">
    <p:spTree>
      <p:nvGrpSpPr>
        <p:cNvPr id="1" name=""/>
        <p:cNvGrpSpPr/>
        <p:nvPr/>
      </p:nvGrpSpPr>
      <p:grpSpPr>
        <a:xfrm>
          <a:off x="0" y="0"/>
          <a:ext cx="0" cy="0"/>
          <a:chOff x="0" y="0"/>
          <a:chExt cx="0" cy="0"/>
        </a:xfrm>
      </p:grpSpPr>
      <p:sp>
        <p:nvSpPr>
          <p:cNvPr id="2" name="Nadpis 1"/>
          <p:cNvSpPr>
            <a:spLocks noGrp="1"/>
          </p:cNvSpPr>
          <p:nvPr>
            <p:ph type="title"/>
          </p:nvPr>
        </p:nvSpPr>
        <p:spPr>
          <a:xfrm>
            <a:off x="6788150" y="446089"/>
            <a:ext cx="4813300" cy="430887"/>
          </a:xfrm>
        </p:spPr>
        <p:txBody>
          <a:bodyPr lIns="0" tIns="0" rIns="0" bIns="0" anchor="t" anchorCtr="0">
            <a:spAutoFit/>
          </a:bodyPr>
          <a:lstStyle>
            <a:lvl1pPr algn="l">
              <a:defRPr sz="2800">
                <a:solidFill>
                  <a:schemeClr val="accent2"/>
                </a:solidFill>
              </a:defRPr>
            </a:lvl1pPr>
          </a:lstStyle>
          <a:p>
            <a:r>
              <a:rPr lang="cs-CZ"/>
              <a:t>Kliknutím lze upravit styl.</a:t>
            </a:r>
            <a:endParaRPr lang="cs-CZ" dirty="0"/>
          </a:p>
        </p:txBody>
      </p:sp>
      <p:sp>
        <p:nvSpPr>
          <p:cNvPr id="6" name="Zástupný symbol pro obsah 5"/>
          <p:cNvSpPr>
            <a:spLocks noGrp="1"/>
          </p:cNvSpPr>
          <p:nvPr>
            <p:ph sz="quarter" idx="14"/>
          </p:nvPr>
        </p:nvSpPr>
        <p:spPr>
          <a:xfrm>
            <a:off x="592667" y="446089"/>
            <a:ext cx="5604933" cy="5208587"/>
          </a:xfrm>
        </p:spPr>
        <p:txBody>
          <a:bodyPr/>
          <a:lstStyle>
            <a:lvl1pPr>
              <a:buNone/>
              <a:defRPr/>
            </a:lvl1pPr>
          </a:lstStyle>
          <a:p>
            <a:pPr lvl="0"/>
            <a:r>
              <a:rPr lang="cs-CZ"/>
              <a:t>Upravte styly předlohy textu.</a:t>
            </a:r>
          </a:p>
        </p:txBody>
      </p:sp>
      <p:sp>
        <p:nvSpPr>
          <p:cNvPr id="4" name="Zástupný symbol pro text 3"/>
          <p:cNvSpPr>
            <a:spLocks noGrp="1"/>
          </p:cNvSpPr>
          <p:nvPr>
            <p:ph type="body" sz="quarter" idx="15"/>
          </p:nvPr>
        </p:nvSpPr>
        <p:spPr>
          <a:xfrm>
            <a:off x="6788151" y="876975"/>
            <a:ext cx="4813300" cy="4777700"/>
          </a:xfrm>
        </p:spPr>
        <p:txBody>
          <a:bodyPr>
            <a:normAutofit/>
          </a:bodyPr>
          <a:lstStyle>
            <a:lvl1pPr>
              <a:defRPr sz="2000"/>
            </a:lvl1pPr>
            <a:lvl2pPr>
              <a:defRPr sz="2000"/>
            </a:lvl2pPr>
            <a:lvl3pPr>
              <a:defRPr sz="2000"/>
            </a:lvl3pPr>
            <a:lvl4pPr>
              <a:defRPr sz="2000"/>
            </a:lvl4pPr>
            <a:lvl5pPr>
              <a:defRPr sz="20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458052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dpis a objekt">
    <p:spTree>
      <p:nvGrpSpPr>
        <p:cNvPr id="1" name=""/>
        <p:cNvGrpSpPr/>
        <p:nvPr/>
      </p:nvGrpSpPr>
      <p:grpSpPr>
        <a:xfrm>
          <a:off x="0" y="0"/>
          <a:ext cx="0" cy="0"/>
          <a:chOff x="0" y="0"/>
          <a:chExt cx="0" cy="0"/>
        </a:xfrm>
      </p:grpSpPr>
      <p:sp>
        <p:nvSpPr>
          <p:cNvPr id="6" name="Zástupný symbol pro obsah 5"/>
          <p:cNvSpPr>
            <a:spLocks noGrp="1"/>
          </p:cNvSpPr>
          <p:nvPr>
            <p:ph sz="quarter" idx="10"/>
          </p:nvPr>
        </p:nvSpPr>
        <p:spPr>
          <a:xfrm>
            <a:off x="592667" y="1000086"/>
            <a:ext cx="11008784" cy="4654589"/>
          </a:xfrm>
        </p:spPr>
        <p:txBody>
          <a:bodyPr/>
          <a:lstStyle>
            <a:lvl1pPr>
              <a:buNone/>
              <a:defRPr/>
            </a:lvl1pPr>
          </a:lstStyle>
          <a:p>
            <a:pPr lvl="0"/>
            <a:r>
              <a:rPr lang="cs-CZ"/>
              <a:t>Upravte styly předlohy textu.</a:t>
            </a:r>
          </a:p>
        </p:txBody>
      </p:sp>
      <p:sp>
        <p:nvSpPr>
          <p:cNvPr id="3" name="Nadpis 2"/>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2516004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ávěrečný snímek">
    <p:bg>
      <p:bgPr>
        <a:solidFill>
          <a:srgbClr val="004B8D"/>
        </a:solidFill>
        <a:effectLst/>
      </p:bgPr>
    </p:bg>
    <p:spTree>
      <p:nvGrpSpPr>
        <p:cNvPr id="1" name=""/>
        <p:cNvGrpSpPr/>
        <p:nvPr/>
      </p:nvGrpSpPr>
      <p:grpSpPr>
        <a:xfrm>
          <a:off x="0" y="0"/>
          <a:ext cx="0" cy="0"/>
          <a:chOff x="0" y="0"/>
          <a:chExt cx="0" cy="0"/>
        </a:xfrm>
      </p:grpSpPr>
      <p:sp>
        <p:nvSpPr>
          <p:cNvPr id="10" name="Obdélník 9"/>
          <p:cNvSpPr/>
          <p:nvPr userDrawn="1"/>
        </p:nvSpPr>
        <p:spPr>
          <a:xfrm>
            <a:off x="952" y="0"/>
            <a:ext cx="12191999" cy="6206002"/>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8" name="Obdélník 7"/>
          <p:cNvSpPr/>
          <p:nvPr userDrawn="1"/>
        </p:nvSpPr>
        <p:spPr>
          <a:xfrm>
            <a:off x="6468534" y="2844801"/>
            <a:ext cx="5724417" cy="4013199"/>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9" name="Obdélník 8"/>
          <p:cNvSpPr/>
          <p:nvPr userDrawn="1"/>
        </p:nvSpPr>
        <p:spPr>
          <a:xfrm>
            <a:off x="0" y="5654676"/>
            <a:ext cx="3094567" cy="12033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7" name="Nadpis 6"/>
          <p:cNvSpPr>
            <a:spLocks noGrp="1"/>
          </p:cNvSpPr>
          <p:nvPr>
            <p:ph type="title"/>
          </p:nvPr>
        </p:nvSpPr>
        <p:spPr>
          <a:xfrm>
            <a:off x="592667" y="1800001"/>
            <a:ext cx="10989732" cy="615553"/>
          </a:xfrm>
        </p:spPr>
        <p:txBody>
          <a:bodyPr anchor="t" anchorCtr="0"/>
          <a:lstStyle>
            <a:lvl1pPr>
              <a:defRPr sz="4000">
                <a:solidFill>
                  <a:schemeClr val="bg1"/>
                </a:solidFill>
              </a:defRPr>
            </a:lvl1pPr>
          </a:lstStyle>
          <a:p>
            <a:r>
              <a:rPr lang="cs-CZ"/>
              <a:t>Kliknutím lze upravit styl.</a:t>
            </a:r>
            <a:endParaRPr lang="cs-CZ" dirty="0"/>
          </a:p>
        </p:txBody>
      </p:sp>
      <p:pic>
        <p:nvPicPr>
          <p:cNvPr id="1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2667" y="5806475"/>
            <a:ext cx="2265600" cy="79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7200" y="3632034"/>
            <a:ext cx="5404800" cy="322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Grafický objekt 10">
            <a:extLst>
              <a:ext uri="{FF2B5EF4-FFF2-40B4-BE49-F238E27FC236}">
                <a16:creationId xmlns:a16="http://schemas.microsoft.com/office/drawing/2014/main" id="{586B10A1-5A79-4B6A-A521-806F5F9D5A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284" y="-6016"/>
            <a:ext cx="12300284" cy="6918910"/>
          </a:xfrm>
          <a:prstGeom prst="rect">
            <a:avLst/>
          </a:prstGeom>
        </p:spPr>
      </p:pic>
      <p:pic>
        <p:nvPicPr>
          <p:cNvPr id="3" name="Grafický objekt 2">
            <a:extLst>
              <a:ext uri="{FF2B5EF4-FFF2-40B4-BE49-F238E27FC236}">
                <a16:creationId xmlns:a16="http://schemas.microsoft.com/office/drawing/2014/main" id="{A10401D2-DC22-4660-2B73-1C8B4F83D76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05409" y="5839807"/>
            <a:ext cx="5396080" cy="773409"/>
          </a:xfrm>
          <a:prstGeom prst="rect">
            <a:avLst/>
          </a:prstGeom>
        </p:spPr>
      </p:pic>
    </p:spTree>
    <p:extLst>
      <p:ext uri="{BB962C8B-B14F-4D97-AF65-F5344CB8AC3E}">
        <p14:creationId xmlns:p14="http://schemas.microsoft.com/office/powerpoint/2010/main" val="217549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361F654-3457-403D-AE54-E77CC98EF4A9}" type="datetimeFigureOut">
              <a:rPr lang="cs-CZ" smtClean="0"/>
              <a:t>05.12.2022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D76144D-26FF-4B6D-8B6D-3C6CB8E076E1}" type="slidenum">
              <a:rPr lang="cs-CZ" smtClean="0"/>
              <a:t>‹#›</a:t>
            </a:fld>
            <a:endParaRPr lang="cs-CZ"/>
          </a:p>
        </p:txBody>
      </p:sp>
    </p:spTree>
    <p:extLst>
      <p:ext uri="{BB962C8B-B14F-4D97-AF65-F5344CB8AC3E}">
        <p14:creationId xmlns:p14="http://schemas.microsoft.com/office/powerpoint/2010/main" val="148823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text">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nchorCtr="0"/>
          <a:lstStyle/>
          <a:p>
            <a:r>
              <a:rPr lang="cs-CZ"/>
              <a:t>Kliknutím lze upravit styl.</a:t>
            </a:r>
            <a:endParaRPr lang="cs-CZ" dirty="0"/>
          </a:p>
        </p:txBody>
      </p:sp>
      <p:sp>
        <p:nvSpPr>
          <p:cNvPr id="6" name="Zástupný symbol pro text 5"/>
          <p:cNvSpPr>
            <a:spLocks noGrp="1"/>
          </p:cNvSpPr>
          <p:nvPr>
            <p:ph type="body" sz="quarter" idx="10"/>
          </p:nvPr>
        </p:nvSpPr>
        <p:spPr>
          <a:xfrm>
            <a:off x="592667" y="1000087"/>
            <a:ext cx="10989733" cy="465458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71317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kt a text">
    <p:spTree>
      <p:nvGrpSpPr>
        <p:cNvPr id="1" name=""/>
        <p:cNvGrpSpPr/>
        <p:nvPr/>
      </p:nvGrpSpPr>
      <p:grpSpPr>
        <a:xfrm>
          <a:off x="0" y="0"/>
          <a:ext cx="0" cy="0"/>
          <a:chOff x="0" y="0"/>
          <a:chExt cx="0" cy="0"/>
        </a:xfrm>
      </p:grpSpPr>
      <p:sp>
        <p:nvSpPr>
          <p:cNvPr id="2" name="Nadpis 1"/>
          <p:cNvSpPr>
            <a:spLocks noGrp="1"/>
          </p:cNvSpPr>
          <p:nvPr>
            <p:ph type="title"/>
          </p:nvPr>
        </p:nvSpPr>
        <p:spPr>
          <a:xfrm>
            <a:off x="6788150" y="446089"/>
            <a:ext cx="4813300" cy="430887"/>
          </a:xfrm>
        </p:spPr>
        <p:txBody>
          <a:bodyPr lIns="0" tIns="0" rIns="0" bIns="0" anchor="t" anchorCtr="0">
            <a:spAutoFit/>
          </a:bodyPr>
          <a:lstStyle>
            <a:lvl1pPr algn="l">
              <a:defRPr sz="2800">
                <a:solidFill>
                  <a:schemeClr val="accent2"/>
                </a:solidFill>
              </a:defRPr>
            </a:lvl1pPr>
          </a:lstStyle>
          <a:p>
            <a:r>
              <a:rPr lang="cs-CZ"/>
              <a:t>Kliknutím lze upravit styl.</a:t>
            </a:r>
            <a:endParaRPr lang="cs-CZ" dirty="0"/>
          </a:p>
        </p:txBody>
      </p:sp>
      <p:sp>
        <p:nvSpPr>
          <p:cNvPr id="6" name="Zástupný symbol pro obsah 5"/>
          <p:cNvSpPr>
            <a:spLocks noGrp="1"/>
          </p:cNvSpPr>
          <p:nvPr>
            <p:ph sz="quarter" idx="14"/>
          </p:nvPr>
        </p:nvSpPr>
        <p:spPr>
          <a:xfrm>
            <a:off x="592667" y="446089"/>
            <a:ext cx="5604933" cy="5208587"/>
          </a:xfrm>
        </p:spPr>
        <p:txBody>
          <a:bodyPr/>
          <a:lstStyle>
            <a:lvl1pPr>
              <a:buNone/>
              <a:defRPr/>
            </a:lvl1pPr>
          </a:lstStyle>
          <a:p>
            <a:pPr lvl="0"/>
            <a:r>
              <a:rPr lang="cs-CZ"/>
              <a:t>Upravte styly předlohy textu.</a:t>
            </a:r>
          </a:p>
        </p:txBody>
      </p:sp>
      <p:sp>
        <p:nvSpPr>
          <p:cNvPr id="4" name="Zástupný symbol pro text 3"/>
          <p:cNvSpPr>
            <a:spLocks noGrp="1"/>
          </p:cNvSpPr>
          <p:nvPr>
            <p:ph type="body" sz="quarter" idx="15"/>
          </p:nvPr>
        </p:nvSpPr>
        <p:spPr>
          <a:xfrm>
            <a:off x="6788151" y="876975"/>
            <a:ext cx="4813300" cy="4777700"/>
          </a:xfrm>
        </p:spPr>
        <p:txBody>
          <a:bodyPr>
            <a:normAutofit/>
          </a:bodyPr>
          <a:lstStyle>
            <a:lvl1pPr>
              <a:defRPr sz="2000"/>
            </a:lvl1pPr>
            <a:lvl2pPr>
              <a:defRPr sz="2000"/>
            </a:lvl2pPr>
            <a:lvl3pPr>
              <a:defRPr sz="2000"/>
            </a:lvl3pPr>
            <a:lvl4pPr>
              <a:defRPr sz="2000"/>
            </a:lvl4pPr>
            <a:lvl5pPr>
              <a:defRPr sz="20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71317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jekt">
    <p:spTree>
      <p:nvGrpSpPr>
        <p:cNvPr id="1" name=""/>
        <p:cNvGrpSpPr/>
        <p:nvPr/>
      </p:nvGrpSpPr>
      <p:grpSpPr>
        <a:xfrm>
          <a:off x="0" y="0"/>
          <a:ext cx="0" cy="0"/>
          <a:chOff x="0" y="0"/>
          <a:chExt cx="0" cy="0"/>
        </a:xfrm>
      </p:grpSpPr>
      <p:sp>
        <p:nvSpPr>
          <p:cNvPr id="6" name="Zástupný symbol pro obsah 5"/>
          <p:cNvSpPr>
            <a:spLocks noGrp="1"/>
          </p:cNvSpPr>
          <p:nvPr>
            <p:ph sz="quarter" idx="10"/>
          </p:nvPr>
        </p:nvSpPr>
        <p:spPr>
          <a:xfrm>
            <a:off x="592667" y="1000086"/>
            <a:ext cx="11008784" cy="4654589"/>
          </a:xfrm>
        </p:spPr>
        <p:txBody>
          <a:bodyPr/>
          <a:lstStyle>
            <a:lvl1pPr>
              <a:buNone/>
              <a:defRPr/>
            </a:lvl1pPr>
          </a:lstStyle>
          <a:p>
            <a:pPr lvl="0"/>
            <a:r>
              <a:rPr lang="cs-CZ"/>
              <a:t>Upravte styly předlohy textu.</a:t>
            </a:r>
          </a:p>
        </p:txBody>
      </p:sp>
      <p:sp>
        <p:nvSpPr>
          <p:cNvPr id="3" name="Nadpis 2"/>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88524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ávěrečný snímek">
    <p:bg>
      <p:bgPr>
        <a:solidFill>
          <a:srgbClr val="004B8D"/>
        </a:solidFill>
        <a:effectLst/>
      </p:bgPr>
    </p:bg>
    <p:spTree>
      <p:nvGrpSpPr>
        <p:cNvPr id="1" name=""/>
        <p:cNvGrpSpPr/>
        <p:nvPr/>
      </p:nvGrpSpPr>
      <p:grpSpPr>
        <a:xfrm>
          <a:off x="0" y="0"/>
          <a:ext cx="0" cy="0"/>
          <a:chOff x="0" y="0"/>
          <a:chExt cx="0" cy="0"/>
        </a:xfrm>
      </p:grpSpPr>
      <p:sp>
        <p:nvSpPr>
          <p:cNvPr id="10" name="Obdélník 9"/>
          <p:cNvSpPr/>
          <p:nvPr userDrawn="1"/>
        </p:nvSpPr>
        <p:spPr>
          <a:xfrm>
            <a:off x="952" y="0"/>
            <a:ext cx="12191999" cy="6206002"/>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8" name="Obdélník 7"/>
          <p:cNvSpPr/>
          <p:nvPr userDrawn="1"/>
        </p:nvSpPr>
        <p:spPr>
          <a:xfrm>
            <a:off x="6468534" y="2844801"/>
            <a:ext cx="5724417" cy="4013199"/>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9" name="Obdélník 8"/>
          <p:cNvSpPr/>
          <p:nvPr userDrawn="1"/>
        </p:nvSpPr>
        <p:spPr>
          <a:xfrm>
            <a:off x="0" y="5654676"/>
            <a:ext cx="3094567" cy="1203325"/>
          </a:xfrm>
          <a:prstGeom prst="rect">
            <a:avLst/>
          </a:prstGeom>
          <a:solidFill>
            <a:srgbClr val="004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7" name="Nadpis 6"/>
          <p:cNvSpPr>
            <a:spLocks noGrp="1"/>
          </p:cNvSpPr>
          <p:nvPr>
            <p:ph type="title"/>
          </p:nvPr>
        </p:nvSpPr>
        <p:spPr>
          <a:xfrm>
            <a:off x="592667" y="1800001"/>
            <a:ext cx="10989732" cy="615553"/>
          </a:xfrm>
        </p:spPr>
        <p:txBody>
          <a:bodyPr anchor="t" anchorCtr="0"/>
          <a:lstStyle>
            <a:lvl1pPr>
              <a:defRPr sz="4000">
                <a:solidFill>
                  <a:schemeClr val="bg1"/>
                </a:solidFill>
              </a:defRPr>
            </a:lvl1pPr>
          </a:lstStyle>
          <a:p>
            <a:r>
              <a:rPr lang="cs-CZ"/>
              <a:t>Kliknutím lze upravit styl.</a:t>
            </a:r>
            <a:endParaRPr lang="cs-CZ" dirty="0"/>
          </a:p>
        </p:txBody>
      </p:sp>
      <p:pic>
        <p:nvPicPr>
          <p:cNvPr id="12"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2667" y="5806475"/>
            <a:ext cx="2265600" cy="79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7200" y="3632034"/>
            <a:ext cx="5404800" cy="322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Grafický objekt 10">
            <a:extLst>
              <a:ext uri="{FF2B5EF4-FFF2-40B4-BE49-F238E27FC236}">
                <a16:creationId xmlns:a16="http://schemas.microsoft.com/office/drawing/2014/main" id="{586B10A1-5A79-4B6A-A521-806F5F9D5A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284" y="-6016"/>
            <a:ext cx="12300284" cy="6918910"/>
          </a:xfrm>
          <a:prstGeom prst="rect">
            <a:avLst/>
          </a:prstGeom>
        </p:spPr>
      </p:pic>
      <p:pic>
        <p:nvPicPr>
          <p:cNvPr id="3" name="Grafický objekt 2">
            <a:extLst>
              <a:ext uri="{FF2B5EF4-FFF2-40B4-BE49-F238E27FC236}">
                <a16:creationId xmlns:a16="http://schemas.microsoft.com/office/drawing/2014/main" id="{A10401D2-DC22-4660-2B73-1C8B4F83D76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05409" y="5839807"/>
            <a:ext cx="5396080" cy="773409"/>
          </a:xfrm>
          <a:prstGeom prst="rect">
            <a:avLst/>
          </a:prstGeom>
        </p:spPr>
      </p:pic>
    </p:spTree>
    <p:extLst>
      <p:ext uri="{BB962C8B-B14F-4D97-AF65-F5344CB8AC3E}">
        <p14:creationId xmlns:p14="http://schemas.microsoft.com/office/powerpoint/2010/main" val="46558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Nadpis a text">
    <p:spTree>
      <p:nvGrpSpPr>
        <p:cNvPr id="1" name=""/>
        <p:cNvGrpSpPr/>
        <p:nvPr/>
      </p:nvGrpSpPr>
      <p:grpSpPr>
        <a:xfrm>
          <a:off x="0" y="0"/>
          <a:ext cx="0" cy="0"/>
          <a:chOff x="0" y="0"/>
          <a:chExt cx="0" cy="0"/>
        </a:xfrm>
      </p:grpSpPr>
      <p:sp>
        <p:nvSpPr>
          <p:cNvPr id="6" name="Zástupný symbol pro text 5"/>
          <p:cNvSpPr>
            <a:spLocks noGrp="1"/>
          </p:cNvSpPr>
          <p:nvPr>
            <p:ph type="body" sz="quarter" idx="10"/>
          </p:nvPr>
        </p:nvSpPr>
        <p:spPr>
          <a:xfrm>
            <a:off x="592667" y="1000087"/>
            <a:ext cx="10989733" cy="465458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7F83CA58-86A7-4ECC-995B-DC664A2F89DA}"/>
              </a:ext>
            </a:extLst>
          </p:cNvPr>
          <p:cNvSpPr>
            <a:spLocks noGrp="1"/>
          </p:cNvSpPr>
          <p:nvPr>
            <p:ph type="ftr" sz="quarter" idx="11"/>
          </p:nvPr>
        </p:nvSpPr>
        <p:spPr>
          <a:xfrm>
            <a:off x="387927" y="6192982"/>
            <a:ext cx="11272059" cy="594996"/>
          </a:xfrm>
        </p:spPr>
        <p:txBody>
          <a:bodyPr/>
          <a:lstStyle>
            <a:lvl1pPr algn="l">
              <a:defRPr/>
            </a:lvl1pPr>
          </a:lstStyle>
          <a:p>
            <a:endParaRPr lang="cs-CZ" dirty="0"/>
          </a:p>
        </p:txBody>
      </p:sp>
      <p:sp>
        <p:nvSpPr>
          <p:cNvPr id="9" name="Obdélník 8">
            <a:extLst>
              <a:ext uri="{FF2B5EF4-FFF2-40B4-BE49-F238E27FC236}">
                <a16:creationId xmlns:a16="http://schemas.microsoft.com/office/drawing/2014/main" id="{3EDFC923-0263-45D2-9A2E-F3A6B1A51B95}"/>
              </a:ext>
            </a:extLst>
          </p:cNvPr>
          <p:cNvSpPr/>
          <p:nvPr userDrawn="1"/>
        </p:nvSpPr>
        <p:spPr>
          <a:xfrm>
            <a:off x="207525" y="6192982"/>
            <a:ext cx="4602775" cy="59499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b="0" dirty="0"/>
              <a:t>Národní plán obnovy 8. 12. 2022</a:t>
            </a:r>
          </a:p>
        </p:txBody>
      </p:sp>
    </p:spTree>
    <p:extLst>
      <p:ext uri="{BB962C8B-B14F-4D97-AF65-F5344CB8AC3E}">
        <p14:creationId xmlns:p14="http://schemas.microsoft.com/office/powerpoint/2010/main" val="188697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Nadpis a text">
    <p:spTree>
      <p:nvGrpSpPr>
        <p:cNvPr id="1" name=""/>
        <p:cNvGrpSpPr/>
        <p:nvPr/>
      </p:nvGrpSpPr>
      <p:grpSpPr>
        <a:xfrm>
          <a:off x="0" y="0"/>
          <a:ext cx="0" cy="0"/>
          <a:chOff x="0" y="0"/>
          <a:chExt cx="0" cy="0"/>
        </a:xfrm>
      </p:grpSpPr>
      <p:sp>
        <p:nvSpPr>
          <p:cNvPr id="6" name="Zástupný symbol pro text 5"/>
          <p:cNvSpPr>
            <a:spLocks noGrp="1"/>
          </p:cNvSpPr>
          <p:nvPr>
            <p:ph type="body" sz="quarter" idx="10"/>
          </p:nvPr>
        </p:nvSpPr>
        <p:spPr>
          <a:xfrm>
            <a:off x="592667" y="1000087"/>
            <a:ext cx="10989733" cy="465458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7F83CA58-86A7-4ECC-995B-DC664A2F89DA}"/>
              </a:ext>
            </a:extLst>
          </p:cNvPr>
          <p:cNvSpPr>
            <a:spLocks noGrp="1"/>
          </p:cNvSpPr>
          <p:nvPr>
            <p:ph type="ftr" sz="quarter" idx="11"/>
          </p:nvPr>
        </p:nvSpPr>
        <p:spPr>
          <a:xfrm>
            <a:off x="387927" y="6192982"/>
            <a:ext cx="11272059" cy="594996"/>
          </a:xfrm>
        </p:spPr>
        <p:txBody>
          <a:bodyPr/>
          <a:lstStyle>
            <a:lvl1pPr algn="l">
              <a:defRPr/>
            </a:lvl1pPr>
          </a:lstStyle>
          <a:p>
            <a:endParaRPr lang="cs-CZ" dirty="0"/>
          </a:p>
        </p:txBody>
      </p:sp>
      <p:sp>
        <p:nvSpPr>
          <p:cNvPr id="9" name="Obdélník 8">
            <a:extLst>
              <a:ext uri="{FF2B5EF4-FFF2-40B4-BE49-F238E27FC236}">
                <a16:creationId xmlns:a16="http://schemas.microsoft.com/office/drawing/2014/main" id="{3EDFC923-0263-45D2-9A2E-F3A6B1A51B95}"/>
              </a:ext>
            </a:extLst>
          </p:cNvPr>
          <p:cNvSpPr/>
          <p:nvPr userDrawn="1"/>
        </p:nvSpPr>
        <p:spPr>
          <a:xfrm>
            <a:off x="207525" y="6192982"/>
            <a:ext cx="4602775" cy="59499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b="0" dirty="0"/>
              <a:t>Národní plán obnovy 8. 12. 2022</a:t>
            </a:r>
          </a:p>
        </p:txBody>
      </p:sp>
    </p:spTree>
    <p:extLst>
      <p:ext uri="{BB962C8B-B14F-4D97-AF65-F5344CB8AC3E}">
        <p14:creationId xmlns:p14="http://schemas.microsoft.com/office/powerpoint/2010/main" val="372488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Nadpis a text">
    <p:spTree>
      <p:nvGrpSpPr>
        <p:cNvPr id="1" name=""/>
        <p:cNvGrpSpPr/>
        <p:nvPr/>
      </p:nvGrpSpPr>
      <p:grpSpPr>
        <a:xfrm>
          <a:off x="0" y="0"/>
          <a:ext cx="0" cy="0"/>
          <a:chOff x="0" y="0"/>
          <a:chExt cx="0" cy="0"/>
        </a:xfrm>
      </p:grpSpPr>
      <p:sp>
        <p:nvSpPr>
          <p:cNvPr id="6" name="Zástupný symbol pro text 5"/>
          <p:cNvSpPr>
            <a:spLocks noGrp="1"/>
          </p:cNvSpPr>
          <p:nvPr>
            <p:ph type="body" sz="quarter" idx="10"/>
          </p:nvPr>
        </p:nvSpPr>
        <p:spPr>
          <a:xfrm>
            <a:off x="592667" y="1000087"/>
            <a:ext cx="10989733" cy="465458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7F83CA58-86A7-4ECC-995B-DC664A2F89DA}"/>
              </a:ext>
            </a:extLst>
          </p:cNvPr>
          <p:cNvSpPr>
            <a:spLocks noGrp="1"/>
          </p:cNvSpPr>
          <p:nvPr>
            <p:ph type="ftr" sz="quarter" idx="11"/>
          </p:nvPr>
        </p:nvSpPr>
        <p:spPr>
          <a:xfrm>
            <a:off x="387927" y="6192982"/>
            <a:ext cx="11272059" cy="594996"/>
          </a:xfrm>
        </p:spPr>
        <p:txBody>
          <a:bodyPr/>
          <a:lstStyle>
            <a:lvl1pPr algn="l">
              <a:defRPr/>
            </a:lvl1pPr>
          </a:lstStyle>
          <a:p>
            <a:endParaRPr lang="cs-CZ" dirty="0"/>
          </a:p>
        </p:txBody>
      </p:sp>
      <p:sp>
        <p:nvSpPr>
          <p:cNvPr id="9" name="Obdélník 8">
            <a:extLst>
              <a:ext uri="{FF2B5EF4-FFF2-40B4-BE49-F238E27FC236}">
                <a16:creationId xmlns:a16="http://schemas.microsoft.com/office/drawing/2014/main" id="{3EDFC923-0263-45D2-9A2E-F3A6B1A51B95}"/>
              </a:ext>
            </a:extLst>
          </p:cNvPr>
          <p:cNvSpPr/>
          <p:nvPr userDrawn="1"/>
        </p:nvSpPr>
        <p:spPr>
          <a:xfrm>
            <a:off x="207525" y="6192982"/>
            <a:ext cx="4602775" cy="59499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b="0" dirty="0"/>
              <a:t>Národní plán obnovy 8. 12. 2022</a:t>
            </a:r>
          </a:p>
        </p:txBody>
      </p:sp>
    </p:spTree>
    <p:extLst>
      <p:ext uri="{BB962C8B-B14F-4D97-AF65-F5344CB8AC3E}">
        <p14:creationId xmlns:p14="http://schemas.microsoft.com/office/powerpoint/2010/main" val="290063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Nadpis a text">
    <p:spTree>
      <p:nvGrpSpPr>
        <p:cNvPr id="1" name=""/>
        <p:cNvGrpSpPr/>
        <p:nvPr/>
      </p:nvGrpSpPr>
      <p:grpSpPr>
        <a:xfrm>
          <a:off x="0" y="0"/>
          <a:ext cx="0" cy="0"/>
          <a:chOff x="0" y="0"/>
          <a:chExt cx="0" cy="0"/>
        </a:xfrm>
      </p:grpSpPr>
      <p:sp>
        <p:nvSpPr>
          <p:cNvPr id="6" name="Zástupný symbol pro text 5"/>
          <p:cNvSpPr>
            <a:spLocks noGrp="1"/>
          </p:cNvSpPr>
          <p:nvPr>
            <p:ph type="body" sz="quarter" idx="10"/>
          </p:nvPr>
        </p:nvSpPr>
        <p:spPr>
          <a:xfrm>
            <a:off x="592667" y="1000087"/>
            <a:ext cx="10989733" cy="465458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7F83CA58-86A7-4ECC-995B-DC664A2F89DA}"/>
              </a:ext>
            </a:extLst>
          </p:cNvPr>
          <p:cNvSpPr>
            <a:spLocks noGrp="1"/>
          </p:cNvSpPr>
          <p:nvPr>
            <p:ph type="ftr" sz="quarter" idx="11"/>
          </p:nvPr>
        </p:nvSpPr>
        <p:spPr>
          <a:xfrm>
            <a:off x="387927" y="6192982"/>
            <a:ext cx="11272059" cy="594996"/>
          </a:xfrm>
        </p:spPr>
        <p:txBody>
          <a:bodyPr/>
          <a:lstStyle>
            <a:lvl1pPr algn="l">
              <a:defRPr/>
            </a:lvl1pPr>
          </a:lstStyle>
          <a:p>
            <a:endParaRPr lang="cs-CZ" dirty="0"/>
          </a:p>
        </p:txBody>
      </p:sp>
      <p:sp>
        <p:nvSpPr>
          <p:cNvPr id="9" name="Obdélník 8">
            <a:extLst>
              <a:ext uri="{FF2B5EF4-FFF2-40B4-BE49-F238E27FC236}">
                <a16:creationId xmlns:a16="http://schemas.microsoft.com/office/drawing/2014/main" id="{3EDFC923-0263-45D2-9A2E-F3A6B1A51B95}"/>
              </a:ext>
            </a:extLst>
          </p:cNvPr>
          <p:cNvSpPr/>
          <p:nvPr userDrawn="1"/>
        </p:nvSpPr>
        <p:spPr>
          <a:xfrm>
            <a:off x="207525" y="6192982"/>
            <a:ext cx="4602775" cy="59499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b="0" dirty="0"/>
              <a:t>Národní plán obnovy 8. 12. 2022</a:t>
            </a:r>
          </a:p>
        </p:txBody>
      </p:sp>
    </p:spTree>
    <p:extLst>
      <p:ext uri="{BB962C8B-B14F-4D97-AF65-F5344CB8AC3E}">
        <p14:creationId xmlns:p14="http://schemas.microsoft.com/office/powerpoint/2010/main" val="324590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20"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6.wmf"/><Relationship Id="rId5" Type="http://schemas.openxmlformats.org/officeDocument/2006/relationships/slideLayout" Target="../slideLayouts/slideLayout18.xml"/><Relationship Id="rId10" Type="http://schemas.openxmlformats.org/officeDocument/2006/relationships/image" Target="../media/image5.wmf"/><Relationship Id="rId4" Type="http://schemas.openxmlformats.org/officeDocument/2006/relationships/slideLayout" Target="../slideLayouts/slideLayout17.xml"/><Relationship Id="rId9" Type="http://schemas.openxmlformats.org/officeDocument/2006/relationships/image" Target="../media/image1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4B8D"/>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0CE3815-D48B-D99A-C98C-CC010C1322B7}"/>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 y="6000506"/>
            <a:ext cx="12192000" cy="857494"/>
          </a:xfrm>
          <a:prstGeom prst="rect">
            <a:avLst/>
          </a:prstGeom>
        </p:spPr>
      </p:pic>
      <p:sp>
        <p:nvSpPr>
          <p:cNvPr id="7" name="Obdélník 6"/>
          <p:cNvSpPr/>
          <p:nvPr userDrawn="1"/>
        </p:nvSpPr>
        <p:spPr>
          <a:xfrm>
            <a:off x="1" y="0"/>
            <a:ext cx="12191999" cy="600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sz="1800"/>
          </a:p>
        </p:txBody>
      </p:sp>
      <p:sp>
        <p:nvSpPr>
          <p:cNvPr id="2" name="Zástupný symbol pro nadpis 1"/>
          <p:cNvSpPr>
            <a:spLocks noGrp="1"/>
          </p:cNvSpPr>
          <p:nvPr>
            <p:ph type="title"/>
          </p:nvPr>
        </p:nvSpPr>
        <p:spPr>
          <a:xfrm>
            <a:off x="592667" y="446088"/>
            <a:ext cx="10989732"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592667" y="1000087"/>
            <a:ext cx="10989733"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13" name="Grafický objekt 12">
            <a:extLst>
              <a:ext uri="{FF2B5EF4-FFF2-40B4-BE49-F238E27FC236}">
                <a16:creationId xmlns:a16="http://schemas.microsoft.com/office/drawing/2014/main" id="{8DDC6B9E-44F5-9A6B-0EBF-9E77DC89C662}"/>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92667" y="6242244"/>
            <a:ext cx="4291147" cy="339335"/>
          </a:xfrm>
          <a:prstGeom prst="rect">
            <a:avLst/>
          </a:prstGeom>
        </p:spPr>
      </p:pic>
    </p:spTree>
    <p:extLst>
      <p:ext uri="{BB962C8B-B14F-4D97-AF65-F5344CB8AC3E}">
        <p14:creationId xmlns:p14="http://schemas.microsoft.com/office/powerpoint/2010/main" val="360694780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53" r:id="rId4"/>
    <p:sldLayoutId id="2147483655"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spcBef>
          <a:spcPct val="0"/>
        </a:spcBef>
        <a:buNone/>
        <a:defRPr sz="3600" kern="1200">
          <a:solidFill>
            <a:schemeClr val="accent2"/>
          </a:solidFill>
          <a:latin typeface="+mj-lt"/>
          <a:ea typeface="+mj-ea"/>
          <a:cs typeface="+mj-cs"/>
        </a:defRPr>
      </a:lvl1pPr>
    </p:titleStyle>
    <p:bodyStyle>
      <a:lvl1pPr marL="360363" indent="-360363" algn="l" defTabSz="914400" rtl="0" eaLnBrk="1" latinLnBrk="0" hangingPunct="1">
        <a:spcBef>
          <a:spcPct val="20000"/>
        </a:spcBef>
        <a:buFontTx/>
        <a:buBlip>
          <a:blip r:embed="rId19"/>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20"/>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19"/>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20"/>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19"/>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4B8D"/>
        </a:solidFill>
        <a:effectLst/>
      </p:bgPr>
    </p:bg>
    <p:spTree>
      <p:nvGrpSpPr>
        <p:cNvPr id="1" name=""/>
        <p:cNvGrpSpPr/>
        <p:nvPr/>
      </p:nvGrpSpPr>
      <p:grpSpPr>
        <a:xfrm>
          <a:off x="0" y="0"/>
          <a:ext cx="0" cy="0"/>
          <a:chOff x="0" y="0"/>
          <a:chExt cx="0" cy="0"/>
        </a:xfrm>
      </p:grpSpPr>
      <p:sp>
        <p:nvSpPr>
          <p:cNvPr id="7" name="Obdélník 6"/>
          <p:cNvSpPr/>
          <p:nvPr userDrawn="1"/>
        </p:nvSpPr>
        <p:spPr>
          <a:xfrm>
            <a:off x="1" y="0"/>
            <a:ext cx="12191999" cy="600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ctr"/>
          <a:lstStyle/>
          <a:p>
            <a:pPr algn="ctr"/>
            <a:endParaRPr lang="cs-CZ" sz="1800"/>
          </a:p>
        </p:txBody>
      </p:sp>
      <p:sp>
        <p:nvSpPr>
          <p:cNvPr id="2" name="Zástupný symbol pro nadpis 1"/>
          <p:cNvSpPr>
            <a:spLocks noGrp="1"/>
          </p:cNvSpPr>
          <p:nvPr>
            <p:ph type="title"/>
          </p:nvPr>
        </p:nvSpPr>
        <p:spPr>
          <a:xfrm>
            <a:off x="592667" y="446088"/>
            <a:ext cx="10989732" cy="553998"/>
          </a:xfrm>
          <a:prstGeom prst="rect">
            <a:avLst/>
          </a:prstGeom>
        </p:spPr>
        <p:txBody>
          <a:bodyPr vert="horz" wrap="square" lIns="0" tIns="0" rIns="0" bIns="0" rtlCol="0" anchor="ctr">
            <a:spAutoFit/>
          </a:bodyPr>
          <a:lstStyle/>
          <a:p>
            <a:r>
              <a:rPr lang="cs-CZ" dirty="0"/>
              <a:t>Kliknutím lze upravit styl.</a:t>
            </a:r>
          </a:p>
        </p:txBody>
      </p:sp>
      <p:sp>
        <p:nvSpPr>
          <p:cNvPr id="3" name="Zástupný symbol pro text 2"/>
          <p:cNvSpPr>
            <a:spLocks noGrp="1"/>
          </p:cNvSpPr>
          <p:nvPr>
            <p:ph type="body" idx="1"/>
          </p:nvPr>
        </p:nvSpPr>
        <p:spPr>
          <a:xfrm>
            <a:off x="592667" y="1000087"/>
            <a:ext cx="10989733" cy="4654589"/>
          </a:xfrm>
          <a:prstGeom prst="rect">
            <a:avLst/>
          </a:prstGeom>
        </p:spPr>
        <p:txBody>
          <a:bodyPr vert="horz" lIns="0" tIns="36000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18" name="Grafický objekt 17">
            <a:extLst>
              <a:ext uri="{FF2B5EF4-FFF2-40B4-BE49-F238E27FC236}">
                <a16:creationId xmlns:a16="http://schemas.microsoft.com/office/drawing/2014/main" id="{984FFF25-BA43-F7A4-EB20-C46540239ED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5994400"/>
            <a:ext cx="12191999" cy="863600"/>
          </a:xfrm>
          <a:prstGeom prst="rect">
            <a:avLst/>
          </a:prstGeom>
        </p:spPr>
      </p:pic>
    </p:spTree>
    <p:extLst>
      <p:ext uri="{BB962C8B-B14F-4D97-AF65-F5344CB8AC3E}">
        <p14:creationId xmlns:p14="http://schemas.microsoft.com/office/powerpoint/2010/main" val="160851463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txStyles>
    <p:titleStyle>
      <a:lvl1pPr algn="l" defTabSz="914400" rtl="0" eaLnBrk="1" latinLnBrk="0" hangingPunct="1">
        <a:spcBef>
          <a:spcPct val="0"/>
        </a:spcBef>
        <a:buNone/>
        <a:defRPr sz="3600" kern="1200">
          <a:solidFill>
            <a:schemeClr val="accent2"/>
          </a:solidFill>
          <a:latin typeface="+mj-lt"/>
          <a:ea typeface="+mj-ea"/>
          <a:cs typeface="+mj-cs"/>
        </a:defRPr>
      </a:lvl1pPr>
    </p:titleStyle>
    <p:bodyStyle>
      <a:lvl1pPr marL="360363" indent="-360363" algn="l" defTabSz="914400" rtl="0" eaLnBrk="1" latinLnBrk="0" hangingPunct="1">
        <a:spcBef>
          <a:spcPct val="20000"/>
        </a:spcBef>
        <a:buFontTx/>
        <a:buBlip>
          <a:blip r:embed="rId10"/>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11"/>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10"/>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11"/>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10"/>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hyperlink" Target="http://www.agentura-api.org/" TargetMode="External"/><Relationship Id="rId4" Type="http://schemas.openxmlformats.org/officeDocument/2006/relationships/hyperlink" Target="http://www.optak.cz/"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sv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svg"/><Relationship Id="rId7"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svg"/><Relationship Id="rId7"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sv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www.planobnovycr.cz/kontakt" TargetMode="External"/><Relationship Id="rId7" Type="http://schemas.openxmlformats.org/officeDocument/2006/relationships/image" Target="../media/image42.png"/><Relationship Id="rId2" Type="http://schemas.openxmlformats.org/officeDocument/2006/relationships/hyperlink" Target="https://www.brizy.cloud/customfile/6c1b3c68fc577f32eb48f77b181f9170.xlsx" TargetMode="Externa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s://www.planobnovycr.cz/vyhlasene-vyzv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dnadpis 2">
            <a:extLst>
              <a:ext uri="{FF2B5EF4-FFF2-40B4-BE49-F238E27FC236}">
                <a16:creationId xmlns:a16="http://schemas.microsoft.com/office/drawing/2014/main" id="{BBE743A0-77B7-C00B-BB98-98BAAE474F63}"/>
              </a:ext>
            </a:extLst>
          </p:cNvPr>
          <p:cNvSpPr txBox="1">
            <a:spLocks/>
          </p:cNvSpPr>
          <p:nvPr/>
        </p:nvSpPr>
        <p:spPr>
          <a:xfrm>
            <a:off x="375903" y="1795024"/>
            <a:ext cx="8977103" cy="2836038"/>
          </a:xfrm>
          <a:prstGeom prst="rect">
            <a:avLst/>
          </a:prstGeom>
        </p:spPr>
        <p:txBody>
          <a:bodyPr vert="horz" wrap="square" lIns="0" tIns="360000" rIns="0" bIns="0" rtlCol="0">
            <a:noAutofit/>
          </a:bodyPr>
          <a:lstStyle>
            <a:lvl1pPr marL="0" indent="0" algn="l" defTabSz="914400" rtl="0" eaLnBrk="1" latinLnBrk="0" hangingPunct="1">
              <a:spcBef>
                <a:spcPct val="20000"/>
              </a:spcBef>
              <a:buFontTx/>
              <a:buNone/>
              <a:defRPr sz="2800" kern="1200">
                <a:solidFill>
                  <a:schemeClr val="bg1"/>
                </a:solidFill>
                <a:latin typeface="+mn-lt"/>
                <a:ea typeface="+mn-ea"/>
                <a:cs typeface="+mn-cs"/>
              </a:defRPr>
            </a:lvl1pPr>
            <a:lvl2pPr marL="4572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cs-CZ" sz="6000" b="1" dirty="0">
                <a:solidFill>
                  <a:srgbClr val="FFDE00"/>
                </a:solidFill>
              </a:rPr>
              <a:t>INOVACE 2022</a:t>
            </a:r>
          </a:p>
          <a:p>
            <a:pPr>
              <a:spcBef>
                <a:spcPts val="0"/>
              </a:spcBef>
            </a:pPr>
            <a:r>
              <a:rPr lang="cs-CZ" sz="3200" b="1" dirty="0">
                <a:solidFill>
                  <a:srgbClr val="FFDE00"/>
                </a:solidFill>
              </a:rPr>
              <a:t>Výsledky OP PIK, příprava OP TAK, NPO</a:t>
            </a:r>
          </a:p>
          <a:p>
            <a:pPr>
              <a:spcBef>
                <a:spcPts val="0"/>
              </a:spcBef>
            </a:pPr>
            <a:r>
              <a:rPr lang="cs-CZ" sz="4800" dirty="0"/>
              <a:t> </a:t>
            </a:r>
          </a:p>
        </p:txBody>
      </p:sp>
      <p:pic>
        <p:nvPicPr>
          <p:cNvPr id="7" name="Grafický objekt 6">
            <a:extLst>
              <a:ext uri="{FF2B5EF4-FFF2-40B4-BE49-F238E27FC236}">
                <a16:creationId xmlns:a16="http://schemas.microsoft.com/office/drawing/2014/main" id="{CFF50F64-BBB8-56A2-9A02-3A44443777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5903" y="5381310"/>
            <a:ext cx="438150" cy="485775"/>
          </a:xfrm>
          <a:prstGeom prst="rect">
            <a:avLst/>
          </a:prstGeom>
        </p:spPr>
      </p:pic>
      <p:pic>
        <p:nvPicPr>
          <p:cNvPr id="9" name="Grafický objekt 8">
            <a:extLst>
              <a:ext uri="{FF2B5EF4-FFF2-40B4-BE49-F238E27FC236}">
                <a16:creationId xmlns:a16="http://schemas.microsoft.com/office/drawing/2014/main" id="{E7C05E1C-9926-AC8E-6C1E-31687DBA68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65462" y="5362259"/>
            <a:ext cx="342900" cy="523875"/>
          </a:xfrm>
          <a:prstGeom prst="rect">
            <a:avLst/>
          </a:prstGeom>
        </p:spPr>
      </p:pic>
      <p:sp>
        <p:nvSpPr>
          <p:cNvPr id="13" name="Podnadpis 2">
            <a:extLst>
              <a:ext uri="{FF2B5EF4-FFF2-40B4-BE49-F238E27FC236}">
                <a16:creationId xmlns:a16="http://schemas.microsoft.com/office/drawing/2014/main" id="{E27736C7-48C8-5971-B3BC-34566A7F1446}"/>
              </a:ext>
            </a:extLst>
          </p:cNvPr>
          <p:cNvSpPr txBox="1">
            <a:spLocks/>
          </p:cNvSpPr>
          <p:nvPr/>
        </p:nvSpPr>
        <p:spPr>
          <a:xfrm>
            <a:off x="3653103" y="5229725"/>
            <a:ext cx="4383992" cy="924054"/>
          </a:xfrm>
          <a:prstGeom prst="rect">
            <a:avLst/>
          </a:prstGeom>
        </p:spPr>
        <p:txBody>
          <a:bodyPr vert="horz" wrap="square" lIns="0" tIns="360000" rIns="0" bIns="0" rtlCol="0">
            <a:noAutofit/>
          </a:bodyPr>
          <a:lstStyle>
            <a:lvl1pPr marL="0" indent="0" algn="l" defTabSz="914400" rtl="0" eaLnBrk="1" latinLnBrk="0" hangingPunct="1">
              <a:spcBef>
                <a:spcPct val="20000"/>
              </a:spcBef>
              <a:buFontTx/>
              <a:buNone/>
              <a:defRPr sz="2800" kern="1200">
                <a:solidFill>
                  <a:schemeClr val="bg1"/>
                </a:solidFill>
                <a:latin typeface="+mn-lt"/>
                <a:ea typeface="+mn-ea"/>
                <a:cs typeface="+mn-cs"/>
              </a:defRPr>
            </a:lvl1pPr>
            <a:lvl2pPr marL="4572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cs-CZ" sz="1800" b="1" dirty="0">
                <a:solidFill>
                  <a:srgbClr val="FFDE00"/>
                </a:solidFill>
              </a:rPr>
              <a:t>Týden výzkumu, vývoje a inovací v ČR</a:t>
            </a:r>
            <a:endParaRPr lang="cs-CZ" sz="1800" dirty="0"/>
          </a:p>
          <a:p>
            <a:r>
              <a:rPr lang="cs-CZ" sz="2000" dirty="0"/>
              <a:t> </a:t>
            </a:r>
          </a:p>
        </p:txBody>
      </p:sp>
      <p:pic>
        <p:nvPicPr>
          <p:cNvPr id="10" name="Grafický objekt 9">
            <a:extLst>
              <a:ext uri="{FF2B5EF4-FFF2-40B4-BE49-F238E27FC236}">
                <a16:creationId xmlns:a16="http://schemas.microsoft.com/office/drawing/2014/main" id="{1FE01654-0712-4CEB-B808-485E8C8AE4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37169" y="510233"/>
            <a:ext cx="3778694" cy="844324"/>
          </a:xfrm>
          <a:prstGeom prst="rect">
            <a:avLst/>
          </a:prstGeom>
        </p:spPr>
      </p:pic>
      <p:sp>
        <p:nvSpPr>
          <p:cNvPr id="14" name="Podnadpis 2">
            <a:extLst>
              <a:ext uri="{FF2B5EF4-FFF2-40B4-BE49-F238E27FC236}">
                <a16:creationId xmlns:a16="http://schemas.microsoft.com/office/drawing/2014/main" id="{5526BAC1-595E-4770-B75C-F525C8E78166}"/>
              </a:ext>
            </a:extLst>
          </p:cNvPr>
          <p:cNvSpPr txBox="1">
            <a:spLocks/>
          </p:cNvSpPr>
          <p:nvPr/>
        </p:nvSpPr>
        <p:spPr>
          <a:xfrm>
            <a:off x="1054098" y="5229725"/>
            <a:ext cx="2011364" cy="992431"/>
          </a:xfrm>
          <a:prstGeom prst="rect">
            <a:avLst/>
          </a:prstGeom>
        </p:spPr>
        <p:txBody>
          <a:bodyPr vert="horz" wrap="square" lIns="0" tIns="360000" rIns="0" bIns="0" rtlCol="0">
            <a:noAutofit/>
          </a:bodyPr>
          <a:lstStyle>
            <a:lvl1pPr marL="0" indent="0" algn="l" defTabSz="914400" rtl="0" eaLnBrk="1" latinLnBrk="0" hangingPunct="1">
              <a:spcBef>
                <a:spcPct val="20000"/>
              </a:spcBef>
              <a:buFontTx/>
              <a:buNone/>
              <a:defRPr sz="2800" kern="1200">
                <a:solidFill>
                  <a:schemeClr val="bg1"/>
                </a:solidFill>
                <a:latin typeface="+mn-lt"/>
                <a:ea typeface="+mn-ea"/>
                <a:cs typeface="+mn-cs"/>
              </a:defRPr>
            </a:lvl1pPr>
            <a:lvl2pPr marL="4572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cs-CZ" sz="1800" b="1" dirty="0">
                <a:solidFill>
                  <a:srgbClr val="FFDE00"/>
                </a:solidFill>
              </a:rPr>
              <a:t>6</a:t>
            </a:r>
            <a:r>
              <a:rPr lang="nb-NO" sz="1800" b="1" dirty="0">
                <a:solidFill>
                  <a:srgbClr val="FFDE00"/>
                </a:solidFill>
              </a:rPr>
              <a:t>. </a:t>
            </a:r>
            <a:r>
              <a:rPr lang="cs-CZ" sz="1800" b="1" dirty="0">
                <a:solidFill>
                  <a:srgbClr val="FFDE00"/>
                </a:solidFill>
              </a:rPr>
              <a:t>12</a:t>
            </a:r>
            <a:r>
              <a:rPr lang="nb-NO" sz="1800" b="1" dirty="0">
                <a:solidFill>
                  <a:srgbClr val="FFDE00"/>
                </a:solidFill>
              </a:rPr>
              <a:t>. 2022 </a:t>
            </a:r>
          </a:p>
        </p:txBody>
      </p:sp>
    </p:spTree>
    <p:extLst>
      <p:ext uri="{BB962C8B-B14F-4D97-AF65-F5344CB8AC3E}">
        <p14:creationId xmlns:p14="http://schemas.microsoft.com/office/powerpoint/2010/main" val="89010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FAFFA2-C63F-85E7-A6DA-B68EAE18CF43}"/>
              </a:ext>
            </a:extLst>
          </p:cNvPr>
          <p:cNvSpPr>
            <a:spLocks noGrp="1"/>
          </p:cNvSpPr>
          <p:nvPr>
            <p:ph type="title"/>
          </p:nvPr>
        </p:nvSpPr>
        <p:spPr>
          <a:xfrm>
            <a:off x="459316" y="369986"/>
            <a:ext cx="10989732" cy="1107996"/>
          </a:xfrm>
        </p:spPr>
        <p:txBody>
          <a:bodyPr/>
          <a:lstStyle/>
          <a:p>
            <a:r>
              <a:rPr lang="cs-CZ" dirty="0"/>
              <a:t>Výsledky PO1 OPPIK k 30. 11. 2022</a:t>
            </a:r>
            <a:br>
              <a:rPr lang="cs-CZ" dirty="0"/>
            </a:br>
            <a:endParaRPr lang="cs-CZ" dirty="0"/>
          </a:p>
        </p:txBody>
      </p:sp>
      <p:sp>
        <p:nvSpPr>
          <p:cNvPr id="6" name="Zástupný symbol pro obsah 2">
            <a:extLst>
              <a:ext uri="{FF2B5EF4-FFF2-40B4-BE49-F238E27FC236}">
                <a16:creationId xmlns:a16="http://schemas.microsoft.com/office/drawing/2014/main" id="{AA73A99D-6502-4102-B155-BF0F2FAB6EA9}"/>
              </a:ext>
            </a:extLst>
          </p:cNvPr>
          <p:cNvSpPr txBox="1">
            <a:spLocks/>
          </p:cNvSpPr>
          <p:nvPr/>
        </p:nvSpPr>
        <p:spPr>
          <a:xfrm>
            <a:off x="592667" y="1477982"/>
            <a:ext cx="10989733" cy="4654589"/>
          </a:xfrm>
          <a:prstGeom prst="rect">
            <a:avLst/>
          </a:prstGeom>
        </p:spPr>
        <p:txBody>
          <a:bodyPr>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cs-CZ" dirty="0"/>
          </a:p>
        </p:txBody>
      </p:sp>
      <p:sp>
        <p:nvSpPr>
          <p:cNvPr id="7" name="Zástupný symbol pro obsah 2">
            <a:extLst>
              <a:ext uri="{FF2B5EF4-FFF2-40B4-BE49-F238E27FC236}">
                <a16:creationId xmlns:a16="http://schemas.microsoft.com/office/drawing/2014/main" id="{AA73A99D-6502-4102-B155-BF0F2FAB6EA9}"/>
              </a:ext>
            </a:extLst>
          </p:cNvPr>
          <p:cNvSpPr txBox="1">
            <a:spLocks/>
          </p:cNvSpPr>
          <p:nvPr/>
        </p:nvSpPr>
        <p:spPr>
          <a:xfrm>
            <a:off x="592667" y="1477981"/>
            <a:ext cx="10989733" cy="4654589"/>
          </a:xfrm>
          <a:prstGeom prst="rect">
            <a:avLst/>
          </a:prstGeom>
          <a:noFill/>
        </p:spPr>
        <p:txBody>
          <a:bodyPr>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b="1" dirty="0"/>
              <a:t>Program SPOLUPRÁCE - Technologické platformy</a:t>
            </a:r>
          </a:p>
          <a:p>
            <a:r>
              <a:rPr lang="cs-CZ" dirty="0"/>
              <a:t>Alokace 0,9 mld. Kč (program Spolupráce), </a:t>
            </a:r>
          </a:p>
          <a:p>
            <a:pPr marL="0" indent="0">
              <a:buFontTx/>
              <a:buNone/>
            </a:pPr>
            <a:r>
              <a:rPr lang="cs-CZ" dirty="0"/>
              <a:t>    podáno 51 žádostí, CZV 0,3 mld. Kč,  dotace 0,22 mld. Kč</a:t>
            </a:r>
          </a:p>
          <a:p>
            <a:r>
              <a:rPr lang="cs-CZ" dirty="0"/>
              <a:t>Podpořeno:  35 projektů, CZV 0,203 mld. Kč, dotace 0,15 mld. Kč</a:t>
            </a:r>
          </a:p>
          <a:p>
            <a:r>
              <a:rPr lang="cs-CZ" dirty="0"/>
              <a:t>Průměrná výše dotace na projekt:  4,34 mil. Kč</a:t>
            </a:r>
          </a:p>
          <a:p>
            <a:r>
              <a:rPr lang="cs-CZ" dirty="0"/>
              <a:t>Průměrná míra podpory:  75 %</a:t>
            </a:r>
          </a:p>
          <a:p>
            <a:r>
              <a:rPr lang="cs-CZ" dirty="0"/>
              <a:t>Úspěšnost žadatelů:  68,63 %</a:t>
            </a:r>
          </a:p>
          <a:p>
            <a:r>
              <a:rPr lang="cs-CZ" dirty="0"/>
              <a:t>Úspěšně ukončeno:  25 projektů (71,43 % podpořených)</a:t>
            </a:r>
          </a:p>
          <a:p>
            <a:r>
              <a:rPr lang="cs-CZ" dirty="0"/>
              <a:t>Proplaceno: 0,099 mld. Kč (10,89 % alokace programu)</a:t>
            </a:r>
          </a:p>
          <a:p>
            <a:endParaRPr lang="cs-CZ" dirty="0"/>
          </a:p>
        </p:txBody>
      </p:sp>
    </p:spTree>
    <p:extLst>
      <p:ext uri="{BB962C8B-B14F-4D97-AF65-F5344CB8AC3E}">
        <p14:creationId xmlns:p14="http://schemas.microsoft.com/office/powerpoint/2010/main" val="168477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FAFFA2-C63F-85E7-A6DA-B68EAE18CF43}"/>
              </a:ext>
            </a:extLst>
          </p:cNvPr>
          <p:cNvSpPr>
            <a:spLocks noGrp="1"/>
          </p:cNvSpPr>
          <p:nvPr>
            <p:ph type="title"/>
          </p:nvPr>
        </p:nvSpPr>
        <p:spPr>
          <a:xfrm>
            <a:off x="459316" y="369986"/>
            <a:ext cx="10989732" cy="1107996"/>
          </a:xfrm>
        </p:spPr>
        <p:txBody>
          <a:bodyPr/>
          <a:lstStyle/>
          <a:p>
            <a:r>
              <a:rPr lang="cs-CZ" dirty="0"/>
              <a:t>Výsledky PO1 OPPIK k 30. 11. 2022</a:t>
            </a:r>
            <a:br>
              <a:rPr lang="cs-CZ" dirty="0"/>
            </a:br>
            <a:endParaRPr lang="cs-CZ" dirty="0"/>
          </a:p>
        </p:txBody>
      </p:sp>
      <p:sp>
        <p:nvSpPr>
          <p:cNvPr id="6" name="Zástupný symbol pro obsah 2">
            <a:extLst>
              <a:ext uri="{FF2B5EF4-FFF2-40B4-BE49-F238E27FC236}">
                <a16:creationId xmlns:a16="http://schemas.microsoft.com/office/drawing/2014/main" id="{AA73A99D-6502-4102-B155-BF0F2FAB6EA9}"/>
              </a:ext>
            </a:extLst>
          </p:cNvPr>
          <p:cNvSpPr txBox="1">
            <a:spLocks/>
          </p:cNvSpPr>
          <p:nvPr/>
        </p:nvSpPr>
        <p:spPr>
          <a:xfrm>
            <a:off x="592667" y="1477982"/>
            <a:ext cx="10989733" cy="4654589"/>
          </a:xfrm>
          <a:prstGeom prst="rect">
            <a:avLst/>
          </a:prstGeom>
        </p:spPr>
        <p:txBody>
          <a:bodyPr>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cs-CZ" dirty="0"/>
          </a:p>
        </p:txBody>
      </p:sp>
      <p:sp>
        <p:nvSpPr>
          <p:cNvPr id="7" name="Zástupný symbol pro obsah 2">
            <a:extLst>
              <a:ext uri="{FF2B5EF4-FFF2-40B4-BE49-F238E27FC236}">
                <a16:creationId xmlns:a16="http://schemas.microsoft.com/office/drawing/2014/main" id="{AA73A99D-6502-4102-B155-BF0F2FAB6EA9}"/>
              </a:ext>
            </a:extLst>
          </p:cNvPr>
          <p:cNvSpPr txBox="1">
            <a:spLocks/>
          </p:cNvSpPr>
          <p:nvPr/>
        </p:nvSpPr>
        <p:spPr>
          <a:xfrm>
            <a:off x="592667" y="1477981"/>
            <a:ext cx="10989733" cy="4654589"/>
          </a:xfrm>
          <a:prstGeom prst="rect">
            <a:avLst/>
          </a:prstGeom>
          <a:noFill/>
        </p:spPr>
        <p:txBody>
          <a:bodyPr>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b="1" dirty="0"/>
              <a:t>Program INOVAČNÍ VOUCHERY</a:t>
            </a:r>
          </a:p>
          <a:p>
            <a:r>
              <a:rPr lang="cs-CZ" dirty="0"/>
              <a:t>Alokace 0,407 mld. Kč, podáno 2.613 žádostí, CZV 0,9 mld. Kč, dotace 0,7 mld. Kč</a:t>
            </a:r>
          </a:p>
          <a:p>
            <a:r>
              <a:rPr lang="cs-CZ" dirty="0"/>
              <a:t>Podpořeno:  1.569 projektů, CZV 0,55 mld. Kč, dotace 0,4 mld. Kč</a:t>
            </a:r>
          </a:p>
          <a:p>
            <a:r>
              <a:rPr lang="cs-CZ" dirty="0"/>
              <a:t>Průměrná výše dotace na projekt:  0,26 mil. Kč</a:t>
            </a:r>
          </a:p>
          <a:p>
            <a:r>
              <a:rPr lang="cs-CZ" dirty="0"/>
              <a:t>Průměrná míra podpory:  73,77 %</a:t>
            </a:r>
          </a:p>
          <a:p>
            <a:r>
              <a:rPr lang="cs-CZ" dirty="0"/>
              <a:t>Úspěšnost žadatelů:  60,05 %</a:t>
            </a:r>
          </a:p>
          <a:p>
            <a:r>
              <a:rPr lang="cs-CZ" dirty="0"/>
              <a:t>Úspěšně ukončeno:  1.417  projektů (90,31 % podpořených)</a:t>
            </a:r>
          </a:p>
          <a:p>
            <a:r>
              <a:rPr lang="cs-CZ" dirty="0"/>
              <a:t>Proplaceno:  0,34 mld. Kč (84,33 % alokace programu)</a:t>
            </a:r>
          </a:p>
          <a:p>
            <a:endParaRPr lang="cs-CZ" dirty="0"/>
          </a:p>
        </p:txBody>
      </p:sp>
    </p:spTree>
    <p:extLst>
      <p:ext uri="{BB962C8B-B14F-4D97-AF65-F5344CB8AC3E}">
        <p14:creationId xmlns:p14="http://schemas.microsoft.com/office/powerpoint/2010/main" val="168669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Nadpis 9">
            <a:extLst>
              <a:ext uri="{FF2B5EF4-FFF2-40B4-BE49-F238E27FC236}">
                <a16:creationId xmlns:a16="http://schemas.microsoft.com/office/drawing/2014/main" id="{F79B3F91-6744-1FBC-0820-5C7D7DC213A3}"/>
              </a:ext>
            </a:extLst>
          </p:cNvPr>
          <p:cNvSpPr txBox="1">
            <a:spLocks/>
          </p:cNvSpPr>
          <p:nvPr/>
        </p:nvSpPr>
        <p:spPr>
          <a:xfrm>
            <a:off x="261089" y="3873492"/>
            <a:ext cx="7798827" cy="1723549"/>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4000" kern="1200">
                <a:solidFill>
                  <a:schemeClr val="bg1"/>
                </a:solidFill>
                <a:latin typeface="+mj-lt"/>
                <a:ea typeface="+mj-ea"/>
                <a:cs typeface="+mj-cs"/>
              </a:defRPr>
            </a:lvl1pPr>
          </a:lstStyle>
          <a:p>
            <a:r>
              <a:rPr lang="cs-CZ" sz="4800" b="1" dirty="0"/>
              <a:t>OP TAK</a:t>
            </a:r>
          </a:p>
          <a:p>
            <a:r>
              <a:rPr lang="cs-CZ" sz="3200" dirty="0"/>
              <a:t>Operační program Technologie a aplikace pro konkurenceschopnost</a:t>
            </a:r>
          </a:p>
        </p:txBody>
      </p:sp>
      <p:cxnSp>
        <p:nvCxnSpPr>
          <p:cNvPr id="83" name="Spojnice: pravoúhlá 82">
            <a:extLst>
              <a:ext uri="{FF2B5EF4-FFF2-40B4-BE49-F238E27FC236}">
                <a16:creationId xmlns:a16="http://schemas.microsoft.com/office/drawing/2014/main" id="{E2C0C5E7-AD34-63E2-E0FE-A24FB07C60C3}"/>
              </a:ext>
            </a:extLst>
          </p:cNvPr>
          <p:cNvCxnSpPr>
            <a:cxnSpLocks/>
          </p:cNvCxnSpPr>
          <p:nvPr/>
        </p:nvCxnSpPr>
        <p:spPr>
          <a:xfrm flipV="1">
            <a:off x="2933594" y="443948"/>
            <a:ext cx="8416893" cy="418931"/>
          </a:xfrm>
          <a:prstGeom prst="bentConnector3">
            <a:avLst>
              <a:gd name="adj1" fmla="val 91745"/>
            </a:avLst>
          </a:prstGeom>
          <a:ln w="38100">
            <a:solidFill>
              <a:srgbClr val="BA5EA3"/>
            </a:solidFill>
          </a:ln>
        </p:spPr>
        <p:style>
          <a:lnRef idx="1">
            <a:schemeClr val="accent1"/>
          </a:lnRef>
          <a:fillRef idx="0">
            <a:schemeClr val="accent1"/>
          </a:fillRef>
          <a:effectRef idx="0">
            <a:schemeClr val="accent1"/>
          </a:effectRef>
          <a:fontRef idx="minor">
            <a:schemeClr val="tx1"/>
          </a:fontRef>
        </p:style>
      </p:cxnSp>
      <p:cxnSp>
        <p:nvCxnSpPr>
          <p:cNvPr id="84" name="Spojnice: pravoúhlá 83">
            <a:extLst>
              <a:ext uri="{FF2B5EF4-FFF2-40B4-BE49-F238E27FC236}">
                <a16:creationId xmlns:a16="http://schemas.microsoft.com/office/drawing/2014/main" id="{DBCD7340-E579-0360-F3BF-D61BADCCA894}"/>
              </a:ext>
            </a:extLst>
          </p:cNvPr>
          <p:cNvCxnSpPr>
            <a:cxnSpLocks/>
          </p:cNvCxnSpPr>
          <p:nvPr/>
        </p:nvCxnSpPr>
        <p:spPr>
          <a:xfrm>
            <a:off x="2933594" y="1073417"/>
            <a:ext cx="8416893" cy="152321"/>
          </a:xfrm>
          <a:prstGeom prst="bentConnector3">
            <a:avLst>
              <a:gd name="adj1" fmla="val 91444"/>
            </a:avLst>
          </a:prstGeom>
          <a:ln w="38100">
            <a:solidFill>
              <a:srgbClr val="F03D2E"/>
            </a:solidFill>
          </a:ln>
        </p:spPr>
        <p:style>
          <a:lnRef idx="1">
            <a:schemeClr val="accent1"/>
          </a:lnRef>
          <a:fillRef idx="0">
            <a:schemeClr val="accent1"/>
          </a:fillRef>
          <a:effectRef idx="0">
            <a:schemeClr val="accent1"/>
          </a:effectRef>
          <a:fontRef idx="minor">
            <a:schemeClr val="tx1"/>
          </a:fontRef>
        </p:style>
      </p:cxnSp>
      <p:cxnSp>
        <p:nvCxnSpPr>
          <p:cNvPr id="85" name="Spojnice: pravoúhlá 84">
            <a:extLst>
              <a:ext uri="{FF2B5EF4-FFF2-40B4-BE49-F238E27FC236}">
                <a16:creationId xmlns:a16="http://schemas.microsoft.com/office/drawing/2014/main" id="{F4218F0B-4B66-AF16-D576-C25D2BB297FF}"/>
              </a:ext>
            </a:extLst>
          </p:cNvPr>
          <p:cNvCxnSpPr>
            <a:cxnSpLocks/>
          </p:cNvCxnSpPr>
          <p:nvPr/>
        </p:nvCxnSpPr>
        <p:spPr>
          <a:xfrm>
            <a:off x="2853267" y="1291819"/>
            <a:ext cx="8497220" cy="854477"/>
          </a:xfrm>
          <a:prstGeom prst="bentConnector3">
            <a:avLst>
              <a:gd name="adj1" fmla="val 88362"/>
            </a:avLst>
          </a:prstGeom>
          <a:ln w="38100">
            <a:solidFill>
              <a:srgbClr val="FFBF0F"/>
            </a:solidFill>
          </a:ln>
        </p:spPr>
        <p:style>
          <a:lnRef idx="1">
            <a:schemeClr val="accent1"/>
          </a:lnRef>
          <a:fillRef idx="0">
            <a:schemeClr val="accent1"/>
          </a:fillRef>
          <a:effectRef idx="0">
            <a:schemeClr val="accent1"/>
          </a:effectRef>
          <a:fontRef idx="minor">
            <a:schemeClr val="tx1"/>
          </a:fontRef>
        </p:style>
      </p:cxnSp>
      <p:cxnSp>
        <p:nvCxnSpPr>
          <p:cNvPr id="86" name="Spojnice: pravoúhlá 85">
            <a:extLst>
              <a:ext uri="{FF2B5EF4-FFF2-40B4-BE49-F238E27FC236}">
                <a16:creationId xmlns:a16="http://schemas.microsoft.com/office/drawing/2014/main" id="{4BEBD8FD-DD3C-AD5C-BDE6-10E63A926A55}"/>
              </a:ext>
            </a:extLst>
          </p:cNvPr>
          <p:cNvCxnSpPr>
            <a:cxnSpLocks/>
          </p:cNvCxnSpPr>
          <p:nvPr/>
        </p:nvCxnSpPr>
        <p:spPr>
          <a:xfrm>
            <a:off x="2700868" y="1499427"/>
            <a:ext cx="8702705" cy="1472644"/>
          </a:xfrm>
          <a:prstGeom prst="bentConnector3">
            <a:avLst>
              <a:gd name="adj1" fmla="val 85024"/>
            </a:avLst>
          </a:prstGeom>
          <a:ln w="38100">
            <a:solidFill>
              <a:srgbClr val="0DB04A"/>
            </a:solidFill>
          </a:ln>
        </p:spPr>
        <p:style>
          <a:lnRef idx="1">
            <a:schemeClr val="accent1"/>
          </a:lnRef>
          <a:fillRef idx="0">
            <a:schemeClr val="accent1"/>
          </a:fillRef>
          <a:effectRef idx="0">
            <a:schemeClr val="accent1"/>
          </a:effectRef>
          <a:fontRef idx="minor">
            <a:schemeClr val="tx1"/>
          </a:fontRef>
        </p:style>
      </p:cxnSp>
      <p:cxnSp>
        <p:nvCxnSpPr>
          <p:cNvPr id="87" name="Spojnice: pravoúhlá 86">
            <a:extLst>
              <a:ext uri="{FF2B5EF4-FFF2-40B4-BE49-F238E27FC236}">
                <a16:creationId xmlns:a16="http://schemas.microsoft.com/office/drawing/2014/main" id="{4BB1149D-7859-A562-B214-5927EDE8E8A0}"/>
              </a:ext>
            </a:extLst>
          </p:cNvPr>
          <p:cNvCxnSpPr>
            <a:cxnSpLocks/>
            <a:stCxn id="91" idx="3"/>
          </p:cNvCxnSpPr>
          <p:nvPr/>
        </p:nvCxnSpPr>
        <p:spPr>
          <a:xfrm>
            <a:off x="2933593" y="1657348"/>
            <a:ext cx="8534507" cy="2216144"/>
          </a:xfrm>
          <a:prstGeom prst="bentConnector3">
            <a:avLst>
              <a:gd name="adj1" fmla="val 81448"/>
            </a:avLst>
          </a:prstGeom>
          <a:ln w="38100">
            <a:solidFill>
              <a:srgbClr val="33A3D4"/>
            </a:solidFill>
          </a:ln>
        </p:spPr>
        <p:style>
          <a:lnRef idx="1">
            <a:schemeClr val="accent1"/>
          </a:lnRef>
          <a:fillRef idx="0">
            <a:schemeClr val="accent1"/>
          </a:fillRef>
          <a:effectRef idx="0">
            <a:schemeClr val="accent1"/>
          </a:effectRef>
          <a:fontRef idx="minor">
            <a:schemeClr val="tx1"/>
          </a:fontRef>
        </p:style>
      </p:cxnSp>
      <p:cxnSp>
        <p:nvCxnSpPr>
          <p:cNvPr id="88" name="Spojnice: pravoúhlá 87">
            <a:extLst>
              <a:ext uri="{FF2B5EF4-FFF2-40B4-BE49-F238E27FC236}">
                <a16:creationId xmlns:a16="http://schemas.microsoft.com/office/drawing/2014/main" id="{450925D0-4499-BD7F-1DB9-1753AC3F4F07}"/>
              </a:ext>
            </a:extLst>
          </p:cNvPr>
          <p:cNvCxnSpPr>
            <a:cxnSpLocks/>
          </p:cNvCxnSpPr>
          <p:nvPr/>
        </p:nvCxnSpPr>
        <p:spPr>
          <a:xfrm>
            <a:off x="2633134" y="1835257"/>
            <a:ext cx="8805332" cy="2887739"/>
          </a:xfrm>
          <a:prstGeom prst="bentConnector3">
            <a:avLst>
              <a:gd name="adj1" fmla="val 79904"/>
            </a:avLst>
          </a:prstGeom>
          <a:ln w="38100">
            <a:solidFill>
              <a:srgbClr val="5EBF8F"/>
            </a:solidFill>
          </a:ln>
        </p:spPr>
        <p:style>
          <a:lnRef idx="1">
            <a:schemeClr val="accent1"/>
          </a:lnRef>
          <a:fillRef idx="0">
            <a:schemeClr val="accent1"/>
          </a:fillRef>
          <a:effectRef idx="0">
            <a:schemeClr val="accent1"/>
          </a:effectRef>
          <a:fontRef idx="minor">
            <a:schemeClr val="tx1"/>
          </a:fontRef>
        </p:style>
      </p:cxnSp>
      <p:cxnSp>
        <p:nvCxnSpPr>
          <p:cNvPr id="89" name="Spojnice: pravoúhlá 88">
            <a:extLst>
              <a:ext uri="{FF2B5EF4-FFF2-40B4-BE49-F238E27FC236}">
                <a16:creationId xmlns:a16="http://schemas.microsoft.com/office/drawing/2014/main" id="{1252AD25-E09F-DCE3-730C-A2E8FA689ACA}"/>
              </a:ext>
            </a:extLst>
          </p:cNvPr>
          <p:cNvCxnSpPr>
            <a:cxnSpLocks/>
          </p:cNvCxnSpPr>
          <p:nvPr/>
        </p:nvCxnSpPr>
        <p:spPr>
          <a:xfrm>
            <a:off x="2777067" y="1990508"/>
            <a:ext cx="8661399" cy="3641755"/>
          </a:xfrm>
          <a:prstGeom prst="bentConnector3">
            <a:avLst>
              <a:gd name="adj1" fmla="val 77273"/>
            </a:avLst>
          </a:prstGeom>
          <a:ln w="38100">
            <a:solidFill>
              <a:srgbClr val="EB7514"/>
            </a:solidFill>
          </a:ln>
        </p:spPr>
        <p:style>
          <a:lnRef idx="1">
            <a:schemeClr val="accent1"/>
          </a:lnRef>
          <a:fillRef idx="0">
            <a:schemeClr val="accent1"/>
          </a:fillRef>
          <a:effectRef idx="0">
            <a:schemeClr val="accent1"/>
          </a:effectRef>
          <a:fontRef idx="minor">
            <a:schemeClr val="tx1"/>
          </a:fontRef>
        </p:style>
      </p:cxnSp>
      <p:cxnSp>
        <p:nvCxnSpPr>
          <p:cNvPr id="90" name="Spojnice: pravoúhlá 89">
            <a:extLst>
              <a:ext uri="{FF2B5EF4-FFF2-40B4-BE49-F238E27FC236}">
                <a16:creationId xmlns:a16="http://schemas.microsoft.com/office/drawing/2014/main" id="{7EE231A5-F345-5BFE-80BA-D713C51AF5F7}"/>
              </a:ext>
            </a:extLst>
          </p:cNvPr>
          <p:cNvCxnSpPr>
            <a:cxnSpLocks/>
          </p:cNvCxnSpPr>
          <p:nvPr/>
        </p:nvCxnSpPr>
        <p:spPr>
          <a:xfrm>
            <a:off x="2497668" y="2146296"/>
            <a:ext cx="8905905" cy="4314285"/>
          </a:xfrm>
          <a:prstGeom prst="bentConnector3">
            <a:avLst>
              <a:gd name="adj1" fmla="val 76049"/>
            </a:avLst>
          </a:prstGeom>
          <a:ln w="38100">
            <a:solidFill>
              <a:srgbClr val="ABCE35"/>
            </a:solidFill>
          </a:ln>
        </p:spPr>
        <p:style>
          <a:lnRef idx="1">
            <a:schemeClr val="accent1"/>
          </a:lnRef>
          <a:fillRef idx="0">
            <a:schemeClr val="accent1"/>
          </a:fillRef>
          <a:effectRef idx="0">
            <a:schemeClr val="accent1"/>
          </a:effectRef>
          <a:fontRef idx="minor">
            <a:schemeClr val="tx1"/>
          </a:fontRef>
        </p:style>
      </p:cxnSp>
      <p:pic>
        <p:nvPicPr>
          <p:cNvPr id="91" name="Grafický objekt 90">
            <a:extLst>
              <a:ext uri="{FF2B5EF4-FFF2-40B4-BE49-F238E27FC236}">
                <a16:creationId xmlns:a16="http://schemas.microsoft.com/office/drawing/2014/main" id="{A9CFCED6-264D-9256-395A-4F08015A0F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993" y="527048"/>
            <a:ext cx="2260600" cy="2260600"/>
          </a:xfrm>
          <a:prstGeom prst="rect">
            <a:avLst/>
          </a:prstGeom>
        </p:spPr>
      </p:pic>
    </p:spTree>
    <p:extLst>
      <p:ext uri="{BB962C8B-B14F-4D97-AF65-F5344CB8AC3E}">
        <p14:creationId xmlns:p14="http://schemas.microsoft.com/office/powerpoint/2010/main" val="56225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FAFFA2-C63F-85E7-A6DA-B68EAE18CF43}"/>
              </a:ext>
            </a:extLst>
          </p:cNvPr>
          <p:cNvSpPr>
            <a:spLocks noGrp="1"/>
          </p:cNvSpPr>
          <p:nvPr>
            <p:ph type="title"/>
          </p:nvPr>
        </p:nvSpPr>
        <p:spPr>
          <a:xfrm>
            <a:off x="392640" y="303140"/>
            <a:ext cx="10989732" cy="553998"/>
          </a:xfrm>
        </p:spPr>
        <p:txBody>
          <a:bodyPr/>
          <a:lstStyle/>
          <a:p>
            <a:r>
              <a:rPr lang="cs-CZ" dirty="0"/>
              <a:t>Alokace OP TAK </a:t>
            </a:r>
          </a:p>
        </p:txBody>
      </p:sp>
      <p:sp>
        <p:nvSpPr>
          <p:cNvPr id="4" name="Zástupný symbol pro text 2">
            <a:extLst>
              <a:ext uri="{FF2B5EF4-FFF2-40B4-BE49-F238E27FC236}">
                <a16:creationId xmlns:a16="http://schemas.microsoft.com/office/drawing/2014/main" id="{97BFA2CA-E7B0-40EC-93F1-E2A1F56F07B5}"/>
              </a:ext>
            </a:extLst>
          </p:cNvPr>
          <p:cNvSpPr txBox="1">
            <a:spLocks/>
          </p:cNvSpPr>
          <p:nvPr/>
        </p:nvSpPr>
        <p:spPr>
          <a:xfrm>
            <a:off x="-4171420" y="574921"/>
            <a:ext cx="11123083" cy="676314"/>
          </a:xfrm>
          <a:prstGeom prst="rect">
            <a:avLst/>
          </a:prstGeom>
        </p:spPr>
        <p:txBody>
          <a:bodyPr vert="horz" lIns="0" tIns="360000" rIns="0" bIns="0" rtlCol="0">
            <a:normAutofit fontScale="47500" lnSpcReduction="20000"/>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cs-CZ" b="1" dirty="0"/>
          </a:p>
          <a:p>
            <a:pPr marL="0" indent="0">
              <a:buFontTx/>
              <a:buNone/>
            </a:pPr>
            <a:r>
              <a:rPr lang="cs-CZ" dirty="0"/>
              <a:t>     </a:t>
            </a:r>
          </a:p>
        </p:txBody>
      </p:sp>
      <p:pic>
        <p:nvPicPr>
          <p:cNvPr id="6" name="Grafický objekt 5">
            <a:extLst>
              <a:ext uri="{FF2B5EF4-FFF2-40B4-BE49-F238E27FC236}">
                <a16:creationId xmlns:a16="http://schemas.microsoft.com/office/drawing/2014/main" id="{BC5C17DE-DFEC-4825-9733-77947016EF5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6957"/>
          <a:stretch/>
        </p:blipFill>
        <p:spPr>
          <a:xfrm>
            <a:off x="227823" y="206062"/>
            <a:ext cx="11404485" cy="5781127"/>
          </a:xfrm>
          <a:prstGeom prst="rect">
            <a:avLst/>
          </a:prstGeom>
        </p:spPr>
      </p:pic>
    </p:spTree>
    <p:extLst>
      <p:ext uri="{BB962C8B-B14F-4D97-AF65-F5344CB8AC3E}">
        <p14:creationId xmlns:p14="http://schemas.microsoft.com/office/powerpoint/2010/main" val="1772101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FAFFA2-C63F-85E7-A6DA-B68EAE18CF43}"/>
              </a:ext>
            </a:extLst>
          </p:cNvPr>
          <p:cNvSpPr>
            <a:spLocks noGrp="1"/>
          </p:cNvSpPr>
          <p:nvPr>
            <p:ph type="title"/>
          </p:nvPr>
        </p:nvSpPr>
        <p:spPr>
          <a:xfrm>
            <a:off x="459316" y="369986"/>
            <a:ext cx="10989732" cy="553998"/>
          </a:xfrm>
        </p:spPr>
        <p:txBody>
          <a:bodyPr/>
          <a:lstStyle/>
          <a:p>
            <a:r>
              <a:rPr lang="cs-CZ" dirty="0"/>
              <a:t>OP TAK vs. OP PIK</a:t>
            </a:r>
          </a:p>
        </p:txBody>
      </p:sp>
      <p:sp>
        <p:nvSpPr>
          <p:cNvPr id="4" name="Zástupný symbol pro text 2">
            <a:extLst>
              <a:ext uri="{FF2B5EF4-FFF2-40B4-BE49-F238E27FC236}">
                <a16:creationId xmlns:a16="http://schemas.microsoft.com/office/drawing/2014/main" id="{97BFA2CA-E7B0-40EC-93F1-E2A1F56F07B5}"/>
              </a:ext>
            </a:extLst>
          </p:cNvPr>
          <p:cNvSpPr txBox="1">
            <a:spLocks/>
          </p:cNvSpPr>
          <p:nvPr/>
        </p:nvSpPr>
        <p:spPr>
          <a:xfrm>
            <a:off x="459316" y="1000086"/>
            <a:ext cx="11065934" cy="4867314"/>
          </a:xfrm>
          <a:prstGeom prst="rect">
            <a:avLst/>
          </a:prstGeom>
        </p:spPr>
        <p:txBody>
          <a:bodyPr vert="horz" lIns="0" tIns="360000" rIns="0" bIns="0" rtlCol="0">
            <a:normAutofit fontScale="55000" lnSpcReduction="20000"/>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4400" dirty="0"/>
              <a:t>Kategorie „</a:t>
            </a:r>
            <a:r>
              <a:rPr lang="cs-CZ" sz="4400" dirty="0" err="1"/>
              <a:t>small</a:t>
            </a:r>
            <a:r>
              <a:rPr lang="cs-CZ" sz="4400" dirty="0"/>
              <a:t> </a:t>
            </a:r>
            <a:r>
              <a:rPr lang="cs-CZ" sz="4400" dirty="0" err="1"/>
              <a:t>mid-caps</a:t>
            </a:r>
            <a:r>
              <a:rPr lang="cs-CZ" sz="4400" dirty="0"/>
              <a:t>“ a „</a:t>
            </a:r>
            <a:r>
              <a:rPr lang="cs-CZ" sz="4400" dirty="0" err="1"/>
              <a:t>mid-caps</a:t>
            </a:r>
            <a:r>
              <a:rPr lang="cs-CZ" sz="4400" dirty="0"/>
              <a:t>“</a:t>
            </a:r>
          </a:p>
          <a:p>
            <a:r>
              <a:rPr lang="cs-CZ" sz="4400" dirty="0">
                <a:solidFill>
                  <a:srgbClr val="004B8D"/>
                </a:solidFill>
              </a:rPr>
              <a:t>Nahrazení programů podpory „aktivitami“ – zavedené „marketingové“ názvy výzev zůstávají</a:t>
            </a:r>
          </a:p>
          <a:p>
            <a:pPr lvl="0"/>
            <a:r>
              <a:rPr lang="cs-CZ" sz="4400" dirty="0">
                <a:solidFill>
                  <a:srgbClr val="004B8D"/>
                </a:solidFill>
              </a:rPr>
              <a:t>Povinnost dodržení příspěvku OP TAK ke klimatickým cílům EU - Zásada „významně nepoškozovat“ (DNSH) a prověřování infrastruktury z hlediska klimatického dopadu</a:t>
            </a:r>
          </a:p>
          <a:p>
            <a:r>
              <a:rPr lang="cs-CZ" sz="4400" dirty="0">
                <a:solidFill>
                  <a:srgbClr val="004B8D"/>
                </a:solidFill>
              </a:rPr>
              <a:t>Nová mapa regionální podpory</a:t>
            </a:r>
          </a:p>
          <a:p>
            <a:pPr lvl="0"/>
            <a:r>
              <a:rPr lang="cs-CZ" sz="4400" dirty="0">
                <a:solidFill>
                  <a:srgbClr val="004B8D"/>
                </a:solidFill>
              </a:rPr>
              <a:t>Zjednodušené metody vykazování v rámci OP TAK (FVE, akumulace, Marketing)</a:t>
            </a:r>
          </a:p>
          <a:p>
            <a:pPr lvl="0"/>
            <a:r>
              <a:rPr lang="cs-CZ" sz="4400" dirty="0">
                <a:solidFill>
                  <a:srgbClr val="004B8D"/>
                </a:solidFill>
              </a:rPr>
              <a:t>Využití možnosti kombinace finančního nástroje s dotací v rámci jedné operace</a:t>
            </a:r>
          </a:p>
          <a:p>
            <a:r>
              <a:rPr lang="cs-CZ" sz="4400" dirty="0">
                <a:solidFill>
                  <a:srgbClr val="004B8D"/>
                </a:solidFill>
              </a:rPr>
              <a:t>„MS 2021+“/ IS KP2021+</a:t>
            </a:r>
          </a:p>
          <a:p>
            <a:r>
              <a:rPr lang="cs-CZ" sz="4400" dirty="0">
                <a:solidFill>
                  <a:srgbClr val="004B8D"/>
                </a:solidFill>
              </a:rPr>
              <a:t>Web </a:t>
            </a:r>
            <a:r>
              <a:rPr lang="cs-CZ" sz="4400" dirty="0">
                <a:solidFill>
                  <a:srgbClr val="004B8D"/>
                </a:solidFill>
                <a:hlinkClick r:id="rId4"/>
              </a:rPr>
              <a:t>www.optak.cz</a:t>
            </a:r>
            <a:r>
              <a:rPr lang="cs-CZ" sz="4400" dirty="0">
                <a:solidFill>
                  <a:srgbClr val="004B8D"/>
                </a:solidFill>
              </a:rPr>
              <a:t>, </a:t>
            </a:r>
            <a:r>
              <a:rPr lang="cs-CZ" sz="4400" dirty="0">
                <a:solidFill>
                  <a:srgbClr val="004B8D"/>
                </a:solidFill>
                <a:hlinkClick r:id="rId5"/>
              </a:rPr>
              <a:t>www.agentura-api.org</a:t>
            </a:r>
            <a:endParaRPr lang="cs-CZ" sz="4400" dirty="0">
              <a:solidFill>
                <a:srgbClr val="004B8D"/>
              </a:solidFill>
            </a:endParaRPr>
          </a:p>
          <a:p>
            <a:pPr marL="0" indent="0">
              <a:buNone/>
            </a:pPr>
            <a:endParaRPr lang="cs-CZ" sz="4400" dirty="0"/>
          </a:p>
          <a:p>
            <a:endParaRPr lang="cs-CZ" sz="4400" dirty="0"/>
          </a:p>
          <a:p>
            <a:pPr marL="0" indent="0">
              <a:buFontTx/>
              <a:buNone/>
            </a:pPr>
            <a:endParaRPr lang="cs-CZ" dirty="0"/>
          </a:p>
        </p:txBody>
      </p:sp>
    </p:spTree>
    <p:extLst>
      <p:ext uri="{BB962C8B-B14F-4D97-AF65-F5344CB8AC3E}">
        <p14:creationId xmlns:p14="http://schemas.microsoft.com/office/powerpoint/2010/main" val="2534224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FAFFA2-C63F-85E7-A6DA-B68EAE18CF43}"/>
              </a:ext>
            </a:extLst>
          </p:cNvPr>
          <p:cNvSpPr>
            <a:spLocks noGrp="1"/>
          </p:cNvSpPr>
          <p:nvPr>
            <p:ph type="title"/>
          </p:nvPr>
        </p:nvSpPr>
        <p:spPr>
          <a:xfrm>
            <a:off x="459316" y="369986"/>
            <a:ext cx="10989732" cy="1661993"/>
          </a:xfrm>
        </p:spPr>
        <p:txBody>
          <a:bodyPr/>
          <a:lstStyle/>
          <a:p>
            <a:r>
              <a:rPr lang="cs-CZ" dirty="0"/>
              <a:t>DNSH – environmentální cíle</a:t>
            </a:r>
            <a:br>
              <a:rPr lang="cs-CZ" dirty="0"/>
            </a:br>
            <a:br>
              <a:rPr lang="cs-CZ" dirty="0"/>
            </a:br>
            <a:endParaRPr lang="cs-CZ" dirty="0"/>
          </a:p>
        </p:txBody>
      </p:sp>
      <p:sp>
        <p:nvSpPr>
          <p:cNvPr id="4" name="Zástupný symbol pro text 2">
            <a:extLst>
              <a:ext uri="{FF2B5EF4-FFF2-40B4-BE49-F238E27FC236}">
                <a16:creationId xmlns:a16="http://schemas.microsoft.com/office/drawing/2014/main" id="{97BFA2CA-E7B0-40EC-93F1-E2A1F56F07B5}"/>
              </a:ext>
            </a:extLst>
          </p:cNvPr>
          <p:cNvSpPr txBox="1">
            <a:spLocks/>
          </p:cNvSpPr>
          <p:nvPr/>
        </p:nvSpPr>
        <p:spPr>
          <a:xfrm>
            <a:off x="459316" y="847686"/>
            <a:ext cx="11065934" cy="4867314"/>
          </a:xfrm>
          <a:prstGeom prst="rect">
            <a:avLst/>
          </a:prstGeom>
        </p:spPr>
        <p:txBody>
          <a:bodyPr vert="horz" lIns="0" tIns="360000" rIns="0" bIns="0" rtlCol="0">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a:t>Zmírňování změny klimatu</a:t>
            </a:r>
          </a:p>
          <a:p>
            <a:r>
              <a:rPr lang="cs-CZ" dirty="0"/>
              <a:t>Přizpůsobování se změně klimatu nebudou zaměřeny na prvky „hnědého výzkumu a inovací“ (tj. na černé a hnědé uhlí, olej/ropu, zemní plyn, na který se nevztahuje příloha č. III Technických pokynů k uplatnění zásady „významně nepoškozovat“ (Oznámení Komise 2021/C 58/01), modrý a šedý vodík, spalovací zařízení a skládky (Oznámení Komise 2021/C 58/01)</a:t>
            </a:r>
          </a:p>
          <a:p>
            <a:r>
              <a:rPr lang="cs-CZ" dirty="0"/>
              <a:t>Udržitelné využívání a ochrana vodních zdrojů (vodních útvarů, povrchových i podzemních vod)</a:t>
            </a:r>
          </a:p>
          <a:p>
            <a:r>
              <a:rPr lang="cs-CZ" dirty="0"/>
              <a:t>Oběhové hospodářství včetně předcházení vzniku odpadů a recyklace</a:t>
            </a:r>
          </a:p>
          <a:p>
            <a:r>
              <a:rPr lang="cs-CZ" dirty="0"/>
              <a:t>Prevence a omezování znečištění ovzduší, vody nebo půdy</a:t>
            </a:r>
          </a:p>
          <a:p>
            <a:r>
              <a:rPr lang="cs-CZ" dirty="0"/>
              <a:t>Ochrana a obnova biologické rozmanitosti a ekosystémů</a:t>
            </a:r>
          </a:p>
        </p:txBody>
      </p:sp>
    </p:spTree>
    <p:extLst>
      <p:ext uri="{BB962C8B-B14F-4D97-AF65-F5344CB8AC3E}">
        <p14:creationId xmlns:p14="http://schemas.microsoft.com/office/powerpoint/2010/main" val="3518453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5F4F9B-001F-4E01-862B-8A2564D7E241}"/>
              </a:ext>
            </a:extLst>
          </p:cNvPr>
          <p:cNvSpPr>
            <a:spLocks noGrp="1"/>
          </p:cNvSpPr>
          <p:nvPr>
            <p:ph type="ctrTitle"/>
          </p:nvPr>
        </p:nvSpPr>
        <p:spPr>
          <a:xfrm>
            <a:off x="359350" y="4268739"/>
            <a:ext cx="9720294" cy="1354217"/>
          </a:xfrm>
        </p:spPr>
        <p:txBody>
          <a:bodyPr/>
          <a:lstStyle/>
          <a:p>
            <a:r>
              <a:rPr lang="cs-CZ" sz="4800" dirty="0"/>
              <a:t>AKTIVITY SC 1.1</a:t>
            </a:r>
            <a:br>
              <a:rPr lang="cs-CZ" dirty="0"/>
            </a:br>
            <a:endParaRPr lang="cs-CZ" dirty="0"/>
          </a:p>
        </p:txBody>
      </p:sp>
      <p:cxnSp>
        <p:nvCxnSpPr>
          <p:cNvPr id="4" name="Spojnice: pravoúhlá 3">
            <a:extLst>
              <a:ext uri="{FF2B5EF4-FFF2-40B4-BE49-F238E27FC236}">
                <a16:creationId xmlns:a16="http://schemas.microsoft.com/office/drawing/2014/main" id="{65A28BBA-7E0F-FE14-F23C-A73135BA6503}"/>
              </a:ext>
            </a:extLst>
          </p:cNvPr>
          <p:cNvCxnSpPr>
            <a:cxnSpLocks/>
            <a:stCxn id="5" idx="3"/>
          </p:cNvCxnSpPr>
          <p:nvPr/>
        </p:nvCxnSpPr>
        <p:spPr>
          <a:xfrm flipV="1">
            <a:off x="6096000" y="414867"/>
            <a:ext cx="5308600" cy="643591"/>
          </a:xfrm>
          <a:prstGeom prst="bentConnector3">
            <a:avLst/>
          </a:prstGeom>
          <a:ln w="38100">
            <a:solidFill>
              <a:srgbClr val="BA5EA3"/>
            </a:solidFill>
          </a:ln>
        </p:spPr>
        <p:style>
          <a:lnRef idx="1">
            <a:schemeClr val="accent1"/>
          </a:lnRef>
          <a:fillRef idx="0">
            <a:schemeClr val="accent1"/>
          </a:fillRef>
          <a:effectRef idx="0">
            <a:schemeClr val="accent1"/>
          </a:effectRef>
          <a:fontRef idx="minor">
            <a:schemeClr val="tx1"/>
          </a:fontRef>
        </p:style>
      </p:cxnSp>
      <p:pic>
        <p:nvPicPr>
          <p:cNvPr id="5" name="Grafický objekt 4">
            <a:extLst>
              <a:ext uri="{FF2B5EF4-FFF2-40B4-BE49-F238E27FC236}">
                <a16:creationId xmlns:a16="http://schemas.microsoft.com/office/drawing/2014/main" id="{78BA1597-3152-4C43-3AD9-BCE28DD41D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7702" y="597344"/>
            <a:ext cx="5738298" cy="922227"/>
          </a:xfrm>
          <a:prstGeom prst="rect">
            <a:avLst/>
          </a:prstGeom>
        </p:spPr>
      </p:pic>
      <p:pic>
        <p:nvPicPr>
          <p:cNvPr id="6" name="Grafický objekt 5">
            <a:extLst>
              <a:ext uri="{FF2B5EF4-FFF2-40B4-BE49-F238E27FC236}">
                <a16:creationId xmlns:a16="http://schemas.microsoft.com/office/drawing/2014/main" id="{FAC340F0-A6A7-476C-B673-F514C8AF72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81430" y="572949"/>
            <a:ext cx="310947" cy="3695790"/>
          </a:xfrm>
          <a:prstGeom prst="rect">
            <a:avLst/>
          </a:prstGeom>
        </p:spPr>
      </p:pic>
    </p:spTree>
    <p:extLst>
      <p:ext uri="{BB962C8B-B14F-4D97-AF65-F5344CB8AC3E}">
        <p14:creationId xmlns:p14="http://schemas.microsoft.com/office/powerpoint/2010/main" val="1323597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cký objekt 3">
            <a:extLst>
              <a:ext uri="{FF2B5EF4-FFF2-40B4-BE49-F238E27FC236}">
                <a16:creationId xmlns:a16="http://schemas.microsoft.com/office/drawing/2014/main" id="{23125720-74FA-31F2-8C51-E9EE719F7C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996071"/>
            <a:ext cx="12192001" cy="863600"/>
          </a:xfrm>
          <a:prstGeom prst="rect">
            <a:avLst/>
          </a:prstGeom>
        </p:spPr>
      </p:pic>
      <p:sp>
        <p:nvSpPr>
          <p:cNvPr id="2" name="Nadpis 1">
            <a:extLst>
              <a:ext uri="{FF2B5EF4-FFF2-40B4-BE49-F238E27FC236}">
                <a16:creationId xmlns:a16="http://schemas.microsoft.com/office/drawing/2014/main" id="{0A2EAC3A-E7EE-C5CB-4C55-89F9B335FEA5}"/>
              </a:ext>
            </a:extLst>
          </p:cNvPr>
          <p:cNvSpPr>
            <a:spLocks noGrp="1"/>
          </p:cNvSpPr>
          <p:nvPr>
            <p:ph type="title"/>
          </p:nvPr>
        </p:nvSpPr>
        <p:spPr>
          <a:xfrm>
            <a:off x="370413" y="422412"/>
            <a:ext cx="11231037" cy="492443"/>
          </a:xfrm>
        </p:spPr>
        <p:txBody>
          <a:bodyPr/>
          <a:lstStyle/>
          <a:p>
            <a:r>
              <a:rPr lang="cs-CZ" sz="3200" b="1" dirty="0">
                <a:solidFill>
                  <a:srgbClr val="BA5EA3"/>
                </a:solidFill>
              </a:rPr>
              <a:t>Aplikace – prodloužen příjem žádostí do 31. 1. 2023</a:t>
            </a:r>
          </a:p>
        </p:txBody>
      </p:sp>
      <p:sp>
        <p:nvSpPr>
          <p:cNvPr id="27" name="TextovéPole 26">
            <a:extLst>
              <a:ext uri="{FF2B5EF4-FFF2-40B4-BE49-F238E27FC236}">
                <a16:creationId xmlns:a16="http://schemas.microsoft.com/office/drawing/2014/main" id="{1393A8C1-1A83-E208-920B-7C11C1DEB5C9}"/>
              </a:ext>
            </a:extLst>
          </p:cNvPr>
          <p:cNvSpPr txBox="1"/>
          <p:nvPr/>
        </p:nvSpPr>
        <p:spPr>
          <a:xfrm>
            <a:off x="1160467" y="1165470"/>
            <a:ext cx="4140200" cy="707886"/>
          </a:xfrm>
          <a:prstGeom prst="rect">
            <a:avLst/>
          </a:prstGeom>
          <a:noFill/>
        </p:spPr>
        <p:txBody>
          <a:bodyPr wrap="square" rtlCol="0">
            <a:spAutoFit/>
          </a:bodyPr>
          <a:lstStyle/>
          <a:p>
            <a:r>
              <a:rPr lang="cs-CZ" sz="2000" b="1" dirty="0"/>
              <a:t>Alokace aktivity: 10 mld. Kč</a:t>
            </a:r>
          </a:p>
          <a:p>
            <a:r>
              <a:rPr lang="cs-CZ" sz="2000" b="1" dirty="0"/>
              <a:t>Alokace výzvy I.: </a:t>
            </a:r>
            <a:r>
              <a:rPr lang="cs-CZ" sz="2000" dirty="0"/>
              <a:t>4</a:t>
            </a:r>
            <a:r>
              <a:rPr lang="cs-CZ" dirty="0"/>
              <a:t> mld. Kč</a:t>
            </a:r>
          </a:p>
        </p:txBody>
      </p:sp>
      <p:sp>
        <p:nvSpPr>
          <p:cNvPr id="28" name="TextovéPole 27">
            <a:extLst>
              <a:ext uri="{FF2B5EF4-FFF2-40B4-BE49-F238E27FC236}">
                <a16:creationId xmlns:a16="http://schemas.microsoft.com/office/drawing/2014/main" id="{145D6ECE-4D21-4B1F-63C9-55F6B3C0D06E}"/>
              </a:ext>
            </a:extLst>
          </p:cNvPr>
          <p:cNvSpPr txBox="1"/>
          <p:nvPr/>
        </p:nvSpPr>
        <p:spPr>
          <a:xfrm>
            <a:off x="6205532" y="1172196"/>
            <a:ext cx="4834468" cy="2062103"/>
          </a:xfrm>
          <a:prstGeom prst="rect">
            <a:avLst/>
          </a:prstGeom>
          <a:noFill/>
        </p:spPr>
        <p:txBody>
          <a:bodyPr wrap="square" rtlCol="0">
            <a:spAutoFit/>
          </a:bodyPr>
          <a:lstStyle/>
          <a:p>
            <a:r>
              <a:rPr lang="cs-CZ" sz="2000" b="1" dirty="0"/>
              <a:t>Míra podpory:</a:t>
            </a:r>
          </a:p>
          <a:p>
            <a:r>
              <a:rPr lang="pl-PL" dirty="0"/>
              <a:t>• 45 až 80 % - malý podnik,</a:t>
            </a:r>
          </a:p>
          <a:p>
            <a:r>
              <a:rPr lang="pl-PL" dirty="0"/>
              <a:t>• 35 až 75 % - střední podnik,</a:t>
            </a:r>
          </a:p>
          <a:p>
            <a:r>
              <a:rPr lang="pl-PL" dirty="0"/>
              <a:t>• 25 až 65 % - velký podnik,</a:t>
            </a:r>
          </a:p>
          <a:p>
            <a:r>
              <a:rPr lang="cs-CZ" dirty="0"/>
              <a:t>• 85 % - výzkumné organizace.</a:t>
            </a:r>
          </a:p>
          <a:p>
            <a:r>
              <a:rPr lang="cs-CZ" dirty="0"/>
              <a:t>Míra podpory se odvíjí od velikosti podniku, kategorie činnosti a příp. účinné spolupráce.</a:t>
            </a:r>
          </a:p>
        </p:txBody>
      </p:sp>
      <p:sp>
        <p:nvSpPr>
          <p:cNvPr id="29" name="TextovéPole 28">
            <a:extLst>
              <a:ext uri="{FF2B5EF4-FFF2-40B4-BE49-F238E27FC236}">
                <a16:creationId xmlns:a16="http://schemas.microsoft.com/office/drawing/2014/main" id="{9AF7052B-A847-A5A5-ADDA-ED0851782649}"/>
              </a:ext>
            </a:extLst>
          </p:cNvPr>
          <p:cNvSpPr txBox="1"/>
          <p:nvPr/>
        </p:nvSpPr>
        <p:spPr>
          <a:xfrm>
            <a:off x="1187447" y="2351829"/>
            <a:ext cx="4140200" cy="677108"/>
          </a:xfrm>
          <a:prstGeom prst="rect">
            <a:avLst/>
          </a:prstGeom>
          <a:noFill/>
        </p:spPr>
        <p:txBody>
          <a:bodyPr wrap="square" rtlCol="0">
            <a:spAutoFit/>
          </a:bodyPr>
          <a:lstStyle/>
          <a:p>
            <a:r>
              <a:rPr lang="cs-CZ" sz="2000" b="1" dirty="0"/>
              <a:t>Výše podpory: </a:t>
            </a:r>
            <a:r>
              <a:rPr lang="cs-CZ" dirty="0"/>
              <a:t>2 mil. – 125 mil. Kč </a:t>
            </a:r>
          </a:p>
          <a:p>
            <a:endParaRPr lang="cs-CZ" dirty="0"/>
          </a:p>
        </p:txBody>
      </p:sp>
      <p:pic>
        <p:nvPicPr>
          <p:cNvPr id="16" name="Obrázek 15">
            <a:extLst>
              <a:ext uri="{FF2B5EF4-FFF2-40B4-BE49-F238E27FC236}">
                <a16:creationId xmlns:a16="http://schemas.microsoft.com/office/drawing/2014/main" id="{134BA9DA-9F07-23EF-4559-8D8C507BD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4243" y="1170621"/>
            <a:ext cx="694268" cy="694268"/>
          </a:xfrm>
          <a:prstGeom prst="rect">
            <a:avLst/>
          </a:prstGeom>
        </p:spPr>
      </p:pic>
      <p:pic>
        <p:nvPicPr>
          <p:cNvPr id="25" name="Obrázek 24">
            <a:extLst>
              <a:ext uri="{FF2B5EF4-FFF2-40B4-BE49-F238E27FC236}">
                <a16:creationId xmlns:a16="http://schemas.microsoft.com/office/drawing/2014/main" id="{9C590DE3-06F4-D985-C491-3C2CCFD5A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012" y="1171244"/>
            <a:ext cx="707887" cy="707887"/>
          </a:xfrm>
          <a:prstGeom prst="rect">
            <a:avLst/>
          </a:prstGeom>
        </p:spPr>
      </p:pic>
      <p:pic>
        <p:nvPicPr>
          <p:cNvPr id="31" name="Obrázek 30">
            <a:extLst>
              <a:ext uri="{FF2B5EF4-FFF2-40B4-BE49-F238E27FC236}">
                <a16:creationId xmlns:a16="http://schemas.microsoft.com/office/drawing/2014/main" id="{9DC18009-1E99-3168-CEEF-2BF449A65A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739" y="2336440"/>
            <a:ext cx="710098" cy="707886"/>
          </a:xfrm>
          <a:prstGeom prst="rect">
            <a:avLst/>
          </a:prstGeom>
        </p:spPr>
      </p:pic>
      <p:pic>
        <p:nvPicPr>
          <p:cNvPr id="15" name="Obrázek 14">
            <a:extLst>
              <a:ext uri="{FF2B5EF4-FFF2-40B4-BE49-F238E27FC236}">
                <a16:creationId xmlns:a16="http://schemas.microsoft.com/office/drawing/2014/main" id="{E078CCD0-2D3E-43D5-A38C-EC1ECFA7F3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083" y="3414273"/>
            <a:ext cx="712010" cy="712010"/>
          </a:xfrm>
          <a:prstGeom prst="rect">
            <a:avLst/>
          </a:prstGeom>
        </p:spPr>
      </p:pic>
      <p:sp>
        <p:nvSpPr>
          <p:cNvPr id="17" name="Nadpis 1">
            <a:extLst>
              <a:ext uri="{FF2B5EF4-FFF2-40B4-BE49-F238E27FC236}">
                <a16:creationId xmlns:a16="http://schemas.microsoft.com/office/drawing/2014/main" id="{35156AA4-45F3-49CE-B0C0-B3816955617A}"/>
              </a:ext>
            </a:extLst>
          </p:cNvPr>
          <p:cNvSpPr txBox="1">
            <a:spLocks/>
          </p:cNvSpPr>
          <p:nvPr/>
        </p:nvSpPr>
        <p:spPr>
          <a:xfrm>
            <a:off x="1275165" y="3355825"/>
            <a:ext cx="10349290" cy="861774"/>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600" kern="1200">
                <a:solidFill>
                  <a:schemeClr val="accent2"/>
                </a:solidFill>
                <a:latin typeface="+mj-lt"/>
                <a:ea typeface="+mj-ea"/>
                <a:cs typeface="+mj-cs"/>
              </a:defRPr>
            </a:lvl1pPr>
          </a:lstStyle>
          <a:p>
            <a:r>
              <a:rPr lang="cs-CZ" sz="2000" b="1" dirty="0">
                <a:solidFill>
                  <a:schemeClr val="tx1"/>
                </a:solidFill>
              </a:rPr>
              <a:t>Podporované aktivity:</a:t>
            </a:r>
          </a:p>
          <a:p>
            <a:r>
              <a:rPr lang="cs-CZ" sz="1800" dirty="0">
                <a:solidFill>
                  <a:schemeClr val="tx1"/>
                </a:solidFill>
              </a:rPr>
              <a:t>Získávání nových znalostí potřebných pro vývoj nových produktů, materiálů, technologií a služeb</a:t>
            </a:r>
          </a:p>
          <a:p>
            <a:r>
              <a:rPr lang="cs-CZ" sz="1800" dirty="0">
                <a:solidFill>
                  <a:schemeClr val="tx1"/>
                </a:solidFill>
              </a:rPr>
              <a:t>prostřednictvím realizace projektů průmyslového výzkumu a experimentálního vývoje.</a:t>
            </a:r>
          </a:p>
        </p:txBody>
      </p:sp>
      <p:pic>
        <p:nvPicPr>
          <p:cNvPr id="13" name="Obrázek 12">
            <a:extLst>
              <a:ext uri="{FF2B5EF4-FFF2-40B4-BE49-F238E27FC236}">
                <a16:creationId xmlns:a16="http://schemas.microsoft.com/office/drawing/2014/main" id="{564AC6E2-66B6-4EBF-85D5-EFF1A17740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019" y="4516177"/>
            <a:ext cx="694269" cy="694269"/>
          </a:xfrm>
          <a:prstGeom prst="rect">
            <a:avLst/>
          </a:prstGeom>
        </p:spPr>
      </p:pic>
      <p:sp>
        <p:nvSpPr>
          <p:cNvPr id="14" name="TextovéPole 13">
            <a:extLst>
              <a:ext uri="{FF2B5EF4-FFF2-40B4-BE49-F238E27FC236}">
                <a16:creationId xmlns:a16="http://schemas.microsoft.com/office/drawing/2014/main" id="{6AA3938C-D9E9-4CED-AA1B-7B4EE9B13CF0}"/>
              </a:ext>
            </a:extLst>
          </p:cNvPr>
          <p:cNvSpPr txBox="1"/>
          <p:nvPr/>
        </p:nvSpPr>
        <p:spPr>
          <a:xfrm>
            <a:off x="1191793" y="4439553"/>
            <a:ext cx="9615165" cy="1508105"/>
          </a:xfrm>
          <a:prstGeom prst="rect">
            <a:avLst/>
          </a:prstGeom>
          <a:noFill/>
        </p:spPr>
        <p:txBody>
          <a:bodyPr wrap="square" rtlCol="0">
            <a:spAutoFit/>
          </a:bodyPr>
          <a:lstStyle/>
          <a:p>
            <a:r>
              <a:rPr lang="cs-CZ" sz="2000" b="1" dirty="0"/>
              <a:t>Cílová skupina:</a:t>
            </a:r>
          </a:p>
          <a:p>
            <a:r>
              <a:rPr lang="pl-PL" sz="1600" dirty="0"/>
              <a:t>• </a:t>
            </a:r>
            <a:r>
              <a:rPr lang="pl-PL" dirty="0"/>
              <a:t>malý a střední podnik (definice GBER), </a:t>
            </a:r>
            <a:r>
              <a:rPr lang="cs-CZ" dirty="0" err="1"/>
              <a:t>small</a:t>
            </a:r>
            <a:r>
              <a:rPr lang="cs-CZ" dirty="0"/>
              <a:t> </a:t>
            </a:r>
            <a:r>
              <a:rPr lang="cs-CZ" dirty="0" err="1"/>
              <a:t>mid</a:t>
            </a:r>
            <a:r>
              <a:rPr lang="cs-CZ" dirty="0"/>
              <a:t>-cap, </a:t>
            </a:r>
            <a:r>
              <a:rPr lang="cs-CZ" dirty="0" err="1"/>
              <a:t>mid</a:t>
            </a:r>
            <a:r>
              <a:rPr lang="cs-CZ" dirty="0"/>
              <a:t>-cap, výzkumná organizace,</a:t>
            </a:r>
          </a:p>
          <a:p>
            <a:r>
              <a:rPr lang="cs-CZ" dirty="0"/>
              <a:t>• velký podnik (nad 3000 zaměstnanců) v rámci výzvy I. pouze při splnění podmínky účinné spolupráce s MSP, minimální podíl MSP na rozpočtu projektu je </a:t>
            </a:r>
            <a:r>
              <a:rPr lang="cs-CZ" b="1" dirty="0"/>
              <a:t>30 %</a:t>
            </a:r>
            <a:r>
              <a:rPr lang="cs-CZ" dirty="0"/>
              <a:t>).       </a:t>
            </a:r>
          </a:p>
          <a:p>
            <a:endParaRPr lang="cs-CZ" dirty="0"/>
          </a:p>
        </p:txBody>
      </p:sp>
    </p:spTree>
    <p:extLst>
      <p:ext uri="{BB962C8B-B14F-4D97-AF65-F5344CB8AC3E}">
        <p14:creationId xmlns:p14="http://schemas.microsoft.com/office/powerpoint/2010/main" val="3769401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cký objekt 10">
            <a:extLst>
              <a:ext uri="{FF2B5EF4-FFF2-40B4-BE49-F238E27FC236}">
                <a16:creationId xmlns:a16="http://schemas.microsoft.com/office/drawing/2014/main" id="{EBD6C7DF-0EE6-396E-E09C-06C2D3CEFC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5994400"/>
            <a:ext cx="12192001" cy="863600"/>
          </a:xfrm>
          <a:prstGeom prst="rect">
            <a:avLst/>
          </a:prstGeom>
        </p:spPr>
      </p:pic>
      <p:sp>
        <p:nvSpPr>
          <p:cNvPr id="6" name="TextovéPole 5">
            <a:extLst>
              <a:ext uri="{FF2B5EF4-FFF2-40B4-BE49-F238E27FC236}">
                <a16:creationId xmlns:a16="http://schemas.microsoft.com/office/drawing/2014/main" id="{F408AF98-7FBA-90BA-C9E9-0713C2BE304E}"/>
              </a:ext>
            </a:extLst>
          </p:cNvPr>
          <p:cNvSpPr txBox="1"/>
          <p:nvPr/>
        </p:nvSpPr>
        <p:spPr>
          <a:xfrm>
            <a:off x="1151470" y="1161296"/>
            <a:ext cx="10378015" cy="4339650"/>
          </a:xfrm>
          <a:prstGeom prst="rect">
            <a:avLst/>
          </a:prstGeom>
          <a:noFill/>
        </p:spPr>
        <p:txBody>
          <a:bodyPr wrap="square" rtlCol="0">
            <a:spAutoFit/>
          </a:bodyPr>
          <a:lstStyle/>
          <a:p>
            <a:r>
              <a:rPr lang="cs-CZ" sz="2000" b="1" dirty="0"/>
              <a:t>Způsobilé výdaje – rozpočtové položky</a:t>
            </a:r>
          </a:p>
          <a:p>
            <a:pPr marL="285750" indent="-285750">
              <a:buFont typeface="Arial" panose="020B0604020202020204" pitchFamily="34" charset="0"/>
              <a:buChar char="•"/>
            </a:pPr>
            <a:r>
              <a:rPr lang="cs-CZ" sz="1600" b="1" dirty="0">
                <a:solidFill>
                  <a:srgbClr val="963A8E"/>
                </a:solidFill>
              </a:rPr>
              <a:t>Náklady na smluvní výzkum a poradenské služby </a:t>
            </a:r>
            <a:r>
              <a:rPr lang="cs-CZ" sz="1600" b="1" dirty="0" err="1">
                <a:solidFill>
                  <a:srgbClr val="963A8E"/>
                </a:solidFill>
              </a:rPr>
              <a:t>VaV</a:t>
            </a:r>
            <a:r>
              <a:rPr lang="cs-CZ" sz="1600" b="1" dirty="0">
                <a:solidFill>
                  <a:srgbClr val="963A8E"/>
                </a:solidFill>
              </a:rPr>
              <a:t> </a:t>
            </a:r>
            <a:r>
              <a:rPr lang="cs-CZ" sz="1600" dirty="0"/>
              <a:t>(ověřování prototypů, laboratorní testování vstupů).</a:t>
            </a:r>
          </a:p>
          <a:p>
            <a:pPr marL="285750" indent="-285750">
              <a:buFont typeface="Arial" panose="020B0604020202020204" pitchFamily="34" charset="0"/>
              <a:buChar char="•"/>
            </a:pPr>
            <a:r>
              <a:rPr lang="cs-CZ" sz="1600" b="1" dirty="0">
                <a:solidFill>
                  <a:srgbClr val="963A8E"/>
                </a:solidFill>
              </a:rPr>
              <a:t>Osobní náklady výzkumných pracovníků, techniků a ostatního technického podpůrného personálu</a:t>
            </a:r>
            <a:r>
              <a:rPr lang="cs-CZ" sz="1600" b="1" dirty="0"/>
              <a:t> </a:t>
            </a:r>
            <a:r>
              <a:rPr lang="cs-CZ" sz="1600" dirty="0"/>
              <a:t>- nad úroveň průměru dle Informačního systému průměrných výdělků ze mzdové či platové sféry ČR musí být dostatečně zdůvodněn v rámci podané žádosti o podporu, do úrovně 9. decilu dle Informačního systému průměrných výdělků ze mzdové či platové sféry ČR aktuálně zveřejněných v době podání žádosti o podporu / žádosti o změnu, současně nesmí přesáhnout hodnotu 120 000 Kč.</a:t>
            </a:r>
          </a:p>
          <a:p>
            <a:pPr marL="285750" indent="-285750">
              <a:buFont typeface="Arial" panose="020B0604020202020204" pitchFamily="34" charset="0"/>
              <a:buChar char="•"/>
            </a:pPr>
            <a:r>
              <a:rPr lang="cs-CZ" sz="1600" b="1" dirty="0">
                <a:solidFill>
                  <a:srgbClr val="963A8E"/>
                </a:solidFill>
              </a:rPr>
              <a:t>Odpisy dlouhodobého hmotného movitého majetku </a:t>
            </a:r>
            <a:r>
              <a:rPr lang="cs-CZ" sz="1600" dirty="0"/>
              <a:t>(nástrojů, přístrojů a vybavení pořízené od třetích stran) – </a:t>
            </a:r>
            <a:r>
              <a:rPr lang="cs-CZ" sz="1600" u="sng" dirty="0"/>
              <a:t>alikvotně.</a:t>
            </a:r>
          </a:p>
          <a:p>
            <a:pPr marL="285750" indent="-285750">
              <a:buFont typeface="Arial" panose="020B0604020202020204" pitchFamily="34" charset="0"/>
              <a:buChar char="•"/>
            </a:pPr>
            <a:r>
              <a:rPr lang="pl-PL" sz="1600" b="1" dirty="0">
                <a:solidFill>
                  <a:srgbClr val="963A8E"/>
                </a:solidFill>
              </a:rPr>
              <a:t>Náklady na materiál a komponenty</a:t>
            </a:r>
            <a:r>
              <a:rPr lang="pl-PL" sz="1600" dirty="0">
                <a:solidFill>
                  <a:srgbClr val="963A8E"/>
                </a:solidFill>
              </a:rPr>
              <a:t> </a:t>
            </a:r>
            <a:r>
              <a:rPr lang="pl-PL" sz="1600" dirty="0"/>
              <a:t>(s</a:t>
            </a:r>
            <a:r>
              <a:rPr lang="cs-CZ" sz="1600" i="1" dirty="0" err="1"/>
              <a:t>uroviny</a:t>
            </a:r>
            <a:r>
              <a:rPr lang="cs-CZ" sz="1600" i="1" dirty="0"/>
              <a:t> (základní materiál tvořící podstatu prototypu; pomocné látky netvořící podstatu výrobku/prototypu např. lak; provozovací látky (chemikálie, jednorázové plasty, palivo, mazadla apod.)</a:t>
            </a:r>
            <a:r>
              <a:rPr lang="pl-PL" sz="1600" i="1" dirty="0"/>
              <a:t>.</a:t>
            </a:r>
            <a:r>
              <a:rPr lang="pl-PL" sz="1600" dirty="0"/>
              <a:t> </a:t>
            </a:r>
          </a:p>
          <a:p>
            <a:pPr marL="285750" indent="-285750">
              <a:buFont typeface="Arial" panose="020B0604020202020204" pitchFamily="34" charset="0"/>
              <a:buChar char="•"/>
            </a:pPr>
            <a:r>
              <a:rPr lang="cs-CZ" sz="1600" b="1" dirty="0">
                <a:solidFill>
                  <a:srgbClr val="963A8E"/>
                </a:solidFill>
              </a:rPr>
              <a:t>Paušální náklady </a:t>
            </a:r>
            <a:r>
              <a:rPr lang="cs-CZ" sz="1600" dirty="0"/>
              <a:t>(15 % z položky osobní náklady) – nevykazují se a ani nehodnotí (úklid, pojištění, energie, mzdy účetní, telefony, notebooky pro team, kancelářské vybavení a materiál). </a:t>
            </a:r>
          </a:p>
          <a:p>
            <a:pPr marL="285750" indent="-285750">
              <a:buFont typeface="Arial" panose="020B0604020202020204" pitchFamily="34" charset="0"/>
              <a:buChar char="•"/>
            </a:pPr>
            <a:r>
              <a:rPr lang="cs-CZ" sz="1600" b="1" dirty="0">
                <a:solidFill>
                  <a:srgbClr val="963A8E"/>
                </a:solidFill>
              </a:rPr>
              <a:t>Ostatní provozní náklady </a:t>
            </a:r>
            <a:r>
              <a:rPr lang="cs-CZ" sz="1600" dirty="0"/>
              <a:t>– úzce související s projektem, ale nesplňující charakter </a:t>
            </a:r>
            <a:r>
              <a:rPr lang="cs-CZ" sz="1600" dirty="0" err="1"/>
              <a:t>VaV</a:t>
            </a:r>
            <a:r>
              <a:rPr lang="cs-CZ" sz="1600" dirty="0"/>
              <a:t> služby (provádění rutinních měření, zpracování naměřených údajů do tabulek, montážní a elektro práce, kalibrace přístrojů, příprava ploch k provádění experimentů, pronájem softwaru nebo pronájem výpočetního výkonu za předpokladu jejich nezbytného využití pro účely projektu apod.)</a:t>
            </a:r>
            <a:endParaRPr lang="cs-CZ" sz="2000" b="1" dirty="0"/>
          </a:p>
        </p:txBody>
      </p:sp>
      <p:pic>
        <p:nvPicPr>
          <p:cNvPr id="18" name="Obrázek 17">
            <a:extLst>
              <a:ext uri="{FF2B5EF4-FFF2-40B4-BE49-F238E27FC236}">
                <a16:creationId xmlns:a16="http://schemas.microsoft.com/office/drawing/2014/main" id="{89636C61-83F3-B6BA-FB18-EE736CAABB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759" y="1171668"/>
            <a:ext cx="694269" cy="694269"/>
          </a:xfrm>
          <a:prstGeom prst="rect">
            <a:avLst/>
          </a:prstGeom>
        </p:spPr>
      </p:pic>
      <p:sp>
        <p:nvSpPr>
          <p:cNvPr id="22" name="Nadpis 1">
            <a:extLst>
              <a:ext uri="{FF2B5EF4-FFF2-40B4-BE49-F238E27FC236}">
                <a16:creationId xmlns:a16="http://schemas.microsoft.com/office/drawing/2014/main" id="{694D1F89-6F77-4AAC-9F1A-B0C480055F9B}"/>
              </a:ext>
            </a:extLst>
          </p:cNvPr>
          <p:cNvSpPr>
            <a:spLocks noGrp="1"/>
          </p:cNvSpPr>
          <p:nvPr>
            <p:ph type="title"/>
          </p:nvPr>
        </p:nvSpPr>
        <p:spPr>
          <a:xfrm>
            <a:off x="355595" y="411547"/>
            <a:ext cx="11370737" cy="492443"/>
          </a:xfrm>
        </p:spPr>
        <p:txBody>
          <a:bodyPr/>
          <a:lstStyle/>
          <a:p>
            <a:r>
              <a:rPr lang="cs-CZ" sz="3200" b="1" dirty="0">
                <a:solidFill>
                  <a:srgbClr val="BA5EA3"/>
                </a:solidFill>
              </a:rPr>
              <a:t>Aplikace</a:t>
            </a:r>
          </a:p>
        </p:txBody>
      </p:sp>
    </p:spTree>
    <p:extLst>
      <p:ext uri="{BB962C8B-B14F-4D97-AF65-F5344CB8AC3E}">
        <p14:creationId xmlns:p14="http://schemas.microsoft.com/office/powerpoint/2010/main" val="3333026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cký objekt 10">
            <a:extLst>
              <a:ext uri="{FF2B5EF4-FFF2-40B4-BE49-F238E27FC236}">
                <a16:creationId xmlns:a16="http://schemas.microsoft.com/office/drawing/2014/main" id="{EBD6C7DF-0EE6-396E-E09C-06C2D3CEFC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5994400"/>
            <a:ext cx="12192001" cy="863600"/>
          </a:xfrm>
          <a:prstGeom prst="rect">
            <a:avLst/>
          </a:prstGeom>
        </p:spPr>
      </p:pic>
      <p:sp>
        <p:nvSpPr>
          <p:cNvPr id="6" name="TextovéPole 5">
            <a:extLst>
              <a:ext uri="{FF2B5EF4-FFF2-40B4-BE49-F238E27FC236}">
                <a16:creationId xmlns:a16="http://schemas.microsoft.com/office/drawing/2014/main" id="{F408AF98-7FBA-90BA-C9E9-0713C2BE304E}"/>
              </a:ext>
            </a:extLst>
          </p:cNvPr>
          <p:cNvSpPr txBox="1"/>
          <p:nvPr/>
        </p:nvSpPr>
        <p:spPr>
          <a:xfrm>
            <a:off x="1141308" y="1163201"/>
            <a:ext cx="10378015" cy="5109091"/>
          </a:xfrm>
          <a:prstGeom prst="rect">
            <a:avLst/>
          </a:prstGeom>
          <a:noFill/>
        </p:spPr>
        <p:txBody>
          <a:bodyPr wrap="square" rtlCol="0">
            <a:spAutoFit/>
          </a:bodyPr>
          <a:lstStyle/>
          <a:p>
            <a:r>
              <a:rPr lang="cs-CZ" sz="2000" b="1" dirty="0"/>
              <a:t>Klíčová specifika a podmínky</a:t>
            </a:r>
          </a:p>
          <a:p>
            <a:pPr marL="285750" indent="-285750">
              <a:buFont typeface="Arial" panose="020B0604020202020204" pitchFamily="34" charset="0"/>
              <a:buChar char="•"/>
            </a:pPr>
            <a:r>
              <a:rPr lang="cs-CZ" dirty="0"/>
              <a:t>Nejzazší datum pro </a:t>
            </a:r>
            <a:r>
              <a:rPr lang="cs-CZ" b="1" dirty="0"/>
              <a:t>ukončení fyzické realizace</a:t>
            </a:r>
            <a:r>
              <a:rPr lang="cs-CZ" dirty="0"/>
              <a:t> projektu je 31. 12. 2026.</a:t>
            </a:r>
          </a:p>
          <a:p>
            <a:pPr marL="285750" indent="-285750">
              <a:buFont typeface="Arial" panose="020B0604020202020204" pitchFamily="34" charset="0"/>
              <a:buChar char="•"/>
            </a:pPr>
            <a:r>
              <a:rPr lang="cs-CZ" dirty="0"/>
              <a:t>Podíl ZV za průmyslový výzkum může být </a:t>
            </a:r>
            <a:r>
              <a:rPr lang="cs-CZ" b="1" dirty="0"/>
              <a:t>max. 30 % </a:t>
            </a:r>
            <a:r>
              <a:rPr lang="cs-CZ" dirty="0"/>
              <a:t>z celkových způsobilých výdajů projektu.</a:t>
            </a:r>
          </a:p>
          <a:p>
            <a:pPr marL="285750" indent="-285750">
              <a:buFont typeface="Arial" panose="020B0604020202020204" pitchFamily="34" charset="0"/>
              <a:buChar char="•"/>
            </a:pPr>
            <a:r>
              <a:rPr lang="cs-CZ" dirty="0"/>
              <a:t>Hlavním žadatelem/příjemcem projektu musí být člen konsorcia s nejvyšším podílem způsobilých výdajů na celkovém rozpočtu.</a:t>
            </a:r>
          </a:p>
          <a:p>
            <a:pPr marL="285750" indent="-285750">
              <a:buFont typeface="Arial" panose="020B0604020202020204" pitchFamily="34" charset="0"/>
              <a:buChar char="•"/>
            </a:pPr>
            <a:r>
              <a:rPr lang="cs-CZ" b="1" dirty="0"/>
              <a:t>Výstupem projektu </a:t>
            </a:r>
            <a:r>
              <a:rPr lang="cs-CZ" dirty="0"/>
              <a:t>musí být minimálně jeden z výsledků </a:t>
            </a:r>
            <a:r>
              <a:rPr lang="cs-CZ" dirty="0" err="1"/>
              <a:t>VaV</a:t>
            </a:r>
            <a:r>
              <a:rPr lang="cs-CZ" dirty="0"/>
              <a:t>: poloprovoz, ověřená technologie, užitný vzor, průmyslový vzor, prototyp, funkční vzorek nebo software.</a:t>
            </a:r>
          </a:p>
          <a:p>
            <a:pPr marL="285750" indent="-285750">
              <a:buFont typeface="Arial" panose="020B0604020202020204" pitchFamily="34" charset="0"/>
              <a:buChar char="•"/>
            </a:pPr>
            <a:r>
              <a:rPr lang="cs-CZ" b="1" dirty="0"/>
              <a:t>Jedná se o projekt výzkumu a vývoje - </a:t>
            </a:r>
            <a:r>
              <a:rPr lang="cs-CZ" dirty="0"/>
              <a:t>musí obsahovat prvek novosti, být kreativní/tvůrčí, obsahovat prvek nejistoty, být systematické a být převoditelné a/nebo reprodukovatelné (</a:t>
            </a:r>
            <a:r>
              <a:rPr lang="cs-CZ" dirty="0" err="1"/>
              <a:t>Frascati</a:t>
            </a:r>
            <a:r>
              <a:rPr lang="cs-CZ" dirty="0"/>
              <a:t> </a:t>
            </a:r>
            <a:r>
              <a:rPr lang="cs-CZ" dirty="0" err="1"/>
              <a:t>Manual</a:t>
            </a:r>
            <a:r>
              <a:rPr lang="cs-CZ" dirty="0"/>
              <a:t> 2015).</a:t>
            </a:r>
          </a:p>
          <a:p>
            <a:pPr marL="285750" indent="-285750">
              <a:buFont typeface="Arial" panose="020B0604020202020204" pitchFamily="34" charset="0"/>
              <a:buChar char="•"/>
            </a:pPr>
            <a:r>
              <a:rPr lang="cs-CZ" b="1" dirty="0"/>
              <a:t>Činnosti jsou přiřazeny ke kategoriím průmyslový výzkum a experimentální vývoj.</a:t>
            </a:r>
          </a:p>
          <a:p>
            <a:pPr marL="285750" indent="-285750">
              <a:buFont typeface="Arial" panose="020B0604020202020204" pitchFamily="34" charset="0"/>
              <a:buChar char="•"/>
            </a:pPr>
            <a:r>
              <a:rPr lang="cs-CZ" b="1" dirty="0"/>
              <a:t>Projekt není zaměřen na realizaci takových činností, které jsou vyžadovány právními předpisy či jinými regulativy.</a:t>
            </a:r>
          </a:p>
          <a:p>
            <a:pPr marL="285750" indent="-285750">
              <a:buFont typeface="Arial" panose="020B0604020202020204" pitchFamily="34" charset="0"/>
              <a:buChar char="•"/>
            </a:pPr>
            <a:r>
              <a:rPr lang="cs-CZ" b="1" dirty="0"/>
              <a:t>Podstata návrhu projektu nebyla vyřešena a není řešena v rámci jiného projektu </a:t>
            </a:r>
            <a:r>
              <a:rPr lang="cs-CZ" dirty="0"/>
              <a:t>podporovaného z veřejných zdrojů. V případě nezmínění obsahově, a to i částečně souvisejících projektů v podnikatelském záměru, nejednoznačně vymezených rozdílů, výstupů, výsledků, nákladů či lidských a finančních zdrojů jednotlivých projektů, žádost o podporu toto kritérium neplní.</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i="1" dirty="0"/>
          </a:p>
        </p:txBody>
      </p:sp>
      <p:sp>
        <p:nvSpPr>
          <p:cNvPr id="22" name="Nadpis 1">
            <a:extLst>
              <a:ext uri="{FF2B5EF4-FFF2-40B4-BE49-F238E27FC236}">
                <a16:creationId xmlns:a16="http://schemas.microsoft.com/office/drawing/2014/main" id="{694D1F89-6F77-4AAC-9F1A-B0C480055F9B}"/>
              </a:ext>
            </a:extLst>
          </p:cNvPr>
          <p:cNvSpPr>
            <a:spLocks noGrp="1"/>
          </p:cNvSpPr>
          <p:nvPr>
            <p:ph type="title"/>
          </p:nvPr>
        </p:nvSpPr>
        <p:spPr>
          <a:xfrm>
            <a:off x="372529" y="420014"/>
            <a:ext cx="11370737" cy="492443"/>
          </a:xfrm>
        </p:spPr>
        <p:txBody>
          <a:bodyPr/>
          <a:lstStyle/>
          <a:p>
            <a:r>
              <a:rPr lang="cs-CZ" sz="3200" b="1" dirty="0">
                <a:solidFill>
                  <a:srgbClr val="BA5EA3"/>
                </a:solidFill>
              </a:rPr>
              <a:t>Aplikace – výzva I.</a:t>
            </a:r>
          </a:p>
        </p:txBody>
      </p:sp>
      <p:pic>
        <p:nvPicPr>
          <p:cNvPr id="13" name="Obrázek 12">
            <a:extLst>
              <a:ext uri="{FF2B5EF4-FFF2-40B4-BE49-F238E27FC236}">
                <a16:creationId xmlns:a16="http://schemas.microsoft.com/office/drawing/2014/main" id="{AB4FA204-FE86-CE18-CED2-1CEFBC11C5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463" y="1171668"/>
            <a:ext cx="694269" cy="694269"/>
          </a:xfrm>
          <a:prstGeom prst="rect">
            <a:avLst/>
          </a:prstGeom>
        </p:spPr>
      </p:pic>
    </p:spTree>
    <p:extLst>
      <p:ext uri="{BB962C8B-B14F-4D97-AF65-F5344CB8AC3E}">
        <p14:creationId xmlns:p14="http://schemas.microsoft.com/office/powerpoint/2010/main" val="64825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FAFFA2-C63F-85E7-A6DA-B68EAE18CF43}"/>
              </a:ext>
            </a:extLst>
          </p:cNvPr>
          <p:cNvSpPr>
            <a:spLocks noGrp="1"/>
          </p:cNvSpPr>
          <p:nvPr>
            <p:ph type="title"/>
          </p:nvPr>
        </p:nvSpPr>
        <p:spPr>
          <a:xfrm>
            <a:off x="459316" y="369986"/>
            <a:ext cx="10989732" cy="1107996"/>
          </a:xfrm>
        </p:spPr>
        <p:txBody>
          <a:bodyPr/>
          <a:lstStyle/>
          <a:p>
            <a:r>
              <a:rPr lang="cs-CZ" dirty="0"/>
              <a:t>Výsledky OPPIK k 30. 11. 2022</a:t>
            </a:r>
            <a:br>
              <a:rPr lang="cs-CZ" dirty="0"/>
            </a:br>
            <a:endParaRPr lang="cs-CZ" dirty="0"/>
          </a:p>
        </p:txBody>
      </p:sp>
      <p:sp>
        <p:nvSpPr>
          <p:cNvPr id="6" name="Zástupný symbol pro obsah 2">
            <a:extLst>
              <a:ext uri="{FF2B5EF4-FFF2-40B4-BE49-F238E27FC236}">
                <a16:creationId xmlns:a16="http://schemas.microsoft.com/office/drawing/2014/main" id="{AA73A99D-6502-4102-B155-BF0F2FAB6EA9}"/>
              </a:ext>
            </a:extLst>
          </p:cNvPr>
          <p:cNvSpPr txBox="1">
            <a:spLocks/>
          </p:cNvSpPr>
          <p:nvPr/>
        </p:nvSpPr>
        <p:spPr>
          <a:xfrm>
            <a:off x="592667" y="1477982"/>
            <a:ext cx="10989733" cy="4654589"/>
          </a:xfrm>
          <a:prstGeom prst="rect">
            <a:avLst/>
          </a:prstGeom>
        </p:spPr>
        <p:txBody>
          <a:bodyPr>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dirty="0"/>
              <a:t>Celková alokace: 100,1 mld. Kč </a:t>
            </a:r>
          </a:p>
          <a:p>
            <a:r>
              <a:rPr lang="cs-CZ" dirty="0"/>
              <a:t>Podáno 27.781 žádostí (dotace 207 mld. Kč)</a:t>
            </a:r>
          </a:p>
          <a:p>
            <a:r>
              <a:rPr lang="cs-CZ" dirty="0"/>
              <a:t>Dotačně podpořeno: 13.361 projektů, dotace 89,7 mld. Kč</a:t>
            </a:r>
          </a:p>
          <a:p>
            <a:r>
              <a:rPr lang="cs-CZ" dirty="0"/>
              <a:t>Doposud proplaceno:  52,7 mld. Kč</a:t>
            </a:r>
          </a:p>
          <a:p>
            <a:r>
              <a:rPr lang="cs-CZ" dirty="0"/>
              <a:t>V rámci PO 1 podpořeno:  4.863 projektů</a:t>
            </a:r>
          </a:p>
          <a:p>
            <a:r>
              <a:rPr lang="cs-CZ" dirty="0"/>
              <a:t>V rámci PO 1 vyplaceno celkem: 23,15 mld. Kč</a:t>
            </a:r>
          </a:p>
        </p:txBody>
      </p:sp>
    </p:spTree>
    <p:extLst>
      <p:ext uri="{BB962C8B-B14F-4D97-AF65-F5344CB8AC3E}">
        <p14:creationId xmlns:p14="http://schemas.microsoft.com/office/powerpoint/2010/main" val="2394156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cký objekt 3">
            <a:extLst>
              <a:ext uri="{FF2B5EF4-FFF2-40B4-BE49-F238E27FC236}">
                <a16:creationId xmlns:a16="http://schemas.microsoft.com/office/drawing/2014/main" id="{23125720-74FA-31F2-8C51-E9EE719F7C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 y="5996071"/>
            <a:ext cx="12192001" cy="863600"/>
          </a:xfrm>
          <a:prstGeom prst="rect">
            <a:avLst/>
          </a:prstGeom>
        </p:spPr>
      </p:pic>
      <p:sp>
        <p:nvSpPr>
          <p:cNvPr id="2" name="Nadpis 1">
            <a:extLst>
              <a:ext uri="{FF2B5EF4-FFF2-40B4-BE49-F238E27FC236}">
                <a16:creationId xmlns:a16="http://schemas.microsoft.com/office/drawing/2014/main" id="{0A2EAC3A-E7EE-C5CB-4C55-89F9B335FEA5}"/>
              </a:ext>
            </a:extLst>
          </p:cNvPr>
          <p:cNvSpPr>
            <a:spLocks noGrp="1"/>
          </p:cNvSpPr>
          <p:nvPr>
            <p:ph type="title"/>
          </p:nvPr>
        </p:nvSpPr>
        <p:spPr>
          <a:xfrm>
            <a:off x="389463" y="424996"/>
            <a:ext cx="10996643" cy="492443"/>
          </a:xfrm>
        </p:spPr>
        <p:txBody>
          <a:bodyPr/>
          <a:lstStyle/>
          <a:p>
            <a:r>
              <a:rPr lang="cs-CZ" sz="3200" b="1" dirty="0">
                <a:solidFill>
                  <a:srgbClr val="BA5EA3"/>
                </a:solidFill>
              </a:rPr>
              <a:t>Inovace</a:t>
            </a:r>
          </a:p>
        </p:txBody>
      </p:sp>
      <p:sp>
        <p:nvSpPr>
          <p:cNvPr id="27" name="TextovéPole 26">
            <a:extLst>
              <a:ext uri="{FF2B5EF4-FFF2-40B4-BE49-F238E27FC236}">
                <a16:creationId xmlns:a16="http://schemas.microsoft.com/office/drawing/2014/main" id="{1393A8C1-1A83-E208-920B-7C11C1DEB5C9}"/>
              </a:ext>
            </a:extLst>
          </p:cNvPr>
          <p:cNvSpPr txBox="1"/>
          <p:nvPr/>
        </p:nvSpPr>
        <p:spPr>
          <a:xfrm>
            <a:off x="1169723" y="1291490"/>
            <a:ext cx="4140200" cy="984885"/>
          </a:xfrm>
          <a:prstGeom prst="rect">
            <a:avLst/>
          </a:prstGeom>
          <a:noFill/>
        </p:spPr>
        <p:txBody>
          <a:bodyPr wrap="square" rtlCol="0">
            <a:spAutoFit/>
          </a:bodyPr>
          <a:lstStyle/>
          <a:p>
            <a:r>
              <a:rPr lang="cs-CZ" sz="2000" b="1" dirty="0"/>
              <a:t>Alokace aktivity: 4,6</a:t>
            </a:r>
            <a:r>
              <a:rPr lang="cs-CZ" dirty="0"/>
              <a:t> mld. Kč</a:t>
            </a:r>
          </a:p>
          <a:p>
            <a:r>
              <a:rPr lang="cs-CZ" b="1" dirty="0"/>
              <a:t>Alokace výzvy I.: </a:t>
            </a:r>
            <a:r>
              <a:rPr lang="cs-CZ" dirty="0"/>
              <a:t>1 mld. Kč</a:t>
            </a:r>
          </a:p>
          <a:p>
            <a:endParaRPr lang="cs-CZ" sz="2000" dirty="0"/>
          </a:p>
        </p:txBody>
      </p:sp>
      <p:sp>
        <p:nvSpPr>
          <p:cNvPr id="29" name="TextovéPole 28">
            <a:extLst>
              <a:ext uri="{FF2B5EF4-FFF2-40B4-BE49-F238E27FC236}">
                <a16:creationId xmlns:a16="http://schemas.microsoft.com/office/drawing/2014/main" id="{9AF7052B-A847-A5A5-ADDA-ED0851782649}"/>
              </a:ext>
            </a:extLst>
          </p:cNvPr>
          <p:cNvSpPr txBox="1"/>
          <p:nvPr/>
        </p:nvSpPr>
        <p:spPr>
          <a:xfrm>
            <a:off x="6121398" y="1152562"/>
            <a:ext cx="4140200" cy="677108"/>
          </a:xfrm>
          <a:prstGeom prst="rect">
            <a:avLst/>
          </a:prstGeom>
          <a:noFill/>
        </p:spPr>
        <p:txBody>
          <a:bodyPr wrap="square" rtlCol="0">
            <a:spAutoFit/>
          </a:bodyPr>
          <a:lstStyle/>
          <a:p>
            <a:r>
              <a:rPr lang="cs-CZ" sz="2000" b="1" dirty="0"/>
              <a:t>Výše podpory: </a:t>
            </a:r>
            <a:r>
              <a:rPr lang="cs-CZ" dirty="0"/>
              <a:t>1 mil. – 40 mil. Kč </a:t>
            </a:r>
          </a:p>
          <a:p>
            <a:endParaRPr lang="cs-CZ" dirty="0"/>
          </a:p>
        </p:txBody>
      </p:sp>
      <p:pic>
        <p:nvPicPr>
          <p:cNvPr id="25" name="Obrázek 24">
            <a:extLst>
              <a:ext uri="{FF2B5EF4-FFF2-40B4-BE49-F238E27FC236}">
                <a16:creationId xmlns:a16="http://schemas.microsoft.com/office/drawing/2014/main" id="{9C590DE3-06F4-D985-C491-3C2CCFD5A8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944" y="1167706"/>
            <a:ext cx="711207" cy="711207"/>
          </a:xfrm>
          <a:prstGeom prst="rect">
            <a:avLst/>
          </a:prstGeom>
        </p:spPr>
      </p:pic>
      <p:pic>
        <p:nvPicPr>
          <p:cNvPr id="31" name="Obrázek 30">
            <a:extLst>
              <a:ext uri="{FF2B5EF4-FFF2-40B4-BE49-F238E27FC236}">
                <a16:creationId xmlns:a16="http://schemas.microsoft.com/office/drawing/2014/main" id="{9DC18009-1E99-3168-CEEF-2BF449A65A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4353" y="1169663"/>
            <a:ext cx="701644" cy="699458"/>
          </a:xfrm>
          <a:prstGeom prst="rect">
            <a:avLst/>
          </a:prstGeom>
        </p:spPr>
      </p:pic>
      <p:pic>
        <p:nvPicPr>
          <p:cNvPr id="13" name="Obrázek 12">
            <a:extLst>
              <a:ext uri="{FF2B5EF4-FFF2-40B4-BE49-F238E27FC236}">
                <a16:creationId xmlns:a16="http://schemas.microsoft.com/office/drawing/2014/main" id="{1D88F792-F56D-457A-A59F-A066625856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141" y="3263900"/>
            <a:ext cx="712010" cy="712010"/>
          </a:xfrm>
          <a:prstGeom prst="rect">
            <a:avLst/>
          </a:prstGeom>
        </p:spPr>
      </p:pic>
      <p:sp>
        <p:nvSpPr>
          <p:cNvPr id="15" name="TextovéPole 14">
            <a:extLst>
              <a:ext uri="{FF2B5EF4-FFF2-40B4-BE49-F238E27FC236}">
                <a16:creationId xmlns:a16="http://schemas.microsoft.com/office/drawing/2014/main" id="{EECD8534-4966-4C51-8CEF-F505F745675B}"/>
              </a:ext>
            </a:extLst>
          </p:cNvPr>
          <p:cNvSpPr txBox="1"/>
          <p:nvPr/>
        </p:nvSpPr>
        <p:spPr>
          <a:xfrm>
            <a:off x="1169723" y="3179230"/>
            <a:ext cx="10152495" cy="954107"/>
          </a:xfrm>
          <a:prstGeom prst="rect">
            <a:avLst/>
          </a:prstGeom>
          <a:noFill/>
        </p:spPr>
        <p:txBody>
          <a:bodyPr wrap="square" rtlCol="0">
            <a:spAutoFit/>
          </a:bodyPr>
          <a:lstStyle/>
          <a:p>
            <a:r>
              <a:rPr lang="cs-CZ" sz="2000" b="1" dirty="0"/>
              <a:t>Podporované aktivity:</a:t>
            </a:r>
          </a:p>
          <a:p>
            <a:r>
              <a:rPr lang="cs-CZ" dirty="0"/>
              <a:t>• Produktová inovace - zvýšení technických a užitných hodnot výrobků, technologií a služeb.</a:t>
            </a:r>
          </a:p>
          <a:p>
            <a:r>
              <a:rPr lang="cs-CZ" dirty="0"/>
              <a:t>• Procesní inovace - zvýšení efektivnosti procesů výroby a poskytování služeb.</a:t>
            </a:r>
            <a:endParaRPr lang="cs-CZ" sz="2000" b="1" dirty="0"/>
          </a:p>
        </p:txBody>
      </p:sp>
      <p:pic>
        <p:nvPicPr>
          <p:cNvPr id="10" name="Obrázek 9">
            <a:extLst>
              <a:ext uri="{FF2B5EF4-FFF2-40B4-BE49-F238E27FC236}">
                <a16:creationId xmlns:a16="http://schemas.microsoft.com/office/drawing/2014/main" id="{DAC5CF35-4BEB-4B17-B991-F523AB409F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608" y="2242507"/>
            <a:ext cx="694269" cy="694269"/>
          </a:xfrm>
          <a:prstGeom prst="rect">
            <a:avLst/>
          </a:prstGeom>
        </p:spPr>
      </p:pic>
      <p:sp>
        <p:nvSpPr>
          <p:cNvPr id="11" name="TextovéPole 10">
            <a:extLst>
              <a:ext uri="{FF2B5EF4-FFF2-40B4-BE49-F238E27FC236}">
                <a16:creationId xmlns:a16="http://schemas.microsoft.com/office/drawing/2014/main" id="{8F2EDAF7-251F-45F0-B915-381E8D840524}"/>
              </a:ext>
            </a:extLst>
          </p:cNvPr>
          <p:cNvSpPr txBox="1"/>
          <p:nvPr/>
        </p:nvSpPr>
        <p:spPr>
          <a:xfrm>
            <a:off x="1169723" y="2125944"/>
            <a:ext cx="6291525" cy="954107"/>
          </a:xfrm>
          <a:prstGeom prst="rect">
            <a:avLst/>
          </a:prstGeom>
          <a:noFill/>
        </p:spPr>
        <p:txBody>
          <a:bodyPr wrap="square" rtlCol="0">
            <a:spAutoFit/>
          </a:bodyPr>
          <a:lstStyle/>
          <a:p>
            <a:r>
              <a:rPr lang="cs-CZ" sz="2000" b="1" dirty="0"/>
              <a:t>Cílová skupina:</a:t>
            </a:r>
          </a:p>
          <a:p>
            <a:r>
              <a:rPr lang="pl-PL" dirty="0"/>
              <a:t>• malý a střední podnik (definice GBER)</a:t>
            </a:r>
          </a:p>
          <a:p>
            <a:r>
              <a:rPr lang="cs-CZ" dirty="0"/>
              <a:t>• </a:t>
            </a:r>
            <a:r>
              <a:rPr lang="cs-CZ" dirty="0" err="1"/>
              <a:t>small</a:t>
            </a:r>
            <a:r>
              <a:rPr lang="cs-CZ" dirty="0"/>
              <a:t> </a:t>
            </a:r>
            <a:r>
              <a:rPr lang="cs-CZ" dirty="0" err="1"/>
              <a:t>mid</a:t>
            </a:r>
            <a:r>
              <a:rPr lang="cs-CZ" dirty="0"/>
              <a:t>-cap (velké podniky do 500 zaměstnanců)</a:t>
            </a:r>
          </a:p>
        </p:txBody>
      </p:sp>
      <p:sp>
        <p:nvSpPr>
          <p:cNvPr id="12" name="TextovéPole 11">
            <a:extLst>
              <a:ext uri="{FF2B5EF4-FFF2-40B4-BE49-F238E27FC236}">
                <a16:creationId xmlns:a16="http://schemas.microsoft.com/office/drawing/2014/main" id="{F408AF98-7FBA-90BA-C9E9-0713C2BE304E}"/>
              </a:ext>
            </a:extLst>
          </p:cNvPr>
          <p:cNvSpPr txBox="1"/>
          <p:nvPr/>
        </p:nvSpPr>
        <p:spPr>
          <a:xfrm>
            <a:off x="1169723" y="4334120"/>
            <a:ext cx="10058221" cy="1508105"/>
          </a:xfrm>
          <a:prstGeom prst="rect">
            <a:avLst/>
          </a:prstGeom>
          <a:noFill/>
        </p:spPr>
        <p:txBody>
          <a:bodyPr wrap="square" rtlCol="0">
            <a:spAutoFit/>
          </a:bodyPr>
          <a:lstStyle/>
          <a:p>
            <a:r>
              <a:rPr lang="cs-CZ" sz="2000" b="1" dirty="0"/>
              <a:t>Způsobilé výdaje:</a:t>
            </a:r>
          </a:p>
          <a:p>
            <a:pPr marL="285750" indent="-285750">
              <a:buFont typeface="Arial" panose="020B0604020202020204" pitchFamily="34" charset="0"/>
              <a:buChar char="•"/>
            </a:pPr>
            <a:r>
              <a:rPr lang="cs-CZ" dirty="0"/>
              <a:t>projektová dokumentace včetně inženýrské činnosti </a:t>
            </a:r>
            <a:r>
              <a:rPr lang="cs-CZ" i="1" dirty="0"/>
              <a:t>(de </a:t>
            </a:r>
            <a:r>
              <a:rPr lang="cs-CZ" i="1" dirty="0" err="1"/>
              <a:t>minimis</a:t>
            </a:r>
            <a:r>
              <a:rPr lang="cs-CZ" i="1" dirty="0"/>
              <a:t>)</a:t>
            </a:r>
            <a:endParaRPr lang="cs-CZ" dirty="0"/>
          </a:p>
          <a:p>
            <a:pPr marL="285750" indent="-285750">
              <a:buFont typeface="Arial" panose="020B0604020202020204" pitchFamily="34" charset="0"/>
              <a:buChar char="•"/>
            </a:pPr>
            <a:r>
              <a:rPr lang="cs-CZ" dirty="0"/>
              <a:t>stavby (</a:t>
            </a:r>
            <a:r>
              <a:rPr lang="cs-CZ" i="1" dirty="0"/>
              <a:t>Článek 14 GBER</a:t>
            </a:r>
            <a:r>
              <a:rPr lang="cs-CZ" dirty="0"/>
              <a:t>), technologie </a:t>
            </a:r>
            <a:r>
              <a:rPr lang="cs-CZ" i="1" dirty="0"/>
              <a:t>(Článek 14 GBER)</a:t>
            </a:r>
            <a:endParaRPr lang="cs-CZ" dirty="0"/>
          </a:p>
          <a:p>
            <a:pPr marL="285750" indent="-285750">
              <a:buFont typeface="Arial" panose="020B0604020202020204" pitchFamily="34" charset="0"/>
              <a:buChar char="•"/>
            </a:pPr>
            <a:r>
              <a:rPr lang="cs-CZ" dirty="0"/>
              <a:t>software a </a:t>
            </a:r>
            <a:r>
              <a:rPr lang="cs-CZ" i="1" dirty="0"/>
              <a:t>data (Článek 14 GBER)</a:t>
            </a:r>
            <a:endParaRPr lang="cs-CZ" dirty="0"/>
          </a:p>
          <a:p>
            <a:pPr marL="285750" indent="-285750">
              <a:buFont typeface="Arial" panose="020B0604020202020204" pitchFamily="34" charset="0"/>
              <a:buChar char="•"/>
            </a:pPr>
            <a:r>
              <a:rPr lang="cs-CZ" dirty="0"/>
              <a:t>práva k užívání duševního vlastnictví </a:t>
            </a:r>
            <a:r>
              <a:rPr lang="cs-CZ" i="1" dirty="0"/>
              <a:t>(de </a:t>
            </a:r>
            <a:r>
              <a:rPr lang="cs-CZ" i="1" dirty="0" err="1"/>
              <a:t>minimis</a:t>
            </a:r>
            <a:r>
              <a:rPr lang="cs-CZ" i="1" dirty="0"/>
              <a:t>), </a:t>
            </a:r>
            <a:r>
              <a:rPr lang="pt-BR" dirty="0"/>
              <a:t>certifikace produktů </a:t>
            </a:r>
            <a:r>
              <a:rPr lang="pt-BR" i="1" dirty="0"/>
              <a:t>(de minimis)</a:t>
            </a:r>
            <a:endParaRPr lang="cs-CZ" sz="1700" i="1" dirty="0"/>
          </a:p>
        </p:txBody>
      </p:sp>
      <p:pic>
        <p:nvPicPr>
          <p:cNvPr id="14" name="Obrázek 13">
            <a:extLst>
              <a:ext uri="{FF2B5EF4-FFF2-40B4-BE49-F238E27FC236}">
                <a16:creationId xmlns:a16="http://schemas.microsoft.com/office/drawing/2014/main" id="{89636C61-83F3-B6BA-FB18-EE736CAABB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607" y="4337076"/>
            <a:ext cx="694269" cy="694269"/>
          </a:xfrm>
          <a:prstGeom prst="rect">
            <a:avLst/>
          </a:prstGeom>
        </p:spPr>
      </p:pic>
    </p:spTree>
    <p:extLst>
      <p:ext uri="{BB962C8B-B14F-4D97-AF65-F5344CB8AC3E}">
        <p14:creationId xmlns:p14="http://schemas.microsoft.com/office/powerpoint/2010/main" val="3099195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cký objekt 3">
            <a:extLst>
              <a:ext uri="{FF2B5EF4-FFF2-40B4-BE49-F238E27FC236}">
                <a16:creationId xmlns:a16="http://schemas.microsoft.com/office/drawing/2014/main" id="{23125720-74FA-31F2-8C51-E9EE719F7C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 y="5996071"/>
            <a:ext cx="12192001" cy="863600"/>
          </a:xfrm>
          <a:prstGeom prst="rect">
            <a:avLst/>
          </a:prstGeom>
        </p:spPr>
      </p:pic>
      <p:sp>
        <p:nvSpPr>
          <p:cNvPr id="2" name="Nadpis 1">
            <a:extLst>
              <a:ext uri="{FF2B5EF4-FFF2-40B4-BE49-F238E27FC236}">
                <a16:creationId xmlns:a16="http://schemas.microsoft.com/office/drawing/2014/main" id="{0A2EAC3A-E7EE-C5CB-4C55-89F9B335FEA5}"/>
              </a:ext>
            </a:extLst>
          </p:cNvPr>
          <p:cNvSpPr>
            <a:spLocks noGrp="1"/>
          </p:cNvSpPr>
          <p:nvPr>
            <p:ph type="title"/>
          </p:nvPr>
        </p:nvSpPr>
        <p:spPr>
          <a:xfrm>
            <a:off x="372529" y="433463"/>
            <a:ext cx="11081144" cy="492443"/>
          </a:xfrm>
        </p:spPr>
        <p:txBody>
          <a:bodyPr/>
          <a:lstStyle/>
          <a:p>
            <a:r>
              <a:rPr lang="cs-CZ" sz="3200" b="1" dirty="0">
                <a:solidFill>
                  <a:srgbClr val="BA5EA3"/>
                </a:solidFill>
              </a:rPr>
              <a:t>Inovace – výzva I. – regionální mapa</a:t>
            </a:r>
          </a:p>
        </p:txBody>
      </p:sp>
      <p:graphicFrame>
        <p:nvGraphicFramePr>
          <p:cNvPr id="3" name="Tabulka 2">
            <a:extLst>
              <a:ext uri="{FF2B5EF4-FFF2-40B4-BE49-F238E27FC236}">
                <a16:creationId xmlns:a16="http://schemas.microsoft.com/office/drawing/2014/main" id="{9FDA86D0-9783-4AD6-973E-6ED05A395FCA}"/>
              </a:ext>
            </a:extLst>
          </p:cNvPr>
          <p:cNvGraphicFramePr>
            <a:graphicFrameLocks noGrp="1"/>
          </p:cNvGraphicFramePr>
          <p:nvPr>
            <p:extLst>
              <p:ext uri="{D42A27DB-BD31-4B8C-83A1-F6EECF244321}">
                <p14:modId xmlns:p14="http://schemas.microsoft.com/office/powerpoint/2010/main" val="3818017937"/>
              </p:ext>
            </p:extLst>
          </p:nvPr>
        </p:nvGraphicFramePr>
        <p:xfrm>
          <a:off x="389463" y="1278061"/>
          <a:ext cx="11081145" cy="4077711"/>
        </p:xfrm>
        <a:graphic>
          <a:graphicData uri="http://schemas.openxmlformats.org/drawingml/2006/table">
            <a:tbl>
              <a:tblPr firstRow="1" firstCol="1" bandRow="1">
                <a:tableStyleId>{68D230F3-CF80-4859-8CE7-A43EE81993B5}</a:tableStyleId>
              </a:tblPr>
              <a:tblGrid>
                <a:gridCol w="5709219">
                  <a:extLst>
                    <a:ext uri="{9D8B030D-6E8A-4147-A177-3AD203B41FA5}">
                      <a16:colId xmlns:a16="http://schemas.microsoft.com/office/drawing/2014/main" val="4141560478"/>
                    </a:ext>
                  </a:extLst>
                </a:gridCol>
                <a:gridCol w="1810670">
                  <a:extLst>
                    <a:ext uri="{9D8B030D-6E8A-4147-A177-3AD203B41FA5}">
                      <a16:colId xmlns:a16="http://schemas.microsoft.com/office/drawing/2014/main" val="3346229359"/>
                    </a:ext>
                  </a:extLst>
                </a:gridCol>
                <a:gridCol w="1755383">
                  <a:extLst>
                    <a:ext uri="{9D8B030D-6E8A-4147-A177-3AD203B41FA5}">
                      <a16:colId xmlns:a16="http://schemas.microsoft.com/office/drawing/2014/main" val="1839136792"/>
                    </a:ext>
                  </a:extLst>
                </a:gridCol>
                <a:gridCol w="1805873">
                  <a:extLst>
                    <a:ext uri="{9D8B030D-6E8A-4147-A177-3AD203B41FA5}">
                      <a16:colId xmlns:a16="http://schemas.microsoft.com/office/drawing/2014/main" val="547239070"/>
                    </a:ext>
                  </a:extLst>
                </a:gridCol>
              </a:tblGrid>
              <a:tr h="428128">
                <a:tc>
                  <a:txBody>
                    <a:bodyPr/>
                    <a:lstStyle/>
                    <a:p>
                      <a:pPr>
                        <a:spcAft>
                          <a:spcPts val="0"/>
                        </a:spcAft>
                      </a:pPr>
                      <a:r>
                        <a:rPr lang="cs-CZ" sz="1600" dirty="0">
                          <a:effectLst/>
                          <a:latin typeface="Calibri" panose="020F0502020204030204" pitchFamily="34" charset="0"/>
                          <a:ea typeface="Calibri" panose="020F0502020204030204" pitchFamily="34" charset="0"/>
                        </a:rPr>
                        <a:t>  Region</a:t>
                      </a:r>
                    </a:p>
                  </a:txBody>
                  <a:tcPr marL="63471" marR="634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dirty="0">
                          <a:effectLst/>
                        </a:rPr>
                        <a:t>Malý podnik</a:t>
                      </a:r>
                      <a:endParaRPr lang="cs-CZ" sz="1600" dirty="0">
                        <a:effectLst/>
                        <a:latin typeface="Calibri" panose="020F0502020204030204" pitchFamily="34" charset="0"/>
                        <a:ea typeface="Calibri" panose="020F0502020204030204" pitchFamily="34" charset="0"/>
                      </a:endParaRPr>
                    </a:p>
                  </a:txBody>
                  <a:tcPr marL="63471" marR="634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dirty="0">
                          <a:effectLst/>
                        </a:rPr>
                        <a:t>Střední podnik</a:t>
                      </a:r>
                      <a:endParaRPr lang="cs-CZ" sz="1600" dirty="0">
                        <a:effectLst/>
                        <a:latin typeface="Calibri" panose="020F0502020204030204" pitchFamily="34" charset="0"/>
                        <a:ea typeface="Calibri" panose="020F0502020204030204" pitchFamily="34" charset="0"/>
                      </a:endParaRPr>
                    </a:p>
                  </a:txBody>
                  <a:tcPr marL="63471" marR="634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dirty="0" err="1">
                          <a:effectLst/>
                        </a:rPr>
                        <a:t>Small</a:t>
                      </a:r>
                      <a:r>
                        <a:rPr lang="cs-CZ" sz="1600" dirty="0">
                          <a:effectLst/>
                        </a:rPr>
                        <a:t> </a:t>
                      </a:r>
                      <a:r>
                        <a:rPr lang="cs-CZ" sz="1600" dirty="0" err="1">
                          <a:effectLst/>
                        </a:rPr>
                        <a:t>mid</a:t>
                      </a:r>
                      <a:r>
                        <a:rPr lang="cs-CZ" sz="1600" dirty="0">
                          <a:effectLst/>
                        </a:rPr>
                        <a:t>-cap</a:t>
                      </a:r>
                      <a:endParaRPr lang="cs-CZ" sz="1600" dirty="0">
                        <a:effectLst/>
                        <a:latin typeface="Calibri" panose="020F0502020204030204" pitchFamily="34" charset="0"/>
                        <a:ea typeface="Calibri" panose="020F0502020204030204" pitchFamily="34" charset="0"/>
                      </a:endParaRPr>
                    </a:p>
                  </a:txBody>
                  <a:tcPr marL="63471" marR="634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567017"/>
                  </a:ext>
                </a:extLst>
              </a:tr>
              <a:tr h="269338">
                <a:tc>
                  <a:txBody>
                    <a:bodyPr/>
                    <a:lstStyle/>
                    <a:p>
                      <a:pPr>
                        <a:spcAft>
                          <a:spcPts val="0"/>
                        </a:spcAft>
                      </a:pPr>
                      <a:r>
                        <a:rPr lang="cs-CZ" sz="1600" b="0" dirty="0">
                          <a:effectLst/>
                        </a:rPr>
                        <a:t>Severozápad</a:t>
                      </a:r>
                      <a:endParaRPr lang="cs-CZ" sz="1600" b="0" dirty="0">
                        <a:effectLst/>
                        <a:latin typeface="Calibri" panose="020F0502020204030204" pitchFamily="34" charset="0"/>
                        <a:ea typeface="Calibri" panose="020F0502020204030204" pitchFamily="34" charset="0"/>
                      </a:endParaRPr>
                    </a:p>
                  </a:txBody>
                  <a:tcPr marL="63471" marR="63471"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dirty="0">
                          <a:effectLst/>
                        </a:rPr>
                        <a:t>60 %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a:effectLst/>
                        </a:rPr>
                        <a:t>50 %</a:t>
                      </a:r>
                      <a:endParaRPr lang="cs-CZ" sz="1600" b="1">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dirty="0">
                          <a:effectLst/>
                        </a:rPr>
                        <a:t>40 %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extLst>
                  <a:ext uri="{0D108BD9-81ED-4DB2-BD59-A6C34878D82A}">
                    <a16:rowId xmlns:a16="http://schemas.microsoft.com/office/drawing/2014/main" val="3210961714"/>
                  </a:ext>
                </a:extLst>
              </a:tr>
              <a:tr h="269338">
                <a:tc>
                  <a:txBody>
                    <a:bodyPr/>
                    <a:lstStyle/>
                    <a:p>
                      <a:pPr>
                        <a:spcAft>
                          <a:spcPts val="0"/>
                        </a:spcAft>
                      </a:pPr>
                      <a:r>
                        <a:rPr lang="cs-CZ" sz="1600" b="0" dirty="0">
                          <a:effectLst/>
                        </a:rPr>
                        <a:t>Severovýchod</a:t>
                      </a:r>
                      <a:endParaRPr lang="cs-CZ" sz="1600" b="0" dirty="0">
                        <a:effectLst/>
                        <a:latin typeface="Calibri" panose="020F0502020204030204" pitchFamily="34" charset="0"/>
                        <a:ea typeface="Calibri" panose="020F0502020204030204" pitchFamily="34" charset="0"/>
                      </a:endParaRPr>
                    </a:p>
                  </a:txBody>
                  <a:tcPr marL="63471" marR="63471"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b="1" dirty="0">
                          <a:effectLst/>
                        </a:rPr>
                        <a:t>50 %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b="1">
                          <a:effectLst/>
                        </a:rPr>
                        <a:t>40 %</a:t>
                      </a:r>
                      <a:endParaRPr lang="cs-CZ" sz="1600" b="1">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b="1" dirty="0">
                          <a:effectLst/>
                        </a:rPr>
                        <a:t>30 %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6151943"/>
                  </a:ext>
                </a:extLst>
              </a:tr>
              <a:tr h="269338">
                <a:tc>
                  <a:txBody>
                    <a:bodyPr/>
                    <a:lstStyle/>
                    <a:p>
                      <a:pPr>
                        <a:spcAft>
                          <a:spcPts val="0"/>
                        </a:spcAft>
                      </a:pPr>
                      <a:r>
                        <a:rPr lang="cs-CZ" sz="1600" b="0" dirty="0">
                          <a:effectLst/>
                        </a:rPr>
                        <a:t>Střední Morava</a:t>
                      </a:r>
                      <a:endParaRPr lang="cs-CZ" sz="1600" b="0" dirty="0">
                        <a:effectLst/>
                        <a:latin typeface="Calibri" panose="020F0502020204030204" pitchFamily="34" charset="0"/>
                        <a:ea typeface="Calibri" panose="020F0502020204030204" pitchFamily="34" charset="0"/>
                      </a:endParaRPr>
                    </a:p>
                  </a:txBody>
                  <a:tcPr marL="63471" marR="63471"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dirty="0">
                          <a:effectLst/>
                        </a:rPr>
                        <a:t>50 %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dirty="0">
                          <a:effectLst/>
                        </a:rPr>
                        <a:t>40 %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dirty="0">
                          <a:effectLst/>
                        </a:rPr>
                        <a:t>30 %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extLst>
                  <a:ext uri="{0D108BD9-81ED-4DB2-BD59-A6C34878D82A}">
                    <a16:rowId xmlns:a16="http://schemas.microsoft.com/office/drawing/2014/main" val="1613753656"/>
                  </a:ext>
                </a:extLst>
              </a:tr>
              <a:tr h="269338">
                <a:tc>
                  <a:txBody>
                    <a:bodyPr/>
                    <a:lstStyle/>
                    <a:p>
                      <a:pPr>
                        <a:spcAft>
                          <a:spcPts val="0"/>
                        </a:spcAft>
                      </a:pPr>
                      <a:r>
                        <a:rPr lang="cs-CZ" sz="1600" b="0" dirty="0" err="1">
                          <a:effectLst/>
                        </a:rPr>
                        <a:t>Moravskoslezsko</a:t>
                      </a:r>
                      <a:endParaRPr lang="cs-CZ" sz="1600" b="0" dirty="0">
                        <a:effectLst/>
                        <a:latin typeface="Calibri" panose="020F0502020204030204" pitchFamily="34" charset="0"/>
                        <a:ea typeface="Calibri" panose="020F0502020204030204" pitchFamily="34" charset="0"/>
                      </a:endParaRPr>
                    </a:p>
                  </a:txBody>
                  <a:tcPr marL="63471" marR="63471"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b="1" dirty="0">
                          <a:effectLst/>
                        </a:rPr>
                        <a:t>50 %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b="1" dirty="0">
                          <a:effectLst/>
                        </a:rPr>
                        <a:t>40 %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b="1">
                          <a:effectLst/>
                        </a:rPr>
                        <a:t>30 %</a:t>
                      </a:r>
                      <a:endParaRPr lang="cs-CZ" sz="1600" b="1">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6309213"/>
                  </a:ext>
                </a:extLst>
              </a:tr>
              <a:tr h="538676">
                <a:tc>
                  <a:txBody>
                    <a:bodyPr/>
                    <a:lstStyle/>
                    <a:p>
                      <a:pPr>
                        <a:spcAft>
                          <a:spcPts val="0"/>
                        </a:spcAft>
                      </a:pPr>
                      <a:r>
                        <a:rPr lang="cs-CZ" sz="1600" b="0" dirty="0">
                          <a:effectLst/>
                        </a:rPr>
                        <a:t>Střední Čechy-Mladá Boleslav, Beroun, Praha-západ, Praha-východ, Nymburk, Kolín, Příbram, Benešov, Kutná Hora</a:t>
                      </a:r>
                      <a:endParaRPr lang="cs-CZ" sz="1600" b="0" dirty="0">
                        <a:effectLst/>
                        <a:latin typeface="Calibri" panose="020F0502020204030204" pitchFamily="34" charset="0"/>
                        <a:ea typeface="Calibri" panose="020F0502020204030204" pitchFamily="34" charset="0"/>
                      </a:endParaRPr>
                    </a:p>
                  </a:txBody>
                  <a:tcPr marL="63471" marR="63471"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dirty="0">
                          <a:effectLst/>
                        </a:rPr>
                        <a:t>40 %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dirty="0">
                          <a:effectLst/>
                        </a:rPr>
                        <a:t>30 %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dirty="0">
                          <a:effectLst/>
                        </a:rPr>
                        <a:t>20 %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extLst>
                  <a:ext uri="{0D108BD9-81ED-4DB2-BD59-A6C34878D82A}">
                    <a16:rowId xmlns:a16="http://schemas.microsoft.com/office/drawing/2014/main" val="4093628969"/>
                  </a:ext>
                </a:extLst>
              </a:tr>
              <a:tr h="271782">
                <a:tc>
                  <a:txBody>
                    <a:bodyPr/>
                    <a:lstStyle/>
                    <a:p>
                      <a:pPr>
                        <a:spcAft>
                          <a:spcPts val="0"/>
                        </a:spcAft>
                      </a:pPr>
                      <a:r>
                        <a:rPr lang="cs-CZ" sz="1600" b="0">
                          <a:effectLst/>
                        </a:rPr>
                        <a:t>Střední Čechy-Kladno, Rakovník, Mělník</a:t>
                      </a:r>
                      <a:endParaRPr lang="cs-CZ" sz="1600" b="0">
                        <a:effectLst/>
                        <a:latin typeface="Calibri" panose="020F0502020204030204" pitchFamily="34" charset="0"/>
                        <a:ea typeface="Calibri" panose="020F0502020204030204" pitchFamily="34" charset="0"/>
                      </a:endParaRPr>
                    </a:p>
                  </a:txBody>
                  <a:tcPr marL="63471" marR="63471"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b="1">
                          <a:effectLst/>
                        </a:rPr>
                        <a:t>45 %</a:t>
                      </a:r>
                      <a:endParaRPr lang="cs-CZ" sz="1600" b="1">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b="1" dirty="0">
                          <a:effectLst/>
                        </a:rPr>
                        <a:t>35 %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b="1">
                          <a:effectLst/>
                        </a:rPr>
                        <a:t>25 %</a:t>
                      </a:r>
                      <a:endParaRPr lang="cs-CZ" sz="1600" b="1">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1506995"/>
                  </a:ext>
                </a:extLst>
              </a:tr>
              <a:tr h="808014">
                <a:tc>
                  <a:txBody>
                    <a:bodyPr/>
                    <a:lstStyle/>
                    <a:p>
                      <a:pPr>
                        <a:spcAft>
                          <a:spcPts val="0"/>
                        </a:spcAft>
                      </a:pPr>
                      <a:r>
                        <a:rPr lang="cs-CZ" sz="1600" b="0" dirty="0">
                          <a:effectLst/>
                        </a:rPr>
                        <a:t>Jihozápad–Rokycany, Plzeň, Plzeň – jih, Domažlice, Klatovy, Písek, Tábor, Strakonice, České Budějovice, Jindřichův Hradec, Prachatice, Český Krumlov</a:t>
                      </a:r>
                      <a:endParaRPr lang="cs-CZ" sz="1600" b="0" dirty="0">
                        <a:effectLst/>
                        <a:latin typeface="Calibri" panose="020F0502020204030204" pitchFamily="34" charset="0"/>
                        <a:ea typeface="Calibri" panose="020F0502020204030204" pitchFamily="34" charset="0"/>
                      </a:endParaRPr>
                    </a:p>
                  </a:txBody>
                  <a:tcPr marL="63471" marR="63471"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dirty="0">
                          <a:effectLst/>
                        </a:rPr>
                        <a:t>40 %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dirty="0">
                          <a:effectLst/>
                        </a:rPr>
                        <a:t>30 %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dirty="0">
                          <a:effectLst/>
                        </a:rPr>
                        <a:t>20 %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extLst>
                  <a:ext uri="{0D108BD9-81ED-4DB2-BD59-A6C34878D82A}">
                    <a16:rowId xmlns:a16="http://schemas.microsoft.com/office/drawing/2014/main" val="4032731014"/>
                  </a:ext>
                </a:extLst>
              </a:tr>
              <a:tr h="269338">
                <a:tc>
                  <a:txBody>
                    <a:bodyPr/>
                    <a:lstStyle/>
                    <a:p>
                      <a:pPr>
                        <a:spcAft>
                          <a:spcPts val="0"/>
                        </a:spcAft>
                      </a:pPr>
                      <a:r>
                        <a:rPr lang="cs-CZ" sz="1600" b="0">
                          <a:effectLst/>
                        </a:rPr>
                        <a:t>Jihozápad–Plzeň-sever, Tachov</a:t>
                      </a:r>
                      <a:endParaRPr lang="cs-CZ" sz="1600" b="0">
                        <a:effectLst/>
                        <a:latin typeface="Calibri" panose="020F0502020204030204" pitchFamily="34" charset="0"/>
                        <a:ea typeface="Calibri" panose="020F0502020204030204" pitchFamily="34" charset="0"/>
                      </a:endParaRPr>
                    </a:p>
                  </a:txBody>
                  <a:tcPr marL="63471" marR="63471"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b="1">
                          <a:effectLst/>
                        </a:rPr>
                        <a:t>45 %</a:t>
                      </a:r>
                      <a:endParaRPr lang="cs-CZ" sz="1600" b="1">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b="1" dirty="0">
                          <a:effectLst/>
                        </a:rPr>
                        <a:t>35 %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cs-CZ" sz="1600" b="1" dirty="0">
                          <a:effectLst/>
                        </a:rPr>
                        <a:t>25 %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8526542"/>
                  </a:ext>
                </a:extLst>
              </a:tr>
              <a:tr h="684421">
                <a:tc>
                  <a:txBody>
                    <a:bodyPr/>
                    <a:lstStyle/>
                    <a:p>
                      <a:pPr>
                        <a:spcAft>
                          <a:spcPts val="0"/>
                        </a:spcAft>
                      </a:pPr>
                      <a:r>
                        <a:rPr lang="cs-CZ" sz="1600" b="0" dirty="0">
                          <a:effectLst/>
                        </a:rPr>
                        <a:t>Jihovýchod</a:t>
                      </a:r>
                      <a:endParaRPr lang="cs-CZ" sz="1600" b="0" dirty="0">
                        <a:effectLst/>
                        <a:latin typeface="Calibri" panose="020F0502020204030204" pitchFamily="34" charset="0"/>
                        <a:ea typeface="Calibri" panose="020F0502020204030204" pitchFamily="34" charset="0"/>
                      </a:endParaRPr>
                    </a:p>
                  </a:txBody>
                  <a:tcPr marL="63471" marR="63471"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dirty="0">
                          <a:effectLst/>
                        </a:rPr>
                        <a:t>40 %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dirty="0">
                          <a:effectLst/>
                        </a:rPr>
                        <a:t>30 %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tc>
                  <a:txBody>
                    <a:bodyPr/>
                    <a:lstStyle/>
                    <a:p>
                      <a:pPr algn="ctr">
                        <a:spcAft>
                          <a:spcPts val="0"/>
                        </a:spcAft>
                      </a:pPr>
                      <a:r>
                        <a:rPr lang="cs-CZ" sz="1600" b="1" dirty="0">
                          <a:effectLst/>
                        </a:rPr>
                        <a:t>20 %</a:t>
                      </a:r>
                      <a:endParaRPr lang="cs-CZ" sz="1600" b="1" dirty="0">
                        <a:effectLst/>
                        <a:latin typeface="Calibri" panose="020F0502020204030204" pitchFamily="34" charset="0"/>
                        <a:ea typeface="Calibri" panose="020F0502020204030204" pitchFamily="34" charset="0"/>
                      </a:endParaRPr>
                    </a:p>
                  </a:txBody>
                  <a:tcPr marL="63471" marR="63471"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3A8E">
                        <a:alpha val="20000"/>
                      </a:srgbClr>
                    </a:solidFill>
                  </a:tcPr>
                </a:tc>
                <a:extLst>
                  <a:ext uri="{0D108BD9-81ED-4DB2-BD59-A6C34878D82A}">
                    <a16:rowId xmlns:a16="http://schemas.microsoft.com/office/drawing/2014/main" val="2057997102"/>
                  </a:ext>
                </a:extLst>
              </a:tr>
            </a:tbl>
          </a:graphicData>
        </a:graphic>
      </p:graphicFrame>
    </p:spTree>
    <p:extLst>
      <p:ext uri="{BB962C8B-B14F-4D97-AF65-F5344CB8AC3E}">
        <p14:creationId xmlns:p14="http://schemas.microsoft.com/office/powerpoint/2010/main" val="2047626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cký objekt 3">
            <a:extLst>
              <a:ext uri="{FF2B5EF4-FFF2-40B4-BE49-F238E27FC236}">
                <a16:creationId xmlns:a16="http://schemas.microsoft.com/office/drawing/2014/main" id="{23125720-74FA-31F2-8C51-E9EE719F7C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994400"/>
            <a:ext cx="12192001" cy="863600"/>
          </a:xfrm>
          <a:prstGeom prst="rect">
            <a:avLst/>
          </a:prstGeom>
        </p:spPr>
      </p:pic>
      <p:sp>
        <p:nvSpPr>
          <p:cNvPr id="29" name="TextovéPole 28">
            <a:extLst>
              <a:ext uri="{FF2B5EF4-FFF2-40B4-BE49-F238E27FC236}">
                <a16:creationId xmlns:a16="http://schemas.microsoft.com/office/drawing/2014/main" id="{9AF7052B-A847-A5A5-ADDA-ED0851782649}"/>
              </a:ext>
            </a:extLst>
          </p:cNvPr>
          <p:cNvSpPr txBox="1"/>
          <p:nvPr/>
        </p:nvSpPr>
        <p:spPr>
          <a:xfrm>
            <a:off x="6204941" y="2571000"/>
            <a:ext cx="4140200" cy="677108"/>
          </a:xfrm>
          <a:prstGeom prst="rect">
            <a:avLst/>
          </a:prstGeom>
          <a:noFill/>
        </p:spPr>
        <p:txBody>
          <a:bodyPr wrap="square" rtlCol="0">
            <a:spAutoFit/>
          </a:bodyPr>
          <a:lstStyle/>
          <a:p>
            <a:r>
              <a:rPr lang="cs-CZ" sz="2000" b="1" dirty="0"/>
              <a:t>Výše podpory: </a:t>
            </a:r>
            <a:r>
              <a:rPr lang="cs-CZ" dirty="0"/>
              <a:t>50 tis. – 500 tis. Kč </a:t>
            </a:r>
          </a:p>
          <a:p>
            <a:endParaRPr lang="cs-CZ" dirty="0"/>
          </a:p>
        </p:txBody>
      </p:sp>
      <p:pic>
        <p:nvPicPr>
          <p:cNvPr id="31" name="Obrázek 30">
            <a:extLst>
              <a:ext uri="{FF2B5EF4-FFF2-40B4-BE49-F238E27FC236}">
                <a16:creationId xmlns:a16="http://schemas.microsoft.com/office/drawing/2014/main" id="{9DC18009-1E99-3168-CEEF-2BF449A65A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4587" y="2573760"/>
            <a:ext cx="694268" cy="692105"/>
          </a:xfrm>
          <a:prstGeom prst="rect">
            <a:avLst/>
          </a:prstGeom>
        </p:spPr>
      </p:pic>
      <p:sp>
        <p:nvSpPr>
          <p:cNvPr id="19" name="Nadpis 1">
            <a:extLst>
              <a:ext uri="{FF2B5EF4-FFF2-40B4-BE49-F238E27FC236}">
                <a16:creationId xmlns:a16="http://schemas.microsoft.com/office/drawing/2014/main" id="{CF11456C-8F0A-41E7-939E-28DCC3B955AF}"/>
              </a:ext>
            </a:extLst>
          </p:cNvPr>
          <p:cNvSpPr txBox="1">
            <a:spLocks/>
          </p:cNvSpPr>
          <p:nvPr/>
        </p:nvSpPr>
        <p:spPr>
          <a:xfrm>
            <a:off x="364063" y="424758"/>
            <a:ext cx="11376967" cy="492443"/>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600" kern="1200">
                <a:solidFill>
                  <a:schemeClr val="accent2"/>
                </a:solidFill>
                <a:latin typeface="+mj-lt"/>
                <a:ea typeface="+mj-ea"/>
                <a:cs typeface="+mj-cs"/>
              </a:defRPr>
            </a:lvl1pPr>
          </a:lstStyle>
          <a:p>
            <a:r>
              <a:rPr lang="cs-CZ" sz="3200" b="1" dirty="0">
                <a:solidFill>
                  <a:srgbClr val="BA5EA3"/>
                </a:solidFill>
              </a:rPr>
              <a:t>Inovační vouchery – ochrana práv průmyslového vlastnictví </a:t>
            </a:r>
          </a:p>
        </p:txBody>
      </p:sp>
      <p:pic>
        <p:nvPicPr>
          <p:cNvPr id="15" name="Obrázek 14">
            <a:extLst>
              <a:ext uri="{FF2B5EF4-FFF2-40B4-BE49-F238E27FC236}">
                <a16:creationId xmlns:a16="http://schemas.microsoft.com/office/drawing/2014/main" id="{252600A9-3CBB-4874-A4C3-8DBD922525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094" y="2278873"/>
            <a:ext cx="712010" cy="712010"/>
          </a:xfrm>
          <a:prstGeom prst="rect">
            <a:avLst/>
          </a:prstGeom>
        </p:spPr>
      </p:pic>
      <p:sp>
        <p:nvSpPr>
          <p:cNvPr id="17" name="TextovéPole 16">
            <a:extLst>
              <a:ext uri="{FF2B5EF4-FFF2-40B4-BE49-F238E27FC236}">
                <a16:creationId xmlns:a16="http://schemas.microsoft.com/office/drawing/2014/main" id="{C68F0183-1C94-4BFD-BA34-D608D4FCFC34}"/>
              </a:ext>
            </a:extLst>
          </p:cNvPr>
          <p:cNvSpPr txBox="1"/>
          <p:nvPr/>
        </p:nvSpPr>
        <p:spPr>
          <a:xfrm>
            <a:off x="1177493" y="2191131"/>
            <a:ext cx="3764495" cy="1508105"/>
          </a:xfrm>
          <a:prstGeom prst="rect">
            <a:avLst/>
          </a:prstGeom>
          <a:noFill/>
        </p:spPr>
        <p:txBody>
          <a:bodyPr wrap="square" rtlCol="0">
            <a:spAutoFit/>
          </a:bodyPr>
          <a:lstStyle/>
          <a:p>
            <a:r>
              <a:rPr lang="cs-CZ" sz="2000" b="1" dirty="0"/>
              <a:t>Podporované aktivity:</a:t>
            </a:r>
          </a:p>
          <a:p>
            <a:r>
              <a:rPr lang="cs-CZ" dirty="0"/>
              <a:t>• Zveřejnění přihlášek vynálezů.</a:t>
            </a:r>
          </a:p>
          <a:p>
            <a:r>
              <a:rPr lang="cs-CZ" dirty="0"/>
              <a:t>• Registrace užitných vzorů.</a:t>
            </a:r>
          </a:p>
          <a:p>
            <a:r>
              <a:rPr lang="cs-CZ" dirty="0"/>
              <a:t>• Registrace průmyslových vzorů.</a:t>
            </a:r>
          </a:p>
          <a:p>
            <a:r>
              <a:rPr lang="cs-CZ" dirty="0"/>
              <a:t>• Registrace ochranných známek.</a:t>
            </a:r>
            <a:endParaRPr lang="cs-CZ" sz="2000" b="1" dirty="0"/>
          </a:p>
        </p:txBody>
      </p:sp>
      <p:sp>
        <p:nvSpPr>
          <p:cNvPr id="12" name="TextovéPole 11">
            <a:extLst>
              <a:ext uri="{FF2B5EF4-FFF2-40B4-BE49-F238E27FC236}">
                <a16:creationId xmlns:a16="http://schemas.microsoft.com/office/drawing/2014/main" id="{F408AF98-7FBA-90BA-C9E9-0713C2BE304E}"/>
              </a:ext>
            </a:extLst>
          </p:cNvPr>
          <p:cNvSpPr txBox="1"/>
          <p:nvPr/>
        </p:nvSpPr>
        <p:spPr>
          <a:xfrm>
            <a:off x="6204941" y="3666825"/>
            <a:ext cx="4977441" cy="677108"/>
          </a:xfrm>
          <a:prstGeom prst="rect">
            <a:avLst/>
          </a:prstGeom>
          <a:noFill/>
        </p:spPr>
        <p:txBody>
          <a:bodyPr wrap="square" rtlCol="0">
            <a:spAutoFit/>
          </a:bodyPr>
          <a:lstStyle/>
          <a:p>
            <a:r>
              <a:rPr lang="cs-CZ" sz="2000" b="1" dirty="0"/>
              <a:t>Způsobilé výdaje: </a:t>
            </a:r>
          </a:p>
          <a:p>
            <a:pPr marL="285750" indent="-285750">
              <a:buFont typeface="Arial" panose="020B0604020202020204" pitchFamily="34" charset="0"/>
              <a:buChar char="•"/>
            </a:pPr>
            <a:r>
              <a:rPr lang="cs-CZ" dirty="0"/>
              <a:t>služby patentových zástupců  </a:t>
            </a:r>
            <a:endParaRPr lang="cs-CZ" sz="2000" b="1" dirty="0"/>
          </a:p>
        </p:txBody>
      </p:sp>
      <p:sp>
        <p:nvSpPr>
          <p:cNvPr id="13" name="TextovéPole 12">
            <a:extLst>
              <a:ext uri="{FF2B5EF4-FFF2-40B4-BE49-F238E27FC236}">
                <a16:creationId xmlns:a16="http://schemas.microsoft.com/office/drawing/2014/main" id="{04501694-16AB-DE5E-8786-6F351FD787AC}"/>
              </a:ext>
            </a:extLst>
          </p:cNvPr>
          <p:cNvSpPr txBox="1"/>
          <p:nvPr/>
        </p:nvSpPr>
        <p:spPr>
          <a:xfrm>
            <a:off x="1177493" y="4614893"/>
            <a:ext cx="9840608" cy="677108"/>
          </a:xfrm>
          <a:prstGeom prst="rect">
            <a:avLst/>
          </a:prstGeom>
          <a:noFill/>
        </p:spPr>
        <p:txBody>
          <a:bodyPr wrap="square" rtlCol="0">
            <a:spAutoFit/>
          </a:bodyPr>
          <a:lstStyle/>
          <a:p>
            <a:r>
              <a:rPr lang="cs-CZ" sz="2000" b="1" dirty="0"/>
              <a:t>Klíčová specifika a omezení:</a:t>
            </a:r>
          </a:p>
          <a:p>
            <a:r>
              <a:rPr lang="cs-CZ" dirty="0"/>
              <a:t>Nejzazší datum pro ukončení fyzické realizace projektu je 31. 8. 2025.</a:t>
            </a:r>
          </a:p>
        </p:txBody>
      </p:sp>
      <p:pic>
        <p:nvPicPr>
          <p:cNvPr id="14" name="Obrázek 13">
            <a:extLst>
              <a:ext uri="{FF2B5EF4-FFF2-40B4-BE49-F238E27FC236}">
                <a16:creationId xmlns:a16="http://schemas.microsoft.com/office/drawing/2014/main" id="{89636C61-83F3-B6BA-FB18-EE736CAABB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4587" y="3691491"/>
            <a:ext cx="694269" cy="694269"/>
          </a:xfrm>
          <a:prstGeom prst="rect">
            <a:avLst/>
          </a:prstGeom>
        </p:spPr>
      </p:pic>
      <p:pic>
        <p:nvPicPr>
          <p:cNvPr id="18" name="Obrázek 17">
            <a:extLst>
              <a:ext uri="{FF2B5EF4-FFF2-40B4-BE49-F238E27FC236}">
                <a16:creationId xmlns:a16="http://schemas.microsoft.com/office/drawing/2014/main" id="{AB4FA204-FE86-CE18-CED2-1CEFBC11C5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34" y="4654304"/>
            <a:ext cx="694269" cy="694269"/>
          </a:xfrm>
          <a:prstGeom prst="rect">
            <a:avLst/>
          </a:prstGeom>
        </p:spPr>
      </p:pic>
      <p:sp>
        <p:nvSpPr>
          <p:cNvPr id="20" name="TextovéPole 19">
            <a:extLst>
              <a:ext uri="{FF2B5EF4-FFF2-40B4-BE49-F238E27FC236}">
                <a16:creationId xmlns:a16="http://schemas.microsoft.com/office/drawing/2014/main" id="{1393A8C1-1A83-E208-920B-7C11C1DEB5C9}"/>
              </a:ext>
            </a:extLst>
          </p:cNvPr>
          <p:cNvSpPr txBox="1"/>
          <p:nvPr/>
        </p:nvSpPr>
        <p:spPr>
          <a:xfrm>
            <a:off x="1160559" y="1158058"/>
            <a:ext cx="3629924" cy="707886"/>
          </a:xfrm>
          <a:prstGeom prst="rect">
            <a:avLst/>
          </a:prstGeom>
          <a:noFill/>
        </p:spPr>
        <p:txBody>
          <a:bodyPr wrap="square" rtlCol="0">
            <a:spAutoFit/>
          </a:bodyPr>
          <a:lstStyle/>
          <a:p>
            <a:r>
              <a:rPr lang="cs-CZ" sz="2000" b="1" dirty="0"/>
              <a:t>Alokace výzvy: </a:t>
            </a:r>
            <a:r>
              <a:rPr lang="cs-CZ" dirty="0"/>
              <a:t>50 mil. Kč</a:t>
            </a:r>
          </a:p>
          <a:p>
            <a:endParaRPr lang="cs-CZ" sz="2000" dirty="0"/>
          </a:p>
        </p:txBody>
      </p:sp>
      <p:pic>
        <p:nvPicPr>
          <p:cNvPr id="21" name="Obrázek 20">
            <a:extLst>
              <a:ext uri="{FF2B5EF4-FFF2-40B4-BE49-F238E27FC236}">
                <a16:creationId xmlns:a16="http://schemas.microsoft.com/office/drawing/2014/main" id="{134BA9DA-9F07-23EF-4559-8D8C507BD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4587" y="1165011"/>
            <a:ext cx="694268" cy="694268"/>
          </a:xfrm>
          <a:prstGeom prst="rect">
            <a:avLst/>
          </a:prstGeom>
        </p:spPr>
      </p:pic>
      <p:pic>
        <p:nvPicPr>
          <p:cNvPr id="22" name="Obrázek 21">
            <a:extLst>
              <a:ext uri="{FF2B5EF4-FFF2-40B4-BE49-F238E27FC236}">
                <a16:creationId xmlns:a16="http://schemas.microsoft.com/office/drawing/2014/main" id="{9C590DE3-06F4-D985-C491-3C2CCFD5A8B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094" y="1172410"/>
            <a:ext cx="711207" cy="711207"/>
          </a:xfrm>
          <a:prstGeom prst="rect">
            <a:avLst/>
          </a:prstGeom>
        </p:spPr>
      </p:pic>
      <p:sp>
        <p:nvSpPr>
          <p:cNvPr id="24" name="TextovéPole 23">
            <a:extLst>
              <a:ext uri="{FF2B5EF4-FFF2-40B4-BE49-F238E27FC236}">
                <a16:creationId xmlns:a16="http://schemas.microsoft.com/office/drawing/2014/main" id="{662989BC-0050-4AA0-8743-E05732A02B06}"/>
              </a:ext>
            </a:extLst>
          </p:cNvPr>
          <p:cNvSpPr txBox="1"/>
          <p:nvPr/>
        </p:nvSpPr>
        <p:spPr>
          <a:xfrm>
            <a:off x="6204941" y="1165712"/>
            <a:ext cx="4834468" cy="1200329"/>
          </a:xfrm>
          <a:prstGeom prst="rect">
            <a:avLst/>
          </a:prstGeom>
          <a:noFill/>
        </p:spPr>
        <p:txBody>
          <a:bodyPr wrap="square" rtlCol="0">
            <a:spAutoFit/>
          </a:bodyPr>
          <a:lstStyle/>
          <a:p>
            <a:r>
              <a:rPr lang="cs-CZ" b="1" dirty="0"/>
              <a:t>Míra podpory:</a:t>
            </a:r>
          </a:p>
          <a:p>
            <a:r>
              <a:rPr lang="cs-CZ" dirty="0"/>
              <a:t>• 75 % - malý podnik,</a:t>
            </a:r>
          </a:p>
          <a:p>
            <a:r>
              <a:rPr lang="cs-CZ" dirty="0"/>
              <a:t>• 75 % - střední podnik,</a:t>
            </a:r>
          </a:p>
          <a:p>
            <a:r>
              <a:rPr lang="cs-CZ" dirty="0"/>
              <a:t>• 75 % - výzkumná organizace.</a:t>
            </a:r>
          </a:p>
        </p:txBody>
      </p:sp>
    </p:spTree>
    <p:extLst>
      <p:ext uri="{BB962C8B-B14F-4D97-AF65-F5344CB8AC3E}">
        <p14:creationId xmlns:p14="http://schemas.microsoft.com/office/powerpoint/2010/main" val="42806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cký objekt 10">
            <a:extLst>
              <a:ext uri="{FF2B5EF4-FFF2-40B4-BE49-F238E27FC236}">
                <a16:creationId xmlns:a16="http://schemas.microsoft.com/office/drawing/2014/main" id="{EBD6C7DF-0EE6-396E-E09C-06C2D3CEFC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6000476"/>
            <a:ext cx="12192001" cy="863600"/>
          </a:xfrm>
          <a:prstGeom prst="rect">
            <a:avLst/>
          </a:prstGeom>
        </p:spPr>
      </p:pic>
      <p:sp>
        <p:nvSpPr>
          <p:cNvPr id="16" name="TextovéPole 15">
            <a:extLst>
              <a:ext uri="{FF2B5EF4-FFF2-40B4-BE49-F238E27FC236}">
                <a16:creationId xmlns:a16="http://schemas.microsoft.com/office/drawing/2014/main" id="{724226FF-4075-592F-4F58-762C2616967D}"/>
              </a:ext>
            </a:extLst>
          </p:cNvPr>
          <p:cNvSpPr txBox="1"/>
          <p:nvPr/>
        </p:nvSpPr>
        <p:spPr>
          <a:xfrm>
            <a:off x="1147235" y="1153518"/>
            <a:ext cx="3916007" cy="677108"/>
          </a:xfrm>
          <a:prstGeom prst="rect">
            <a:avLst/>
          </a:prstGeom>
          <a:noFill/>
        </p:spPr>
        <p:txBody>
          <a:bodyPr wrap="square" rtlCol="0">
            <a:spAutoFit/>
          </a:bodyPr>
          <a:lstStyle/>
          <a:p>
            <a:r>
              <a:rPr lang="cs-CZ" sz="2000" b="1" dirty="0"/>
              <a:t>Cílová skupina:</a:t>
            </a:r>
          </a:p>
          <a:p>
            <a:r>
              <a:rPr lang="pl-PL" dirty="0"/>
              <a:t>• malý a střední podnik (definice GBER)</a:t>
            </a:r>
            <a:endParaRPr lang="cs-CZ" dirty="0"/>
          </a:p>
        </p:txBody>
      </p:sp>
      <p:sp>
        <p:nvSpPr>
          <p:cNvPr id="6" name="TextovéPole 5">
            <a:extLst>
              <a:ext uri="{FF2B5EF4-FFF2-40B4-BE49-F238E27FC236}">
                <a16:creationId xmlns:a16="http://schemas.microsoft.com/office/drawing/2014/main" id="{F408AF98-7FBA-90BA-C9E9-0713C2BE304E}"/>
              </a:ext>
            </a:extLst>
          </p:cNvPr>
          <p:cNvSpPr txBox="1"/>
          <p:nvPr/>
        </p:nvSpPr>
        <p:spPr>
          <a:xfrm>
            <a:off x="6202332" y="1162042"/>
            <a:ext cx="5413931" cy="4555093"/>
          </a:xfrm>
          <a:prstGeom prst="rect">
            <a:avLst/>
          </a:prstGeom>
          <a:noFill/>
        </p:spPr>
        <p:txBody>
          <a:bodyPr wrap="square" rtlCol="0">
            <a:spAutoFit/>
          </a:bodyPr>
          <a:lstStyle/>
          <a:p>
            <a:r>
              <a:rPr lang="cs-CZ" sz="2000" b="1" dirty="0"/>
              <a:t>Způsobilé výdaje:</a:t>
            </a:r>
          </a:p>
          <a:p>
            <a:r>
              <a:rPr lang="cs-CZ" b="1" dirty="0"/>
              <a:t>Aktivita 4.1 a) </a:t>
            </a:r>
          </a:p>
          <a:p>
            <a:pPr marL="285750" indent="-285750">
              <a:buFont typeface="Arial" panose="020B0604020202020204" pitchFamily="34" charset="0"/>
              <a:buChar char="•"/>
            </a:pPr>
            <a:r>
              <a:rPr lang="cs-CZ" dirty="0"/>
              <a:t>náklady přímo spojené s vytvořením studie proveditelnosti.</a:t>
            </a:r>
          </a:p>
          <a:p>
            <a:r>
              <a:rPr lang="cs-CZ" b="1" dirty="0"/>
              <a:t>Aktivita 4.1 b) </a:t>
            </a:r>
          </a:p>
          <a:p>
            <a:pPr marL="285750" indent="-285750">
              <a:buFont typeface="Arial" panose="020B0604020202020204" pitchFamily="34" charset="0"/>
              <a:buChar char="•"/>
            </a:pPr>
            <a:r>
              <a:rPr lang="cs-CZ" dirty="0"/>
              <a:t>náklady zcela spadající do kategorie experimentálního vývoje,</a:t>
            </a:r>
          </a:p>
          <a:p>
            <a:pPr marL="285750" indent="-285750">
              <a:buFont typeface="Arial" panose="020B0604020202020204" pitchFamily="34" charset="0"/>
              <a:buChar char="•"/>
            </a:pPr>
            <a:r>
              <a:rPr lang="cs-CZ" dirty="0"/>
              <a:t>náklady na vyslání vysoce kvalifikovaných pracovníků z organizace pro výzkum a šíření znalostí, kteří u příjemce podpory pracují na činnostech v oblasti </a:t>
            </a:r>
            <a:r>
              <a:rPr lang="cs-CZ" dirty="0" err="1"/>
              <a:t>VaVaI</a:t>
            </a:r>
            <a:r>
              <a:rPr lang="cs-CZ" dirty="0"/>
              <a:t> v nově vytvořené funkci, avšak nenahrazují jiné pracovníky,</a:t>
            </a:r>
          </a:p>
          <a:p>
            <a:pPr marL="285750" indent="-285750">
              <a:buFont typeface="Arial" panose="020B0604020202020204" pitchFamily="34" charset="0"/>
              <a:buChar char="•"/>
            </a:pPr>
            <a:r>
              <a:rPr lang="cs-CZ" dirty="0"/>
              <a:t>náklady na získání a uznání patentů a dalších nehmotných aktiv,</a:t>
            </a:r>
          </a:p>
          <a:p>
            <a:pPr marL="285750" indent="-285750">
              <a:buFont typeface="Arial" panose="020B0604020202020204" pitchFamily="34" charset="0"/>
              <a:buChar char="•"/>
            </a:pPr>
            <a:r>
              <a:rPr lang="cs-CZ" dirty="0"/>
              <a:t>náklady na poradenské a podpůrné služby v oblasti inovací.</a:t>
            </a:r>
            <a:endParaRPr lang="cs-CZ" sz="2000" b="1" dirty="0"/>
          </a:p>
        </p:txBody>
      </p:sp>
      <p:pic>
        <p:nvPicPr>
          <p:cNvPr id="15" name="Obrázek 14">
            <a:extLst>
              <a:ext uri="{FF2B5EF4-FFF2-40B4-BE49-F238E27FC236}">
                <a16:creationId xmlns:a16="http://schemas.microsoft.com/office/drawing/2014/main" id="{5EC5D42A-9595-1F65-F4A7-56C83CBFC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834" y="1165046"/>
            <a:ext cx="694269" cy="694269"/>
          </a:xfrm>
          <a:prstGeom prst="rect">
            <a:avLst/>
          </a:prstGeom>
        </p:spPr>
      </p:pic>
      <p:pic>
        <p:nvPicPr>
          <p:cNvPr id="18" name="Obrázek 17">
            <a:extLst>
              <a:ext uri="{FF2B5EF4-FFF2-40B4-BE49-F238E27FC236}">
                <a16:creationId xmlns:a16="http://schemas.microsoft.com/office/drawing/2014/main" id="{89636C61-83F3-B6BA-FB18-EE736CAABB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1187" y="1170509"/>
            <a:ext cx="694269" cy="694269"/>
          </a:xfrm>
          <a:prstGeom prst="rect">
            <a:avLst/>
          </a:prstGeom>
        </p:spPr>
      </p:pic>
      <p:sp>
        <p:nvSpPr>
          <p:cNvPr id="19" name="Nadpis 1">
            <a:extLst>
              <a:ext uri="{FF2B5EF4-FFF2-40B4-BE49-F238E27FC236}">
                <a16:creationId xmlns:a16="http://schemas.microsoft.com/office/drawing/2014/main" id="{A70D2315-2D7E-4012-B236-932A9E13F4E1}"/>
              </a:ext>
            </a:extLst>
          </p:cNvPr>
          <p:cNvSpPr>
            <a:spLocks noGrp="1"/>
          </p:cNvSpPr>
          <p:nvPr>
            <p:ph type="title"/>
          </p:nvPr>
        </p:nvSpPr>
        <p:spPr>
          <a:xfrm>
            <a:off x="345869" y="415878"/>
            <a:ext cx="11538743" cy="523220"/>
          </a:xfrm>
        </p:spPr>
        <p:txBody>
          <a:bodyPr/>
          <a:lstStyle/>
          <a:p>
            <a:r>
              <a:rPr lang="cs-CZ" sz="3400" b="1" dirty="0">
                <a:solidFill>
                  <a:srgbClr val="BA5EA3"/>
                </a:solidFill>
              </a:rPr>
              <a:t>Proof of Concept – výzva I. – příjem prodloužen do 30. 12. 2022</a:t>
            </a:r>
          </a:p>
        </p:txBody>
      </p:sp>
      <p:sp>
        <p:nvSpPr>
          <p:cNvPr id="10" name="TextovéPole 9">
            <a:extLst>
              <a:ext uri="{FF2B5EF4-FFF2-40B4-BE49-F238E27FC236}">
                <a16:creationId xmlns:a16="http://schemas.microsoft.com/office/drawing/2014/main" id="{1393A8C1-1A83-E208-920B-7C11C1DEB5C9}"/>
              </a:ext>
            </a:extLst>
          </p:cNvPr>
          <p:cNvSpPr txBox="1"/>
          <p:nvPr/>
        </p:nvSpPr>
        <p:spPr>
          <a:xfrm>
            <a:off x="1147235" y="2052711"/>
            <a:ext cx="4140200" cy="1261884"/>
          </a:xfrm>
          <a:prstGeom prst="rect">
            <a:avLst/>
          </a:prstGeom>
          <a:noFill/>
        </p:spPr>
        <p:txBody>
          <a:bodyPr wrap="square" rtlCol="0">
            <a:spAutoFit/>
          </a:bodyPr>
          <a:lstStyle/>
          <a:p>
            <a:r>
              <a:rPr lang="cs-CZ" sz="2000" b="1" dirty="0"/>
              <a:t>Alokace výzvy: </a:t>
            </a:r>
            <a:r>
              <a:rPr lang="cs-CZ" dirty="0"/>
              <a:t>200 mil. Kč</a:t>
            </a:r>
          </a:p>
          <a:p>
            <a:r>
              <a:rPr lang="sv-SE" sz="2000" b="1" dirty="0"/>
              <a:t>Výše podpory: </a:t>
            </a:r>
            <a:endParaRPr lang="cs-CZ" sz="2000" b="1" dirty="0"/>
          </a:p>
          <a:p>
            <a:r>
              <a:rPr lang="sv-SE" dirty="0"/>
              <a:t>aktivita 4.1 a) 500 tis. Kč - </a:t>
            </a:r>
            <a:r>
              <a:rPr lang="cs-CZ" dirty="0"/>
              <a:t>  </a:t>
            </a:r>
            <a:r>
              <a:rPr lang="sv-SE" dirty="0"/>
              <a:t>5 mil. Kč</a:t>
            </a:r>
          </a:p>
          <a:p>
            <a:r>
              <a:rPr lang="sv-SE" dirty="0"/>
              <a:t>aktivita 4.1 b) 500 tis. Kč - 20 mil. Kč</a:t>
            </a:r>
            <a:endParaRPr lang="cs-CZ" dirty="0"/>
          </a:p>
        </p:txBody>
      </p:sp>
      <p:pic>
        <p:nvPicPr>
          <p:cNvPr id="12" name="Obrázek 11">
            <a:extLst>
              <a:ext uri="{FF2B5EF4-FFF2-40B4-BE49-F238E27FC236}">
                <a16:creationId xmlns:a16="http://schemas.microsoft.com/office/drawing/2014/main" id="{9C590DE3-06F4-D985-C491-3C2CCFD5A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833" y="2097301"/>
            <a:ext cx="694269" cy="694269"/>
          </a:xfrm>
          <a:prstGeom prst="rect">
            <a:avLst/>
          </a:prstGeom>
        </p:spPr>
      </p:pic>
      <p:pic>
        <p:nvPicPr>
          <p:cNvPr id="13" name="Obrázek 12">
            <a:extLst>
              <a:ext uri="{FF2B5EF4-FFF2-40B4-BE49-F238E27FC236}">
                <a16:creationId xmlns:a16="http://schemas.microsoft.com/office/drawing/2014/main" id="{25297DAC-CADF-4E0B-AC85-93A8D00674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089" y="3473883"/>
            <a:ext cx="694268" cy="694268"/>
          </a:xfrm>
          <a:prstGeom prst="rect">
            <a:avLst/>
          </a:prstGeom>
        </p:spPr>
      </p:pic>
      <p:sp>
        <p:nvSpPr>
          <p:cNvPr id="14" name="TextovéPole 13">
            <a:extLst>
              <a:ext uri="{FF2B5EF4-FFF2-40B4-BE49-F238E27FC236}">
                <a16:creationId xmlns:a16="http://schemas.microsoft.com/office/drawing/2014/main" id="{D3072ACE-8883-492F-AAF0-F04D0118AC11}"/>
              </a:ext>
            </a:extLst>
          </p:cNvPr>
          <p:cNvSpPr txBox="1"/>
          <p:nvPr/>
        </p:nvSpPr>
        <p:spPr>
          <a:xfrm>
            <a:off x="1142424" y="3424644"/>
            <a:ext cx="2408239" cy="1508105"/>
          </a:xfrm>
          <a:prstGeom prst="rect">
            <a:avLst/>
          </a:prstGeom>
          <a:noFill/>
        </p:spPr>
        <p:txBody>
          <a:bodyPr wrap="square" rtlCol="0">
            <a:spAutoFit/>
          </a:bodyPr>
          <a:lstStyle/>
          <a:p>
            <a:r>
              <a:rPr lang="cs-CZ" sz="2000" b="1" dirty="0"/>
              <a:t>Míra podpory: </a:t>
            </a:r>
          </a:p>
          <a:p>
            <a:r>
              <a:rPr lang="cs-CZ" b="1" dirty="0"/>
              <a:t>aktivita 4.1 a)</a:t>
            </a:r>
          </a:p>
          <a:p>
            <a:r>
              <a:rPr lang="cs-CZ" dirty="0"/>
              <a:t>• 70 % - malý podnik,</a:t>
            </a:r>
          </a:p>
          <a:p>
            <a:r>
              <a:rPr lang="cs-CZ" dirty="0"/>
              <a:t>• 60 % - střední podnik.</a:t>
            </a:r>
          </a:p>
          <a:p>
            <a:endParaRPr lang="cs-CZ" dirty="0"/>
          </a:p>
        </p:txBody>
      </p:sp>
      <p:sp>
        <p:nvSpPr>
          <p:cNvPr id="17" name="TextovéPole 16">
            <a:extLst>
              <a:ext uri="{FF2B5EF4-FFF2-40B4-BE49-F238E27FC236}">
                <a16:creationId xmlns:a16="http://schemas.microsoft.com/office/drawing/2014/main" id="{AAFFFF99-9FF6-4420-9470-C61090DF0F55}"/>
              </a:ext>
            </a:extLst>
          </p:cNvPr>
          <p:cNvSpPr txBox="1"/>
          <p:nvPr/>
        </p:nvSpPr>
        <p:spPr>
          <a:xfrm>
            <a:off x="3507102" y="3448480"/>
            <a:ext cx="2524130" cy="2308324"/>
          </a:xfrm>
          <a:prstGeom prst="rect">
            <a:avLst/>
          </a:prstGeom>
          <a:noFill/>
        </p:spPr>
        <p:txBody>
          <a:bodyPr wrap="square" rtlCol="0">
            <a:spAutoFit/>
          </a:bodyPr>
          <a:lstStyle/>
          <a:p>
            <a:endParaRPr lang="cs-CZ" dirty="0"/>
          </a:p>
          <a:p>
            <a:r>
              <a:rPr lang="cs-CZ" b="1" dirty="0"/>
              <a:t>aktivita 4.1 b)</a:t>
            </a:r>
          </a:p>
          <a:p>
            <a:r>
              <a:rPr lang="cs-CZ" i="1" dirty="0"/>
              <a:t>náklady podle čl. 25</a:t>
            </a:r>
          </a:p>
          <a:p>
            <a:r>
              <a:rPr lang="cs-CZ" dirty="0"/>
              <a:t>• 45 % - malý podnik,</a:t>
            </a:r>
          </a:p>
          <a:p>
            <a:r>
              <a:rPr lang="cs-CZ" dirty="0"/>
              <a:t>• 35 % - střední podnik.</a:t>
            </a:r>
          </a:p>
          <a:p>
            <a:r>
              <a:rPr lang="cs-CZ" i="1" dirty="0"/>
              <a:t>náklady podle čl. 28</a:t>
            </a:r>
          </a:p>
          <a:p>
            <a:r>
              <a:rPr lang="cs-CZ" dirty="0"/>
              <a:t>• 50 % - malý podnik,</a:t>
            </a:r>
          </a:p>
          <a:p>
            <a:r>
              <a:rPr lang="cs-CZ" dirty="0"/>
              <a:t>• 50 % - střední podnik.</a:t>
            </a:r>
          </a:p>
        </p:txBody>
      </p:sp>
    </p:spTree>
    <p:extLst>
      <p:ext uri="{BB962C8B-B14F-4D97-AF65-F5344CB8AC3E}">
        <p14:creationId xmlns:p14="http://schemas.microsoft.com/office/powerpoint/2010/main" val="244179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cký objekt 10">
            <a:extLst>
              <a:ext uri="{FF2B5EF4-FFF2-40B4-BE49-F238E27FC236}">
                <a16:creationId xmlns:a16="http://schemas.microsoft.com/office/drawing/2014/main" id="{EBD6C7DF-0EE6-396E-E09C-06C2D3CEFC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994400"/>
            <a:ext cx="12192001" cy="863600"/>
          </a:xfrm>
          <a:prstGeom prst="rect">
            <a:avLst/>
          </a:prstGeom>
        </p:spPr>
      </p:pic>
      <p:sp>
        <p:nvSpPr>
          <p:cNvPr id="14" name="TextovéPole 13">
            <a:extLst>
              <a:ext uri="{FF2B5EF4-FFF2-40B4-BE49-F238E27FC236}">
                <a16:creationId xmlns:a16="http://schemas.microsoft.com/office/drawing/2014/main" id="{515CDE8E-B08E-44F6-A698-7AC8F7CCAEE9}"/>
              </a:ext>
            </a:extLst>
          </p:cNvPr>
          <p:cNvSpPr txBox="1"/>
          <p:nvPr/>
        </p:nvSpPr>
        <p:spPr>
          <a:xfrm>
            <a:off x="345869" y="1042521"/>
            <a:ext cx="10729760" cy="4678204"/>
          </a:xfrm>
          <a:prstGeom prst="rect">
            <a:avLst/>
          </a:prstGeom>
          <a:noFill/>
        </p:spPr>
        <p:txBody>
          <a:bodyPr wrap="square" rtlCol="0">
            <a:spAutoFit/>
          </a:bodyPr>
          <a:lstStyle/>
          <a:p>
            <a:r>
              <a:rPr lang="cs-CZ" sz="2000" b="1" dirty="0"/>
              <a:t>Podporovaná aktivita 4.1 a):</a:t>
            </a:r>
          </a:p>
          <a:p>
            <a:pPr marL="285750" indent="-285750">
              <a:buFont typeface="Arial" panose="020B0604020202020204" pitchFamily="34" charset="0"/>
              <a:buChar char="•"/>
            </a:pPr>
            <a:r>
              <a:rPr lang="cs-CZ" b="1" dirty="0"/>
              <a:t>Řešení VaV projektu, na který je zpracovávána studie proveditelnosti, vyžaduje spolupráci výzkumné organizace</a:t>
            </a:r>
            <a:r>
              <a:rPr lang="cs-CZ" dirty="0"/>
              <a:t>, která má potřebné znalosti, know-how či předchozí výsledky VaV, které je potřeba využít pro další fázi řešení projektu.</a:t>
            </a:r>
          </a:p>
          <a:p>
            <a:pPr marL="285750" indent="-285750">
              <a:buFont typeface="Arial" panose="020B0604020202020204" pitchFamily="34" charset="0"/>
              <a:buChar char="•"/>
            </a:pPr>
            <a:r>
              <a:rPr lang="cs-CZ" dirty="0"/>
              <a:t>/ nebo projekt vychází z již dokončeného transferu technologií mezi VO a žadatelem, žadatel má zajištěná práva k využití výsledků VaV vyvinutých VO.</a:t>
            </a:r>
            <a:endParaRPr lang="cs-CZ" sz="2000" b="1" dirty="0"/>
          </a:p>
          <a:p>
            <a:endParaRPr lang="cs-CZ" sz="1200" b="1" dirty="0"/>
          </a:p>
          <a:p>
            <a:r>
              <a:rPr lang="cs-CZ" sz="2000" b="1" dirty="0"/>
              <a:t>Podporovaná aktivita 4.1 b):</a:t>
            </a:r>
          </a:p>
          <a:p>
            <a:pPr marL="285750" indent="-285750">
              <a:buFont typeface="Arial" panose="020B0604020202020204" pitchFamily="34" charset="0"/>
              <a:buChar char="•"/>
            </a:pPr>
            <a:r>
              <a:rPr lang="cs-CZ" b="1" dirty="0"/>
              <a:t>Projekt má za cíl zavést do praxe výsledky VaV vyvinutých výzkumnou organizací nebo ve spolupráci s výzkumnou organizací</a:t>
            </a:r>
            <a:r>
              <a:rPr lang="cs-CZ" dirty="0"/>
              <a:t>. </a:t>
            </a:r>
          </a:p>
          <a:p>
            <a:pPr marL="285750" indent="-285750">
              <a:buFont typeface="Arial" panose="020B0604020202020204" pitchFamily="34" charset="0"/>
              <a:buChar char="•"/>
            </a:pPr>
            <a:r>
              <a:rPr lang="cs-CZ" dirty="0"/>
              <a:t>/nebo Projekt vychází z již dokončeného transferu technologií mezi VO a žadatelem, žadatel má zajištěná práva k využití výsledků VaV vyvinutých VO.</a:t>
            </a:r>
          </a:p>
          <a:p>
            <a:pPr algn="just"/>
            <a:endParaRPr lang="cs-CZ" sz="1600" b="1" dirty="0"/>
          </a:p>
          <a:p>
            <a:pPr marL="285750" indent="-285750" algn="just">
              <a:buFont typeface="Arial" panose="020B0604020202020204" pitchFamily="34" charset="0"/>
              <a:buChar char="•"/>
            </a:pPr>
            <a:endParaRPr lang="cs-CZ" sz="1600" b="1" dirty="0"/>
          </a:p>
          <a:p>
            <a:pPr marL="285750" indent="-285750" algn="just">
              <a:buFont typeface="Arial" panose="020B0604020202020204" pitchFamily="34" charset="0"/>
              <a:buChar char="•"/>
            </a:pPr>
            <a:endParaRPr lang="cs-CZ" sz="1600" b="1" dirty="0"/>
          </a:p>
          <a:p>
            <a:pPr marL="285750" indent="-285750" algn="just">
              <a:buFont typeface="Arial" panose="020B0604020202020204" pitchFamily="34" charset="0"/>
              <a:buChar char="•"/>
            </a:pPr>
            <a:endParaRPr lang="cs-CZ" sz="1600" b="1" dirty="0"/>
          </a:p>
          <a:p>
            <a:pPr marL="285750" indent="-285750" algn="just">
              <a:buFont typeface="Arial" panose="020B0604020202020204" pitchFamily="34" charset="0"/>
              <a:buChar char="•"/>
            </a:pPr>
            <a:endParaRPr lang="cs-CZ" sz="1600" b="1" dirty="0"/>
          </a:p>
        </p:txBody>
      </p:sp>
      <p:sp>
        <p:nvSpPr>
          <p:cNvPr id="19" name="Nadpis 1">
            <a:extLst>
              <a:ext uri="{FF2B5EF4-FFF2-40B4-BE49-F238E27FC236}">
                <a16:creationId xmlns:a16="http://schemas.microsoft.com/office/drawing/2014/main" id="{A70D2315-2D7E-4012-B236-932A9E13F4E1}"/>
              </a:ext>
            </a:extLst>
          </p:cNvPr>
          <p:cNvSpPr>
            <a:spLocks noGrp="1"/>
          </p:cNvSpPr>
          <p:nvPr>
            <p:ph type="title"/>
          </p:nvPr>
        </p:nvSpPr>
        <p:spPr>
          <a:xfrm>
            <a:off x="345869" y="418871"/>
            <a:ext cx="11538743" cy="523220"/>
          </a:xfrm>
        </p:spPr>
        <p:txBody>
          <a:bodyPr/>
          <a:lstStyle/>
          <a:p>
            <a:r>
              <a:rPr lang="cs-CZ" sz="3400" b="1" dirty="0" err="1">
                <a:solidFill>
                  <a:srgbClr val="BA5EA3"/>
                </a:solidFill>
              </a:rPr>
              <a:t>Proof</a:t>
            </a:r>
            <a:r>
              <a:rPr lang="cs-CZ" sz="3400" b="1" dirty="0">
                <a:solidFill>
                  <a:srgbClr val="BA5EA3"/>
                </a:solidFill>
              </a:rPr>
              <a:t> </a:t>
            </a:r>
            <a:r>
              <a:rPr lang="cs-CZ" sz="3400" b="1" dirty="0" err="1">
                <a:solidFill>
                  <a:srgbClr val="BA5EA3"/>
                </a:solidFill>
              </a:rPr>
              <a:t>of</a:t>
            </a:r>
            <a:r>
              <a:rPr lang="cs-CZ" sz="3400" b="1" dirty="0">
                <a:solidFill>
                  <a:srgbClr val="BA5EA3"/>
                </a:solidFill>
              </a:rPr>
              <a:t> Concept - výzva 1</a:t>
            </a:r>
          </a:p>
        </p:txBody>
      </p:sp>
      <p:sp>
        <p:nvSpPr>
          <p:cNvPr id="5" name="TextovéPole 4">
            <a:extLst>
              <a:ext uri="{FF2B5EF4-FFF2-40B4-BE49-F238E27FC236}">
                <a16:creationId xmlns:a16="http://schemas.microsoft.com/office/drawing/2014/main" id="{04501694-16AB-DE5E-8786-6F351FD787AC}"/>
              </a:ext>
            </a:extLst>
          </p:cNvPr>
          <p:cNvSpPr txBox="1"/>
          <p:nvPr/>
        </p:nvSpPr>
        <p:spPr>
          <a:xfrm>
            <a:off x="1184476" y="4453742"/>
            <a:ext cx="9961844" cy="1231106"/>
          </a:xfrm>
          <a:prstGeom prst="rect">
            <a:avLst/>
          </a:prstGeom>
          <a:noFill/>
        </p:spPr>
        <p:txBody>
          <a:bodyPr wrap="square" rtlCol="0">
            <a:spAutoFit/>
          </a:bodyPr>
          <a:lstStyle/>
          <a:p>
            <a:r>
              <a:rPr lang="cs-CZ" sz="2000" b="1" dirty="0"/>
              <a:t>Klíčová specifika a omezení:</a:t>
            </a:r>
          </a:p>
          <a:p>
            <a:r>
              <a:rPr lang="cs-CZ" dirty="0"/>
              <a:t>Nejzazší datum pro ukončení fyzické realizace projektu je 31. 8. 2025.</a:t>
            </a:r>
          </a:p>
          <a:p>
            <a:r>
              <a:rPr lang="cs-CZ" dirty="0"/>
              <a:t>Nutnost doložení plánovaného/realizovaného transferu technologií nebo spolupráce s výzkumnými organizacemi.</a:t>
            </a:r>
            <a:endParaRPr lang="cs-CZ" dirty="0">
              <a:solidFill>
                <a:prstClr val="black"/>
              </a:solidFill>
            </a:endParaRPr>
          </a:p>
        </p:txBody>
      </p:sp>
      <p:pic>
        <p:nvPicPr>
          <p:cNvPr id="6" name="Obrázek 5">
            <a:extLst>
              <a:ext uri="{FF2B5EF4-FFF2-40B4-BE49-F238E27FC236}">
                <a16:creationId xmlns:a16="http://schemas.microsoft.com/office/drawing/2014/main" id="{AB4FA204-FE86-CE18-CED2-1CEFBC11C5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69" y="4579422"/>
            <a:ext cx="694269" cy="694269"/>
          </a:xfrm>
          <a:prstGeom prst="rect">
            <a:avLst/>
          </a:prstGeom>
        </p:spPr>
      </p:pic>
    </p:spTree>
    <p:extLst>
      <p:ext uri="{BB962C8B-B14F-4D97-AF65-F5344CB8AC3E}">
        <p14:creationId xmlns:p14="http://schemas.microsoft.com/office/powerpoint/2010/main" val="3080575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cký objekt 10">
            <a:extLst>
              <a:ext uri="{FF2B5EF4-FFF2-40B4-BE49-F238E27FC236}">
                <a16:creationId xmlns:a16="http://schemas.microsoft.com/office/drawing/2014/main" id="{EBD6C7DF-0EE6-396E-E09C-06C2D3CEFC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994400"/>
            <a:ext cx="12192001" cy="863600"/>
          </a:xfrm>
          <a:prstGeom prst="rect">
            <a:avLst/>
          </a:prstGeom>
        </p:spPr>
      </p:pic>
      <p:sp>
        <p:nvSpPr>
          <p:cNvPr id="14" name="TextovéPole 13">
            <a:extLst>
              <a:ext uri="{FF2B5EF4-FFF2-40B4-BE49-F238E27FC236}">
                <a16:creationId xmlns:a16="http://schemas.microsoft.com/office/drawing/2014/main" id="{515CDE8E-B08E-44F6-A698-7AC8F7CCAEE9}"/>
              </a:ext>
            </a:extLst>
          </p:cNvPr>
          <p:cNvSpPr txBox="1"/>
          <p:nvPr/>
        </p:nvSpPr>
        <p:spPr>
          <a:xfrm>
            <a:off x="343563" y="1055344"/>
            <a:ext cx="11245612" cy="5786199"/>
          </a:xfrm>
          <a:prstGeom prst="rect">
            <a:avLst/>
          </a:prstGeom>
          <a:noFill/>
        </p:spPr>
        <p:txBody>
          <a:bodyPr wrap="square" rtlCol="0">
            <a:spAutoFit/>
          </a:bodyPr>
          <a:lstStyle/>
          <a:p>
            <a:r>
              <a:rPr lang="cs-CZ" b="1" dirty="0"/>
              <a:t>Podporovaná aktivita 4.1 a):</a:t>
            </a:r>
          </a:p>
          <a:p>
            <a:pPr marL="285750" indent="-285750">
              <a:buFont typeface="Arial" panose="020B0604020202020204" pitchFamily="34" charset="0"/>
              <a:buChar char="•"/>
            </a:pPr>
            <a:r>
              <a:rPr lang="cs-CZ" b="1" dirty="0"/>
              <a:t>Projekt dosahuje minimálně úrovně TRL 3 (Experimentální ověření použitelnosti myšlenky) a maximální úrovně TRL 5 (Technologie ověřena v relevantním prostředí)</a:t>
            </a:r>
            <a:endParaRPr lang="cs-CZ" dirty="0"/>
          </a:p>
          <a:p>
            <a:pPr marL="285750" indent="-285750">
              <a:buFont typeface="Arial" panose="020B0604020202020204" pitchFamily="34" charset="0"/>
              <a:buChar char="•"/>
            </a:pPr>
            <a:r>
              <a:rPr lang="cs-CZ" dirty="0"/>
              <a:t>Zde bude hodnoceno, na jaké úrovni technologické připravenosti je aktuálně podaný projekt. Pro toto hodnocení bude využit rozbor zpracovaný žadatelem, jehož výsledkem bude stanovení úrovně TRL, které dosáhl VaV před zahájením projektu.</a:t>
            </a:r>
          </a:p>
          <a:p>
            <a:pPr marL="285750" indent="-285750">
              <a:buFont typeface="Arial" panose="020B0604020202020204" pitchFamily="34" charset="0"/>
              <a:buChar char="•"/>
            </a:pPr>
            <a:r>
              <a:rPr lang="cs-CZ" dirty="0"/>
              <a:t>Žadatel má v Podnikatelském záměru (dále PZ) povinnost uvést, jaké úrovně TRL navrhovaný projekt pokrývá. Zároveň musí prokázat, že VaV, který bude realizován v projektu, dosáhl minimální požadované TRL a zároveň nepřesáhl úroveň TRL 5. </a:t>
            </a:r>
          </a:p>
          <a:p>
            <a:pPr marL="285750" indent="-285750">
              <a:buFont typeface="Arial" panose="020B0604020202020204" pitchFamily="34" charset="0"/>
              <a:buChar char="•"/>
            </a:pPr>
            <a:r>
              <a:rPr lang="cs-CZ" dirty="0"/>
              <a:t>Pokud projekt v aktivitě a) dosáhl TRL 5, musí žadatel jasně doložit, že přetrvávají významná rizika spojená s využitím technologie v reálném prostředí, která vyžadují další fáze </a:t>
            </a:r>
            <a:r>
              <a:rPr lang="cs-CZ" dirty="0" err="1"/>
              <a:t>VaV</a:t>
            </a:r>
            <a:r>
              <a:rPr lang="cs-CZ" dirty="0"/>
              <a:t> a zpracování studie proveditelnosti.</a:t>
            </a:r>
          </a:p>
          <a:p>
            <a:endParaRPr lang="cs-CZ" dirty="0"/>
          </a:p>
          <a:p>
            <a:r>
              <a:rPr lang="cs-CZ" b="1" dirty="0"/>
              <a:t>Podporovaná aktivita 4.1 b):</a:t>
            </a:r>
          </a:p>
          <a:p>
            <a:pPr marL="285750" indent="-285750">
              <a:buFont typeface="Arial" panose="020B0604020202020204" pitchFamily="34" charset="0"/>
              <a:buChar char="•"/>
            </a:pPr>
            <a:r>
              <a:rPr lang="cs-CZ" b="1" dirty="0"/>
              <a:t>Projekt dosahuje minimálně úrovně TRL 5 - Technologie ověřena v relevantním prostředí</a:t>
            </a:r>
            <a:endParaRPr lang="cs-CZ" dirty="0"/>
          </a:p>
          <a:p>
            <a:pPr marL="285750" indent="-285750">
              <a:buFont typeface="Arial" panose="020B0604020202020204" pitchFamily="34" charset="0"/>
              <a:buChar char="•"/>
            </a:pPr>
            <a:r>
              <a:rPr lang="cs-CZ" dirty="0"/>
              <a:t>Žadatel má v Podnikatelském záměru (dále PZ) povinnost uvést, jaké úrovně TRL navrhovaný projekt pokrývá. Zároveň musí prokázat, že VaV, který bude realizován v projektu, dosáhl minimální požadované TRL. Pro aktivitu B Projekt dosahuje minimálně úrovně TRL 5.</a:t>
            </a:r>
            <a:endParaRPr lang="cs-CZ" b="1" dirty="0"/>
          </a:p>
          <a:p>
            <a:pPr algn="just"/>
            <a:endParaRPr lang="cs-CZ" sz="1600" dirty="0"/>
          </a:p>
          <a:p>
            <a:pPr marL="285750" indent="-285750" algn="just">
              <a:buFont typeface="Arial" panose="020B0604020202020204" pitchFamily="34" charset="0"/>
              <a:buChar char="•"/>
            </a:pPr>
            <a:endParaRPr lang="cs-CZ" sz="1600" b="1" dirty="0"/>
          </a:p>
          <a:p>
            <a:pPr marL="285750" indent="-285750" algn="just">
              <a:buFont typeface="Arial" panose="020B0604020202020204" pitchFamily="34" charset="0"/>
              <a:buChar char="•"/>
            </a:pPr>
            <a:endParaRPr lang="cs-CZ" sz="1600" b="1" dirty="0"/>
          </a:p>
          <a:p>
            <a:pPr marL="285750" indent="-285750" algn="just">
              <a:buFont typeface="Arial" panose="020B0604020202020204" pitchFamily="34" charset="0"/>
              <a:buChar char="•"/>
            </a:pPr>
            <a:endParaRPr lang="cs-CZ" sz="1600" b="1" dirty="0"/>
          </a:p>
        </p:txBody>
      </p:sp>
      <p:sp>
        <p:nvSpPr>
          <p:cNvPr id="19" name="Nadpis 1">
            <a:extLst>
              <a:ext uri="{FF2B5EF4-FFF2-40B4-BE49-F238E27FC236}">
                <a16:creationId xmlns:a16="http://schemas.microsoft.com/office/drawing/2014/main" id="{A70D2315-2D7E-4012-B236-932A9E13F4E1}"/>
              </a:ext>
            </a:extLst>
          </p:cNvPr>
          <p:cNvSpPr>
            <a:spLocks noGrp="1"/>
          </p:cNvSpPr>
          <p:nvPr>
            <p:ph type="title"/>
          </p:nvPr>
        </p:nvSpPr>
        <p:spPr>
          <a:xfrm>
            <a:off x="354336" y="452740"/>
            <a:ext cx="11538743" cy="430887"/>
          </a:xfrm>
        </p:spPr>
        <p:txBody>
          <a:bodyPr/>
          <a:lstStyle/>
          <a:p>
            <a:r>
              <a:rPr lang="cs-CZ" sz="2800" b="1" dirty="0" err="1">
                <a:solidFill>
                  <a:srgbClr val="BA5EA3"/>
                </a:solidFill>
              </a:rPr>
              <a:t>Proof</a:t>
            </a:r>
            <a:r>
              <a:rPr lang="cs-CZ" sz="2800" b="1" dirty="0">
                <a:solidFill>
                  <a:srgbClr val="BA5EA3"/>
                </a:solidFill>
              </a:rPr>
              <a:t> </a:t>
            </a:r>
            <a:r>
              <a:rPr lang="cs-CZ" sz="2800" b="1" dirty="0" err="1">
                <a:solidFill>
                  <a:srgbClr val="BA5EA3"/>
                </a:solidFill>
              </a:rPr>
              <a:t>of</a:t>
            </a:r>
            <a:r>
              <a:rPr lang="cs-CZ" sz="2800" b="1" dirty="0">
                <a:solidFill>
                  <a:srgbClr val="BA5EA3"/>
                </a:solidFill>
              </a:rPr>
              <a:t> Concept - výzva 1 - Stanovení úrovně technologické připravenosti </a:t>
            </a:r>
          </a:p>
        </p:txBody>
      </p:sp>
    </p:spTree>
    <p:extLst>
      <p:ext uri="{BB962C8B-B14F-4D97-AF65-F5344CB8AC3E}">
        <p14:creationId xmlns:p14="http://schemas.microsoft.com/office/powerpoint/2010/main" val="607352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5F4F9B-001F-4E01-862B-8A2564D7E241}"/>
              </a:ext>
            </a:extLst>
          </p:cNvPr>
          <p:cNvSpPr>
            <a:spLocks noGrp="1"/>
          </p:cNvSpPr>
          <p:nvPr>
            <p:ph type="ctrTitle"/>
          </p:nvPr>
        </p:nvSpPr>
        <p:spPr>
          <a:xfrm>
            <a:off x="359350" y="4268739"/>
            <a:ext cx="9720294" cy="1231106"/>
          </a:xfrm>
        </p:spPr>
        <p:txBody>
          <a:bodyPr/>
          <a:lstStyle/>
          <a:p>
            <a:r>
              <a:rPr lang="cs-CZ" b="1" dirty="0"/>
              <a:t>Plánované výzvy SC1.1 – 2023</a:t>
            </a:r>
            <a:br>
              <a:rPr lang="cs-CZ" dirty="0"/>
            </a:br>
            <a:endParaRPr lang="cs-CZ" dirty="0"/>
          </a:p>
        </p:txBody>
      </p:sp>
      <p:cxnSp>
        <p:nvCxnSpPr>
          <p:cNvPr id="4" name="Spojnice: pravoúhlá 3">
            <a:extLst>
              <a:ext uri="{FF2B5EF4-FFF2-40B4-BE49-F238E27FC236}">
                <a16:creationId xmlns:a16="http://schemas.microsoft.com/office/drawing/2014/main" id="{65A28BBA-7E0F-FE14-F23C-A73135BA6503}"/>
              </a:ext>
            </a:extLst>
          </p:cNvPr>
          <p:cNvCxnSpPr>
            <a:cxnSpLocks/>
            <a:stCxn id="5" idx="3"/>
          </p:cNvCxnSpPr>
          <p:nvPr/>
        </p:nvCxnSpPr>
        <p:spPr>
          <a:xfrm flipV="1">
            <a:off x="6096000" y="414867"/>
            <a:ext cx="5308600" cy="643591"/>
          </a:xfrm>
          <a:prstGeom prst="bentConnector3">
            <a:avLst/>
          </a:prstGeom>
          <a:ln w="38100">
            <a:solidFill>
              <a:srgbClr val="BA5EA3"/>
            </a:solidFill>
          </a:ln>
        </p:spPr>
        <p:style>
          <a:lnRef idx="1">
            <a:schemeClr val="accent1"/>
          </a:lnRef>
          <a:fillRef idx="0">
            <a:schemeClr val="accent1"/>
          </a:fillRef>
          <a:effectRef idx="0">
            <a:schemeClr val="accent1"/>
          </a:effectRef>
          <a:fontRef idx="minor">
            <a:schemeClr val="tx1"/>
          </a:fontRef>
        </p:style>
      </p:cxnSp>
      <p:pic>
        <p:nvPicPr>
          <p:cNvPr id="5" name="Grafický objekt 4">
            <a:extLst>
              <a:ext uri="{FF2B5EF4-FFF2-40B4-BE49-F238E27FC236}">
                <a16:creationId xmlns:a16="http://schemas.microsoft.com/office/drawing/2014/main" id="{78BA1597-3152-4C43-3AD9-BCE28DD41D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7702" y="597344"/>
            <a:ext cx="5738298" cy="922227"/>
          </a:xfrm>
          <a:prstGeom prst="rect">
            <a:avLst/>
          </a:prstGeom>
        </p:spPr>
      </p:pic>
      <p:pic>
        <p:nvPicPr>
          <p:cNvPr id="6" name="Grafický objekt 5">
            <a:extLst>
              <a:ext uri="{FF2B5EF4-FFF2-40B4-BE49-F238E27FC236}">
                <a16:creationId xmlns:a16="http://schemas.microsoft.com/office/drawing/2014/main" id="{FAC340F0-A6A7-476C-B673-F514C8AF72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81430" y="572949"/>
            <a:ext cx="310947" cy="3695790"/>
          </a:xfrm>
          <a:prstGeom prst="rect">
            <a:avLst/>
          </a:prstGeom>
        </p:spPr>
      </p:pic>
    </p:spTree>
    <p:extLst>
      <p:ext uri="{BB962C8B-B14F-4D97-AF65-F5344CB8AC3E}">
        <p14:creationId xmlns:p14="http://schemas.microsoft.com/office/powerpoint/2010/main" val="1045241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cký objekt 10">
            <a:extLst>
              <a:ext uri="{FF2B5EF4-FFF2-40B4-BE49-F238E27FC236}">
                <a16:creationId xmlns:a16="http://schemas.microsoft.com/office/drawing/2014/main" id="{EBD6C7DF-0EE6-396E-E09C-06C2D3CEFC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994400"/>
            <a:ext cx="12192001" cy="863600"/>
          </a:xfrm>
          <a:prstGeom prst="rect">
            <a:avLst/>
          </a:prstGeom>
        </p:spPr>
      </p:pic>
      <p:sp>
        <p:nvSpPr>
          <p:cNvPr id="14" name="TextovéPole 13">
            <a:extLst>
              <a:ext uri="{FF2B5EF4-FFF2-40B4-BE49-F238E27FC236}">
                <a16:creationId xmlns:a16="http://schemas.microsoft.com/office/drawing/2014/main" id="{515CDE8E-B08E-44F6-A698-7AC8F7CCAEE9}"/>
              </a:ext>
            </a:extLst>
          </p:cNvPr>
          <p:cNvSpPr txBox="1"/>
          <p:nvPr/>
        </p:nvSpPr>
        <p:spPr>
          <a:xfrm>
            <a:off x="731120" y="709381"/>
            <a:ext cx="10729760" cy="1631216"/>
          </a:xfrm>
          <a:prstGeom prst="rect">
            <a:avLst/>
          </a:prstGeom>
          <a:noFill/>
        </p:spPr>
        <p:txBody>
          <a:bodyPr wrap="square" rtlCol="0">
            <a:spAutoFit/>
          </a:bodyPr>
          <a:lstStyle/>
          <a:p>
            <a:endParaRPr lang="cs-CZ" sz="2000" b="1" dirty="0"/>
          </a:p>
          <a:p>
            <a:pPr marL="285750" indent="-285750" algn="just">
              <a:buFont typeface="Arial" panose="020B0604020202020204" pitchFamily="34" charset="0"/>
              <a:buChar char="•"/>
            </a:pPr>
            <a:endParaRPr lang="cs-CZ" sz="1600" b="1" dirty="0"/>
          </a:p>
          <a:p>
            <a:pPr marL="285750" indent="-285750" algn="just">
              <a:buFont typeface="Arial" panose="020B0604020202020204" pitchFamily="34" charset="0"/>
              <a:buChar char="•"/>
            </a:pPr>
            <a:endParaRPr lang="cs-CZ" sz="1600" b="1" dirty="0"/>
          </a:p>
          <a:p>
            <a:pPr marL="285750" indent="-285750" algn="just">
              <a:buFont typeface="Arial" panose="020B0604020202020204" pitchFamily="34" charset="0"/>
              <a:buChar char="•"/>
            </a:pPr>
            <a:endParaRPr lang="cs-CZ" sz="1600" b="1" dirty="0"/>
          </a:p>
          <a:p>
            <a:pPr marL="285750" indent="-285750" algn="just">
              <a:buFont typeface="Arial" panose="020B0604020202020204" pitchFamily="34" charset="0"/>
              <a:buChar char="•"/>
            </a:pPr>
            <a:endParaRPr lang="cs-CZ" sz="1600" b="1" dirty="0"/>
          </a:p>
          <a:p>
            <a:pPr marL="285750" indent="-285750" algn="just">
              <a:buFont typeface="Arial" panose="020B0604020202020204" pitchFamily="34" charset="0"/>
              <a:buChar char="•"/>
            </a:pPr>
            <a:endParaRPr lang="cs-CZ" sz="1600" b="1" dirty="0"/>
          </a:p>
        </p:txBody>
      </p:sp>
      <p:sp>
        <p:nvSpPr>
          <p:cNvPr id="19" name="Nadpis 1">
            <a:extLst>
              <a:ext uri="{FF2B5EF4-FFF2-40B4-BE49-F238E27FC236}">
                <a16:creationId xmlns:a16="http://schemas.microsoft.com/office/drawing/2014/main" id="{A70D2315-2D7E-4012-B236-932A9E13F4E1}"/>
              </a:ext>
            </a:extLst>
          </p:cNvPr>
          <p:cNvSpPr>
            <a:spLocks noGrp="1"/>
          </p:cNvSpPr>
          <p:nvPr>
            <p:ph type="title"/>
          </p:nvPr>
        </p:nvSpPr>
        <p:spPr>
          <a:xfrm>
            <a:off x="345869" y="427339"/>
            <a:ext cx="11538743" cy="523220"/>
          </a:xfrm>
        </p:spPr>
        <p:txBody>
          <a:bodyPr/>
          <a:lstStyle/>
          <a:p>
            <a:r>
              <a:rPr lang="cs-CZ" sz="3400" b="1" dirty="0">
                <a:solidFill>
                  <a:srgbClr val="BA5EA3"/>
                </a:solidFill>
              </a:rPr>
              <a:t>Plánované výzvy 2023 </a:t>
            </a:r>
          </a:p>
        </p:txBody>
      </p:sp>
      <p:pic>
        <p:nvPicPr>
          <p:cNvPr id="2" name="Obrázek 1">
            <a:extLst>
              <a:ext uri="{FF2B5EF4-FFF2-40B4-BE49-F238E27FC236}">
                <a16:creationId xmlns:a16="http://schemas.microsoft.com/office/drawing/2014/main" id="{327EB436-DF32-4D92-8A7B-A6B8081F47C1}"/>
              </a:ext>
            </a:extLst>
          </p:cNvPr>
          <p:cNvPicPr>
            <a:picLocks noChangeAspect="1"/>
          </p:cNvPicPr>
          <p:nvPr/>
        </p:nvPicPr>
        <p:blipFill rotWithShape="1">
          <a:blip r:embed="rId4"/>
          <a:srcRect l="1657" r="11651" b="55809"/>
          <a:stretch/>
        </p:blipFill>
        <p:spPr>
          <a:xfrm>
            <a:off x="53373" y="1054975"/>
            <a:ext cx="12074335" cy="3119460"/>
          </a:xfrm>
          <a:prstGeom prst="rect">
            <a:avLst/>
          </a:prstGeom>
        </p:spPr>
      </p:pic>
    </p:spTree>
    <p:extLst>
      <p:ext uri="{BB962C8B-B14F-4D97-AF65-F5344CB8AC3E}">
        <p14:creationId xmlns:p14="http://schemas.microsoft.com/office/powerpoint/2010/main" val="306769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cký objekt 10">
            <a:extLst>
              <a:ext uri="{FF2B5EF4-FFF2-40B4-BE49-F238E27FC236}">
                <a16:creationId xmlns:a16="http://schemas.microsoft.com/office/drawing/2014/main" id="{EBD6C7DF-0EE6-396E-E09C-06C2D3CEFC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5994400"/>
            <a:ext cx="12192001" cy="863600"/>
          </a:xfrm>
          <a:prstGeom prst="rect">
            <a:avLst/>
          </a:prstGeom>
        </p:spPr>
      </p:pic>
      <p:sp>
        <p:nvSpPr>
          <p:cNvPr id="14" name="TextovéPole 13">
            <a:extLst>
              <a:ext uri="{FF2B5EF4-FFF2-40B4-BE49-F238E27FC236}">
                <a16:creationId xmlns:a16="http://schemas.microsoft.com/office/drawing/2014/main" id="{515CDE8E-B08E-44F6-A698-7AC8F7CCAEE9}"/>
              </a:ext>
            </a:extLst>
          </p:cNvPr>
          <p:cNvSpPr txBox="1"/>
          <p:nvPr/>
        </p:nvSpPr>
        <p:spPr>
          <a:xfrm>
            <a:off x="731120" y="709381"/>
            <a:ext cx="10729760" cy="1631216"/>
          </a:xfrm>
          <a:prstGeom prst="rect">
            <a:avLst/>
          </a:prstGeom>
          <a:noFill/>
        </p:spPr>
        <p:txBody>
          <a:bodyPr wrap="square" rtlCol="0">
            <a:spAutoFit/>
          </a:bodyPr>
          <a:lstStyle/>
          <a:p>
            <a:endParaRPr lang="cs-CZ" sz="2000" b="1" dirty="0"/>
          </a:p>
          <a:p>
            <a:pPr marL="285750" indent="-285750" algn="just">
              <a:buFont typeface="Arial" panose="020B0604020202020204" pitchFamily="34" charset="0"/>
              <a:buChar char="•"/>
            </a:pPr>
            <a:endParaRPr lang="cs-CZ" sz="1600" b="1" dirty="0"/>
          </a:p>
          <a:p>
            <a:pPr marL="285750" indent="-285750" algn="just">
              <a:buFont typeface="Arial" panose="020B0604020202020204" pitchFamily="34" charset="0"/>
              <a:buChar char="•"/>
            </a:pPr>
            <a:endParaRPr lang="cs-CZ" sz="1600" b="1" dirty="0"/>
          </a:p>
          <a:p>
            <a:pPr marL="285750" indent="-285750" algn="just">
              <a:buFont typeface="Arial" panose="020B0604020202020204" pitchFamily="34" charset="0"/>
              <a:buChar char="•"/>
            </a:pPr>
            <a:endParaRPr lang="cs-CZ" sz="1600" b="1" dirty="0"/>
          </a:p>
          <a:p>
            <a:pPr marL="285750" indent="-285750" algn="just">
              <a:buFont typeface="Arial" panose="020B0604020202020204" pitchFamily="34" charset="0"/>
              <a:buChar char="•"/>
            </a:pPr>
            <a:endParaRPr lang="cs-CZ" sz="1600" b="1" dirty="0"/>
          </a:p>
          <a:p>
            <a:pPr marL="285750" indent="-285750" algn="just">
              <a:buFont typeface="Arial" panose="020B0604020202020204" pitchFamily="34" charset="0"/>
              <a:buChar char="•"/>
            </a:pPr>
            <a:endParaRPr lang="cs-CZ" sz="1600" b="1" dirty="0"/>
          </a:p>
        </p:txBody>
      </p:sp>
      <p:sp>
        <p:nvSpPr>
          <p:cNvPr id="19" name="Nadpis 1">
            <a:extLst>
              <a:ext uri="{FF2B5EF4-FFF2-40B4-BE49-F238E27FC236}">
                <a16:creationId xmlns:a16="http://schemas.microsoft.com/office/drawing/2014/main" id="{A70D2315-2D7E-4012-B236-932A9E13F4E1}"/>
              </a:ext>
            </a:extLst>
          </p:cNvPr>
          <p:cNvSpPr>
            <a:spLocks noGrp="1"/>
          </p:cNvSpPr>
          <p:nvPr>
            <p:ph type="title"/>
          </p:nvPr>
        </p:nvSpPr>
        <p:spPr>
          <a:xfrm>
            <a:off x="354336" y="418877"/>
            <a:ext cx="11538743" cy="523220"/>
          </a:xfrm>
        </p:spPr>
        <p:txBody>
          <a:bodyPr/>
          <a:lstStyle/>
          <a:p>
            <a:r>
              <a:rPr lang="cs-CZ" sz="3400" b="1" dirty="0">
                <a:solidFill>
                  <a:srgbClr val="BA5EA3"/>
                </a:solidFill>
              </a:rPr>
              <a:t>Plánované výzvy 2023 </a:t>
            </a:r>
          </a:p>
        </p:txBody>
      </p:sp>
      <p:pic>
        <p:nvPicPr>
          <p:cNvPr id="2" name="Obrázek 1">
            <a:extLst>
              <a:ext uri="{FF2B5EF4-FFF2-40B4-BE49-F238E27FC236}">
                <a16:creationId xmlns:a16="http://schemas.microsoft.com/office/drawing/2014/main" id="{327EB436-DF32-4D92-8A7B-A6B8081F47C1}"/>
              </a:ext>
            </a:extLst>
          </p:cNvPr>
          <p:cNvPicPr>
            <a:picLocks noChangeAspect="1"/>
          </p:cNvPicPr>
          <p:nvPr/>
        </p:nvPicPr>
        <p:blipFill rotWithShape="1">
          <a:blip r:embed="rId4"/>
          <a:srcRect l="2696" t="44640" r="24745" b="28022"/>
          <a:stretch/>
        </p:blipFill>
        <p:spPr>
          <a:xfrm>
            <a:off x="256568" y="1940560"/>
            <a:ext cx="11661912" cy="2226938"/>
          </a:xfrm>
          <a:prstGeom prst="rect">
            <a:avLst/>
          </a:prstGeom>
        </p:spPr>
      </p:pic>
      <p:pic>
        <p:nvPicPr>
          <p:cNvPr id="3" name="Obrázek 2"/>
          <p:cNvPicPr>
            <a:picLocks noChangeAspect="1"/>
          </p:cNvPicPr>
          <p:nvPr/>
        </p:nvPicPr>
        <p:blipFill>
          <a:blip r:embed="rId5"/>
          <a:stretch>
            <a:fillRect/>
          </a:stretch>
        </p:blipFill>
        <p:spPr>
          <a:xfrm>
            <a:off x="101600" y="1080963"/>
            <a:ext cx="12060000" cy="763295"/>
          </a:xfrm>
          <a:prstGeom prst="rect">
            <a:avLst/>
          </a:prstGeom>
        </p:spPr>
      </p:pic>
    </p:spTree>
    <p:extLst>
      <p:ext uri="{BB962C8B-B14F-4D97-AF65-F5344CB8AC3E}">
        <p14:creationId xmlns:p14="http://schemas.microsoft.com/office/powerpoint/2010/main" val="2471084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518419" y="2868945"/>
            <a:ext cx="8818362" cy="646331"/>
          </a:xfrm>
        </p:spPr>
        <p:txBody>
          <a:bodyPr/>
          <a:lstStyle/>
          <a:p>
            <a:r>
              <a:rPr lang="cs-CZ" sz="4200" b="1" dirty="0"/>
              <a:t>Národní plán obnovy</a:t>
            </a:r>
            <a:endParaRPr lang="cs-CZ" sz="4000" b="1" dirty="0"/>
          </a:p>
        </p:txBody>
      </p:sp>
      <p:pic>
        <p:nvPicPr>
          <p:cNvPr id="6" name="Obrázek 5">
            <a:extLst>
              <a:ext uri="{FF2B5EF4-FFF2-40B4-BE49-F238E27FC236}">
                <a16:creationId xmlns:a16="http://schemas.microsoft.com/office/drawing/2014/main" id="{0F11AD35-C53B-4615-96D2-37D2F997940E}"/>
              </a:ext>
            </a:extLst>
          </p:cNvPr>
          <p:cNvPicPr/>
          <p:nvPr/>
        </p:nvPicPr>
        <p:blipFill>
          <a:blip r:embed="rId3">
            <a:clrChange>
              <a:clrFrom>
                <a:srgbClr val="231F20"/>
              </a:clrFrom>
              <a:clrTo>
                <a:srgbClr val="231F20">
                  <a:alpha val="0"/>
                </a:srgbClr>
              </a:clrTo>
            </a:clrChange>
          </a:blip>
          <a:stretch>
            <a:fillRect/>
          </a:stretch>
        </p:blipFill>
        <p:spPr>
          <a:xfrm>
            <a:off x="8397444" y="-348744"/>
            <a:ext cx="3794556" cy="3058256"/>
          </a:xfrm>
          <a:prstGeom prst="rect">
            <a:avLst/>
          </a:prstGeom>
        </p:spPr>
      </p:pic>
      <p:sp>
        <p:nvSpPr>
          <p:cNvPr id="5" name="Obdélník 4">
            <a:extLst>
              <a:ext uri="{FF2B5EF4-FFF2-40B4-BE49-F238E27FC236}">
                <a16:creationId xmlns:a16="http://schemas.microsoft.com/office/drawing/2014/main" id="{A49CA5B7-92E4-44DD-A6C8-1EB5F5ACE6CD}"/>
              </a:ext>
            </a:extLst>
          </p:cNvPr>
          <p:cNvSpPr/>
          <p:nvPr/>
        </p:nvSpPr>
        <p:spPr>
          <a:xfrm>
            <a:off x="16936" y="5435604"/>
            <a:ext cx="6553197" cy="1405467"/>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dirty="0"/>
          </a:p>
        </p:txBody>
      </p:sp>
    </p:spTree>
    <p:extLst>
      <p:ext uri="{BB962C8B-B14F-4D97-AF65-F5344CB8AC3E}">
        <p14:creationId xmlns:p14="http://schemas.microsoft.com/office/powerpoint/2010/main" val="282601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FAFFA2-C63F-85E7-A6DA-B68EAE18CF43}"/>
              </a:ext>
            </a:extLst>
          </p:cNvPr>
          <p:cNvSpPr>
            <a:spLocks noGrp="1"/>
          </p:cNvSpPr>
          <p:nvPr>
            <p:ph type="title"/>
          </p:nvPr>
        </p:nvSpPr>
        <p:spPr>
          <a:xfrm>
            <a:off x="459316" y="369986"/>
            <a:ext cx="10989732" cy="1107996"/>
          </a:xfrm>
        </p:spPr>
        <p:txBody>
          <a:bodyPr/>
          <a:lstStyle/>
          <a:p>
            <a:r>
              <a:rPr lang="cs-CZ" dirty="0"/>
              <a:t>Výsledky PO1 OPPIK k 30. 11. 2022</a:t>
            </a:r>
            <a:br>
              <a:rPr lang="cs-CZ" dirty="0"/>
            </a:br>
            <a:endParaRPr lang="cs-CZ" dirty="0"/>
          </a:p>
        </p:txBody>
      </p:sp>
      <p:sp>
        <p:nvSpPr>
          <p:cNvPr id="6" name="Zástupný symbol pro obsah 2">
            <a:extLst>
              <a:ext uri="{FF2B5EF4-FFF2-40B4-BE49-F238E27FC236}">
                <a16:creationId xmlns:a16="http://schemas.microsoft.com/office/drawing/2014/main" id="{AA73A99D-6502-4102-B155-BF0F2FAB6EA9}"/>
              </a:ext>
            </a:extLst>
          </p:cNvPr>
          <p:cNvSpPr txBox="1">
            <a:spLocks/>
          </p:cNvSpPr>
          <p:nvPr/>
        </p:nvSpPr>
        <p:spPr>
          <a:xfrm>
            <a:off x="592667" y="1477982"/>
            <a:ext cx="10989733" cy="4654589"/>
          </a:xfrm>
          <a:prstGeom prst="rect">
            <a:avLst/>
          </a:prstGeom>
        </p:spPr>
        <p:txBody>
          <a:bodyPr>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b="1" dirty="0"/>
              <a:t>Program APLIKACE</a:t>
            </a:r>
          </a:p>
          <a:p>
            <a:r>
              <a:rPr lang="cs-CZ" dirty="0"/>
              <a:t>Alokace 10,7 mld. Kč, podáno 2.975 žádostí, CZV 69,4 mld. Kč, dotace 38,5mld. Kč</a:t>
            </a:r>
          </a:p>
          <a:p>
            <a:r>
              <a:rPr lang="cs-CZ" dirty="0"/>
              <a:t>Podpořeno: 1.490 projektů, CZV 32,9 mld. Kč, dotace 18,3 mld. Kč</a:t>
            </a:r>
          </a:p>
          <a:p>
            <a:r>
              <a:rPr lang="cs-CZ" dirty="0"/>
              <a:t>Průměrná výše dotace na projekt: 12,3 mil. Kč</a:t>
            </a:r>
          </a:p>
          <a:p>
            <a:r>
              <a:rPr lang="cs-CZ" dirty="0"/>
              <a:t>Průměrná míra podpory:  55,67 %</a:t>
            </a:r>
          </a:p>
          <a:p>
            <a:r>
              <a:rPr lang="cs-CZ" dirty="0"/>
              <a:t>Úspěšnost žadatelů:  50,08 %</a:t>
            </a:r>
          </a:p>
          <a:p>
            <a:r>
              <a:rPr lang="cs-CZ" dirty="0"/>
              <a:t>Úspěšně ukončeno:  612 projektů (41,07 % podpořených)</a:t>
            </a:r>
          </a:p>
          <a:p>
            <a:r>
              <a:rPr lang="cs-CZ" dirty="0"/>
              <a:t>Proplaceno:  9,4 mld. Kč (87,41 % alokace programu)</a:t>
            </a:r>
          </a:p>
        </p:txBody>
      </p:sp>
    </p:spTree>
    <p:extLst>
      <p:ext uri="{BB962C8B-B14F-4D97-AF65-F5344CB8AC3E}">
        <p14:creationId xmlns:p14="http://schemas.microsoft.com/office/powerpoint/2010/main" val="357664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7D7510-CD58-45D3-A42C-3679B037F60C}"/>
              </a:ext>
            </a:extLst>
          </p:cNvPr>
          <p:cNvSpPr>
            <a:spLocks noGrp="1"/>
          </p:cNvSpPr>
          <p:nvPr>
            <p:ph type="title" idx="4294967295"/>
          </p:nvPr>
        </p:nvSpPr>
        <p:spPr>
          <a:xfrm>
            <a:off x="348719" y="363339"/>
            <a:ext cx="9736667" cy="618067"/>
          </a:xfrm>
        </p:spPr>
        <p:txBody>
          <a:bodyPr/>
          <a:lstStyle/>
          <a:p>
            <a:br>
              <a:rPr lang="cs-CZ" sz="2800" dirty="0"/>
            </a:br>
            <a:r>
              <a:rPr lang="cs-CZ" sz="3200" b="1" dirty="0"/>
              <a:t>První žádost o výplatu NPO ČR</a:t>
            </a:r>
            <a:br>
              <a:rPr lang="cs-CZ" sz="2800" dirty="0"/>
            </a:br>
            <a:endParaRPr lang="cs-CZ" sz="2800" dirty="0"/>
          </a:p>
        </p:txBody>
      </p:sp>
      <p:sp>
        <p:nvSpPr>
          <p:cNvPr id="3" name="Zástupný symbol pro text 2">
            <a:extLst>
              <a:ext uri="{FF2B5EF4-FFF2-40B4-BE49-F238E27FC236}">
                <a16:creationId xmlns:a16="http://schemas.microsoft.com/office/drawing/2014/main" id="{53DBFD65-4E44-40FD-B1D1-7B8918DF3572}"/>
              </a:ext>
            </a:extLst>
          </p:cNvPr>
          <p:cNvSpPr>
            <a:spLocks noGrp="1"/>
          </p:cNvSpPr>
          <p:nvPr>
            <p:ph type="body" sz="quarter" idx="10"/>
          </p:nvPr>
        </p:nvSpPr>
        <p:spPr>
          <a:xfrm>
            <a:off x="479426" y="958119"/>
            <a:ext cx="10544174" cy="4308148"/>
          </a:xfrm>
        </p:spPr>
        <p:txBody>
          <a:bodyPr>
            <a:normAutofit fontScale="85000" lnSpcReduction="20000"/>
          </a:bodyPr>
          <a:lstStyle/>
          <a:p>
            <a:pPr>
              <a:lnSpc>
                <a:spcPct val="120000"/>
              </a:lnSpc>
            </a:pPr>
            <a:r>
              <a:rPr lang="cs-CZ" sz="2900" dirty="0"/>
              <a:t>První tranše (žádost o výplatu) za ČR = podána 25. 11. 2022</a:t>
            </a:r>
          </a:p>
          <a:p>
            <a:pPr>
              <a:lnSpc>
                <a:spcPct val="120000"/>
              </a:lnSpc>
            </a:pPr>
            <a:r>
              <a:rPr lang="cs-CZ" sz="2900" dirty="0"/>
              <a:t>Informuje EK o </a:t>
            </a:r>
            <a:r>
              <a:rPr lang="cs-CZ" sz="2900" b="1" dirty="0"/>
              <a:t>plnění 37 milníků (cílů)</a:t>
            </a:r>
            <a:endParaRPr lang="cs-CZ" sz="2900" dirty="0"/>
          </a:p>
          <a:p>
            <a:pPr>
              <a:lnSpc>
                <a:spcPct val="120000"/>
              </a:lnSpc>
            </a:pPr>
            <a:r>
              <a:rPr lang="cs-CZ" sz="2900" dirty="0"/>
              <a:t>Celkem </a:t>
            </a:r>
            <a:r>
              <a:rPr lang="cs-CZ" sz="2900" b="1" dirty="0"/>
              <a:t>1 066 888 563 EUR</a:t>
            </a:r>
          </a:p>
          <a:p>
            <a:pPr>
              <a:lnSpc>
                <a:spcPct val="120000"/>
              </a:lnSpc>
            </a:pPr>
            <a:r>
              <a:rPr lang="cs-CZ" sz="2900" dirty="0"/>
              <a:t>Nejvíce problematické jsou investice</a:t>
            </a:r>
            <a:r>
              <a:rPr lang="cs-CZ" sz="2900" b="1" dirty="0"/>
              <a:t>:</a:t>
            </a:r>
          </a:p>
          <a:p>
            <a:pPr lvl="1">
              <a:lnSpc>
                <a:spcPct val="120000"/>
              </a:lnSpc>
            </a:pPr>
            <a:r>
              <a:rPr lang="cs-CZ" sz="2900" b="1" dirty="0"/>
              <a:t>Do protipovodňové ochrany </a:t>
            </a:r>
            <a:r>
              <a:rPr lang="cs-CZ" sz="2900" dirty="0"/>
              <a:t>– přírodě blízká řešení a DNSH</a:t>
            </a:r>
          </a:p>
          <a:p>
            <a:pPr lvl="1">
              <a:lnSpc>
                <a:spcPct val="120000"/>
              </a:lnSpc>
            </a:pPr>
            <a:r>
              <a:rPr lang="cs-CZ" sz="2900" b="1" dirty="0"/>
              <a:t>Malé vodní toky </a:t>
            </a:r>
            <a:r>
              <a:rPr lang="cs-CZ" sz="2900" dirty="0"/>
              <a:t>– zajištění dobrého ekologického statusu na těchto tocích a vyjádření nezávislého odborníka na soulad investic s Prováděcím rozhodnutím Rady</a:t>
            </a:r>
          </a:p>
          <a:p>
            <a:pPr>
              <a:lnSpc>
                <a:spcPct val="120000"/>
              </a:lnSpc>
            </a:pPr>
            <a:r>
              <a:rPr lang="cs-CZ" sz="2900" dirty="0"/>
              <a:t>Očekávané vyplacení prostředků v lednu / únoru 2022</a:t>
            </a:r>
          </a:p>
        </p:txBody>
      </p:sp>
      <p:sp>
        <p:nvSpPr>
          <p:cNvPr id="4" name="Obdélník 3">
            <a:extLst>
              <a:ext uri="{FF2B5EF4-FFF2-40B4-BE49-F238E27FC236}">
                <a16:creationId xmlns:a16="http://schemas.microsoft.com/office/drawing/2014/main" id="{A703CFAB-ACB1-4489-A149-55ACE2292111}"/>
              </a:ext>
            </a:extLst>
          </p:cNvPr>
          <p:cNvSpPr/>
          <p:nvPr/>
        </p:nvSpPr>
        <p:spPr>
          <a:xfrm>
            <a:off x="1679644" y="6177064"/>
            <a:ext cx="4303623" cy="55166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Národní plán obnovy</a:t>
            </a:r>
          </a:p>
        </p:txBody>
      </p:sp>
      <p:pic>
        <p:nvPicPr>
          <p:cNvPr id="5" name="Obrázek 4">
            <a:extLst>
              <a:ext uri="{FF2B5EF4-FFF2-40B4-BE49-F238E27FC236}">
                <a16:creationId xmlns:a16="http://schemas.microsoft.com/office/drawing/2014/main" id="{11990D41-4900-4946-B9A5-F55C3A82A135}"/>
              </a:ext>
            </a:extLst>
          </p:cNvPr>
          <p:cNvPicPr>
            <a:picLocks noChangeAspect="1"/>
          </p:cNvPicPr>
          <p:nvPr/>
        </p:nvPicPr>
        <p:blipFill>
          <a:blip r:embed="rId3"/>
          <a:stretch>
            <a:fillRect/>
          </a:stretch>
        </p:blipFill>
        <p:spPr>
          <a:xfrm>
            <a:off x="9701870" y="375265"/>
            <a:ext cx="2059255" cy="856683"/>
          </a:xfrm>
          <a:prstGeom prst="rect">
            <a:avLst/>
          </a:prstGeom>
        </p:spPr>
      </p:pic>
      <p:grpSp>
        <p:nvGrpSpPr>
          <p:cNvPr id="6" name="Skupina 5"/>
          <p:cNvGrpSpPr/>
          <p:nvPr/>
        </p:nvGrpSpPr>
        <p:grpSpPr>
          <a:xfrm>
            <a:off x="8468" y="6000796"/>
            <a:ext cx="12186122" cy="857204"/>
            <a:chOff x="8468" y="6000796"/>
            <a:chExt cx="12186122" cy="857204"/>
          </a:xfrm>
        </p:grpSpPr>
        <p:pic>
          <p:nvPicPr>
            <p:cNvPr id="7" name="Obrázek 6"/>
            <p:cNvPicPr>
              <a:picLocks noChangeAspect="1"/>
            </p:cNvPicPr>
            <p:nvPr/>
          </p:nvPicPr>
          <p:blipFill>
            <a:blip r:embed="rId4"/>
            <a:stretch>
              <a:fillRect/>
            </a:stretch>
          </p:blipFill>
          <p:spPr>
            <a:xfrm>
              <a:off x="8468" y="6000796"/>
              <a:ext cx="12186122" cy="857204"/>
            </a:xfrm>
            <a:prstGeom prst="rect">
              <a:avLst/>
            </a:prstGeom>
          </p:spPr>
        </p:pic>
        <p:sp>
          <p:nvSpPr>
            <p:cNvPr id="8" name="Obdélník 7">
              <a:extLst>
                <a:ext uri="{FF2B5EF4-FFF2-40B4-BE49-F238E27FC236}">
                  <a16:creationId xmlns:a16="http://schemas.microsoft.com/office/drawing/2014/main" id="{A49CA5B7-92E4-44DD-A6C8-1EB5F5ACE6CD}"/>
                </a:ext>
              </a:extLst>
            </p:cNvPr>
            <p:cNvSpPr/>
            <p:nvPr/>
          </p:nvSpPr>
          <p:spPr>
            <a:xfrm>
              <a:off x="52388" y="6062133"/>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spTree>
    <p:extLst>
      <p:ext uri="{BB962C8B-B14F-4D97-AF65-F5344CB8AC3E}">
        <p14:creationId xmlns:p14="http://schemas.microsoft.com/office/powerpoint/2010/main" val="164233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849900-2D3B-4CD3-92E7-33283B047117}"/>
              </a:ext>
            </a:extLst>
          </p:cNvPr>
          <p:cNvSpPr>
            <a:spLocks noGrp="1"/>
          </p:cNvSpPr>
          <p:nvPr>
            <p:ph type="title" idx="4294967295"/>
          </p:nvPr>
        </p:nvSpPr>
        <p:spPr>
          <a:xfrm>
            <a:off x="347126" y="425707"/>
            <a:ext cx="8242299" cy="492443"/>
          </a:xfrm>
        </p:spPr>
        <p:txBody>
          <a:bodyPr/>
          <a:lstStyle/>
          <a:p>
            <a:r>
              <a:rPr lang="cs-CZ" sz="3200" b="1" dirty="0"/>
              <a:t>Další postup v administraci NPO</a:t>
            </a:r>
          </a:p>
        </p:txBody>
      </p:sp>
      <p:sp>
        <p:nvSpPr>
          <p:cNvPr id="3" name="Zástupný symbol pro text 2">
            <a:extLst>
              <a:ext uri="{FF2B5EF4-FFF2-40B4-BE49-F238E27FC236}">
                <a16:creationId xmlns:a16="http://schemas.microsoft.com/office/drawing/2014/main" id="{D783E9BE-7735-4F11-8306-4408FE2D308E}"/>
              </a:ext>
            </a:extLst>
          </p:cNvPr>
          <p:cNvSpPr>
            <a:spLocks noGrp="1"/>
          </p:cNvSpPr>
          <p:nvPr>
            <p:ph type="body" sz="quarter" idx="10"/>
          </p:nvPr>
        </p:nvSpPr>
        <p:spPr>
          <a:xfrm>
            <a:off x="479425" y="1000087"/>
            <a:ext cx="10603443" cy="4654589"/>
          </a:xfrm>
        </p:spPr>
        <p:txBody>
          <a:bodyPr>
            <a:normAutofit/>
          </a:bodyPr>
          <a:lstStyle/>
          <a:p>
            <a:pPr lvl="0" algn="just"/>
            <a:r>
              <a:rPr lang="cs-CZ" dirty="0"/>
              <a:t>Pravidelný monitoring: </a:t>
            </a:r>
            <a:r>
              <a:rPr lang="cs-CZ" b="1" dirty="0"/>
              <a:t>více než 1/3 nesplněných či zpožděných milníků a cílů ve druhé žádosti o výplatu </a:t>
            </a:r>
          </a:p>
          <a:p>
            <a:pPr lvl="0" algn="just"/>
            <a:r>
              <a:rPr lang="cs-CZ" b="1" dirty="0"/>
              <a:t>ŘV NPO odsouhlasil posun termínu podání 2. žádosti o platbu na 30. 9. 2023.  </a:t>
            </a:r>
            <a:endParaRPr lang="cs-CZ" dirty="0"/>
          </a:p>
          <a:p>
            <a:pPr lvl="0" algn="just"/>
            <a:r>
              <a:rPr lang="cs-CZ" dirty="0"/>
              <a:t>Tento časový prostor poskytne:</a:t>
            </a:r>
          </a:p>
          <a:p>
            <a:pPr lvl="1" algn="just"/>
            <a:r>
              <a:rPr lang="cs-CZ" dirty="0"/>
              <a:t>vlastníkům komponent více času na splnění milníků a cílů;</a:t>
            </a:r>
          </a:p>
          <a:p>
            <a:pPr lvl="1" algn="just"/>
            <a:r>
              <a:rPr lang="cs-CZ" dirty="0"/>
              <a:t>prostor na vyjednání změny v NPO.</a:t>
            </a:r>
          </a:p>
          <a:p>
            <a:pPr lvl="0" algn="just"/>
            <a:r>
              <a:rPr lang="cs-CZ" dirty="0"/>
              <a:t>Sloučení plateb neohrozí plnění plánu, ale znamená zpoždění v přísunu prostředků z EU do státního rozpočtu.</a:t>
            </a:r>
          </a:p>
        </p:txBody>
      </p:sp>
      <p:sp>
        <p:nvSpPr>
          <p:cNvPr id="4" name="Obdélník 3">
            <a:extLst>
              <a:ext uri="{FF2B5EF4-FFF2-40B4-BE49-F238E27FC236}">
                <a16:creationId xmlns:a16="http://schemas.microsoft.com/office/drawing/2014/main" id="{E74DB88A-2F76-4A0C-AD75-FAAD5E2154FF}"/>
              </a:ext>
            </a:extLst>
          </p:cNvPr>
          <p:cNvSpPr/>
          <p:nvPr/>
        </p:nvSpPr>
        <p:spPr>
          <a:xfrm>
            <a:off x="1659462" y="6167312"/>
            <a:ext cx="4323805" cy="5614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Národní plán obnovy</a:t>
            </a:r>
          </a:p>
        </p:txBody>
      </p:sp>
      <p:pic>
        <p:nvPicPr>
          <p:cNvPr id="5" name="Obrázek 4">
            <a:extLst>
              <a:ext uri="{FF2B5EF4-FFF2-40B4-BE49-F238E27FC236}">
                <a16:creationId xmlns:a16="http://schemas.microsoft.com/office/drawing/2014/main" id="{1357E46D-99C0-40AD-AC62-4DE43C83DC3A}"/>
              </a:ext>
            </a:extLst>
          </p:cNvPr>
          <p:cNvPicPr>
            <a:picLocks noChangeAspect="1"/>
          </p:cNvPicPr>
          <p:nvPr/>
        </p:nvPicPr>
        <p:blipFill>
          <a:blip r:embed="rId3"/>
          <a:stretch>
            <a:fillRect/>
          </a:stretch>
        </p:blipFill>
        <p:spPr>
          <a:xfrm>
            <a:off x="9704780" y="375437"/>
            <a:ext cx="2059255" cy="856683"/>
          </a:xfrm>
          <a:prstGeom prst="rect">
            <a:avLst/>
          </a:prstGeom>
        </p:spPr>
      </p:pic>
      <p:grpSp>
        <p:nvGrpSpPr>
          <p:cNvPr id="6" name="Skupina 5"/>
          <p:cNvGrpSpPr/>
          <p:nvPr/>
        </p:nvGrpSpPr>
        <p:grpSpPr>
          <a:xfrm>
            <a:off x="8468" y="6000796"/>
            <a:ext cx="12186122" cy="857204"/>
            <a:chOff x="8468" y="6000796"/>
            <a:chExt cx="12186122" cy="857204"/>
          </a:xfrm>
        </p:grpSpPr>
        <p:pic>
          <p:nvPicPr>
            <p:cNvPr id="7" name="Obrázek 6"/>
            <p:cNvPicPr>
              <a:picLocks noChangeAspect="1"/>
            </p:cNvPicPr>
            <p:nvPr/>
          </p:nvPicPr>
          <p:blipFill>
            <a:blip r:embed="rId4"/>
            <a:stretch>
              <a:fillRect/>
            </a:stretch>
          </p:blipFill>
          <p:spPr>
            <a:xfrm>
              <a:off x="8468" y="6000796"/>
              <a:ext cx="12186122" cy="857204"/>
            </a:xfrm>
            <a:prstGeom prst="rect">
              <a:avLst/>
            </a:prstGeom>
          </p:spPr>
        </p:pic>
        <p:sp>
          <p:nvSpPr>
            <p:cNvPr id="8" name="Obdélník 7">
              <a:extLst>
                <a:ext uri="{FF2B5EF4-FFF2-40B4-BE49-F238E27FC236}">
                  <a16:creationId xmlns:a16="http://schemas.microsoft.com/office/drawing/2014/main" id="{A49CA5B7-92E4-44DD-A6C8-1EB5F5ACE6CD}"/>
                </a:ext>
              </a:extLst>
            </p:cNvPr>
            <p:cNvSpPr/>
            <p:nvPr/>
          </p:nvSpPr>
          <p:spPr>
            <a:xfrm>
              <a:off x="52388" y="6062133"/>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spTree>
    <p:extLst>
      <p:ext uri="{BB962C8B-B14F-4D97-AF65-F5344CB8AC3E}">
        <p14:creationId xmlns:p14="http://schemas.microsoft.com/office/powerpoint/2010/main" val="785419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58FB8E-B3C1-4BBC-B286-91BA4725D36B}"/>
              </a:ext>
            </a:extLst>
          </p:cNvPr>
          <p:cNvSpPr>
            <a:spLocks noGrp="1"/>
          </p:cNvSpPr>
          <p:nvPr>
            <p:ph type="title" idx="4294967295"/>
          </p:nvPr>
        </p:nvSpPr>
        <p:spPr>
          <a:xfrm>
            <a:off x="345419" y="416771"/>
            <a:ext cx="6539958" cy="800219"/>
          </a:xfrm>
        </p:spPr>
        <p:txBody>
          <a:bodyPr/>
          <a:lstStyle/>
          <a:p>
            <a:r>
              <a:rPr lang="cs-CZ" sz="3200" b="1" dirty="0"/>
              <a:t>Úpravy NPO </a:t>
            </a:r>
            <a:br>
              <a:rPr lang="cs-CZ" sz="2800" b="1" dirty="0"/>
            </a:br>
            <a:r>
              <a:rPr lang="cs-CZ" sz="2000" b="1" dirty="0"/>
              <a:t>(AKTUALIZACE x ZMĚNA PLÁNU REPOWER EU KAPITOLA )</a:t>
            </a:r>
          </a:p>
        </p:txBody>
      </p:sp>
      <p:sp>
        <p:nvSpPr>
          <p:cNvPr id="3" name="Zástupný symbol pro text 2">
            <a:extLst>
              <a:ext uri="{FF2B5EF4-FFF2-40B4-BE49-F238E27FC236}">
                <a16:creationId xmlns:a16="http://schemas.microsoft.com/office/drawing/2014/main" id="{7B50DEBF-8523-45ED-B649-A9DB4D4AF515}"/>
              </a:ext>
            </a:extLst>
          </p:cNvPr>
          <p:cNvSpPr>
            <a:spLocks noGrp="1"/>
          </p:cNvSpPr>
          <p:nvPr>
            <p:ph type="body" sz="quarter" idx="10"/>
          </p:nvPr>
        </p:nvSpPr>
        <p:spPr>
          <a:xfrm>
            <a:off x="479426" y="1043039"/>
            <a:ext cx="11136842" cy="5168330"/>
          </a:xfrm>
        </p:spPr>
        <p:txBody>
          <a:bodyPr>
            <a:normAutofit/>
          </a:bodyPr>
          <a:lstStyle/>
          <a:p>
            <a:pPr algn="just"/>
            <a:r>
              <a:rPr lang="cs-CZ" sz="2600" b="1" dirty="0"/>
              <a:t>ZMĚNA PLÁNU</a:t>
            </a:r>
          </a:p>
          <a:p>
            <a:pPr lvl="1" algn="just"/>
            <a:r>
              <a:rPr lang="cs-CZ" dirty="0"/>
              <a:t>Změna stávajících milníků a cílů nutná </a:t>
            </a:r>
          </a:p>
          <a:p>
            <a:pPr lvl="1" algn="just"/>
            <a:r>
              <a:rPr lang="cs-CZ" dirty="0"/>
              <a:t>Vyjednávání v roce 2023</a:t>
            </a:r>
          </a:p>
          <a:p>
            <a:pPr lvl="1" algn="just"/>
            <a:r>
              <a:rPr lang="cs-CZ" dirty="0"/>
              <a:t>Pouze významné a zásadní změny, nikoliv dílčí úpravy textace</a:t>
            </a:r>
          </a:p>
          <a:p>
            <a:pPr lvl="1" algn="just"/>
            <a:r>
              <a:rPr lang="cs-CZ" dirty="0"/>
              <a:t>Více reforem a méně investic</a:t>
            </a:r>
          </a:p>
          <a:p>
            <a:pPr lvl="1" algn="just"/>
            <a:r>
              <a:rPr lang="cs-CZ" dirty="0"/>
              <a:t>Nesmí dojít ke snížení celkových ambicí plánu </a:t>
            </a:r>
          </a:p>
          <a:p>
            <a:pPr lvl="1" algn="just"/>
            <a:r>
              <a:rPr lang="cs-CZ" dirty="0"/>
              <a:t>Změny musí mít </a:t>
            </a:r>
            <a:r>
              <a:rPr lang="cs-CZ" b="1" dirty="0"/>
              <a:t>objektivní odůvodnění</a:t>
            </a:r>
          </a:p>
          <a:p>
            <a:pPr lvl="1" algn="just"/>
            <a:r>
              <a:rPr lang="cs-CZ" dirty="0"/>
              <a:t>V souladu s DNSH, s nastaveným zeleným a digitálním poměrem plánu (37 a 20 %).</a:t>
            </a:r>
          </a:p>
          <a:p>
            <a:pPr lvl="1" algn="just"/>
            <a:r>
              <a:rPr lang="cs-CZ" dirty="0"/>
              <a:t>EK posuzuje i možnosti členského státu vyřešit dané milníky a cíle bez změny plánu.</a:t>
            </a:r>
          </a:p>
          <a:p>
            <a:pPr marL="360362" lvl="1" indent="0" algn="just">
              <a:buNone/>
            </a:pPr>
            <a:endParaRPr lang="cs-CZ" sz="2600" dirty="0"/>
          </a:p>
          <a:p>
            <a:pPr marL="0" indent="0" algn="just">
              <a:buNone/>
            </a:pPr>
            <a:endParaRPr lang="cs-CZ" dirty="0"/>
          </a:p>
          <a:p>
            <a:pPr marL="0" indent="0" algn="just">
              <a:buNone/>
            </a:pPr>
            <a:endParaRPr lang="cs-CZ" dirty="0"/>
          </a:p>
          <a:p>
            <a:pPr algn="just"/>
            <a:endParaRPr lang="cs-CZ" dirty="0"/>
          </a:p>
          <a:p>
            <a:pPr algn="just"/>
            <a:endParaRPr lang="cs-CZ" dirty="0"/>
          </a:p>
        </p:txBody>
      </p:sp>
      <p:sp>
        <p:nvSpPr>
          <p:cNvPr id="4" name="Obdélník 3">
            <a:extLst>
              <a:ext uri="{FF2B5EF4-FFF2-40B4-BE49-F238E27FC236}">
                <a16:creationId xmlns:a16="http://schemas.microsoft.com/office/drawing/2014/main" id="{A49CA5B7-92E4-44DD-A6C8-1EB5F5ACE6CD}"/>
              </a:ext>
            </a:extLst>
          </p:cNvPr>
          <p:cNvSpPr/>
          <p:nvPr/>
        </p:nvSpPr>
        <p:spPr>
          <a:xfrm>
            <a:off x="8467" y="6070600"/>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pic>
        <p:nvPicPr>
          <p:cNvPr id="5" name="Obrázek 4">
            <a:extLst>
              <a:ext uri="{FF2B5EF4-FFF2-40B4-BE49-F238E27FC236}">
                <a16:creationId xmlns:a16="http://schemas.microsoft.com/office/drawing/2014/main" id="{6DEA60B4-8132-43CB-AD30-A05F81D0D2CC}"/>
              </a:ext>
            </a:extLst>
          </p:cNvPr>
          <p:cNvPicPr>
            <a:picLocks noChangeAspect="1"/>
          </p:cNvPicPr>
          <p:nvPr/>
        </p:nvPicPr>
        <p:blipFill>
          <a:blip r:embed="rId2"/>
          <a:stretch>
            <a:fillRect/>
          </a:stretch>
        </p:blipFill>
        <p:spPr>
          <a:xfrm>
            <a:off x="9700944" y="376028"/>
            <a:ext cx="2059255" cy="856683"/>
          </a:xfrm>
          <a:prstGeom prst="rect">
            <a:avLst/>
          </a:prstGeom>
        </p:spPr>
      </p:pic>
      <p:grpSp>
        <p:nvGrpSpPr>
          <p:cNvPr id="6" name="Skupina 5"/>
          <p:cNvGrpSpPr/>
          <p:nvPr/>
        </p:nvGrpSpPr>
        <p:grpSpPr>
          <a:xfrm>
            <a:off x="8468" y="6000796"/>
            <a:ext cx="12186122" cy="857204"/>
            <a:chOff x="8468" y="6000796"/>
            <a:chExt cx="12186122" cy="857204"/>
          </a:xfrm>
        </p:grpSpPr>
        <p:pic>
          <p:nvPicPr>
            <p:cNvPr id="7" name="Obrázek 6"/>
            <p:cNvPicPr>
              <a:picLocks noChangeAspect="1"/>
            </p:cNvPicPr>
            <p:nvPr/>
          </p:nvPicPr>
          <p:blipFill>
            <a:blip r:embed="rId3"/>
            <a:stretch>
              <a:fillRect/>
            </a:stretch>
          </p:blipFill>
          <p:spPr>
            <a:xfrm>
              <a:off x="8468" y="6000796"/>
              <a:ext cx="12186122" cy="857204"/>
            </a:xfrm>
            <a:prstGeom prst="rect">
              <a:avLst/>
            </a:prstGeom>
          </p:spPr>
        </p:pic>
        <p:sp>
          <p:nvSpPr>
            <p:cNvPr id="8" name="Obdélník 7">
              <a:extLst>
                <a:ext uri="{FF2B5EF4-FFF2-40B4-BE49-F238E27FC236}">
                  <a16:creationId xmlns:a16="http://schemas.microsoft.com/office/drawing/2014/main" id="{A49CA5B7-92E4-44DD-A6C8-1EB5F5ACE6CD}"/>
                </a:ext>
              </a:extLst>
            </p:cNvPr>
            <p:cNvSpPr/>
            <p:nvPr/>
          </p:nvSpPr>
          <p:spPr>
            <a:xfrm>
              <a:off x="52388" y="6062133"/>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spTree>
    <p:extLst>
      <p:ext uri="{BB962C8B-B14F-4D97-AF65-F5344CB8AC3E}">
        <p14:creationId xmlns:p14="http://schemas.microsoft.com/office/powerpoint/2010/main" val="3777689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789EFF-BF14-4E14-B1C9-F0C98AB5C75F}"/>
              </a:ext>
            </a:extLst>
          </p:cNvPr>
          <p:cNvSpPr>
            <a:spLocks noGrp="1"/>
          </p:cNvSpPr>
          <p:nvPr>
            <p:ph type="title" idx="4294967295"/>
          </p:nvPr>
        </p:nvSpPr>
        <p:spPr>
          <a:xfrm>
            <a:off x="344108" y="419393"/>
            <a:ext cx="6300103" cy="492443"/>
          </a:xfrm>
        </p:spPr>
        <p:txBody>
          <a:bodyPr/>
          <a:lstStyle/>
          <a:p>
            <a:r>
              <a:rPr lang="cs-CZ" sz="3200" b="1" dirty="0"/>
              <a:t>Úpravy Národního plánu obnovy  </a:t>
            </a:r>
          </a:p>
        </p:txBody>
      </p:sp>
      <p:sp>
        <p:nvSpPr>
          <p:cNvPr id="3" name="Zástupný symbol pro text 2">
            <a:extLst>
              <a:ext uri="{FF2B5EF4-FFF2-40B4-BE49-F238E27FC236}">
                <a16:creationId xmlns:a16="http://schemas.microsoft.com/office/drawing/2014/main" id="{8E864BB6-89BC-4E92-A163-5C646653F271}"/>
              </a:ext>
            </a:extLst>
          </p:cNvPr>
          <p:cNvSpPr>
            <a:spLocks noGrp="1"/>
          </p:cNvSpPr>
          <p:nvPr>
            <p:ph type="body" sz="quarter" idx="10"/>
          </p:nvPr>
        </p:nvSpPr>
        <p:spPr>
          <a:xfrm>
            <a:off x="479425" y="1041399"/>
            <a:ext cx="10795529" cy="4592114"/>
          </a:xfrm>
        </p:spPr>
        <p:txBody>
          <a:bodyPr>
            <a:normAutofit lnSpcReduction="10000"/>
          </a:bodyPr>
          <a:lstStyle/>
          <a:p>
            <a:pPr algn="just"/>
            <a:r>
              <a:rPr lang="cs-CZ" b="1" dirty="0"/>
              <a:t>INICIATIVA REPowerEU </a:t>
            </a:r>
          </a:p>
          <a:p>
            <a:pPr lvl="1"/>
            <a:r>
              <a:rPr lang="cs-CZ" dirty="0"/>
              <a:t>Aktualizace NPO proběhne v návaznosti na změnu nařízení o RRF a dalších předpisů v rámci plánu </a:t>
            </a:r>
            <a:r>
              <a:rPr lang="cs-CZ" b="1" dirty="0"/>
              <a:t>REPowerEU</a:t>
            </a:r>
            <a:r>
              <a:rPr lang="cs-CZ" dirty="0"/>
              <a:t>.</a:t>
            </a:r>
          </a:p>
          <a:p>
            <a:pPr lvl="1"/>
            <a:r>
              <a:rPr lang="cs-CZ" dirty="0"/>
              <a:t>Jedná se o dodatečné finanční prostředky k </a:t>
            </a:r>
            <a:r>
              <a:rPr lang="cs-CZ" b="1" dirty="0"/>
              <a:t>financování energetických reforem a investic směřujících ke snížení závislosti na fosilních palivech z Ruska.</a:t>
            </a:r>
          </a:p>
          <a:p>
            <a:pPr lvl="1"/>
            <a:r>
              <a:rPr lang="cs-CZ" dirty="0"/>
              <a:t>Zatím bez alokačního klíče (odhad alokace pro ČR 16,7 mld. Kč).</a:t>
            </a:r>
          </a:p>
          <a:p>
            <a:pPr lvl="1"/>
            <a:r>
              <a:rPr lang="cs-CZ" dirty="0"/>
              <a:t>V návaznosti na REPowerEU připravuje Úřad vlády podklady pro možnost žádat ke grantové části NPO i o </a:t>
            </a:r>
            <a:r>
              <a:rPr lang="cs-CZ" b="1" dirty="0"/>
              <a:t>půjčku</a:t>
            </a:r>
            <a:r>
              <a:rPr lang="cs-CZ" dirty="0"/>
              <a:t> z tohoto nástroje. Půjčka má být určena také na REPowerEU projekty. Její výše bude určena na základě analýzy, která je nyní v procesu.</a:t>
            </a:r>
          </a:p>
          <a:p>
            <a:pPr lvl="1"/>
            <a:r>
              <a:rPr lang="cs-CZ" dirty="0"/>
              <a:t>REPowerEU musí obsahovat zejména </a:t>
            </a:r>
            <a:r>
              <a:rPr lang="cs-CZ" b="1" dirty="0"/>
              <a:t>reformy</a:t>
            </a:r>
            <a:r>
              <a:rPr lang="cs-CZ" dirty="0"/>
              <a:t>, které zvýší celkovou ambici NPO.</a:t>
            </a:r>
          </a:p>
          <a:p>
            <a:pPr marL="360362" lvl="1" indent="0" algn="just">
              <a:buNone/>
            </a:pPr>
            <a:endParaRPr lang="cs-CZ" dirty="0"/>
          </a:p>
          <a:p>
            <a:pPr>
              <a:buNone/>
            </a:pPr>
            <a:endParaRPr lang="cs-CZ" dirty="0"/>
          </a:p>
        </p:txBody>
      </p:sp>
      <p:pic>
        <p:nvPicPr>
          <p:cNvPr id="5" name="Obrázek 4">
            <a:extLst>
              <a:ext uri="{FF2B5EF4-FFF2-40B4-BE49-F238E27FC236}">
                <a16:creationId xmlns:a16="http://schemas.microsoft.com/office/drawing/2014/main" id="{06A0666B-FF7A-4DCB-801F-54907B1238A1}"/>
              </a:ext>
            </a:extLst>
          </p:cNvPr>
          <p:cNvPicPr>
            <a:picLocks noChangeAspect="1"/>
          </p:cNvPicPr>
          <p:nvPr/>
        </p:nvPicPr>
        <p:blipFill>
          <a:blip r:embed="rId3"/>
          <a:stretch>
            <a:fillRect/>
          </a:stretch>
        </p:blipFill>
        <p:spPr>
          <a:xfrm>
            <a:off x="9701476" y="383191"/>
            <a:ext cx="2059255" cy="856683"/>
          </a:xfrm>
          <a:prstGeom prst="rect">
            <a:avLst/>
          </a:prstGeom>
        </p:spPr>
      </p:pic>
      <p:sp>
        <p:nvSpPr>
          <p:cNvPr id="6" name="Obdélník 5">
            <a:extLst>
              <a:ext uri="{FF2B5EF4-FFF2-40B4-BE49-F238E27FC236}">
                <a16:creationId xmlns:a16="http://schemas.microsoft.com/office/drawing/2014/main" id="{A49CA5B7-92E4-44DD-A6C8-1EB5F5ACE6CD}"/>
              </a:ext>
            </a:extLst>
          </p:cNvPr>
          <p:cNvSpPr/>
          <p:nvPr/>
        </p:nvSpPr>
        <p:spPr>
          <a:xfrm>
            <a:off x="8467" y="6070600"/>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nvGrpSpPr>
          <p:cNvPr id="7" name="Skupina 6"/>
          <p:cNvGrpSpPr/>
          <p:nvPr/>
        </p:nvGrpSpPr>
        <p:grpSpPr>
          <a:xfrm>
            <a:off x="8468" y="6000796"/>
            <a:ext cx="12186122" cy="857204"/>
            <a:chOff x="8468" y="6000796"/>
            <a:chExt cx="12186122" cy="857204"/>
          </a:xfrm>
        </p:grpSpPr>
        <p:pic>
          <p:nvPicPr>
            <p:cNvPr id="8" name="Obrázek 7"/>
            <p:cNvPicPr>
              <a:picLocks noChangeAspect="1"/>
            </p:cNvPicPr>
            <p:nvPr/>
          </p:nvPicPr>
          <p:blipFill>
            <a:blip r:embed="rId4"/>
            <a:stretch>
              <a:fillRect/>
            </a:stretch>
          </p:blipFill>
          <p:spPr>
            <a:xfrm>
              <a:off x="8468" y="6000796"/>
              <a:ext cx="12186122" cy="857204"/>
            </a:xfrm>
            <a:prstGeom prst="rect">
              <a:avLst/>
            </a:prstGeom>
          </p:spPr>
        </p:pic>
        <p:sp>
          <p:nvSpPr>
            <p:cNvPr id="9" name="Obdélník 8">
              <a:extLst>
                <a:ext uri="{FF2B5EF4-FFF2-40B4-BE49-F238E27FC236}">
                  <a16:creationId xmlns:a16="http://schemas.microsoft.com/office/drawing/2014/main" id="{A49CA5B7-92E4-44DD-A6C8-1EB5F5ACE6CD}"/>
                </a:ext>
              </a:extLst>
            </p:cNvPr>
            <p:cNvSpPr/>
            <p:nvPr/>
          </p:nvSpPr>
          <p:spPr>
            <a:xfrm>
              <a:off x="52388" y="6062133"/>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spTree>
    <p:extLst>
      <p:ext uri="{BB962C8B-B14F-4D97-AF65-F5344CB8AC3E}">
        <p14:creationId xmlns:p14="http://schemas.microsoft.com/office/powerpoint/2010/main" val="2375526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id="{8EC29DC1-3004-4766-AA9B-D5E66165633C}"/>
              </a:ext>
            </a:extLst>
          </p:cNvPr>
          <p:cNvSpPr>
            <a:spLocks noGrp="1"/>
          </p:cNvSpPr>
          <p:nvPr>
            <p:ph type="body" sz="quarter" idx="10"/>
          </p:nvPr>
        </p:nvSpPr>
        <p:spPr>
          <a:xfrm>
            <a:off x="479425" y="1032371"/>
            <a:ext cx="10747376" cy="4242363"/>
          </a:xfrm>
        </p:spPr>
        <p:txBody>
          <a:bodyPr>
            <a:normAutofit fontScale="92500"/>
          </a:bodyPr>
          <a:lstStyle/>
          <a:p>
            <a:r>
              <a:rPr lang="cs-CZ" dirty="0"/>
              <a:t>19. – 23. 9. 2022 se uskutečnil v ČR plánovaný </a:t>
            </a:r>
            <a:r>
              <a:rPr lang="cs-CZ" b="1" dirty="0"/>
              <a:t>audit nastavení systému a implementace Národního plánu obnovy</a:t>
            </a:r>
            <a:r>
              <a:rPr lang="cs-CZ" dirty="0"/>
              <a:t>.</a:t>
            </a:r>
          </a:p>
          <a:p>
            <a:r>
              <a:rPr lang="cs-CZ" dirty="0"/>
              <a:t>Největší důraz byl kladen na ochranu finančních zájmů EU (článek 22 nařízení 241/2021).</a:t>
            </a:r>
          </a:p>
          <a:p>
            <a:pPr lvl="3"/>
            <a:r>
              <a:rPr lang="cs-CZ" dirty="0"/>
              <a:t>zabránění a nastavení řešení střetu zájmů v rámci celé implementační struktury NPO, </a:t>
            </a:r>
          </a:p>
          <a:p>
            <a:pPr lvl="3"/>
            <a:r>
              <a:rPr lang="cs-CZ" dirty="0"/>
              <a:t>dvojí financování,</a:t>
            </a:r>
          </a:p>
          <a:p>
            <a:pPr lvl="3"/>
            <a:r>
              <a:rPr lang="cs-CZ" dirty="0"/>
              <a:t>zabránění podvodům a korupčnímu jednání.</a:t>
            </a:r>
          </a:p>
          <a:p>
            <a:r>
              <a:rPr lang="cs-CZ" dirty="0"/>
              <a:t>21. 11. 2022 proběhlo 5. jednání </a:t>
            </a:r>
            <a:r>
              <a:rPr lang="cs-CZ" b="1" dirty="0"/>
              <a:t>Řídicího výboru NPO </a:t>
            </a:r>
            <a:r>
              <a:rPr lang="cs-CZ" dirty="0"/>
              <a:t>– aktualizace </a:t>
            </a:r>
            <a:r>
              <a:rPr lang="cs-CZ" b="1" dirty="0"/>
              <a:t>metodických pokynů</a:t>
            </a:r>
            <a:r>
              <a:rPr lang="cs-CZ" dirty="0"/>
              <a:t>.</a:t>
            </a:r>
          </a:p>
          <a:p>
            <a:r>
              <a:rPr lang="cs-CZ" dirty="0"/>
              <a:t>20. 12. 2022 proběhne 4. jednání Výboru NPO. </a:t>
            </a:r>
          </a:p>
          <a:p>
            <a:pPr lvl="1" algn="just"/>
            <a:endParaRPr lang="cs-CZ" dirty="0"/>
          </a:p>
          <a:p>
            <a:pPr marL="360362" lvl="1" indent="0" algn="just">
              <a:buNone/>
            </a:pPr>
            <a:endParaRPr lang="cs-CZ" dirty="0"/>
          </a:p>
          <a:p>
            <a:endParaRPr lang="cs-CZ" dirty="0"/>
          </a:p>
          <a:p>
            <a:endParaRPr lang="cs-CZ" dirty="0"/>
          </a:p>
          <a:p>
            <a:endParaRPr lang="cs-CZ" dirty="0"/>
          </a:p>
        </p:txBody>
      </p:sp>
      <p:sp>
        <p:nvSpPr>
          <p:cNvPr id="5" name="Obdélník 4"/>
          <p:cNvSpPr/>
          <p:nvPr/>
        </p:nvSpPr>
        <p:spPr>
          <a:xfrm>
            <a:off x="1524000" y="296213"/>
            <a:ext cx="9144000" cy="923330"/>
          </a:xfrm>
          <a:prstGeom prst="rect">
            <a:avLst/>
          </a:prstGeom>
        </p:spPr>
        <p:txBody>
          <a:bodyPr wrap="square">
            <a:spAutoFit/>
          </a:bodyPr>
          <a:lstStyle/>
          <a:p>
            <a:br>
              <a:rPr lang="cs-CZ" sz="3600" dirty="0">
                <a:solidFill>
                  <a:srgbClr val="13B5F4"/>
                </a:solidFill>
                <a:ea typeface="+mj-ea"/>
                <a:cs typeface="+mj-cs"/>
              </a:rPr>
            </a:br>
            <a:endParaRPr lang="cs-CZ" dirty="0"/>
          </a:p>
        </p:txBody>
      </p:sp>
      <p:sp>
        <p:nvSpPr>
          <p:cNvPr id="7" name="TextovéPole 6"/>
          <p:cNvSpPr txBox="1"/>
          <p:nvPr/>
        </p:nvSpPr>
        <p:spPr>
          <a:xfrm rot="10800000" flipV="1">
            <a:off x="260784" y="386258"/>
            <a:ext cx="6702357" cy="584775"/>
          </a:xfrm>
          <a:prstGeom prst="rect">
            <a:avLst/>
          </a:prstGeom>
          <a:noFill/>
        </p:spPr>
        <p:txBody>
          <a:bodyPr wrap="square" rtlCol="0">
            <a:spAutoFit/>
          </a:bodyPr>
          <a:lstStyle/>
          <a:p>
            <a:pPr>
              <a:spcBef>
                <a:spcPct val="0"/>
              </a:spcBef>
            </a:pPr>
            <a:r>
              <a:rPr lang="cs-CZ" sz="3200" b="1" dirty="0">
                <a:solidFill>
                  <a:schemeClr val="accent2"/>
                </a:solidFill>
                <a:latin typeface="+mj-lt"/>
                <a:ea typeface="+mj-ea"/>
                <a:cs typeface="+mj-cs"/>
              </a:rPr>
              <a:t>Aktuální dění v NPO</a:t>
            </a:r>
          </a:p>
        </p:txBody>
      </p:sp>
      <p:pic>
        <p:nvPicPr>
          <p:cNvPr id="8" name="Obrázek 7">
            <a:extLst>
              <a:ext uri="{FF2B5EF4-FFF2-40B4-BE49-F238E27FC236}">
                <a16:creationId xmlns:a16="http://schemas.microsoft.com/office/drawing/2014/main" id="{D53904B5-2DA8-4D63-8C1F-B30CB4C33214}"/>
              </a:ext>
            </a:extLst>
          </p:cNvPr>
          <p:cNvPicPr>
            <a:picLocks noChangeAspect="1"/>
          </p:cNvPicPr>
          <p:nvPr/>
        </p:nvPicPr>
        <p:blipFill>
          <a:blip r:embed="rId3"/>
          <a:stretch>
            <a:fillRect/>
          </a:stretch>
        </p:blipFill>
        <p:spPr>
          <a:xfrm>
            <a:off x="9703068" y="380338"/>
            <a:ext cx="2059255" cy="856683"/>
          </a:xfrm>
          <a:prstGeom prst="rect">
            <a:avLst/>
          </a:prstGeom>
        </p:spPr>
      </p:pic>
      <p:sp>
        <p:nvSpPr>
          <p:cNvPr id="9" name="Obdélník 8">
            <a:extLst>
              <a:ext uri="{FF2B5EF4-FFF2-40B4-BE49-F238E27FC236}">
                <a16:creationId xmlns:a16="http://schemas.microsoft.com/office/drawing/2014/main" id="{A49CA5B7-92E4-44DD-A6C8-1EB5F5ACE6CD}"/>
              </a:ext>
            </a:extLst>
          </p:cNvPr>
          <p:cNvSpPr/>
          <p:nvPr/>
        </p:nvSpPr>
        <p:spPr>
          <a:xfrm>
            <a:off x="8467" y="6070600"/>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nvGrpSpPr>
          <p:cNvPr id="10" name="Skupina 9"/>
          <p:cNvGrpSpPr/>
          <p:nvPr/>
        </p:nvGrpSpPr>
        <p:grpSpPr>
          <a:xfrm>
            <a:off x="8468" y="6000796"/>
            <a:ext cx="12186122" cy="857204"/>
            <a:chOff x="8468" y="6000796"/>
            <a:chExt cx="12186122" cy="857204"/>
          </a:xfrm>
        </p:grpSpPr>
        <p:pic>
          <p:nvPicPr>
            <p:cNvPr id="11" name="Obrázek 10"/>
            <p:cNvPicPr>
              <a:picLocks noChangeAspect="1"/>
            </p:cNvPicPr>
            <p:nvPr/>
          </p:nvPicPr>
          <p:blipFill>
            <a:blip r:embed="rId4"/>
            <a:stretch>
              <a:fillRect/>
            </a:stretch>
          </p:blipFill>
          <p:spPr>
            <a:xfrm>
              <a:off x="8468" y="6000796"/>
              <a:ext cx="12186122" cy="857204"/>
            </a:xfrm>
            <a:prstGeom prst="rect">
              <a:avLst/>
            </a:prstGeom>
          </p:spPr>
        </p:pic>
        <p:sp>
          <p:nvSpPr>
            <p:cNvPr id="12" name="Obdélník 11">
              <a:extLst>
                <a:ext uri="{FF2B5EF4-FFF2-40B4-BE49-F238E27FC236}">
                  <a16:creationId xmlns:a16="http://schemas.microsoft.com/office/drawing/2014/main" id="{A49CA5B7-92E4-44DD-A6C8-1EB5F5ACE6CD}"/>
                </a:ext>
              </a:extLst>
            </p:cNvPr>
            <p:cNvSpPr/>
            <p:nvPr/>
          </p:nvSpPr>
          <p:spPr>
            <a:xfrm>
              <a:off x="52388" y="6062133"/>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spTree>
    <p:extLst>
      <p:ext uri="{BB962C8B-B14F-4D97-AF65-F5344CB8AC3E}">
        <p14:creationId xmlns:p14="http://schemas.microsoft.com/office/powerpoint/2010/main" val="56753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D4BFD5-7B48-4A15-ABD7-85455FBFBF3A}"/>
              </a:ext>
            </a:extLst>
          </p:cNvPr>
          <p:cNvSpPr>
            <a:spLocks noGrp="1"/>
          </p:cNvSpPr>
          <p:nvPr>
            <p:ph type="title" idx="4294967295"/>
          </p:nvPr>
        </p:nvSpPr>
        <p:spPr>
          <a:xfrm>
            <a:off x="352884" y="437526"/>
            <a:ext cx="8145023" cy="492443"/>
          </a:xfrm>
        </p:spPr>
        <p:txBody>
          <a:bodyPr/>
          <a:lstStyle/>
          <a:p>
            <a:r>
              <a:rPr lang="cs-CZ" sz="3200" b="1" dirty="0"/>
              <a:t>Aktuální dění v NPO</a:t>
            </a:r>
          </a:p>
        </p:txBody>
      </p:sp>
      <p:sp>
        <p:nvSpPr>
          <p:cNvPr id="3" name="Zástupný symbol pro text 2">
            <a:extLst>
              <a:ext uri="{FF2B5EF4-FFF2-40B4-BE49-F238E27FC236}">
                <a16:creationId xmlns:a16="http://schemas.microsoft.com/office/drawing/2014/main" id="{90769413-55B7-4FAD-BA41-FE67AB0C543B}"/>
              </a:ext>
            </a:extLst>
          </p:cNvPr>
          <p:cNvSpPr>
            <a:spLocks noGrp="1"/>
          </p:cNvSpPr>
          <p:nvPr>
            <p:ph type="body" sz="quarter" idx="10"/>
          </p:nvPr>
        </p:nvSpPr>
        <p:spPr>
          <a:xfrm>
            <a:off x="482601" y="999774"/>
            <a:ext cx="9660466" cy="3640568"/>
          </a:xfrm>
        </p:spPr>
        <p:txBody>
          <a:bodyPr>
            <a:normAutofit/>
          </a:bodyPr>
          <a:lstStyle/>
          <a:p>
            <a:pPr algn="just"/>
            <a:r>
              <a:rPr lang="cs-CZ" dirty="0"/>
              <a:t>24. – 25. 9. 2022 mise EK v Praze.</a:t>
            </a:r>
          </a:p>
          <a:p>
            <a:pPr algn="just"/>
            <a:r>
              <a:rPr lang="cs-CZ" dirty="0"/>
              <a:t>Témata: První </a:t>
            </a:r>
            <a:r>
              <a:rPr lang="cs-CZ" b="1" dirty="0"/>
              <a:t>žádost o výplatu </a:t>
            </a:r>
            <a:r>
              <a:rPr lang="cs-CZ" dirty="0"/>
              <a:t>finančních prostředků a </a:t>
            </a:r>
            <a:r>
              <a:rPr lang="cs-CZ" b="1" dirty="0"/>
              <a:t>úpravy NPO</a:t>
            </a:r>
            <a:r>
              <a:rPr lang="cs-CZ" dirty="0"/>
              <a:t>.</a:t>
            </a:r>
          </a:p>
          <a:p>
            <a:pPr algn="just"/>
            <a:r>
              <a:rPr lang="cs-CZ" dirty="0"/>
              <a:t>Návrhy nových témat do CID, vliv inflace na realizovatelnost milníků a cílů.</a:t>
            </a:r>
          </a:p>
          <a:p>
            <a:r>
              <a:rPr lang="cs-CZ" b="1" u="sng" dirty="0"/>
              <a:t>Update&gt;&gt;REPowerEU&gt;&gt;aktualizace NPO = jeden spojený proces</a:t>
            </a:r>
            <a:r>
              <a:rPr lang="cs-CZ" dirty="0"/>
              <a:t>.</a:t>
            </a:r>
          </a:p>
          <a:p>
            <a:pPr algn="just"/>
            <a:r>
              <a:rPr lang="cs-CZ" dirty="0"/>
              <a:t>EK: „</a:t>
            </a:r>
            <a:r>
              <a:rPr lang="cs-CZ" b="1" dirty="0"/>
              <a:t>Český NPO je málo ambiciózní v oblasti reforem</a:t>
            </a:r>
            <a:r>
              <a:rPr lang="cs-CZ" dirty="0"/>
              <a:t>; je třeba návrhy na investice doplnit dalšími reformami“.  </a:t>
            </a:r>
          </a:p>
          <a:p>
            <a:pPr marL="0" indent="0">
              <a:buNone/>
            </a:pPr>
            <a:endParaRPr lang="cs-CZ" dirty="0"/>
          </a:p>
        </p:txBody>
      </p:sp>
      <p:pic>
        <p:nvPicPr>
          <p:cNvPr id="5" name="Obrázek 4">
            <a:extLst>
              <a:ext uri="{FF2B5EF4-FFF2-40B4-BE49-F238E27FC236}">
                <a16:creationId xmlns:a16="http://schemas.microsoft.com/office/drawing/2014/main" id="{27E8BF7D-B865-4035-926A-26733B08D94C}"/>
              </a:ext>
            </a:extLst>
          </p:cNvPr>
          <p:cNvPicPr>
            <a:picLocks noChangeAspect="1"/>
          </p:cNvPicPr>
          <p:nvPr/>
        </p:nvPicPr>
        <p:blipFill>
          <a:blip r:embed="rId2"/>
          <a:stretch>
            <a:fillRect/>
          </a:stretch>
        </p:blipFill>
        <p:spPr>
          <a:xfrm>
            <a:off x="9704781" y="377109"/>
            <a:ext cx="2059255" cy="856683"/>
          </a:xfrm>
          <a:prstGeom prst="rect">
            <a:avLst/>
          </a:prstGeom>
        </p:spPr>
      </p:pic>
      <p:sp>
        <p:nvSpPr>
          <p:cNvPr id="6" name="Obdélník 5">
            <a:extLst>
              <a:ext uri="{FF2B5EF4-FFF2-40B4-BE49-F238E27FC236}">
                <a16:creationId xmlns:a16="http://schemas.microsoft.com/office/drawing/2014/main" id="{A49CA5B7-92E4-44DD-A6C8-1EB5F5ACE6CD}"/>
              </a:ext>
            </a:extLst>
          </p:cNvPr>
          <p:cNvSpPr/>
          <p:nvPr/>
        </p:nvSpPr>
        <p:spPr>
          <a:xfrm>
            <a:off x="8467" y="6070600"/>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nvGrpSpPr>
          <p:cNvPr id="7" name="Skupina 6"/>
          <p:cNvGrpSpPr/>
          <p:nvPr/>
        </p:nvGrpSpPr>
        <p:grpSpPr>
          <a:xfrm>
            <a:off x="8468" y="6000796"/>
            <a:ext cx="12186122" cy="857204"/>
            <a:chOff x="8468" y="6000796"/>
            <a:chExt cx="12186122" cy="857204"/>
          </a:xfrm>
        </p:grpSpPr>
        <p:pic>
          <p:nvPicPr>
            <p:cNvPr id="8" name="Obrázek 7"/>
            <p:cNvPicPr>
              <a:picLocks noChangeAspect="1"/>
            </p:cNvPicPr>
            <p:nvPr/>
          </p:nvPicPr>
          <p:blipFill>
            <a:blip r:embed="rId3"/>
            <a:stretch>
              <a:fillRect/>
            </a:stretch>
          </p:blipFill>
          <p:spPr>
            <a:xfrm>
              <a:off x="8468" y="6000796"/>
              <a:ext cx="12186122" cy="857204"/>
            </a:xfrm>
            <a:prstGeom prst="rect">
              <a:avLst/>
            </a:prstGeom>
          </p:spPr>
        </p:pic>
        <p:sp>
          <p:nvSpPr>
            <p:cNvPr id="9" name="Obdélník 8">
              <a:extLst>
                <a:ext uri="{FF2B5EF4-FFF2-40B4-BE49-F238E27FC236}">
                  <a16:creationId xmlns:a16="http://schemas.microsoft.com/office/drawing/2014/main" id="{A49CA5B7-92E4-44DD-A6C8-1EB5F5ACE6CD}"/>
                </a:ext>
              </a:extLst>
            </p:cNvPr>
            <p:cNvSpPr/>
            <p:nvPr/>
          </p:nvSpPr>
          <p:spPr>
            <a:xfrm>
              <a:off x="52388" y="6062133"/>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spTree>
    <p:extLst>
      <p:ext uri="{BB962C8B-B14F-4D97-AF65-F5344CB8AC3E}">
        <p14:creationId xmlns:p14="http://schemas.microsoft.com/office/powerpoint/2010/main" val="1872193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D4BFD5-7B48-4A15-ABD7-85455FBFBF3A}"/>
              </a:ext>
            </a:extLst>
          </p:cNvPr>
          <p:cNvSpPr>
            <a:spLocks noGrp="1"/>
          </p:cNvSpPr>
          <p:nvPr>
            <p:ph type="title" idx="4294967295"/>
          </p:nvPr>
        </p:nvSpPr>
        <p:spPr>
          <a:xfrm>
            <a:off x="344418" y="429059"/>
            <a:ext cx="8145023" cy="492443"/>
          </a:xfrm>
        </p:spPr>
        <p:txBody>
          <a:bodyPr/>
          <a:lstStyle/>
          <a:p>
            <a:r>
              <a:rPr lang="cs-CZ" sz="3200" b="1" dirty="0"/>
              <a:t>Aktuální dění v NPO</a:t>
            </a:r>
          </a:p>
        </p:txBody>
      </p:sp>
      <p:sp>
        <p:nvSpPr>
          <p:cNvPr id="3" name="Zástupný symbol pro text 2">
            <a:extLst>
              <a:ext uri="{FF2B5EF4-FFF2-40B4-BE49-F238E27FC236}">
                <a16:creationId xmlns:a16="http://schemas.microsoft.com/office/drawing/2014/main" id="{90769413-55B7-4FAD-BA41-FE67AB0C543B}"/>
              </a:ext>
            </a:extLst>
          </p:cNvPr>
          <p:cNvSpPr>
            <a:spLocks noGrp="1"/>
          </p:cNvSpPr>
          <p:nvPr>
            <p:ph type="body" sz="quarter" idx="10"/>
          </p:nvPr>
        </p:nvSpPr>
        <p:spPr>
          <a:xfrm>
            <a:off x="482600" y="1093926"/>
            <a:ext cx="10913533" cy="4680341"/>
          </a:xfrm>
        </p:spPr>
        <p:txBody>
          <a:bodyPr>
            <a:normAutofit fontScale="70000" lnSpcReduction="20000"/>
          </a:bodyPr>
          <a:lstStyle/>
          <a:p>
            <a:r>
              <a:rPr lang="cs-CZ" sz="3200" dirty="0"/>
              <a:t>V rámci komponenty NPO 2.7 Cirkulární ekonomika, recyklace a průmyslová voda, která je v gesci MPO byly vyhlášeny 2 výzvy:</a:t>
            </a:r>
          </a:p>
          <a:p>
            <a:pPr lvl="3"/>
            <a:r>
              <a:rPr lang="cs-CZ" sz="3200" b="1" dirty="0"/>
              <a:t>I. Výzva Cirkulární řešení v podnicích,</a:t>
            </a:r>
          </a:p>
          <a:p>
            <a:pPr lvl="3"/>
            <a:r>
              <a:rPr lang="cs-CZ" sz="3200" b="1" dirty="0"/>
              <a:t>I. Výzva Úspory vody v průmyslu. </a:t>
            </a:r>
          </a:p>
          <a:p>
            <a:r>
              <a:rPr lang="cs-CZ" sz="3200" dirty="0"/>
              <a:t>Na každou z výzev byla vyčleněna alokace ve výši 1 miliardy pro podnikatelské subjekty.</a:t>
            </a:r>
          </a:p>
          <a:p>
            <a:r>
              <a:rPr lang="cs-CZ" sz="3200" dirty="0"/>
              <a:t>Příjem žádostí již byl ukončen a v současné době probíhá hodnocení projektů.</a:t>
            </a:r>
          </a:p>
          <a:p>
            <a:pPr marL="0" indent="0">
              <a:buNone/>
            </a:pPr>
            <a:r>
              <a:rPr lang="cs-CZ" sz="3200" dirty="0"/>
              <a:t> </a:t>
            </a:r>
          </a:p>
          <a:p>
            <a:r>
              <a:rPr lang="cs-CZ" sz="3200" dirty="0"/>
              <a:t>V rámci </a:t>
            </a:r>
            <a:r>
              <a:rPr lang="cs-CZ" sz="3200" b="1" dirty="0"/>
              <a:t>I. Výzvy Cirkulární řešení v podnicích</a:t>
            </a:r>
            <a:r>
              <a:rPr lang="cs-CZ" sz="3200" dirty="0"/>
              <a:t> bylo přijato 231 žádostí o podporu s požadavkem na podporu ve výši 2,1 miliardy. Alokace byla tedy výrazně překročena a další výzva s velkou pravděpodobností vyhlášena nebude. </a:t>
            </a:r>
          </a:p>
          <a:p>
            <a:r>
              <a:rPr lang="cs-CZ" sz="3200" dirty="0"/>
              <a:t>V rámci </a:t>
            </a:r>
            <a:r>
              <a:rPr lang="cs-CZ" sz="3200" b="1" dirty="0"/>
              <a:t>I. Výzvy Úspory vody v průmyslu</a:t>
            </a:r>
            <a:r>
              <a:rPr lang="cs-CZ" sz="3200" dirty="0"/>
              <a:t> bylo přijato 224 žádostí o podporu s požadavkem na podporu ve výši 0,7 miliardy.  Zde se dá předpokládat, že po začátkem roku 2023 bude vyhlášena Výzva Úspory vody v průmyslu.</a:t>
            </a:r>
          </a:p>
        </p:txBody>
      </p:sp>
      <p:pic>
        <p:nvPicPr>
          <p:cNvPr id="5" name="Obrázek 4">
            <a:extLst>
              <a:ext uri="{FF2B5EF4-FFF2-40B4-BE49-F238E27FC236}">
                <a16:creationId xmlns:a16="http://schemas.microsoft.com/office/drawing/2014/main" id="{27E8BF7D-B865-4035-926A-26733B08D94C}"/>
              </a:ext>
            </a:extLst>
          </p:cNvPr>
          <p:cNvPicPr>
            <a:picLocks noChangeAspect="1"/>
          </p:cNvPicPr>
          <p:nvPr/>
        </p:nvPicPr>
        <p:blipFill>
          <a:blip r:embed="rId2"/>
          <a:stretch>
            <a:fillRect/>
          </a:stretch>
        </p:blipFill>
        <p:spPr>
          <a:xfrm>
            <a:off x="9704781" y="377109"/>
            <a:ext cx="2059255" cy="856683"/>
          </a:xfrm>
          <a:prstGeom prst="rect">
            <a:avLst/>
          </a:prstGeom>
        </p:spPr>
      </p:pic>
      <p:sp>
        <p:nvSpPr>
          <p:cNvPr id="6" name="Obdélník 5">
            <a:extLst>
              <a:ext uri="{FF2B5EF4-FFF2-40B4-BE49-F238E27FC236}">
                <a16:creationId xmlns:a16="http://schemas.microsoft.com/office/drawing/2014/main" id="{A49CA5B7-92E4-44DD-A6C8-1EB5F5ACE6CD}"/>
              </a:ext>
            </a:extLst>
          </p:cNvPr>
          <p:cNvSpPr/>
          <p:nvPr/>
        </p:nvSpPr>
        <p:spPr>
          <a:xfrm>
            <a:off x="8467" y="6070600"/>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nvGrpSpPr>
          <p:cNvPr id="7" name="Skupina 6"/>
          <p:cNvGrpSpPr/>
          <p:nvPr/>
        </p:nvGrpSpPr>
        <p:grpSpPr>
          <a:xfrm>
            <a:off x="8468" y="6000796"/>
            <a:ext cx="12186122" cy="857204"/>
            <a:chOff x="8468" y="6000796"/>
            <a:chExt cx="12186122" cy="857204"/>
          </a:xfrm>
        </p:grpSpPr>
        <p:pic>
          <p:nvPicPr>
            <p:cNvPr id="8" name="Obrázek 7"/>
            <p:cNvPicPr>
              <a:picLocks noChangeAspect="1"/>
            </p:cNvPicPr>
            <p:nvPr/>
          </p:nvPicPr>
          <p:blipFill>
            <a:blip r:embed="rId3"/>
            <a:stretch>
              <a:fillRect/>
            </a:stretch>
          </p:blipFill>
          <p:spPr>
            <a:xfrm>
              <a:off x="8468" y="6000796"/>
              <a:ext cx="12186122" cy="857204"/>
            </a:xfrm>
            <a:prstGeom prst="rect">
              <a:avLst/>
            </a:prstGeom>
          </p:spPr>
        </p:pic>
        <p:sp>
          <p:nvSpPr>
            <p:cNvPr id="9" name="Obdélník 8">
              <a:extLst>
                <a:ext uri="{FF2B5EF4-FFF2-40B4-BE49-F238E27FC236}">
                  <a16:creationId xmlns:a16="http://schemas.microsoft.com/office/drawing/2014/main" id="{A49CA5B7-92E4-44DD-A6C8-1EB5F5ACE6CD}"/>
                </a:ext>
              </a:extLst>
            </p:cNvPr>
            <p:cNvSpPr/>
            <p:nvPr/>
          </p:nvSpPr>
          <p:spPr>
            <a:xfrm>
              <a:off x="52388" y="6062133"/>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spTree>
    <p:extLst>
      <p:ext uri="{BB962C8B-B14F-4D97-AF65-F5344CB8AC3E}">
        <p14:creationId xmlns:p14="http://schemas.microsoft.com/office/powerpoint/2010/main" val="2763161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D4BFD5-7B48-4A15-ABD7-85455FBFBF3A}"/>
              </a:ext>
            </a:extLst>
          </p:cNvPr>
          <p:cNvSpPr>
            <a:spLocks noGrp="1"/>
          </p:cNvSpPr>
          <p:nvPr>
            <p:ph type="title" idx="4294967295"/>
          </p:nvPr>
        </p:nvSpPr>
        <p:spPr>
          <a:xfrm>
            <a:off x="344416" y="429059"/>
            <a:ext cx="8145023" cy="492443"/>
          </a:xfrm>
        </p:spPr>
        <p:txBody>
          <a:bodyPr/>
          <a:lstStyle/>
          <a:p>
            <a:r>
              <a:rPr lang="cs-CZ" sz="3200" b="1" dirty="0"/>
              <a:t>Aktuální dění v NPO</a:t>
            </a:r>
          </a:p>
        </p:txBody>
      </p:sp>
      <p:sp>
        <p:nvSpPr>
          <p:cNvPr id="3" name="Zástupný symbol pro text 2">
            <a:extLst>
              <a:ext uri="{FF2B5EF4-FFF2-40B4-BE49-F238E27FC236}">
                <a16:creationId xmlns:a16="http://schemas.microsoft.com/office/drawing/2014/main" id="{90769413-55B7-4FAD-BA41-FE67AB0C543B}"/>
              </a:ext>
            </a:extLst>
          </p:cNvPr>
          <p:cNvSpPr>
            <a:spLocks noGrp="1"/>
          </p:cNvSpPr>
          <p:nvPr>
            <p:ph type="body" sz="quarter" idx="10"/>
          </p:nvPr>
        </p:nvSpPr>
        <p:spPr>
          <a:xfrm>
            <a:off x="491068" y="1060059"/>
            <a:ext cx="10507132" cy="3622006"/>
          </a:xfrm>
        </p:spPr>
        <p:txBody>
          <a:bodyPr>
            <a:normAutofit lnSpcReduction="10000"/>
          </a:bodyPr>
          <a:lstStyle/>
          <a:p>
            <a:r>
              <a:rPr lang="cs-CZ" dirty="0"/>
              <a:t>V rámci  komponenty </a:t>
            </a:r>
            <a:r>
              <a:rPr lang="cs-CZ" b="1" dirty="0"/>
              <a:t>2.3 Přechod na čistší zdroje</a:t>
            </a:r>
            <a:r>
              <a:rPr lang="cs-CZ" dirty="0"/>
              <a:t> </a:t>
            </a:r>
            <a:r>
              <a:rPr lang="cs-CZ" b="1" dirty="0"/>
              <a:t>energie</a:t>
            </a:r>
            <a:r>
              <a:rPr lang="cs-CZ" dirty="0"/>
              <a:t> byly vyhlášeny 2 výzvy pro podnikatelské subjekty.</a:t>
            </a:r>
          </a:p>
          <a:p>
            <a:pPr marL="0" indent="0">
              <a:buNone/>
            </a:pPr>
            <a:endParaRPr lang="cs-CZ" sz="800" dirty="0"/>
          </a:p>
          <a:p>
            <a:r>
              <a:rPr lang="cs-CZ" b="1" dirty="0"/>
              <a:t>I. výzva </a:t>
            </a:r>
            <a:r>
              <a:rPr lang="cs-CZ" b="1" dirty="0" err="1"/>
              <a:t>Fotovoltaické</a:t>
            </a:r>
            <a:r>
              <a:rPr lang="cs-CZ" b="1" dirty="0"/>
              <a:t> systémy s/bez akumulace</a:t>
            </a:r>
            <a:r>
              <a:rPr lang="cs-CZ" dirty="0"/>
              <a:t>, kde byl včera ukončen příjem žádostí.</a:t>
            </a:r>
          </a:p>
          <a:p>
            <a:r>
              <a:rPr lang="cs-CZ" dirty="0"/>
              <a:t>Celkem bylo podáno 5839 žádostí za úhrnnou výši dotace cca 9,5 mld. Kč.</a:t>
            </a:r>
          </a:p>
          <a:p>
            <a:pPr marL="0" indent="0">
              <a:buNone/>
            </a:pPr>
            <a:endParaRPr lang="cs-CZ" sz="800" dirty="0"/>
          </a:p>
          <a:p>
            <a:r>
              <a:rPr lang="cs-CZ" b="1" dirty="0"/>
              <a:t>I. výzva Modernizace distribuce tepla v systémech dálkového vytápění </a:t>
            </a:r>
            <a:r>
              <a:rPr lang="cs-CZ" dirty="0"/>
              <a:t>příjem žádostí poběží  do 5. 5. 2023.</a:t>
            </a:r>
          </a:p>
          <a:p>
            <a:r>
              <a:rPr lang="cs-CZ" dirty="0"/>
              <a:t>Aktuálně je podáno 6 žádostí v úhrnné výši dotace cca 845 mil. Kč.</a:t>
            </a:r>
          </a:p>
          <a:p>
            <a:pPr marL="0" indent="0">
              <a:buNone/>
            </a:pPr>
            <a:endParaRPr lang="cs-CZ" dirty="0"/>
          </a:p>
        </p:txBody>
      </p:sp>
      <p:pic>
        <p:nvPicPr>
          <p:cNvPr id="5" name="Obrázek 4">
            <a:extLst>
              <a:ext uri="{FF2B5EF4-FFF2-40B4-BE49-F238E27FC236}">
                <a16:creationId xmlns:a16="http://schemas.microsoft.com/office/drawing/2014/main" id="{27E8BF7D-B865-4035-926A-26733B08D94C}"/>
              </a:ext>
            </a:extLst>
          </p:cNvPr>
          <p:cNvPicPr>
            <a:picLocks noChangeAspect="1"/>
          </p:cNvPicPr>
          <p:nvPr/>
        </p:nvPicPr>
        <p:blipFill>
          <a:blip r:embed="rId2"/>
          <a:stretch>
            <a:fillRect/>
          </a:stretch>
        </p:blipFill>
        <p:spPr>
          <a:xfrm>
            <a:off x="9704781" y="377109"/>
            <a:ext cx="2059255" cy="856683"/>
          </a:xfrm>
          <a:prstGeom prst="rect">
            <a:avLst/>
          </a:prstGeom>
        </p:spPr>
      </p:pic>
      <p:sp>
        <p:nvSpPr>
          <p:cNvPr id="6" name="Obdélník 5">
            <a:extLst>
              <a:ext uri="{FF2B5EF4-FFF2-40B4-BE49-F238E27FC236}">
                <a16:creationId xmlns:a16="http://schemas.microsoft.com/office/drawing/2014/main" id="{A49CA5B7-92E4-44DD-A6C8-1EB5F5ACE6CD}"/>
              </a:ext>
            </a:extLst>
          </p:cNvPr>
          <p:cNvSpPr/>
          <p:nvPr/>
        </p:nvSpPr>
        <p:spPr>
          <a:xfrm>
            <a:off x="8467" y="6070600"/>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nvGrpSpPr>
          <p:cNvPr id="7" name="Skupina 6"/>
          <p:cNvGrpSpPr/>
          <p:nvPr/>
        </p:nvGrpSpPr>
        <p:grpSpPr>
          <a:xfrm>
            <a:off x="8468" y="6000796"/>
            <a:ext cx="12186122" cy="857204"/>
            <a:chOff x="8468" y="6000796"/>
            <a:chExt cx="12186122" cy="857204"/>
          </a:xfrm>
        </p:grpSpPr>
        <p:pic>
          <p:nvPicPr>
            <p:cNvPr id="8" name="Obrázek 7"/>
            <p:cNvPicPr>
              <a:picLocks noChangeAspect="1"/>
            </p:cNvPicPr>
            <p:nvPr/>
          </p:nvPicPr>
          <p:blipFill>
            <a:blip r:embed="rId3"/>
            <a:stretch>
              <a:fillRect/>
            </a:stretch>
          </p:blipFill>
          <p:spPr>
            <a:xfrm>
              <a:off x="8468" y="6000796"/>
              <a:ext cx="12186122" cy="857204"/>
            </a:xfrm>
            <a:prstGeom prst="rect">
              <a:avLst/>
            </a:prstGeom>
          </p:spPr>
        </p:pic>
        <p:sp>
          <p:nvSpPr>
            <p:cNvPr id="9" name="Obdélník 8">
              <a:extLst>
                <a:ext uri="{FF2B5EF4-FFF2-40B4-BE49-F238E27FC236}">
                  <a16:creationId xmlns:a16="http://schemas.microsoft.com/office/drawing/2014/main" id="{A49CA5B7-92E4-44DD-A6C8-1EB5F5ACE6CD}"/>
                </a:ext>
              </a:extLst>
            </p:cNvPr>
            <p:cNvSpPr/>
            <p:nvPr/>
          </p:nvSpPr>
          <p:spPr>
            <a:xfrm>
              <a:off x="52388" y="6062133"/>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spTree>
    <p:extLst>
      <p:ext uri="{BB962C8B-B14F-4D97-AF65-F5344CB8AC3E}">
        <p14:creationId xmlns:p14="http://schemas.microsoft.com/office/powerpoint/2010/main" val="1104170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D4BFD5-7B48-4A15-ABD7-85455FBFBF3A}"/>
              </a:ext>
            </a:extLst>
          </p:cNvPr>
          <p:cNvSpPr>
            <a:spLocks noGrp="1"/>
          </p:cNvSpPr>
          <p:nvPr>
            <p:ph type="title" idx="4294967295"/>
          </p:nvPr>
        </p:nvSpPr>
        <p:spPr>
          <a:xfrm>
            <a:off x="344418" y="429059"/>
            <a:ext cx="8145023" cy="492443"/>
          </a:xfrm>
        </p:spPr>
        <p:txBody>
          <a:bodyPr/>
          <a:lstStyle/>
          <a:p>
            <a:r>
              <a:rPr lang="cs-CZ" sz="3200" b="1" dirty="0"/>
              <a:t>Aktuální dění v NPO</a:t>
            </a:r>
          </a:p>
        </p:txBody>
      </p:sp>
      <p:sp>
        <p:nvSpPr>
          <p:cNvPr id="3" name="Zástupný symbol pro text 2">
            <a:extLst>
              <a:ext uri="{FF2B5EF4-FFF2-40B4-BE49-F238E27FC236}">
                <a16:creationId xmlns:a16="http://schemas.microsoft.com/office/drawing/2014/main" id="{90769413-55B7-4FAD-BA41-FE67AB0C543B}"/>
              </a:ext>
            </a:extLst>
          </p:cNvPr>
          <p:cNvSpPr>
            <a:spLocks noGrp="1"/>
          </p:cNvSpPr>
          <p:nvPr>
            <p:ph type="body" sz="quarter" idx="10"/>
          </p:nvPr>
        </p:nvSpPr>
        <p:spPr>
          <a:xfrm>
            <a:off x="488356" y="719672"/>
            <a:ext cx="11187179" cy="3403596"/>
          </a:xfrm>
        </p:spPr>
        <p:txBody>
          <a:bodyPr>
            <a:normAutofit fontScale="62500" lnSpcReduction="20000"/>
          </a:bodyPr>
          <a:lstStyle/>
          <a:p>
            <a:pPr marL="0" indent="0">
              <a:buNone/>
            </a:pPr>
            <a:r>
              <a:rPr lang="cs-CZ" dirty="0"/>
              <a:t>V rámci komponenty 1.3 a 1.5 byly vyhlášeny následující výzvy:</a:t>
            </a:r>
          </a:p>
          <a:p>
            <a:r>
              <a:rPr lang="cs-CZ" b="1" dirty="0"/>
              <a:t>I. výzva Virtuální podnik z komponenty 1.5 Národního plánu obnovy, I. výzva Digitální podnik z komponenty 1.5 Národního plánu obnovy</a:t>
            </a:r>
            <a:endParaRPr lang="cs-CZ" dirty="0"/>
          </a:p>
          <a:p>
            <a:pPr marL="0" indent="0">
              <a:buNone/>
            </a:pPr>
            <a:r>
              <a:rPr lang="cs-CZ" dirty="0"/>
              <a:t>Příjemci:  obě výzvy zaměřeny na MSP + VP</a:t>
            </a:r>
          </a:p>
          <a:p>
            <a:r>
              <a:rPr lang="cs-CZ" b="1" dirty="0"/>
              <a:t>I. výzva Digitální vysokokapacitní sítě z komponenty 1.3 Národního plánu obnovy, Digitální vysokokapacitní sítě – výzva II. z komponenty 1.3 Národního plánu obnovy</a:t>
            </a:r>
            <a:endParaRPr lang="cs-CZ" dirty="0"/>
          </a:p>
          <a:p>
            <a:pPr marL="0" indent="0">
              <a:buNone/>
            </a:pPr>
            <a:r>
              <a:rPr lang="cs-CZ" dirty="0"/>
              <a:t>Příjemci: 1. výzva zaměřena na podnikatele v telekomunikacích, 2. Výzva na : Ústřední orgán státní správy (ČTU)</a:t>
            </a:r>
          </a:p>
          <a:p>
            <a:r>
              <a:rPr lang="cs-CZ" b="1" dirty="0"/>
              <a:t>I. výzva Virtuální podnik z komponenty 1.5 Národního plánu obnovy, I. výzva Digitální podnik z komponenty 1.5 Národního plánu obnovy</a:t>
            </a:r>
            <a:endParaRPr lang="cs-CZ" dirty="0"/>
          </a:p>
          <a:p>
            <a:pPr marL="0" indent="0">
              <a:buNone/>
            </a:pPr>
            <a:r>
              <a:rPr lang="cs-CZ" dirty="0"/>
              <a:t>Příjemci:  obě výzvy zaměřeny na MSP + VP</a:t>
            </a:r>
          </a:p>
          <a:p>
            <a:r>
              <a:rPr lang="cs-CZ" b="1" dirty="0"/>
              <a:t>I. výzva Digitální vysokokapacitní sítě z komponenty 1.3 Národního plánu obnovy, Digitální vysokokapacitní sítě – výzva II. z komponenty 1.3 Národního plánu obnovy</a:t>
            </a:r>
            <a:endParaRPr lang="cs-CZ" dirty="0"/>
          </a:p>
          <a:p>
            <a:pPr marL="0" indent="0">
              <a:buNone/>
            </a:pPr>
            <a:r>
              <a:rPr lang="cs-CZ" dirty="0"/>
              <a:t>Příjemci: 1. výzva zaměřena na podnikatele v telekomunikacích, 2. Výzva na : Ústřední orgán státní správy (ČTU)</a:t>
            </a:r>
          </a:p>
          <a:p>
            <a:pPr marL="0" indent="0">
              <a:buNone/>
            </a:pPr>
            <a:endParaRPr lang="cs-CZ" dirty="0"/>
          </a:p>
        </p:txBody>
      </p:sp>
      <p:pic>
        <p:nvPicPr>
          <p:cNvPr id="5" name="Obrázek 4">
            <a:extLst>
              <a:ext uri="{FF2B5EF4-FFF2-40B4-BE49-F238E27FC236}">
                <a16:creationId xmlns:a16="http://schemas.microsoft.com/office/drawing/2014/main" id="{27E8BF7D-B865-4035-926A-26733B08D94C}"/>
              </a:ext>
            </a:extLst>
          </p:cNvPr>
          <p:cNvPicPr>
            <a:picLocks noChangeAspect="1"/>
          </p:cNvPicPr>
          <p:nvPr/>
        </p:nvPicPr>
        <p:blipFill>
          <a:blip r:embed="rId2"/>
          <a:stretch>
            <a:fillRect/>
          </a:stretch>
        </p:blipFill>
        <p:spPr>
          <a:xfrm>
            <a:off x="9704781" y="377109"/>
            <a:ext cx="2059255" cy="856683"/>
          </a:xfrm>
          <a:prstGeom prst="rect">
            <a:avLst/>
          </a:prstGeom>
        </p:spPr>
      </p:pic>
      <p:sp>
        <p:nvSpPr>
          <p:cNvPr id="6" name="Obdélník 5">
            <a:extLst>
              <a:ext uri="{FF2B5EF4-FFF2-40B4-BE49-F238E27FC236}">
                <a16:creationId xmlns:a16="http://schemas.microsoft.com/office/drawing/2014/main" id="{A49CA5B7-92E4-44DD-A6C8-1EB5F5ACE6CD}"/>
              </a:ext>
            </a:extLst>
          </p:cNvPr>
          <p:cNvSpPr/>
          <p:nvPr/>
        </p:nvSpPr>
        <p:spPr>
          <a:xfrm>
            <a:off x="8467" y="6070600"/>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nvGrpSpPr>
          <p:cNvPr id="7" name="Skupina 6"/>
          <p:cNvGrpSpPr/>
          <p:nvPr/>
        </p:nvGrpSpPr>
        <p:grpSpPr>
          <a:xfrm>
            <a:off x="8468" y="6000796"/>
            <a:ext cx="12186122" cy="857204"/>
            <a:chOff x="8468" y="6000796"/>
            <a:chExt cx="12186122" cy="857204"/>
          </a:xfrm>
        </p:grpSpPr>
        <p:pic>
          <p:nvPicPr>
            <p:cNvPr id="8" name="Obrázek 7"/>
            <p:cNvPicPr>
              <a:picLocks noChangeAspect="1"/>
            </p:cNvPicPr>
            <p:nvPr/>
          </p:nvPicPr>
          <p:blipFill>
            <a:blip r:embed="rId3"/>
            <a:stretch>
              <a:fillRect/>
            </a:stretch>
          </p:blipFill>
          <p:spPr>
            <a:xfrm>
              <a:off x="8468" y="6000796"/>
              <a:ext cx="12186122" cy="857204"/>
            </a:xfrm>
            <a:prstGeom prst="rect">
              <a:avLst/>
            </a:prstGeom>
          </p:spPr>
        </p:pic>
        <p:sp>
          <p:nvSpPr>
            <p:cNvPr id="9" name="Obdélník 8">
              <a:extLst>
                <a:ext uri="{FF2B5EF4-FFF2-40B4-BE49-F238E27FC236}">
                  <a16:creationId xmlns:a16="http://schemas.microsoft.com/office/drawing/2014/main" id="{A49CA5B7-92E4-44DD-A6C8-1EB5F5ACE6CD}"/>
                </a:ext>
              </a:extLst>
            </p:cNvPr>
            <p:cNvSpPr/>
            <p:nvPr/>
          </p:nvSpPr>
          <p:spPr>
            <a:xfrm>
              <a:off x="52388" y="6062133"/>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graphicFrame>
        <p:nvGraphicFramePr>
          <p:cNvPr id="10" name="Tabulka 9"/>
          <p:cNvGraphicFramePr>
            <a:graphicFrameLocks noGrp="1"/>
          </p:cNvGraphicFramePr>
          <p:nvPr>
            <p:extLst>
              <p:ext uri="{D42A27DB-BD31-4B8C-83A1-F6EECF244321}">
                <p14:modId xmlns:p14="http://schemas.microsoft.com/office/powerpoint/2010/main" val="1262555923"/>
              </p:ext>
            </p:extLst>
          </p:nvPr>
        </p:nvGraphicFramePr>
        <p:xfrm>
          <a:off x="564555" y="3715546"/>
          <a:ext cx="8128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44402317"/>
                    </a:ext>
                  </a:extLst>
                </a:gridCol>
                <a:gridCol w="2032000">
                  <a:extLst>
                    <a:ext uri="{9D8B030D-6E8A-4147-A177-3AD203B41FA5}">
                      <a16:colId xmlns:a16="http://schemas.microsoft.com/office/drawing/2014/main" val="1134558676"/>
                    </a:ext>
                  </a:extLst>
                </a:gridCol>
                <a:gridCol w="2032000">
                  <a:extLst>
                    <a:ext uri="{9D8B030D-6E8A-4147-A177-3AD203B41FA5}">
                      <a16:colId xmlns:a16="http://schemas.microsoft.com/office/drawing/2014/main" val="3176723137"/>
                    </a:ext>
                  </a:extLst>
                </a:gridCol>
                <a:gridCol w="2032000">
                  <a:extLst>
                    <a:ext uri="{9D8B030D-6E8A-4147-A177-3AD203B41FA5}">
                      <a16:colId xmlns:a16="http://schemas.microsoft.com/office/drawing/2014/main" val="579347434"/>
                    </a:ext>
                  </a:extLst>
                </a:gridCol>
              </a:tblGrid>
              <a:tr h="370840">
                <a:tc>
                  <a:txBody>
                    <a:bodyPr/>
                    <a:lstStyle/>
                    <a:p>
                      <a:pPr algn="ctr">
                        <a:spcAft>
                          <a:spcPts val="750"/>
                        </a:spcAft>
                      </a:pPr>
                      <a:endParaRPr lang="cs-CZ" sz="1100" dirty="0">
                        <a:solidFill>
                          <a:schemeClr val="tx1"/>
                        </a:solidFill>
                        <a:effectLst/>
                        <a:latin typeface="Calibri" panose="020F0502020204030204" pitchFamily="34" charset="0"/>
                      </a:endParaRPr>
                    </a:p>
                  </a:txBody>
                  <a:tcPr marL="9525" marR="9525" marT="9525" marB="19050" anchor="ctr">
                    <a:solidFill>
                      <a:schemeClr val="accent1">
                        <a:lumMod val="90000"/>
                      </a:schemeClr>
                    </a:solidFill>
                  </a:tcPr>
                </a:tc>
                <a:tc>
                  <a:txBody>
                    <a:bodyPr/>
                    <a:lstStyle/>
                    <a:p>
                      <a:pPr algn="ctr">
                        <a:spcAft>
                          <a:spcPts val="750"/>
                        </a:spcAft>
                      </a:pPr>
                      <a:r>
                        <a:rPr lang="cs-CZ" sz="1100" b="1" dirty="0">
                          <a:solidFill>
                            <a:schemeClr val="tx1"/>
                          </a:solidFill>
                          <a:effectLst/>
                          <a:latin typeface="Calibri" panose="020F0502020204030204" pitchFamily="34" charset="0"/>
                        </a:rPr>
                        <a:t>Počet žádost</a:t>
                      </a:r>
                    </a:p>
                  </a:txBody>
                  <a:tcPr marL="9525" marR="9525" marT="9525" marB="19050" anchor="ctr">
                    <a:solidFill>
                      <a:schemeClr val="accent1">
                        <a:lumMod val="90000"/>
                      </a:schemeClr>
                    </a:solidFill>
                  </a:tcPr>
                </a:tc>
                <a:tc>
                  <a:txBody>
                    <a:bodyPr/>
                    <a:lstStyle/>
                    <a:p>
                      <a:pPr algn="ctr">
                        <a:spcBef>
                          <a:spcPts val="200"/>
                        </a:spcBef>
                        <a:spcAft>
                          <a:spcPts val="750"/>
                        </a:spcAft>
                      </a:pPr>
                      <a:r>
                        <a:rPr lang="cs-CZ" sz="1100" b="1" dirty="0">
                          <a:solidFill>
                            <a:schemeClr val="tx1"/>
                          </a:solidFill>
                          <a:effectLst/>
                          <a:latin typeface="Calibri" panose="020F0502020204030204" pitchFamily="34" charset="0"/>
                        </a:rPr>
                        <a:t>Způsobilé výdaje</a:t>
                      </a:r>
                      <a:endParaRPr lang="cs-CZ" sz="1300" b="1" dirty="0">
                        <a:solidFill>
                          <a:schemeClr val="tx1"/>
                        </a:solidFill>
                        <a:effectLst/>
                        <a:latin typeface="Cambria" panose="02040503050406030204" pitchFamily="18" charset="0"/>
                      </a:endParaRPr>
                    </a:p>
                  </a:txBody>
                  <a:tcPr marL="9525" marR="9525" marT="9525" marB="19050" anchor="ctr">
                    <a:solidFill>
                      <a:schemeClr val="accent1">
                        <a:lumMod val="90000"/>
                      </a:schemeClr>
                    </a:solidFill>
                  </a:tcPr>
                </a:tc>
                <a:tc>
                  <a:txBody>
                    <a:bodyPr/>
                    <a:lstStyle/>
                    <a:p>
                      <a:pPr algn="ctr">
                        <a:spcBef>
                          <a:spcPts val="200"/>
                        </a:spcBef>
                        <a:spcAft>
                          <a:spcPts val="750"/>
                        </a:spcAft>
                      </a:pPr>
                      <a:r>
                        <a:rPr lang="cs-CZ" sz="1100" b="1" dirty="0">
                          <a:solidFill>
                            <a:schemeClr val="tx1"/>
                          </a:solidFill>
                          <a:effectLst/>
                          <a:latin typeface="Calibri" panose="020F0502020204030204" pitchFamily="34" charset="0"/>
                        </a:rPr>
                        <a:t>Dotace</a:t>
                      </a:r>
                      <a:endParaRPr lang="cs-CZ" sz="1300" b="1" dirty="0">
                        <a:solidFill>
                          <a:schemeClr val="tx1"/>
                        </a:solidFill>
                        <a:effectLst/>
                        <a:latin typeface="Cambria" panose="02040503050406030204" pitchFamily="18" charset="0"/>
                      </a:endParaRPr>
                    </a:p>
                  </a:txBody>
                  <a:tcPr marL="9525" marR="9525" marT="9525" marB="19050" anchor="ctr">
                    <a:solidFill>
                      <a:schemeClr val="accent1">
                        <a:lumMod val="90000"/>
                      </a:schemeClr>
                    </a:solidFill>
                  </a:tcPr>
                </a:tc>
                <a:extLst>
                  <a:ext uri="{0D108BD9-81ED-4DB2-BD59-A6C34878D82A}">
                    <a16:rowId xmlns:a16="http://schemas.microsoft.com/office/drawing/2014/main" val="4099039229"/>
                  </a:ext>
                </a:extLst>
              </a:tr>
              <a:tr h="370840">
                <a:tc>
                  <a:txBody>
                    <a:bodyPr/>
                    <a:lstStyle/>
                    <a:p>
                      <a:pPr algn="ctr">
                        <a:spcBef>
                          <a:spcPts val="200"/>
                        </a:spcBef>
                        <a:spcAft>
                          <a:spcPts val="750"/>
                        </a:spcAft>
                      </a:pPr>
                      <a:r>
                        <a:rPr lang="cs-CZ" sz="1100" b="0" dirty="0">
                          <a:solidFill>
                            <a:schemeClr val="tx1"/>
                          </a:solidFill>
                          <a:effectLst/>
                          <a:latin typeface="Calibri" panose="020F0502020204030204" pitchFamily="34" charset="0"/>
                        </a:rPr>
                        <a:t>Virtuální podnik</a:t>
                      </a:r>
                      <a:endParaRPr lang="cs-CZ" sz="1300" b="0" dirty="0">
                        <a:solidFill>
                          <a:schemeClr val="tx1"/>
                        </a:solidFill>
                        <a:effectLst/>
                        <a:latin typeface="Cambria" panose="02040503050406030204" pitchFamily="18" charset="0"/>
                      </a:endParaRPr>
                    </a:p>
                  </a:txBody>
                  <a:tcPr marL="9525" marR="9525" marT="9525" marB="19050" anchor="ctr">
                    <a:solidFill>
                      <a:srgbClr val="B9E0F7"/>
                    </a:solidFill>
                  </a:tcPr>
                </a:tc>
                <a:tc>
                  <a:txBody>
                    <a:bodyPr/>
                    <a:lstStyle/>
                    <a:p>
                      <a:pPr algn="ctr">
                        <a:spcBef>
                          <a:spcPts val="200"/>
                        </a:spcBef>
                        <a:spcAft>
                          <a:spcPts val="750"/>
                        </a:spcAft>
                      </a:pPr>
                      <a:r>
                        <a:rPr lang="cs-CZ" sz="1100" b="0" dirty="0">
                          <a:solidFill>
                            <a:schemeClr val="tx1"/>
                          </a:solidFill>
                          <a:effectLst/>
                          <a:latin typeface="Calibri" panose="020F0502020204030204" pitchFamily="34" charset="0"/>
                        </a:rPr>
                        <a:t>212</a:t>
                      </a:r>
                      <a:endParaRPr lang="cs-CZ" sz="1300" b="0" dirty="0">
                        <a:solidFill>
                          <a:schemeClr val="tx1"/>
                        </a:solidFill>
                        <a:effectLst/>
                        <a:latin typeface="Cambria" panose="02040503050406030204" pitchFamily="18" charset="0"/>
                      </a:endParaRPr>
                    </a:p>
                  </a:txBody>
                  <a:tcPr marL="9525" marR="9525" marT="9525" marB="19050" anchor="ctr">
                    <a:solidFill>
                      <a:srgbClr val="B9E0F7"/>
                    </a:solidFill>
                  </a:tcPr>
                </a:tc>
                <a:tc>
                  <a:txBody>
                    <a:bodyPr/>
                    <a:lstStyle/>
                    <a:p>
                      <a:pPr algn="ctr">
                        <a:spcBef>
                          <a:spcPts val="200"/>
                        </a:spcBef>
                        <a:spcAft>
                          <a:spcPts val="750"/>
                        </a:spcAft>
                      </a:pPr>
                      <a:r>
                        <a:rPr lang="cs-CZ" sz="1100" b="0" dirty="0">
                          <a:solidFill>
                            <a:schemeClr val="tx1"/>
                          </a:solidFill>
                          <a:effectLst/>
                          <a:latin typeface="Calibri" panose="020F0502020204030204" pitchFamily="34" charset="0"/>
                        </a:rPr>
                        <a:t>1 393 956 695,56 Kč</a:t>
                      </a:r>
                      <a:endParaRPr lang="cs-CZ" sz="1300" b="0" dirty="0">
                        <a:solidFill>
                          <a:schemeClr val="tx1"/>
                        </a:solidFill>
                        <a:effectLst/>
                        <a:latin typeface="Cambria" panose="02040503050406030204" pitchFamily="18" charset="0"/>
                      </a:endParaRPr>
                    </a:p>
                  </a:txBody>
                  <a:tcPr marL="9525" marR="9525" marT="9525" marB="19050" anchor="ctr">
                    <a:solidFill>
                      <a:srgbClr val="B9E0F7"/>
                    </a:solidFill>
                  </a:tcPr>
                </a:tc>
                <a:tc>
                  <a:txBody>
                    <a:bodyPr/>
                    <a:lstStyle/>
                    <a:p>
                      <a:pPr algn="ctr">
                        <a:spcBef>
                          <a:spcPts val="200"/>
                        </a:spcBef>
                        <a:spcAft>
                          <a:spcPts val="750"/>
                        </a:spcAft>
                      </a:pPr>
                      <a:r>
                        <a:rPr lang="cs-CZ" sz="1100" b="0" dirty="0">
                          <a:solidFill>
                            <a:schemeClr val="tx1"/>
                          </a:solidFill>
                          <a:effectLst/>
                          <a:latin typeface="Calibri" panose="020F0502020204030204" pitchFamily="34" charset="0"/>
                        </a:rPr>
                        <a:t>384 483 861,64 Kč</a:t>
                      </a:r>
                      <a:endParaRPr lang="cs-CZ" sz="1300" b="0" dirty="0">
                        <a:solidFill>
                          <a:schemeClr val="tx1"/>
                        </a:solidFill>
                        <a:effectLst/>
                        <a:latin typeface="Cambria" panose="02040503050406030204" pitchFamily="18" charset="0"/>
                      </a:endParaRPr>
                    </a:p>
                  </a:txBody>
                  <a:tcPr marL="9525" marR="9525" marT="9525" marB="19050" anchor="ctr">
                    <a:solidFill>
                      <a:srgbClr val="B9E0F7"/>
                    </a:solidFill>
                  </a:tcPr>
                </a:tc>
                <a:extLst>
                  <a:ext uri="{0D108BD9-81ED-4DB2-BD59-A6C34878D82A}">
                    <a16:rowId xmlns:a16="http://schemas.microsoft.com/office/drawing/2014/main" val="2680420516"/>
                  </a:ext>
                </a:extLst>
              </a:tr>
            </a:tbl>
          </a:graphicData>
        </a:graphic>
      </p:graphicFrame>
      <p:graphicFrame>
        <p:nvGraphicFramePr>
          <p:cNvPr id="12" name="Tabulka 11"/>
          <p:cNvGraphicFramePr>
            <a:graphicFrameLocks noGrp="1"/>
          </p:cNvGraphicFramePr>
          <p:nvPr>
            <p:extLst>
              <p:ext uri="{D42A27DB-BD31-4B8C-83A1-F6EECF244321}">
                <p14:modId xmlns:p14="http://schemas.microsoft.com/office/powerpoint/2010/main" val="2975837934"/>
              </p:ext>
            </p:extLst>
          </p:nvPr>
        </p:nvGraphicFramePr>
        <p:xfrm>
          <a:off x="564555" y="4460944"/>
          <a:ext cx="8128000" cy="370840"/>
        </p:xfrm>
        <a:graphic>
          <a:graphicData uri="http://schemas.openxmlformats.org/drawingml/2006/table">
            <a:tbl>
              <a:tblPr firstRow="1" bandRow="1">
                <a:solidFill>
                  <a:srgbClr val="CCECFF"/>
                </a:solidFill>
                <a:tableStyleId>{5C22544A-7EE6-4342-B048-85BDC9FD1C3A}</a:tableStyleId>
              </a:tblPr>
              <a:tblGrid>
                <a:gridCol w="2032000">
                  <a:extLst>
                    <a:ext uri="{9D8B030D-6E8A-4147-A177-3AD203B41FA5}">
                      <a16:colId xmlns:a16="http://schemas.microsoft.com/office/drawing/2014/main" val="2673056152"/>
                    </a:ext>
                  </a:extLst>
                </a:gridCol>
                <a:gridCol w="2032000">
                  <a:extLst>
                    <a:ext uri="{9D8B030D-6E8A-4147-A177-3AD203B41FA5}">
                      <a16:colId xmlns:a16="http://schemas.microsoft.com/office/drawing/2014/main" val="4021836094"/>
                    </a:ext>
                  </a:extLst>
                </a:gridCol>
                <a:gridCol w="2032000">
                  <a:extLst>
                    <a:ext uri="{9D8B030D-6E8A-4147-A177-3AD203B41FA5}">
                      <a16:colId xmlns:a16="http://schemas.microsoft.com/office/drawing/2014/main" val="2111189610"/>
                    </a:ext>
                  </a:extLst>
                </a:gridCol>
                <a:gridCol w="2032000">
                  <a:extLst>
                    <a:ext uri="{9D8B030D-6E8A-4147-A177-3AD203B41FA5}">
                      <a16:colId xmlns:a16="http://schemas.microsoft.com/office/drawing/2014/main" val="3207169605"/>
                    </a:ext>
                  </a:extLst>
                </a:gridCol>
              </a:tblGrid>
              <a:tr h="370840">
                <a:tc>
                  <a:txBody>
                    <a:bodyPr/>
                    <a:lstStyle/>
                    <a:p>
                      <a:pPr algn="ctr">
                        <a:spcAft>
                          <a:spcPts val="750"/>
                        </a:spcAft>
                      </a:pPr>
                      <a:r>
                        <a:rPr lang="cs-CZ" sz="1100" b="0" dirty="0">
                          <a:solidFill>
                            <a:schemeClr val="tx1"/>
                          </a:solidFill>
                          <a:effectLst/>
                          <a:latin typeface="Calibri" panose="020F0502020204030204" pitchFamily="34" charset="0"/>
                        </a:rPr>
                        <a:t>Digitální podnik</a:t>
                      </a:r>
                    </a:p>
                  </a:txBody>
                  <a:tcPr marL="9525" marR="9525" marT="9525" marB="19050" anchor="ctr"/>
                </a:tc>
                <a:tc>
                  <a:txBody>
                    <a:bodyPr/>
                    <a:lstStyle/>
                    <a:p>
                      <a:pPr algn="ctr">
                        <a:spcAft>
                          <a:spcPts val="750"/>
                        </a:spcAft>
                      </a:pPr>
                      <a:r>
                        <a:rPr lang="cs-CZ" sz="1100" b="0" dirty="0">
                          <a:solidFill>
                            <a:schemeClr val="tx1"/>
                          </a:solidFill>
                          <a:effectLst/>
                          <a:latin typeface="Calibri" panose="020F0502020204030204" pitchFamily="34" charset="0"/>
                        </a:rPr>
                        <a:t>430</a:t>
                      </a:r>
                    </a:p>
                  </a:txBody>
                  <a:tcPr marL="9525" marR="9525" marT="9525" marB="19050" anchor="ctr"/>
                </a:tc>
                <a:tc>
                  <a:txBody>
                    <a:bodyPr/>
                    <a:lstStyle/>
                    <a:p>
                      <a:pPr algn="ctr">
                        <a:spcAft>
                          <a:spcPts val="750"/>
                        </a:spcAft>
                      </a:pPr>
                      <a:r>
                        <a:rPr lang="cs-CZ" sz="1100" b="0" dirty="0">
                          <a:solidFill>
                            <a:schemeClr val="tx1"/>
                          </a:solidFill>
                          <a:effectLst/>
                          <a:latin typeface="Calibri" panose="020F0502020204030204" pitchFamily="34" charset="0"/>
                        </a:rPr>
                        <a:t>4 656 549 572,08 Kč</a:t>
                      </a:r>
                    </a:p>
                  </a:txBody>
                  <a:tcPr marL="9525" marR="9525" marT="9525" marB="19050" anchor="ctr"/>
                </a:tc>
                <a:tc>
                  <a:txBody>
                    <a:bodyPr/>
                    <a:lstStyle/>
                    <a:p>
                      <a:pPr algn="ctr">
                        <a:spcAft>
                          <a:spcPts val="750"/>
                        </a:spcAft>
                      </a:pPr>
                      <a:r>
                        <a:rPr lang="cs-CZ" sz="1100" b="0" dirty="0">
                          <a:solidFill>
                            <a:schemeClr val="tx1"/>
                          </a:solidFill>
                          <a:effectLst/>
                          <a:latin typeface="Calibri" panose="020F0502020204030204" pitchFamily="34" charset="0"/>
                        </a:rPr>
                        <a:t>1 838 621 139,82 Kč</a:t>
                      </a:r>
                    </a:p>
                  </a:txBody>
                  <a:tcPr marL="9525" marR="9525" marT="9525" marB="19050" anchor="ctr"/>
                </a:tc>
                <a:extLst>
                  <a:ext uri="{0D108BD9-81ED-4DB2-BD59-A6C34878D82A}">
                    <a16:rowId xmlns:a16="http://schemas.microsoft.com/office/drawing/2014/main" val="5549413"/>
                  </a:ext>
                </a:extLst>
              </a:tr>
            </a:tbl>
          </a:graphicData>
        </a:graphic>
      </p:graphicFrame>
      <p:graphicFrame>
        <p:nvGraphicFramePr>
          <p:cNvPr id="13" name="Tabulka 12"/>
          <p:cNvGraphicFramePr>
            <a:graphicFrameLocks noGrp="1"/>
          </p:cNvGraphicFramePr>
          <p:nvPr>
            <p:extLst>
              <p:ext uri="{D42A27DB-BD31-4B8C-83A1-F6EECF244321}">
                <p14:modId xmlns:p14="http://schemas.microsoft.com/office/powerpoint/2010/main" val="3780547516"/>
              </p:ext>
            </p:extLst>
          </p:nvPr>
        </p:nvGraphicFramePr>
        <p:xfrm>
          <a:off x="564555" y="4869885"/>
          <a:ext cx="8128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493180484"/>
                    </a:ext>
                  </a:extLst>
                </a:gridCol>
                <a:gridCol w="2032000">
                  <a:extLst>
                    <a:ext uri="{9D8B030D-6E8A-4147-A177-3AD203B41FA5}">
                      <a16:colId xmlns:a16="http://schemas.microsoft.com/office/drawing/2014/main" val="2022181602"/>
                    </a:ext>
                  </a:extLst>
                </a:gridCol>
                <a:gridCol w="2032000">
                  <a:extLst>
                    <a:ext uri="{9D8B030D-6E8A-4147-A177-3AD203B41FA5}">
                      <a16:colId xmlns:a16="http://schemas.microsoft.com/office/drawing/2014/main" val="1689622560"/>
                    </a:ext>
                  </a:extLst>
                </a:gridCol>
                <a:gridCol w="2032000">
                  <a:extLst>
                    <a:ext uri="{9D8B030D-6E8A-4147-A177-3AD203B41FA5}">
                      <a16:colId xmlns:a16="http://schemas.microsoft.com/office/drawing/2014/main" val="316594032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txBody>
                  <a:tcPr marL="44450" marR="44450" marT="0" marB="0" anchor="ctr">
                    <a:solidFill>
                      <a:schemeClr val="accent1">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Počet žádostí / Žadatelů</a:t>
                      </a:r>
                      <a:endParaRPr kumimoji="0" lang="cs-CZ" sz="11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a:txBody>
                  <a:tcPr marL="44450" marR="44450" marT="0" marB="0" anchor="ctr">
                    <a:solidFill>
                      <a:schemeClr val="accent1">
                        <a:lumMod val="90000"/>
                      </a:schemeClr>
                    </a:solidFill>
                  </a:tcPr>
                </a:tc>
                <a:tc>
                  <a:txBody>
                    <a:bodyPr/>
                    <a:lstStyle/>
                    <a:p>
                      <a:pPr algn="ctr">
                        <a:spcAft>
                          <a:spcPts val="0"/>
                        </a:spcAft>
                      </a:pPr>
                      <a:r>
                        <a:rPr lang="cs-CZ" sz="1100" dirty="0">
                          <a:solidFill>
                            <a:srgbClr val="000000"/>
                          </a:solidFill>
                          <a:effectLst/>
                          <a:latin typeface="Calibri" panose="020F0502020204030204" pitchFamily="34" charset="0"/>
                        </a:rPr>
                        <a:t>Způsobilé výdaje</a:t>
                      </a:r>
                      <a:endParaRPr lang="cs-CZ" sz="1100" dirty="0">
                        <a:effectLst/>
                        <a:latin typeface="Calibri" panose="020F0502020204030204" pitchFamily="34" charset="0"/>
                      </a:endParaRPr>
                    </a:p>
                  </a:txBody>
                  <a:tcPr marL="44450" marR="44450" marT="0" marB="0" anchor="ctr">
                    <a:solidFill>
                      <a:schemeClr val="accent1">
                        <a:lumMod val="90000"/>
                      </a:schemeClr>
                    </a:solidFill>
                  </a:tcPr>
                </a:tc>
                <a:tc>
                  <a:txBody>
                    <a:bodyPr/>
                    <a:lstStyle/>
                    <a:p>
                      <a:pPr algn="ctr">
                        <a:spcAft>
                          <a:spcPts val="0"/>
                        </a:spcAft>
                      </a:pPr>
                      <a:r>
                        <a:rPr lang="cs-CZ" sz="1100" dirty="0">
                          <a:solidFill>
                            <a:srgbClr val="000000"/>
                          </a:solidFill>
                          <a:effectLst/>
                          <a:latin typeface="Calibri" panose="020F0502020204030204" pitchFamily="34" charset="0"/>
                        </a:rPr>
                        <a:t>dotace</a:t>
                      </a:r>
                      <a:endParaRPr lang="cs-CZ" sz="1100" dirty="0">
                        <a:effectLst/>
                        <a:latin typeface="Calibri" panose="020F0502020204030204" pitchFamily="34" charset="0"/>
                      </a:endParaRPr>
                    </a:p>
                  </a:txBody>
                  <a:tcPr marL="44450" marR="44450" marT="0" marB="0" anchor="ctr">
                    <a:solidFill>
                      <a:schemeClr val="accent1">
                        <a:lumMod val="90000"/>
                      </a:schemeClr>
                    </a:solidFill>
                  </a:tcPr>
                </a:tc>
                <a:extLst>
                  <a:ext uri="{0D108BD9-81ED-4DB2-BD59-A6C34878D82A}">
                    <a16:rowId xmlns:a16="http://schemas.microsoft.com/office/drawing/2014/main" val="2806428984"/>
                  </a:ext>
                </a:extLst>
              </a:tr>
              <a:tr h="370840">
                <a:tc>
                  <a:txBody>
                    <a:bodyPr/>
                    <a:lstStyle/>
                    <a:p>
                      <a:pPr algn="ctr">
                        <a:spcAft>
                          <a:spcPts val="0"/>
                        </a:spcAft>
                      </a:pPr>
                      <a:r>
                        <a:rPr lang="cs-CZ" sz="1100">
                          <a:solidFill>
                            <a:srgbClr val="000000"/>
                          </a:solidFill>
                          <a:effectLst/>
                          <a:latin typeface="Calibri" panose="020F0502020204030204" pitchFamily="34" charset="0"/>
                        </a:rPr>
                        <a:t>Vybudování vysokokapacitního připojení I. výzva</a:t>
                      </a:r>
                      <a:endParaRPr lang="cs-CZ" sz="1100">
                        <a:effectLst/>
                        <a:latin typeface="Calibri" panose="020F0502020204030204" pitchFamily="34" charset="0"/>
                      </a:endParaRPr>
                    </a:p>
                  </a:txBody>
                  <a:tcPr marL="44450" marR="44450" marT="0" marB="0" anchor="ctr">
                    <a:solidFill>
                      <a:srgbClr val="B9E0F7"/>
                    </a:solidFill>
                  </a:tcPr>
                </a:tc>
                <a:tc>
                  <a:txBody>
                    <a:bodyPr/>
                    <a:lstStyle/>
                    <a:p>
                      <a:pPr algn="ctr">
                        <a:spcAft>
                          <a:spcPts val="0"/>
                        </a:spcAft>
                      </a:pPr>
                      <a:r>
                        <a:rPr lang="cs-CZ" sz="1100">
                          <a:solidFill>
                            <a:srgbClr val="000000"/>
                          </a:solidFill>
                          <a:effectLst/>
                          <a:latin typeface="Calibri" panose="020F0502020204030204" pitchFamily="34" charset="0"/>
                        </a:rPr>
                        <a:t>36 / 12</a:t>
                      </a:r>
                      <a:endParaRPr lang="cs-CZ" sz="1100">
                        <a:effectLst/>
                        <a:latin typeface="Calibri" panose="020F0502020204030204" pitchFamily="34" charset="0"/>
                      </a:endParaRPr>
                    </a:p>
                  </a:txBody>
                  <a:tcPr marL="44450" marR="44450" marT="0" marB="0" anchor="ctr">
                    <a:solidFill>
                      <a:srgbClr val="B9E0F7"/>
                    </a:solidFill>
                  </a:tcPr>
                </a:tc>
                <a:tc>
                  <a:txBody>
                    <a:bodyPr/>
                    <a:lstStyle/>
                    <a:p>
                      <a:pPr algn="ctr">
                        <a:spcAft>
                          <a:spcPts val="0"/>
                        </a:spcAft>
                      </a:pPr>
                      <a:r>
                        <a:rPr lang="cs-CZ" sz="1100" dirty="0">
                          <a:solidFill>
                            <a:srgbClr val="000000"/>
                          </a:solidFill>
                          <a:effectLst/>
                          <a:latin typeface="Calibri" panose="020F0502020204030204" pitchFamily="34" charset="0"/>
                        </a:rPr>
                        <a:t>5 079 936 126,14</a:t>
                      </a:r>
                      <a:endParaRPr lang="cs-CZ" sz="1100" dirty="0">
                        <a:effectLst/>
                        <a:latin typeface="Calibri" panose="020F0502020204030204" pitchFamily="34" charset="0"/>
                      </a:endParaRPr>
                    </a:p>
                  </a:txBody>
                  <a:tcPr marL="44450" marR="44450" marT="0" marB="0" anchor="ctr">
                    <a:solidFill>
                      <a:srgbClr val="B9E0F7"/>
                    </a:solidFill>
                  </a:tcPr>
                </a:tc>
                <a:tc>
                  <a:txBody>
                    <a:bodyPr/>
                    <a:lstStyle/>
                    <a:p>
                      <a:pPr algn="ctr">
                        <a:spcAft>
                          <a:spcPts val="0"/>
                        </a:spcAft>
                      </a:pPr>
                      <a:r>
                        <a:rPr lang="cs-CZ" sz="1100" dirty="0">
                          <a:solidFill>
                            <a:srgbClr val="000000"/>
                          </a:solidFill>
                          <a:effectLst/>
                          <a:latin typeface="Calibri" panose="020F0502020204030204" pitchFamily="34" charset="0"/>
                        </a:rPr>
                        <a:t>4 060 916 306,01</a:t>
                      </a:r>
                      <a:endParaRPr lang="cs-CZ" sz="1100" dirty="0">
                        <a:effectLst/>
                        <a:latin typeface="Calibri" panose="020F0502020204030204" pitchFamily="34" charset="0"/>
                      </a:endParaRPr>
                    </a:p>
                  </a:txBody>
                  <a:tcPr marL="44450" marR="44450" marT="0" marB="0" anchor="ctr">
                    <a:solidFill>
                      <a:srgbClr val="B9E0F7"/>
                    </a:solidFill>
                  </a:tcPr>
                </a:tc>
                <a:extLst>
                  <a:ext uri="{0D108BD9-81ED-4DB2-BD59-A6C34878D82A}">
                    <a16:rowId xmlns:a16="http://schemas.microsoft.com/office/drawing/2014/main" val="3316037067"/>
                  </a:ext>
                </a:extLst>
              </a:tr>
              <a:tr h="370840">
                <a:tc>
                  <a:txBody>
                    <a:bodyPr/>
                    <a:lstStyle/>
                    <a:p>
                      <a:pPr algn="ctr">
                        <a:spcAft>
                          <a:spcPts val="0"/>
                        </a:spcAft>
                      </a:pPr>
                      <a:r>
                        <a:rPr lang="cs-CZ" sz="1100">
                          <a:solidFill>
                            <a:srgbClr val="000000"/>
                          </a:solidFill>
                          <a:effectLst/>
                          <a:latin typeface="Calibri" panose="020F0502020204030204" pitchFamily="34" charset="0"/>
                        </a:rPr>
                        <a:t>Měření kvality sítí elektronických komunikací</a:t>
                      </a:r>
                      <a:endParaRPr lang="cs-CZ" sz="1100">
                        <a:effectLst/>
                        <a:latin typeface="Calibri" panose="020F0502020204030204" pitchFamily="34" charset="0"/>
                      </a:endParaRPr>
                    </a:p>
                  </a:txBody>
                  <a:tcPr marL="44450" marR="44450" marT="0" marB="0" anchor="ctr">
                    <a:solidFill>
                      <a:srgbClr val="B9E0F7"/>
                    </a:solidFill>
                  </a:tcPr>
                </a:tc>
                <a:tc>
                  <a:txBody>
                    <a:bodyPr/>
                    <a:lstStyle/>
                    <a:p>
                      <a:pPr algn="ctr">
                        <a:spcAft>
                          <a:spcPts val="0"/>
                        </a:spcAft>
                      </a:pPr>
                      <a:r>
                        <a:rPr lang="cs-CZ" sz="1100" dirty="0">
                          <a:solidFill>
                            <a:srgbClr val="000000"/>
                          </a:solidFill>
                          <a:effectLst/>
                          <a:latin typeface="Calibri" panose="020F0502020204030204" pitchFamily="34" charset="0"/>
                        </a:rPr>
                        <a:t>1 / 1</a:t>
                      </a:r>
                      <a:endParaRPr lang="cs-CZ" sz="1100" dirty="0">
                        <a:effectLst/>
                        <a:latin typeface="Calibri" panose="020F0502020204030204" pitchFamily="34" charset="0"/>
                      </a:endParaRPr>
                    </a:p>
                  </a:txBody>
                  <a:tcPr marL="44450" marR="44450" marT="0" marB="0" anchor="ctr">
                    <a:solidFill>
                      <a:srgbClr val="B9E0F7"/>
                    </a:solidFill>
                  </a:tcPr>
                </a:tc>
                <a:tc>
                  <a:txBody>
                    <a:bodyPr/>
                    <a:lstStyle/>
                    <a:p>
                      <a:pPr algn="ctr">
                        <a:spcAft>
                          <a:spcPts val="0"/>
                        </a:spcAft>
                      </a:pPr>
                      <a:r>
                        <a:rPr lang="cs-CZ" sz="1100">
                          <a:solidFill>
                            <a:srgbClr val="000000"/>
                          </a:solidFill>
                          <a:effectLst/>
                          <a:latin typeface="Calibri" panose="020F0502020204030204" pitchFamily="34" charset="0"/>
                        </a:rPr>
                        <a:t>169 227 337,22</a:t>
                      </a:r>
                      <a:endParaRPr lang="cs-CZ" sz="1100">
                        <a:effectLst/>
                        <a:latin typeface="Calibri" panose="020F0502020204030204" pitchFamily="34" charset="0"/>
                      </a:endParaRPr>
                    </a:p>
                  </a:txBody>
                  <a:tcPr marL="44450" marR="44450" marT="0" marB="0" anchor="ctr">
                    <a:solidFill>
                      <a:srgbClr val="B9E0F7"/>
                    </a:solidFill>
                  </a:tcPr>
                </a:tc>
                <a:tc>
                  <a:txBody>
                    <a:bodyPr/>
                    <a:lstStyle/>
                    <a:p>
                      <a:pPr algn="ctr">
                        <a:spcAft>
                          <a:spcPts val="0"/>
                        </a:spcAft>
                      </a:pPr>
                      <a:r>
                        <a:rPr lang="cs-CZ" sz="1100" dirty="0">
                          <a:solidFill>
                            <a:srgbClr val="000000"/>
                          </a:solidFill>
                          <a:effectLst/>
                          <a:latin typeface="Calibri" panose="020F0502020204030204" pitchFamily="34" charset="0"/>
                        </a:rPr>
                        <a:t>169 227 337,22</a:t>
                      </a:r>
                      <a:endParaRPr lang="cs-CZ" sz="1100" dirty="0">
                        <a:effectLst/>
                        <a:latin typeface="Calibri" panose="020F0502020204030204" pitchFamily="34" charset="0"/>
                      </a:endParaRPr>
                    </a:p>
                  </a:txBody>
                  <a:tcPr marL="44450" marR="44450" marT="0" marB="0" anchor="ctr">
                    <a:solidFill>
                      <a:srgbClr val="B9E0F7"/>
                    </a:solidFill>
                  </a:tcPr>
                </a:tc>
                <a:extLst>
                  <a:ext uri="{0D108BD9-81ED-4DB2-BD59-A6C34878D82A}">
                    <a16:rowId xmlns:a16="http://schemas.microsoft.com/office/drawing/2014/main" val="2774545733"/>
                  </a:ext>
                </a:extLst>
              </a:tr>
            </a:tbl>
          </a:graphicData>
        </a:graphic>
      </p:graphicFrame>
    </p:spTree>
    <p:extLst>
      <p:ext uri="{BB962C8B-B14F-4D97-AF65-F5344CB8AC3E}">
        <p14:creationId xmlns:p14="http://schemas.microsoft.com/office/powerpoint/2010/main" val="3452173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8B729ABD-B99E-4BEA-B53A-5747D115F73A}"/>
              </a:ext>
            </a:extLst>
          </p:cNvPr>
          <p:cNvSpPr>
            <a:spLocks noGrp="1"/>
          </p:cNvSpPr>
          <p:nvPr>
            <p:ph type="body" sz="quarter" idx="10"/>
          </p:nvPr>
        </p:nvSpPr>
        <p:spPr>
          <a:xfrm>
            <a:off x="479425" y="1005914"/>
            <a:ext cx="10137775" cy="4954285"/>
          </a:xfrm>
        </p:spPr>
        <p:txBody>
          <a:bodyPr>
            <a:normAutofit/>
          </a:bodyPr>
          <a:lstStyle/>
          <a:p>
            <a:pPr algn="just"/>
            <a:r>
              <a:rPr lang="cs-CZ" b="1" dirty="0"/>
              <a:t>Máte konkrétní dotaz k investici / projektu?</a:t>
            </a:r>
            <a:r>
              <a:rPr lang="cs-CZ" b="1" dirty="0">
                <a:hlinkClick r:id="rId2"/>
              </a:rPr>
              <a:t>﻿</a:t>
            </a:r>
            <a:endParaRPr lang="cs-CZ" b="1" dirty="0"/>
          </a:p>
          <a:p>
            <a:pPr lvl="1" algn="just"/>
            <a:r>
              <a:rPr lang="cs-CZ" dirty="0"/>
              <a:t>Vaše dotazy zodpoví odpovědné osoby na jednotlivých resortech:</a:t>
            </a:r>
          </a:p>
          <a:p>
            <a:pPr marL="0" indent="0">
              <a:buNone/>
            </a:pPr>
            <a:r>
              <a:rPr lang="cs-CZ" b="1" dirty="0"/>
              <a:t>                  </a:t>
            </a:r>
            <a:r>
              <a:rPr lang="cs-CZ" b="1" dirty="0">
                <a:hlinkClick r:id="rId3"/>
              </a:rPr>
              <a:t>https://www.planobnovycr.cz/kontakt</a:t>
            </a:r>
            <a:endParaRPr lang="cs-CZ" b="1" dirty="0"/>
          </a:p>
          <a:p>
            <a:pPr marL="0" indent="0">
              <a:buNone/>
            </a:pPr>
            <a:endParaRPr lang="cs-CZ" b="1" dirty="0"/>
          </a:p>
          <a:p>
            <a:r>
              <a:rPr lang="cs-CZ" dirty="0"/>
              <a:t>Odkaz</a:t>
            </a:r>
            <a:r>
              <a:rPr lang="cs-CZ" b="1" dirty="0"/>
              <a:t> </a:t>
            </a:r>
            <a:r>
              <a:rPr lang="cs-CZ" b="1" dirty="0">
                <a:hlinkClick r:id="rId4"/>
              </a:rPr>
              <a:t>https://www.planobnovycr.cz/vyhlasene-vyzvy</a:t>
            </a:r>
            <a:endParaRPr lang="cs-CZ" b="1" dirty="0"/>
          </a:p>
          <a:p>
            <a:pPr marL="0" indent="0">
              <a:buNone/>
            </a:pPr>
            <a:r>
              <a:rPr lang="cs-CZ" b="1" dirty="0"/>
              <a:t>      Aktuálně vyhlášené výzvy dle skupin (žadatelů/příjemců)</a:t>
            </a:r>
          </a:p>
          <a:p>
            <a:pPr lvl="3"/>
            <a:r>
              <a:rPr lang="cs-CZ" dirty="0"/>
              <a:t>veřejná sféra</a:t>
            </a:r>
          </a:p>
          <a:p>
            <a:pPr lvl="3"/>
            <a:r>
              <a:rPr lang="cs-CZ" dirty="0"/>
              <a:t>soukromá sféra</a:t>
            </a:r>
          </a:p>
          <a:p>
            <a:pPr lvl="3"/>
            <a:r>
              <a:rPr lang="cs-CZ" dirty="0"/>
              <a:t>široká veřejnost</a:t>
            </a:r>
          </a:p>
          <a:p>
            <a:pPr marL="0" indent="0">
              <a:buNone/>
            </a:pPr>
            <a:endParaRPr lang="cs-CZ" b="1" dirty="0"/>
          </a:p>
        </p:txBody>
      </p:sp>
      <p:pic>
        <p:nvPicPr>
          <p:cNvPr id="3" name="Obrázek 2">
            <a:extLst>
              <a:ext uri="{FF2B5EF4-FFF2-40B4-BE49-F238E27FC236}">
                <a16:creationId xmlns:a16="http://schemas.microsoft.com/office/drawing/2014/main" id="{F5D74EB4-339E-4477-9E18-4391E317BD69}"/>
              </a:ext>
            </a:extLst>
          </p:cNvPr>
          <p:cNvPicPr>
            <a:picLocks noChangeAspect="1"/>
          </p:cNvPicPr>
          <p:nvPr/>
        </p:nvPicPr>
        <p:blipFill>
          <a:blip r:embed="rId5"/>
          <a:stretch>
            <a:fillRect/>
          </a:stretch>
        </p:blipFill>
        <p:spPr>
          <a:xfrm>
            <a:off x="9701479" y="383343"/>
            <a:ext cx="2059255" cy="856683"/>
          </a:xfrm>
          <a:prstGeom prst="rect">
            <a:avLst/>
          </a:prstGeom>
        </p:spPr>
      </p:pic>
      <p:sp>
        <p:nvSpPr>
          <p:cNvPr id="5" name="Nadpis 1">
            <a:extLst>
              <a:ext uri="{FF2B5EF4-FFF2-40B4-BE49-F238E27FC236}">
                <a16:creationId xmlns:a16="http://schemas.microsoft.com/office/drawing/2014/main" id="{B241712B-B703-4695-8776-2B8EE15C4447}"/>
              </a:ext>
            </a:extLst>
          </p:cNvPr>
          <p:cNvSpPr txBox="1">
            <a:spLocks/>
          </p:cNvSpPr>
          <p:nvPr/>
        </p:nvSpPr>
        <p:spPr>
          <a:xfrm>
            <a:off x="347137" y="420301"/>
            <a:ext cx="6099243" cy="492443"/>
          </a:xfrm>
          <a:prstGeom prst="rect">
            <a:avLst/>
          </a:prstGeom>
        </p:spPr>
        <p:txBody>
          <a:bodyPr vert="horz" wrap="square" lIns="0" tIns="0" rIns="0" bIns="0" rtlCol="0" anchor="ctr">
            <a:spAutoFit/>
          </a:bodyPr>
          <a:lstStyle>
            <a:lvl1pPr algn="l" defTabSz="914400" rtl="0" eaLnBrk="1" latinLnBrk="0" hangingPunct="1">
              <a:spcBef>
                <a:spcPct val="0"/>
              </a:spcBef>
              <a:buNone/>
              <a:defRPr sz="3600" kern="1200">
                <a:solidFill>
                  <a:schemeClr val="accent2"/>
                </a:solidFill>
                <a:latin typeface="+mj-lt"/>
                <a:ea typeface="+mj-ea"/>
                <a:cs typeface="+mj-cs"/>
              </a:defRPr>
            </a:lvl1pPr>
          </a:lstStyle>
          <a:p>
            <a:r>
              <a:rPr lang="cs-CZ" sz="3200" b="1" dirty="0"/>
              <a:t>Výzvy, odkazy, kontakty</a:t>
            </a:r>
          </a:p>
        </p:txBody>
      </p:sp>
      <p:sp>
        <p:nvSpPr>
          <p:cNvPr id="6" name="Obdélník 5">
            <a:extLst>
              <a:ext uri="{FF2B5EF4-FFF2-40B4-BE49-F238E27FC236}">
                <a16:creationId xmlns:a16="http://schemas.microsoft.com/office/drawing/2014/main" id="{A49CA5B7-92E4-44DD-A6C8-1EB5F5ACE6CD}"/>
              </a:ext>
            </a:extLst>
          </p:cNvPr>
          <p:cNvSpPr/>
          <p:nvPr/>
        </p:nvSpPr>
        <p:spPr>
          <a:xfrm>
            <a:off x="8467" y="6070600"/>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pic>
        <p:nvPicPr>
          <p:cNvPr id="7" name="Obrázek 6"/>
          <p:cNvPicPr>
            <a:picLocks noChangeAspect="1"/>
          </p:cNvPicPr>
          <p:nvPr/>
        </p:nvPicPr>
        <p:blipFill>
          <a:blip r:embed="rId6"/>
          <a:stretch>
            <a:fillRect/>
          </a:stretch>
        </p:blipFill>
        <p:spPr>
          <a:xfrm>
            <a:off x="0" y="6010999"/>
            <a:ext cx="12186122" cy="847001"/>
          </a:xfrm>
          <a:prstGeom prst="rect">
            <a:avLst/>
          </a:prstGeom>
        </p:spPr>
      </p:pic>
      <p:sp>
        <p:nvSpPr>
          <p:cNvPr id="8" name="Obdélník 7">
            <a:extLst>
              <a:ext uri="{FF2B5EF4-FFF2-40B4-BE49-F238E27FC236}">
                <a16:creationId xmlns:a16="http://schemas.microsoft.com/office/drawing/2014/main" id="{A49CA5B7-92E4-44DD-A6C8-1EB5F5ACE6CD}"/>
              </a:ext>
            </a:extLst>
          </p:cNvPr>
          <p:cNvSpPr/>
          <p:nvPr/>
        </p:nvSpPr>
        <p:spPr>
          <a:xfrm>
            <a:off x="79375" y="6070600"/>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nvGrpSpPr>
          <p:cNvPr id="12" name="Skupina 11"/>
          <p:cNvGrpSpPr/>
          <p:nvPr/>
        </p:nvGrpSpPr>
        <p:grpSpPr>
          <a:xfrm>
            <a:off x="8468" y="6000796"/>
            <a:ext cx="12186122" cy="857204"/>
            <a:chOff x="8468" y="6000796"/>
            <a:chExt cx="12186122" cy="857204"/>
          </a:xfrm>
        </p:grpSpPr>
        <p:pic>
          <p:nvPicPr>
            <p:cNvPr id="9" name="Obrázek 8"/>
            <p:cNvPicPr>
              <a:picLocks noChangeAspect="1"/>
            </p:cNvPicPr>
            <p:nvPr/>
          </p:nvPicPr>
          <p:blipFill>
            <a:blip r:embed="rId7"/>
            <a:stretch>
              <a:fillRect/>
            </a:stretch>
          </p:blipFill>
          <p:spPr>
            <a:xfrm>
              <a:off x="8468" y="6000796"/>
              <a:ext cx="12186122" cy="857204"/>
            </a:xfrm>
            <a:prstGeom prst="rect">
              <a:avLst/>
            </a:prstGeom>
          </p:spPr>
        </p:pic>
        <p:sp>
          <p:nvSpPr>
            <p:cNvPr id="10" name="Obdélník 9">
              <a:extLst>
                <a:ext uri="{FF2B5EF4-FFF2-40B4-BE49-F238E27FC236}">
                  <a16:creationId xmlns:a16="http://schemas.microsoft.com/office/drawing/2014/main" id="{A49CA5B7-92E4-44DD-A6C8-1EB5F5ACE6CD}"/>
                </a:ext>
              </a:extLst>
            </p:cNvPr>
            <p:cNvSpPr/>
            <p:nvPr/>
          </p:nvSpPr>
          <p:spPr>
            <a:xfrm>
              <a:off x="52388" y="6062133"/>
              <a:ext cx="5842000" cy="728133"/>
            </a:xfrm>
            <a:prstGeom prst="rect">
              <a:avLst/>
            </a:prstGeom>
            <a:solidFill>
              <a:srgbClr val="004B8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t>   Národní plán obnovy</a:t>
              </a:r>
            </a:p>
          </p:txBody>
        </p:sp>
      </p:grpSp>
    </p:spTree>
    <p:extLst>
      <p:ext uri="{BB962C8B-B14F-4D97-AF65-F5344CB8AC3E}">
        <p14:creationId xmlns:p14="http://schemas.microsoft.com/office/powerpoint/2010/main" val="1850070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FAFFA2-C63F-85E7-A6DA-B68EAE18CF43}"/>
              </a:ext>
            </a:extLst>
          </p:cNvPr>
          <p:cNvSpPr>
            <a:spLocks noGrp="1"/>
          </p:cNvSpPr>
          <p:nvPr>
            <p:ph type="title"/>
          </p:nvPr>
        </p:nvSpPr>
        <p:spPr>
          <a:xfrm>
            <a:off x="459316" y="369986"/>
            <a:ext cx="10989732" cy="1107996"/>
          </a:xfrm>
        </p:spPr>
        <p:txBody>
          <a:bodyPr/>
          <a:lstStyle/>
          <a:p>
            <a:r>
              <a:rPr lang="cs-CZ" dirty="0"/>
              <a:t>Výsledky PO1 OPPIK k 30. 11. 2022</a:t>
            </a:r>
            <a:br>
              <a:rPr lang="cs-CZ" dirty="0"/>
            </a:br>
            <a:endParaRPr lang="cs-CZ" dirty="0"/>
          </a:p>
        </p:txBody>
      </p:sp>
      <p:sp>
        <p:nvSpPr>
          <p:cNvPr id="6" name="Zástupný symbol pro obsah 2">
            <a:extLst>
              <a:ext uri="{FF2B5EF4-FFF2-40B4-BE49-F238E27FC236}">
                <a16:creationId xmlns:a16="http://schemas.microsoft.com/office/drawing/2014/main" id="{AA73A99D-6502-4102-B155-BF0F2FAB6EA9}"/>
              </a:ext>
            </a:extLst>
          </p:cNvPr>
          <p:cNvSpPr txBox="1">
            <a:spLocks/>
          </p:cNvSpPr>
          <p:nvPr/>
        </p:nvSpPr>
        <p:spPr>
          <a:xfrm>
            <a:off x="592667" y="1477982"/>
            <a:ext cx="10989733" cy="4654589"/>
          </a:xfrm>
          <a:prstGeom prst="rect">
            <a:avLst/>
          </a:prstGeom>
        </p:spPr>
        <p:txBody>
          <a:bodyPr>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b="1" dirty="0"/>
              <a:t>Program INOVACE</a:t>
            </a:r>
          </a:p>
          <a:p>
            <a:r>
              <a:rPr lang="cs-CZ" dirty="0"/>
              <a:t>Alokace 11,5 mld. Kč, podáno 2.137 žádostí, CZV 86,2 mld. Kč, dotace 28,4 mld. Kč</a:t>
            </a:r>
          </a:p>
          <a:p>
            <a:r>
              <a:rPr lang="cs-CZ" dirty="0"/>
              <a:t>Podpořeno:    928 projektů,  CZV 34,2 mld. Kč,  dotace 11,1 mld. Kč</a:t>
            </a:r>
          </a:p>
          <a:p>
            <a:r>
              <a:rPr lang="cs-CZ" dirty="0"/>
              <a:t>Průměrná výše dotace na projekt:  12 mil. Kč</a:t>
            </a:r>
          </a:p>
          <a:p>
            <a:r>
              <a:rPr lang="cs-CZ" dirty="0"/>
              <a:t>Průměrná míra podpory:  32,35 %</a:t>
            </a:r>
          </a:p>
          <a:p>
            <a:r>
              <a:rPr lang="cs-CZ" dirty="0"/>
              <a:t>Úspěšnost žadatelů:  43,43 %</a:t>
            </a:r>
          </a:p>
          <a:p>
            <a:r>
              <a:rPr lang="cs-CZ" dirty="0"/>
              <a:t>Úspěšně ukončeno:  718 projektů (77,37 % podpořených)</a:t>
            </a:r>
          </a:p>
          <a:p>
            <a:r>
              <a:rPr lang="cs-CZ" dirty="0"/>
              <a:t>Proplaceno:   6,85 mld. Kč (59,63 % alokace programu)</a:t>
            </a:r>
          </a:p>
          <a:p>
            <a:pPr marL="0" indent="0">
              <a:buNone/>
            </a:pPr>
            <a:endParaRPr lang="cs-CZ" dirty="0"/>
          </a:p>
        </p:txBody>
      </p:sp>
    </p:spTree>
    <p:extLst>
      <p:ext uri="{BB962C8B-B14F-4D97-AF65-F5344CB8AC3E}">
        <p14:creationId xmlns:p14="http://schemas.microsoft.com/office/powerpoint/2010/main" val="1886096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84718" y="1800000"/>
            <a:ext cx="9369576" cy="2995757"/>
          </a:xfrm>
        </p:spPr>
        <p:txBody>
          <a:bodyPr/>
          <a:lstStyle/>
          <a:p>
            <a:br>
              <a:rPr lang="cs-CZ" b="1" dirty="0">
                <a:solidFill>
                  <a:srgbClr val="FFDE00"/>
                </a:solidFill>
              </a:rPr>
            </a:br>
            <a:r>
              <a:rPr lang="cs-CZ" b="1" dirty="0">
                <a:solidFill>
                  <a:srgbClr val="FFDE00"/>
                </a:solidFill>
              </a:rPr>
              <a:t>DĚKUJI ZA POZORNOST</a:t>
            </a:r>
            <a:br>
              <a:rPr lang="cs-CZ" b="1" dirty="0">
                <a:solidFill>
                  <a:srgbClr val="FFDE00"/>
                </a:solidFill>
              </a:rPr>
            </a:br>
            <a:br>
              <a:rPr lang="cs-CZ" b="1" dirty="0">
                <a:solidFill>
                  <a:srgbClr val="FFDE00"/>
                </a:solidFill>
              </a:rPr>
            </a:br>
            <a:r>
              <a:rPr lang="cs-CZ" sz="2400" b="1" dirty="0">
                <a:solidFill>
                  <a:srgbClr val="FFDE00"/>
                </a:solidFill>
              </a:rPr>
              <a:t>Blanka Sawkins</a:t>
            </a:r>
            <a:br>
              <a:rPr lang="cs-CZ" sz="2400" b="1" dirty="0">
                <a:solidFill>
                  <a:srgbClr val="FFDE00"/>
                </a:solidFill>
              </a:rPr>
            </a:br>
            <a:r>
              <a:rPr lang="cs-CZ" sz="2400" b="1" dirty="0">
                <a:solidFill>
                  <a:srgbClr val="FFDE00"/>
                </a:solidFill>
              </a:rPr>
              <a:t>sawkins@mpo.cz</a:t>
            </a:r>
            <a:br>
              <a:rPr lang="cs-CZ" b="1" dirty="0"/>
            </a:br>
            <a:endParaRPr lang="cs-CZ" sz="2667" b="1" dirty="0"/>
          </a:p>
        </p:txBody>
      </p:sp>
      <p:pic>
        <p:nvPicPr>
          <p:cNvPr id="3" name="Obrázek 2">
            <a:extLst>
              <a:ext uri="{FF2B5EF4-FFF2-40B4-BE49-F238E27FC236}">
                <a16:creationId xmlns:a16="http://schemas.microsoft.com/office/drawing/2014/main" id="{0F11AD35-C53B-4615-96D2-37D2F997940E}"/>
              </a:ext>
            </a:extLst>
          </p:cNvPr>
          <p:cNvPicPr/>
          <p:nvPr/>
        </p:nvPicPr>
        <p:blipFill>
          <a:blip r:embed="rId2">
            <a:clrChange>
              <a:clrFrom>
                <a:srgbClr val="231F20"/>
              </a:clrFrom>
              <a:clrTo>
                <a:srgbClr val="231F20">
                  <a:alpha val="0"/>
                </a:srgbClr>
              </a:clrTo>
            </a:clrChange>
          </a:blip>
          <a:stretch>
            <a:fillRect/>
          </a:stretch>
        </p:blipFill>
        <p:spPr>
          <a:xfrm>
            <a:off x="7509935" y="-432655"/>
            <a:ext cx="3794556" cy="3058256"/>
          </a:xfrm>
          <a:prstGeom prst="rect">
            <a:avLst/>
          </a:prstGeom>
        </p:spPr>
      </p:pic>
    </p:spTree>
    <p:extLst>
      <p:ext uri="{BB962C8B-B14F-4D97-AF65-F5344CB8AC3E}">
        <p14:creationId xmlns:p14="http://schemas.microsoft.com/office/powerpoint/2010/main" val="122864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FAFFA2-C63F-85E7-A6DA-B68EAE18CF43}"/>
              </a:ext>
            </a:extLst>
          </p:cNvPr>
          <p:cNvSpPr>
            <a:spLocks noGrp="1"/>
          </p:cNvSpPr>
          <p:nvPr>
            <p:ph type="title"/>
          </p:nvPr>
        </p:nvSpPr>
        <p:spPr>
          <a:xfrm>
            <a:off x="459316" y="369986"/>
            <a:ext cx="10989732" cy="1107996"/>
          </a:xfrm>
        </p:spPr>
        <p:txBody>
          <a:bodyPr/>
          <a:lstStyle/>
          <a:p>
            <a:r>
              <a:rPr lang="cs-CZ" dirty="0"/>
              <a:t>Výsledky PO1 OPPIK k 30. 11. 2022</a:t>
            </a:r>
            <a:br>
              <a:rPr lang="cs-CZ" dirty="0"/>
            </a:br>
            <a:endParaRPr lang="cs-CZ" dirty="0"/>
          </a:p>
        </p:txBody>
      </p:sp>
      <p:sp>
        <p:nvSpPr>
          <p:cNvPr id="6" name="Zástupný symbol pro obsah 2">
            <a:extLst>
              <a:ext uri="{FF2B5EF4-FFF2-40B4-BE49-F238E27FC236}">
                <a16:creationId xmlns:a16="http://schemas.microsoft.com/office/drawing/2014/main" id="{AA73A99D-6502-4102-B155-BF0F2FAB6EA9}"/>
              </a:ext>
            </a:extLst>
          </p:cNvPr>
          <p:cNvSpPr txBox="1">
            <a:spLocks/>
          </p:cNvSpPr>
          <p:nvPr/>
        </p:nvSpPr>
        <p:spPr>
          <a:xfrm>
            <a:off x="592667" y="1477982"/>
            <a:ext cx="10989733" cy="4654589"/>
          </a:xfrm>
          <a:prstGeom prst="rect">
            <a:avLst/>
          </a:prstGeom>
        </p:spPr>
        <p:txBody>
          <a:bodyPr>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b="1" dirty="0"/>
              <a:t>Program POTENCIÁL</a:t>
            </a:r>
          </a:p>
          <a:p>
            <a:r>
              <a:rPr lang="cs-CZ" dirty="0"/>
              <a:t>Alokace 5,97 mld. Kč, podáno 1.113 žádostí, CZV 32,8 mld. Kč, dotace 16,4 mld. Kč</a:t>
            </a:r>
          </a:p>
          <a:p>
            <a:r>
              <a:rPr lang="cs-CZ" dirty="0"/>
              <a:t>Podpořeno:  484 projektů,  CZV 13,28 mld. Kč,  dotace 6,64 mld. Kč</a:t>
            </a:r>
          </a:p>
          <a:p>
            <a:r>
              <a:rPr lang="cs-CZ" dirty="0"/>
              <a:t>Průměrná výše dotace na projekt:  13,7 mil. Kč</a:t>
            </a:r>
          </a:p>
          <a:p>
            <a:r>
              <a:rPr lang="cs-CZ" dirty="0"/>
              <a:t>Průměrná míra podpory:  50,0 %</a:t>
            </a:r>
          </a:p>
          <a:p>
            <a:r>
              <a:rPr lang="cs-CZ" dirty="0"/>
              <a:t>Úspěšnost žadatelů:  43,49 %</a:t>
            </a:r>
          </a:p>
          <a:p>
            <a:r>
              <a:rPr lang="cs-CZ" dirty="0"/>
              <a:t>Úspěšně ukončeno:  336 projektů (69,42 % podpořených)</a:t>
            </a:r>
          </a:p>
          <a:p>
            <a:r>
              <a:rPr lang="cs-CZ" dirty="0"/>
              <a:t>Proplaceno:  4,36 mld. Kč (72,97 % alokace programu)</a:t>
            </a:r>
          </a:p>
        </p:txBody>
      </p:sp>
    </p:spTree>
    <p:extLst>
      <p:ext uri="{BB962C8B-B14F-4D97-AF65-F5344CB8AC3E}">
        <p14:creationId xmlns:p14="http://schemas.microsoft.com/office/powerpoint/2010/main" val="160968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FAFFA2-C63F-85E7-A6DA-B68EAE18CF43}"/>
              </a:ext>
            </a:extLst>
          </p:cNvPr>
          <p:cNvSpPr>
            <a:spLocks noGrp="1"/>
          </p:cNvSpPr>
          <p:nvPr>
            <p:ph type="title"/>
          </p:nvPr>
        </p:nvSpPr>
        <p:spPr>
          <a:xfrm>
            <a:off x="459316" y="369986"/>
            <a:ext cx="10989732" cy="1107996"/>
          </a:xfrm>
        </p:spPr>
        <p:txBody>
          <a:bodyPr/>
          <a:lstStyle/>
          <a:p>
            <a:r>
              <a:rPr lang="cs-CZ" dirty="0"/>
              <a:t>Výsledky PO1 OPPIK k 30. 11. 2022</a:t>
            </a:r>
            <a:br>
              <a:rPr lang="cs-CZ" dirty="0"/>
            </a:br>
            <a:endParaRPr lang="cs-CZ" dirty="0"/>
          </a:p>
        </p:txBody>
      </p:sp>
      <p:sp>
        <p:nvSpPr>
          <p:cNvPr id="6" name="Zástupný symbol pro obsah 2">
            <a:extLst>
              <a:ext uri="{FF2B5EF4-FFF2-40B4-BE49-F238E27FC236}">
                <a16:creationId xmlns:a16="http://schemas.microsoft.com/office/drawing/2014/main" id="{AA73A99D-6502-4102-B155-BF0F2FAB6EA9}"/>
              </a:ext>
            </a:extLst>
          </p:cNvPr>
          <p:cNvSpPr txBox="1">
            <a:spLocks/>
          </p:cNvSpPr>
          <p:nvPr/>
        </p:nvSpPr>
        <p:spPr>
          <a:xfrm>
            <a:off x="592667" y="1477982"/>
            <a:ext cx="10989733" cy="4654589"/>
          </a:xfrm>
          <a:prstGeom prst="rect">
            <a:avLst/>
          </a:prstGeom>
        </p:spPr>
        <p:txBody>
          <a:bodyPr>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cs-CZ" dirty="0"/>
          </a:p>
        </p:txBody>
      </p:sp>
      <p:sp>
        <p:nvSpPr>
          <p:cNvPr id="7" name="Zástupný symbol pro obsah 2">
            <a:extLst>
              <a:ext uri="{FF2B5EF4-FFF2-40B4-BE49-F238E27FC236}">
                <a16:creationId xmlns:a16="http://schemas.microsoft.com/office/drawing/2014/main" id="{AA73A99D-6502-4102-B155-BF0F2FAB6EA9}"/>
              </a:ext>
            </a:extLst>
          </p:cNvPr>
          <p:cNvSpPr txBox="1">
            <a:spLocks/>
          </p:cNvSpPr>
          <p:nvPr/>
        </p:nvSpPr>
        <p:spPr>
          <a:xfrm>
            <a:off x="592666" y="1477982"/>
            <a:ext cx="10989733" cy="4654589"/>
          </a:xfrm>
          <a:prstGeom prst="rect">
            <a:avLst/>
          </a:prstGeom>
          <a:noFill/>
        </p:spPr>
        <p:txBody>
          <a:bodyPr>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b="1" dirty="0"/>
              <a:t>Program SLUŽBY INFRASTRUKTURY</a:t>
            </a:r>
          </a:p>
          <a:p>
            <a:r>
              <a:rPr lang="cs-CZ" dirty="0"/>
              <a:t>Alokace 2,62 mld. Kč, podáno 136 žádostí, CZV 10,7 mld. Kč, dotace 5,55 mld. Kč</a:t>
            </a:r>
          </a:p>
          <a:p>
            <a:r>
              <a:rPr lang="cs-CZ" dirty="0"/>
              <a:t>Podpořeno:  57 projektů, CZV  3,7 mld. Kč, dotace 1,98 mld. Kč</a:t>
            </a:r>
          </a:p>
          <a:p>
            <a:r>
              <a:rPr lang="cs-CZ" dirty="0"/>
              <a:t>Průměrná výše dotace na projekt:  34,7 mil. Kč</a:t>
            </a:r>
          </a:p>
          <a:p>
            <a:r>
              <a:rPr lang="cs-CZ" dirty="0"/>
              <a:t>Průměrná míra podpory: 53,25 %</a:t>
            </a:r>
          </a:p>
          <a:p>
            <a:r>
              <a:rPr lang="cs-CZ" dirty="0"/>
              <a:t>Úspěšnost žadatelů:  41,91 %</a:t>
            </a:r>
          </a:p>
          <a:p>
            <a:r>
              <a:rPr lang="cs-CZ" dirty="0"/>
              <a:t>Úspěšně ukončeno: 32 projektů (56,14 % podpořených)</a:t>
            </a:r>
          </a:p>
          <a:p>
            <a:r>
              <a:rPr lang="cs-CZ" dirty="0"/>
              <a:t>Proplaceno:  1,116 mld. Kč (42,63 % alokace programu)</a:t>
            </a:r>
          </a:p>
        </p:txBody>
      </p:sp>
    </p:spTree>
    <p:extLst>
      <p:ext uri="{BB962C8B-B14F-4D97-AF65-F5344CB8AC3E}">
        <p14:creationId xmlns:p14="http://schemas.microsoft.com/office/powerpoint/2010/main" val="339427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FAFFA2-C63F-85E7-A6DA-B68EAE18CF43}"/>
              </a:ext>
            </a:extLst>
          </p:cNvPr>
          <p:cNvSpPr>
            <a:spLocks noGrp="1"/>
          </p:cNvSpPr>
          <p:nvPr>
            <p:ph type="title"/>
          </p:nvPr>
        </p:nvSpPr>
        <p:spPr>
          <a:xfrm>
            <a:off x="459316" y="369986"/>
            <a:ext cx="10989732" cy="1107996"/>
          </a:xfrm>
        </p:spPr>
        <p:txBody>
          <a:bodyPr/>
          <a:lstStyle/>
          <a:p>
            <a:r>
              <a:rPr lang="cs-CZ" dirty="0"/>
              <a:t>Výsledky PO1 OPPIK k 30. 11. 2022</a:t>
            </a:r>
            <a:br>
              <a:rPr lang="cs-CZ" dirty="0"/>
            </a:br>
            <a:endParaRPr lang="cs-CZ" dirty="0"/>
          </a:p>
        </p:txBody>
      </p:sp>
      <p:sp>
        <p:nvSpPr>
          <p:cNvPr id="6" name="Zástupný symbol pro obsah 2">
            <a:extLst>
              <a:ext uri="{FF2B5EF4-FFF2-40B4-BE49-F238E27FC236}">
                <a16:creationId xmlns:a16="http://schemas.microsoft.com/office/drawing/2014/main" id="{AA73A99D-6502-4102-B155-BF0F2FAB6EA9}"/>
              </a:ext>
            </a:extLst>
          </p:cNvPr>
          <p:cNvSpPr txBox="1">
            <a:spLocks/>
          </p:cNvSpPr>
          <p:nvPr/>
        </p:nvSpPr>
        <p:spPr>
          <a:xfrm>
            <a:off x="592667" y="1477982"/>
            <a:ext cx="10989733" cy="4654589"/>
          </a:xfrm>
          <a:prstGeom prst="rect">
            <a:avLst/>
          </a:prstGeom>
        </p:spPr>
        <p:txBody>
          <a:bodyPr>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b="1" dirty="0"/>
              <a:t>Program PROOF OF CONCEPT</a:t>
            </a:r>
          </a:p>
          <a:p>
            <a:r>
              <a:rPr lang="cs-CZ" dirty="0"/>
              <a:t>Alokace 320 mil. Kč, podáno 147 žádostí, CZV  0,96 mld. Kč, dotace 0,606 mld. Kč</a:t>
            </a:r>
          </a:p>
          <a:p>
            <a:r>
              <a:rPr lang="cs-CZ" dirty="0"/>
              <a:t>Podpořeno:  69 projektů, CZV  0,433 mld. Kč, dotace 0,276 mld. Kč</a:t>
            </a:r>
          </a:p>
          <a:p>
            <a:r>
              <a:rPr lang="cs-CZ" dirty="0"/>
              <a:t>Průměrná výše dotace na projekt:  4 mil. Kč</a:t>
            </a:r>
          </a:p>
          <a:p>
            <a:r>
              <a:rPr lang="cs-CZ" dirty="0"/>
              <a:t>Průměrná míra podpory:  63,71 %</a:t>
            </a:r>
          </a:p>
          <a:p>
            <a:r>
              <a:rPr lang="cs-CZ" dirty="0"/>
              <a:t>Úspěšnost žadatelů:  46,94 %</a:t>
            </a:r>
          </a:p>
          <a:p>
            <a:r>
              <a:rPr lang="cs-CZ" dirty="0"/>
              <a:t>Úspěšně ukončeno:  36 projektů (52,17 % podpořených)</a:t>
            </a:r>
          </a:p>
          <a:p>
            <a:r>
              <a:rPr lang="cs-CZ" dirty="0"/>
              <a:t>Proplaceno:  0,171 mld. Kč (53,42 % alokace programu)</a:t>
            </a:r>
          </a:p>
          <a:p>
            <a:endParaRPr lang="cs-CZ" dirty="0"/>
          </a:p>
        </p:txBody>
      </p:sp>
    </p:spTree>
    <p:extLst>
      <p:ext uri="{BB962C8B-B14F-4D97-AF65-F5344CB8AC3E}">
        <p14:creationId xmlns:p14="http://schemas.microsoft.com/office/powerpoint/2010/main" val="156314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FAFFA2-C63F-85E7-A6DA-B68EAE18CF43}"/>
              </a:ext>
            </a:extLst>
          </p:cNvPr>
          <p:cNvSpPr>
            <a:spLocks noGrp="1"/>
          </p:cNvSpPr>
          <p:nvPr>
            <p:ph type="title"/>
          </p:nvPr>
        </p:nvSpPr>
        <p:spPr>
          <a:xfrm>
            <a:off x="459316" y="369986"/>
            <a:ext cx="10989732" cy="1107996"/>
          </a:xfrm>
        </p:spPr>
        <p:txBody>
          <a:bodyPr/>
          <a:lstStyle/>
          <a:p>
            <a:r>
              <a:rPr lang="cs-CZ" dirty="0"/>
              <a:t>Výsledky PO1 OPPIK k 30. 11. 2022</a:t>
            </a:r>
            <a:br>
              <a:rPr lang="cs-CZ" dirty="0"/>
            </a:br>
            <a:endParaRPr lang="cs-CZ" dirty="0"/>
          </a:p>
        </p:txBody>
      </p:sp>
      <p:sp>
        <p:nvSpPr>
          <p:cNvPr id="6" name="Zástupný symbol pro obsah 2">
            <a:extLst>
              <a:ext uri="{FF2B5EF4-FFF2-40B4-BE49-F238E27FC236}">
                <a16:creationId xmlns:a16="http://schemas.microsoft.com/office/drawing/2014/main" id="{AA73A99D-6502-4102-B155-BF0F2FAB6EA9}"/>
              </a:ext>
            </a:extLst>
          </p:cNvPr>
          <p:cNvSpPr txBox="1">
            <a:spLocks/>
          </p:cNvSpPr>
          <p:nvPr/>
        </p:nvSpPr>
        <p:spPr>
          <a:xfrm>
            <a:off x="592667" y="1477982"/>
            <a:ext cx="10989733" cy="4654589"/>
          </a:xfrm>
          <a:prstGeom prst="rect">
            <a:avLst/>
          </a:prstGeom>
        </p:spPr>
        <p:txBody>
          <a:bodyPr>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b="1" dirty="0"/>
              <a:t>Program PARTNERSTVÍ ZNALOSTNÍHO TRANSFERU</a:t>
            </a:r>
          </a:p>
          <a:p>
            <a:r>
              <a:rPr lang="cs-CZ" dirty="0"/>
              <a:t>Alokace 202 mil. Kč, podáno 146 žádostí, CZV 0,58 mld. Kč, dotace 0,41 mld. Kč</a:t>
            </a:r>
          </a:p>
          <a:p>
            <a:r>
              <a:rPr lang="cs-CZ" dirty="0"/>
              <a:t>Podpořeno:  75 projektů, CZV 0,31 mld. Kč, dotace 0,22 mld. Kč</a:t>
            </a:r>
          </a:p>
          <a:p>
            <a:r>
              <a:rPr lang="cs-CZ" dirty="0"/>
              <a:t>Průměrná výše dotace na projekt:  2,8 mil. Kč</a:t>
            </a:r>
          </a:p>
          <a:p>
            <a:r>
              <a:rPr lang="cs-CZ" dirty="0"/>
              <a:t>Průměrná míra podpory:  70,0 %</a:t>
            </a:r>
          </a:p>
          <a:p>
            <a:r>
              <a:rPr lang="cs-CZ" dirty="0"/>
              <a:t>Úspěšnost žadatelů: 51,37 %</a:t>
            </a:r>
          </a:p>
          <a:p>
            <a:r>
              <a:rPr lang="cs-CZ" dirty="0"/>
              <a:t>Úspěšně ukončeno: 51 projektů (68 % podpořených)</a:t>
            </a:r>
          </a:p>
          <a:p>
            <a:r>
              <a:rPr lang="cs-CZ" dirty="0"/>
              <a:t>Proplaceno:  0,142 mld. Kč (70,34 % alokace programu)</a:t>
            </a:r>
          </a:p>
          <a:p>
            <a:pPr marL="0" indent="0">
              <a:buNone/>
            </a:pPr>
            <a:endParaRPr lang="cs-CZ" dirty="0"/>
          </a:p>
        </p:txBody>
      </p:sp>
    </p:spTree>
    <p:extLst>
      <p:ext uri="{BB962C8B-B14F-4D97-AF65-F5344CB8AC3E}">
        <p14:creationId xmlns:p14="http://schemas.microsoft.com/office/powerpoint/2010/main" val="3662864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C0FAFFA2-C63F-85E7-A6DA-B68EAE18CF43}"/>
              </a:ext>
            </a:extLst>
          </p:cNvPr>
          <p:cNvSpPr>
            <a:spLocks noGrp="1"/>
          </p:cNvSpPr>
          <p:nvPr>
            <p:ph type="title"/>
          </p:nvPr>
        </p:nvSpPr>
        <p:spPr>
          <a:xfrm>
            <a:off x="459316" y="369986"/>
            <a:ext cx="10989732" cy="1107996"/>
          </a:xfrm>
        </p:spPr>
        <p:txBody>
          <a:bodyPr/>
          <a:lstStyle/>
          <a:p>
            <a:r>
              <a:rPr lang="cs-CZ" dirty="0"/>
              <a:t>Výsledky PO1 OPPIK k 30. 11. 2022</a:t>
            </a:r>
            <a:br>
              <a:rPr lang="cs-CZ" dirty="0"/>
            </a:br>
            <a:endParaRPr lang="cs-CZ" dirty="0"/>
          </a:p>
        </p:txBody>
      </p:sp>
      <p:sp>
        <p:nvSpPr>
          <p:cNvPr id="6" name="Zástupný symbol pro obsah 2">
            <a:extLst>
              <a:ext uri="{FF2B5EF4-FFF2-40B4-BE49-F238E27FC236}">
                <a16:creationId xmlns:a16="http://schemas.microsoft.com/office/drawing/2014/main" id="{AA73A99D-6502-4102-B155-BF0F2FAB6EA9}"/>
              </a:ext>
            </a:extLst>
          </p:cNvPr>
          <p:cNvSpPr txBox="1">
            <a:spLocks/>
          </p:cNvSpPr>
          <p:nvPr/>
        </p:nvSpPr>
        <p:spPr>
          <a:xfrm>
            <a:off x="592667" y="1477982"/>
            <a:ext cx="10989733" cy="4654589"/>
          </a:xfrm>
          <a:prstGeom prst="rect">
            <a:avLst/>
          </a:prstGeom>
        </p:spPr>
        <p:txBody>
          <a:bodyPr>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cs-CZ" dirty="0"/>
          </a:p>
        </p:txBody>
      </p:sp>
      <p:sp>
        <p:nvSpPr>
          <p:cNvPr id="4" name="Zástupný symbol pro obsah 2">
            <a:extLst>
              <a:ext uri="{FF2B5EF4-FFF2-40B4-BE49-F238E27FC236}">
                <a16:creationId xmlns:a16="http://schemas.microsoft.com/office/drawing/2014/main" id="{AA73A99D-6502-4102-B155-BF0F2FAB6EA9}"/>
              </a:ext>
            </a:extLst>
          </p:cNvPr>
          <p:cNvSpPr txBox="1">
            <a:spLocks/>
          </p:cNvSpPr>
          <p:nvPr/>
        </p:nvSpPr>
        <p:spPr>
          <a:xfrm>
            <a:off x="592666" y="1487469"/>
            <a:ext cx="10989733" cy="4654589"/>
          </a:xfrm>
          <a:prstGeom prst="rect">
            <a:avLst/>
          </a:prstGeom>
        </p:spPr>
        <p:txBody>
          <a:bodyPr>
            <a:normAutofit/>
          </a:bodyPr>
          <a:lstStyle>
            <a:lvl1pPr marL="3603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1pPr>
            <a:lvl2pPr marL="720725" indent="-360363"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073150" indent="-352425" algn="l" defTabSz="914400" rtl="0" eaLnBrk="1" latinLnBrk="0" hangingPunct="1">
              <a:spcBef>
                <a:spcPct val="20000"/>
              </a:spcBef>
              <a:buFontTx/>
              <a:buBlip>
                <a:blip r:embed="rId2"/>
              </a:buBlip>
              <a:defRPr sz="2400" kern="1200">
                <a:solidFill>
                  <a:schemeClr val="tx2"/>
                </a:solidFill>
                <a:latin typeface="+mn-lt"/>
                <a:ea typeface="+mn-ea"/>
                <a:cs typeface="+mn-cs"/>
              </a:defRPr>
            </a:lvl3pPr>
            <a:lvl4pPr marL="1435100" indent="-361950" algn="l" defTabSz="914400" rtl="0" eaLnBrk="1" latinLnBrk="0" hangingPunct="1">
              <a:spcBef>
                <a:spcPct val="20000"/>
              </a:spcBef>
              <a:buFontTx/>
              <a:buBlip>
                <a:blip r:embed="rId3"/>
              </a:buBlip>
              <a:defRPr sz="2400" kern="1200">
                <a:solidFill>
                  <a:schemeClr val="tx2"/>
                </a:solidFill>
                <a:latin typeface="+mn-lt"/>
                <a:ea typeface="+mn-ea"/>
                <a:cs typeface="+mn-cs"/>
              </a:defRPr>
            </a:lvl4pPr>
            <a:lvl5pPr marL="1795463" indent="-360363" algn="l" defTabSz="914400" rtl="0" eaLnBrk="1" latinLnBrk="0" hangingPunct="1">
              <a:spcBef>
                <a:spcPct val="20000"/>
              </a:spcBef>
              <a:buFontTx/>
              <a:buBlip>
                <a:blip r:embed="rId2"/>
              </a:buBlip>
              <a:defRPr sz="2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b="1" dirty="0"/>
              <a:t>Program SPOLUPRÁCE - Klastry</a:t>
            </a:r>
          </a:p>
          <a:p>
            <a:r>
              <a:rPr lang="cs-CZ" dirty="0"/>
              <a:t>Alokace 0,9 mld. Kč (program Spolupráce), </a:t>
            </a:r>
          </a:p>
          <a:p>
            <a:pPr marL="0" indent="0">
              <a:buFontTx/>
              <a:buNone/>
            </a:pPr>
            <a:r>
              <a:rPr lang="cs-CZ" dirty="0"/>
              <a:t>    podáno 243 žádostí, CZV 2,7 mld. Kč,  dotace 1,42 mld. Kč</a:t>
            </a:r>
          </a:p>
          <a:p>
            <a:r>
              <a:rPr lang="cs-CZ" dirty="0"/>
              <a:t>Podpořeno:  156 projektů, CZV 1,77 mld. Kč, dotace 0,95 mld. Kč</a:t>
            </a:r>
          </a:p>
          <a:p>
            <a:r>
              <a:rPr lang="cs-CZ" dirty="0"/>
              <a:t>Průměrná výše dotace na projekt:  6 mil. Kč</a:t>
            </a:r>
          </a:p>
          <a:p>
            <a:r>
              <a:rPr lang="cs-CZ" dirty="0"/>
              <a:t>Průměrná míra podpory:  53,90 %</a:t>
            </a:r>
          </a:p>
          <a:p>
            <a:r>
              <a:rPr lang="cs-CZ" dirty="0"/>
              <a:t>Úspěšnost žadatelů: 64,20 %</a:t>
            </a:r>
          </a:p>
          <a:p>
            <a:r>
              <a:rPr lang="cs-CZ" dirty="0"/>
              <a:t>Úspěšně ukončeno:  109 projektů (69,87 % podpořených)</a:t>
            </a:r>
          </a:p>
          <a:p>
            <a:r>
              <a:rPr lang="cs-CZ" dirty="0"/>
              <a:t>Proplaceno: 0,691 mld. Kč (76,16 % alokace programu)</a:t>
            </a:r>
          </a:p>
          <a:p>
            <a:endParaRPr lang="cs-CZ" dirty="0"/>
          </a:p>
        </p:txBody>
      </p:sp>
    </p:spTree>
    <p:extLst>
      <p:ext uri="{BB962C8B-B14F-4D97-AF65-F5344CB8AC3E}">
        <p14:creationId xmlns:p14="http://schemas.microsoft.com/office/powerpoint/2010/main" val="3575863709"/>
      </p:ext>
    </p:extLst>
  </p:cSld>
  <p:clrMapOvr>
    <a:masterClrMapping/>
  </p:clrMapOvr>
</p:sld>
</file>

<file path=ppt/theme/theme1.xml><?xml version="1.0" encoding="utf-8"?>
<a:theme xmlns:a="http://schemas.openxmlformats.org/drawingml/2006/main" name="Předloha V1">
  <a:themeElements>
    <a:clrScheme name="MPO-B">
      <a:dk1>
        <a:sysClr val="windowText" lastClr="000000"/>
      </a:dk1>
      <a:lt1>
        <a:srgbClr val="FFFFFF"/>
      </a:lt1>
      <a:dk2>
        <a:srgbClr val="004B8D"/>
      </a:dk2>
      <a:lt2>
        <a:srgbClr val="FFFFFF"/>
      </a:lt2>
      <a:accent1>
        <a:srgbClr val="B9E0F7"/>
      </a:accent1>
      <a:accent2>
        <a:srgbClr val="13B5F4"/>
      </a:accent2>
      <a:accent3>
        <a:srgbClr val="0096D6"/>
      </a:accent3>
      <a:accent4>
        <a:srgbClr val="004B8D"/>
      </a:accent4>
      <a:accent5>
        <a:srgbClr val="E31B23"/>
      </a:accent5>
      <a:accent6>
        <a:srgbClr val="B5121B"/>
      </a:accent6>
      <a:hlink>
        <a:srgbClr val="13B5F4"/>
      </a:hlink>
      <a:folHlink>
        <a:srgbClr val="E31B23"/>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ředloha V1">
  <a:themeElements>
    <a:clrScheme name="MPO-B">
      <a:dk1>
        <a:sysClr val="windowText" lastClr="000000"/>
      </a:dk1>
      <a:lt1>
        <a:srgbClr val="FFFFFF"/>
      </a:lt1>
      <a:dk2>
        <a:srgbClr val="004B8D"/>
      </a:dk2>
      <a:lt2>
        <a:srgbClr val="FFFFFF"/>
      </a:lt2>
      <a:accent1>
        <a:srgbClr val="B9E0F7"/>
      </a:accent1>
      <a:accent2>
        <a:srgbClr val="13B5F4"/>
      </a:accent2>
      <a:accent3>
        <a:srgbClr val="0096D6"/>
      </a:accent3>
      <a:accent4>
        <a:srgbClr val="004B8D"/>
      </a:accent4>
      <a:accent5>
        <a:srgbClr val="E31B23"/>
      </a:accent5>
      <a:accent6>
        <a:srgbClr val="B5121B"/>
      </a:accent6>
      <a:hlink>
        <a:srgbClr val="13B5F4"/>
      </a:hlink>
      <a:folHlink>
        <a:srgbClr val="E31B23"/>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 modrá A</Template>
  <TotalTime>8924</TotalTime>
  <Words>3935</Words>
  <Application>Microsoft Office PowerPoint</Application>
  <PresentationFormat>Širokoúhlá obrazovka</PresentationFormat>
  <Paragraphs>434</Paragraphs>
  <Slides>40</Slides>
  <Notes>6</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40</vt:i4>
      </vt:variant>
    </vt:vector>
  </HeadingPairs>
  <TitlesOfParts>
    <vt:vector size="45" baseType="lpstr">
      <vt:lpstr>Arial</vt:lpstr>
      <vt:lpstr>Calibri</vt:lpstr>
      <vt:lpstr>Cambria</vt:lpstr>
      <vt:lpstr>Předloha V1</vt:lpstr>
      <vt:lpstr>1_Předloha V1</vt:lpstr>
      <vt:lpstr>Prezentace aplikace PowerPoint</vt:lpstr>
      <vt:lpstr>Výsledky OPPIK k 30. 11. 2022 </vt:lpstr>
      <vt:lpstr>Výsledky PO1 OPPIK k 30. 11. 2022 </vt:lpstr>
      <vt:lpstr>Výsledky PO1 OPPIK k 30. 11. 2022 </vt:lpstr>
      <vt:lpstr>Výsledky PO1 OPPIK k 30. 11. 2022 </vt:lpstr>
      <vt:lpstr>Výsledky PO1 OPPIK k 30. 11. 2022 </vt:lpstr>
      <vt:lpstr>Výsledky PO1 OPPIK k 30. 11. 2022 </vt:lpstr>
      <vt:lpstr>Výsledky PO1 OPPIK k 30. 11. 2022 </vt:lpstr>
      <vt:lpstr>Výsledky PO1 OPPIK k 30. 11. 2022 </vt:lpstr>
      <vt:lpstr>Výsledky PO1 OPPIK k 30. 11. 2022 </vt:lpstr>
      <vt:lpstr>Výsledky PO1 OPPIK k 30. 11. 2022 </vt:lpstr>
      <vt:lpstr>Prezentace aplikace PowerPoint</vt:lpstr>
      <vt:lpstr>Alokace OP TAK </vt:lpstr>
      <vt:lpstr>OP TAK vs. OP PIK</vt:lpstr>
      <vt:lpstr>DNSH – environmentální cíle  </vt:lpstr>
      <vt:lpstr>AKTIVITY SC 1.1 </vt:lpstr>
      <vt:lpstr>Aplikace – prodloužen příjem žádostí do 31. 1. 2023</vt:lpstr>
      <vt:lpstr>Aplikace</vt:lpstr>
      <vt:lpstr>Aplikace – výzva I.</vt:lpstr>
      <vt:lpstr>Inovace</vt:lpstr>
      <vt:lpstr>Inovace – výzva I. – regionální mapa</vt:lpstr>
      <vt:lpstr>Prezentace aplikace PowerPoint</vt:lpstr>
      <vt:lpstr>Proof of Concept – výzva I. – příjem prodloužen do 30. 12. 2022</vt:lpstr>
      <vt:lpstr>Proof of Concept - výzva 1</vt:lpstr>
      <vt:lpstr>Proof of Concept - výzva 1 - Stanovení úrovně technologické připravenosti </vt:lpstr>
      <vt:lpstr>Plánované výzvy SC1.1 – 2023 </vt:lpstr>
      <vt:lpstr>Plánované výzvy 2023 </vt:lpstr>
      <vt:lpstr>Plánované výzvy 2023 </vt:lpstr>
      <vt:lpstr>Národní plán obnovy</vt:lpstr>
      <vt:lpstr> První žádost o výplatu NPO ČR </vt:lpstr>
      <vt:lpstr>Další postup v administraci NPO</vt:lpstr>
      <vt:lpstr>Úpravy NPO  (AKTUALIZACE x ZMĚNA PLÁNU REPOWER EU KAPITOLA )</vt:lpstr>
      <vt:lpstr>Úpravy Národního plánu obnovy  </vt:lpstr>
      <vt:lpstr>Prezentace aplikace PowerPoint</vt:lpstr>
      <vt:lpstr>Aktuální dění v NPO</vt:lpstr>
      <vt:lpstr>Aktuální dění v NPO</vt:lpstr>
      <vt:lpstr>Aktuální dění v NPO</vt:lpstr>
      <vt:lpstr>Aktuální dění v NPO</vt:lpstr>
      <vt:lpstr>Prezentace aplikace PowerPoint</vt:lpstr>
      <vt:lpstr> DĚKUJI ZA POZORNOST  Blanka Sawkins sawkins@mpo.cz </vt:lpstr>
    </vt:vector>
  </TitlesOfParts>
  <Company>S-Comp Centre CZ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Jednání Monitorovacího výboru OP TAK</dc:title>
  <dc:creator>Ohrazdová Klára</dc:creator>
  <cp:lastModifiedBy>Uzivatel</cp:lastModifiedBy>
  <cp:revision>318</cp:revision>
  <cp:lastPrinted>2022-12-05T06:27:40Z</cp:lastPrinted>
  <dcterms:created xsi:type="dcterms:W3CDTF">2022-06-06T12:32:52Z</dcterms:created>
  <dcterms:modified xsi:type="dcterms:W3CDTF">2022-12-05T11:44:17Z</dcterms:modified>
</cp:coreProperties>
</file>