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1" r:id="rId3"/>
    <p:sldId id="299" r:id="rId4"/>
    <p:sldId id="306" r:id="rId5"/>
    <p:sldId id="393" r:id="rId6"/>
    <p:sldId id="443" r:id="rId7"/>
    <p:sldId id="300" r:id="rId8"/>
    <p:sldId id="303" r:id="rId9"/>
    <p:sldId id="440" r:id="rId10"/>
    <p:sldId id="565" r:id="rId11"/>
    <p:sldId id="388" r:id="rId12"/>
    <p:sldId id="560" r:id="rId13"/>
    <p:sldId id="566" r:id="rId14"/>
    <p:sldId id="44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CELKEM </a:t>
            </a:r>
            <a:r>
              <a:rPr lang="cs-CZ" dirty="0"/>
              <a:t>v rámci soutěže Vizionáři 2022 doručeno 48 přihlášek od 55 subjektů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 v rámci soutěže Vizionáři 2020 doručeno 51 přihlášek od 53 subjektů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3A-40B3-AFB0-97A060A446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3A-40B3-AFB0-97A060A446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3A-40B3-AFB0-97A060A446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3A-40B3-AFB0-97A060A446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MSP</c:v>
                </c:pt>
                <c:pt idx="1">
                  <c:v>mid-caps nebo velké firmy</c:v>
                </c:pt>
                <c:pt idx="2">
                  <c:v>veřejné vzdělávací a výzkumné organizace</c:v>
                </c:pt>
                <c:pt idx="3">
                  <c:v>nevládní neziskové organizace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43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8-4031-8173-265A279DD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CELKEM </a:t>
            </a:r>
            <a:r>
              <a:rPr lang="cs-CZ"/>
              <a:t>do věcného hodnocení zařazeno 55 subjektů z 11 krajů: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36-44B1-884B-FE241EDB96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36-44B1-884B-FE241EDB9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36-44B1-884B-FE241EDB9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36-44B1-884B-FE241EDB96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36-44B1-884B-FE241EDB96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36-44B1-884B-FE241EDB96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36-44B1-884B-FE241EDB96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36-44B1-884B-FE241EDB96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36-44B1-884B-FE241EDB96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36-44B1-884B-FE241EDB96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A36-44B1-884B-FE241EDB96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List1!$A$2:$A$12</c:f>
              <c:strCache>
                <c:ptCount val="11"/>
                <c:pt idx="0">
                  <c:v>Praha</c:v>
                </c:pt>
                <c:pt idx="1">
                  <c:v>Středočeský kraj</c:v>
                </c:pt>
                <c:pt idx="2">
                  <c:v>Plzeňský kraj</c:v>
                </c:pt>
                <c:pt idx="3">
                  <c:v>Pardubický kraj</c:v>
                </c:pt>
                <c:pt idx="4">
                  <c:v>Olomoucký kraj</c:v>
                </c:pt>
                <c:pt idx="5">
                  <c:v>Jihomoravský kraj</c:v>
                </c:pt>
                <c:pt idx="6">
                  <c:v>Moravskoslezský kraj</c:v>
                </c:pt>
                <c:pt idx="7">
                  <c:v>Vysočina</c:v>
                </c:pt>
                <c:pt idx="8">
                  <c:v>Ústecký kraj</c:v>
                </c:pt>
                <c:pt idx="9">
                  <c:v>Jihočeský kraj</c:v>
                </c:pt>
                <c:pt idx="10">
                  <c:v>Karlovarský kraj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16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14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8-4031-8173-265A279DD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FBD7C-F4CA-E640-BF97-F0B3DFD86970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8CBF-E677-DA4D-8A72-DA171854C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8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7908B-57AF-4441-B22B-54F25536D09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31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8CBF-E677-DA4D-8A72-DA171854C17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1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BD41A-9BAC-4DFA-87CA-5E464979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94BE7-53D9-4088-A8C7-BE4C7E7B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27DFB-CBAF-4A37-9A88-EDBA544E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3753CE-B32B-4260-8B8D-B9F410E8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0B6B6C-B3A8-42F4-AA1D-1BBB8251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59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2CC85-A0B0-47EE-9CD5-C9DFD2D0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87CDAD-2FBF-4360-8E55-28FFCC88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E6689-70D1-4B07-9196-87213314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45C578-80D4-4364-BEA0-66A98F0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036B8-3639-4AEA-9744-67C0CAA5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0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527006-CE7E-4CBE-BDDF-05AF35388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66324A-8860-4565-AF7E-3814B1419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B2ACF-C6FE-4DDC-9317-2AF4BBD9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53AD23-D1E4-4B77-AE36-85C3C9D7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223541-5CDF-49F8-84E7-8C371A20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1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echIn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-CzechInno-hlavick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8" y="3"/>
            <a:ext cx="228811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5809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i="0">
                <a:solidFill>
                  <a:srgbClr val="00498D"/>
                </a:solidFill>
                <a:latin typeface="Myriad Pro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33843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07950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436688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793875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91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2A2F6F4B-B6C2-4205-B024-C7E0B8A58CB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8737600" y="6403978"/>
            <a:ext cx="2844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fld id="{50149A6F-FBAA-4BD5-BCFE-CD2ED448855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54403990"/>
      </p:ext>
    </p:extLst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FE9FD1E-D3EA-4E95-B2B8-7355240D28AB}"/>
              </a:ext>
            </a:extLst>
          </p:cNvPr>
          <p:cNvSpPr/>
          <p:nvPr userDrawn="1"/>
        </p:nvSpPr>
        <p:spPr>
          <a:xfrm>
            <a:off x="0" y="4149728"/>
            <a:ext cx="12192000" cy="27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pic>
        <p:nvPicPr>
          <p:cNvPr id="5" name="Obrázek 4" descr="logo-CzechInno-hlavicka.png">
            <a:extLst>
              <a:ext uri="{FF2B5EF4-FFF2-40B4-BE49-F238E27FC236}">
                <a16:creationId xmlns:a16="http://schemas.microsoft.com/office/drawing/2014/main" id="{D7FA9DBC-5F87-4FAA-9B04-A0447F5E5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8" y="3"/>
            <a:ext cx="228811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ko-3.png">
            <a:extLst>
              <a:ext uri="{FF2B5EF4-FFF2-40B4-BE49-F238E27FC236}">
                <a16:creationId xmlns:a16="http://schemas.microsoft.com/office/drawing/2014/main" id="{CE003298-E367-4906-9974-A496D6AAFE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2" y="4608516"/>
            <a:ext cx="2495549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5809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i="0">
                <a:solidFill>
                  <a:srgbClr val="00498D"/>
                </a:solidFill>
                <a:latin typeface="Myriad Pro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33843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07950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436688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793875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i="0" kern="120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05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06705-2C2A-4CC7-8347-9BA77C4C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414389-3E4F-4077-8FC2-948531226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8ACD65-9651-4C08-B268-E6EEE3F5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BF0B10-B34A-475D-ACD3-BD45FE5D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DE8332-7024-42B3-AC8A-8FB81535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60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C6850-A495-4475-9081-888E743E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0C962F-B109-4F2F-85B5-C928A9EC1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1E0B9F-24D2-46FA-ABD5-1FE033AC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284327-56EB-4BF2-A6B4-218A58FA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4EEAB0-4603-461B-A13E-DB1A86E4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862C7-1ADD-4BE0-B25A-2CBD8146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2FCD7D-B022-4B6C-BB20-966EA89BA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B209DD6-3D2D-40EB-A654-9751BD968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EDDBA6-7A59-4606-AF91-17E6AD39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FA1671-E8A7-4F04-94AC-8F270982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3209A3-5079-412A-A2B8-1D415975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9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BFF1D-AABF-45A6-A3CC-B37C9AD7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6363F1-0021-4BB6-871B-E51DC46A4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9D30D5-C90D-4AE4-9D0A-5F4BB6CE9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FC2F2F3-A75B-404E-9C50-D1416C056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2BC1DC7-8765-448A-AE7E-C90EC6C77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36A249-6EA3-401A-B035-07043B71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648339-5EB6-4370-867D-207D9176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948271-C417-4D91-AC98-E847C5F6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96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5D215-DD77-45E7-BCA1-A68B0123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CDD1A1-2DFE-4CDC-AA0B-22891181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3F1086-C27F-4F09-AE49-53AEA904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A952FB-52C1-4CCF-9A81-CF5D07E1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34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7D61BD-FBCD-4CDC-95F0-799381B2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F2C923-1A16-4A40-B3A1-68395EFC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224354-BB28-4DF6-9020-E1D6F76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36E77-7EDF-4EA5-BE4E-FCF79703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BE412E-683A-4440-845D-4982FF97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E4F04C-06B1-463A-AAAB-8B2BB4DF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4C33E8-2365-48D0-A173-F319691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33451C-730F-43C6-8498-DECE3913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A416E6-C3F4-4C65-B568-30F65009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70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C0CCB-0BDE-4129-976D-02806848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5466F2-0B90-4CFD-86D1-95AC1C995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BF6118-1D37-4522-BCDD-C1122F28D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03B547-90F7-46B6-83A7-C55FCBA2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4658DD-7F27-4C00-98A4-D19010A5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F41DCA-4559-492D-897C-390DE3C5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3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154DA1-4E0B-4C5C-9D9A-B7D2DB93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B6CBFE-1FC5-4869-B515-A10F7D326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7E0A1-244C-4A71-9B82-607F737B0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997F-2C81-4087-A740-EE4150507E71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8D46F-263F-4F43-89EF-A269DAF73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9782F-EB02-435A-8858-F39D63F8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6205-4A9B-4185-8272-E6EE52A8F3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3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izionari.cz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info@ceeinno.eu" TargetMode="External"/><Relationship Id="rId7" Type="http://schemas.openxmlformats.org/officeDocument/2006/relationships/hyperlink" Target="http://www.vizionari.cz/" TargetMode="External"/><Relationship Id="rId2" Type="http://schemas.openxmlformats.org/officeDocument/2006/relationships/hyperlink" Target="http://www.czechinno.cz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samanova@czechinno.cz" TargetMode="External"/><Relationship Id="rId5" Type="http://schemas.openxmlformats.org/officeDocument/2006/relationships/hyperlink" Target="mailto:kratochvil@czechinno.cz" TargetMode="External"/><Relationship Id="rId4" Type="http://schemas.openxmlformats.org/officeDocument/2006/relationships/hyperlink" Target="mailto:svejda@czechinno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18A6210-616C-474A-B525-352FEFFCDF9F}"/>
              </a:ext>
            </a:extLst>
          </p:cNvPr>
          <p:cNvSpPr/>
          <p:nvPr/>
        </p:nvSpPr>
        <p:spPr>
          <a:xfrm>
            <a:off x="1886779" y="2456897"/>
            <a:ext cx="8943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cs-CZ" altLang="cs-CZ" sz="4000" b="1" dirty="0">
                <a:solidFill>
                  <a:srgbClr val="0070C0"/>
                </a:solidFill>
                <a:latin typeface="Corbel" panose="020B0503020204020204" pitchFamily="34" charset="0"/>
                <a:ea typeface="+mj-ea"/>
                <a:cs typeface="+mj-cs"/>
              </a:rPr>
              <a:t>Činnosti a projekty sdružení CzechInno, 12 let projektu Vizionáři</a:t>
            </a:r>
            <a:endParaRPr lang="cs-CZ" sz="4000" b="1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682855-AF84-4EE9-9569-A545214E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543" y="681871"/>
            <a:ext cx="3731099" cy="8385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8AE705-5F85-4196-8927-F7179A68A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7" y="539282"/>
            <a:ext cx="2859308" cy="1334343"/>
          </a:xfrm>
          <a:prstGeom prst="rect">
            <a:avLst/>
          </a:prstGeom>
        </p:spPr>
      </p:pic>
      <p:sp>
        <p:nvSpPr>
          <p:cNvPr id="9" name="Obdélník 1">
            <a:extLst>
              <a:ext uri="{FF2B5EF4-FFF2-40B4-BE49-F238E27FC236}">
                <a16:creationId xmlns:a16="http://schemas.microsoft.com/office/drawing/2014/main" id="{D363D473-F75B-4BE3-9B77-43717B53DF17}"/>
              </a:ext>
            </a:extLst>
          </p:cNvPr>
          <p:cNvSpPr/>
          <p:nvPr/>
        </p:nvSpPr>
        <p:spPr>
          <a:xfrm>
            <a:off x="2812333" y="4379726"/>
            <a:ext cx="695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INOVACE 2022, Týden výzkumu, vývoje a inovací v ČR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>
                <a:solidFill>
                  <a:prstClr val="black"/>
                </a:solidFill>
              </a:rPr>
              <a:t>Tower Park Praha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>
                <a:solidFill>
                  <a:prstClr val="black"/>
                </a:solidFill>
              </a:rPr>
              <a:t>6. prosince 2022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>
                <a:solidFill>
                  <a:prstClr val="black"/>
                </a:solidFill>
              </a:rPr>
              <a:t>Tereza Šamanová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97480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42795"/>
            <a:ext cx="12192000" cy="485029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Výsledky hodnocení – Vizionáři 2022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699052" y="1164910"/>
            <a:ext cx="10793896" cy="485029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Čestná uznání odborné poroty</a:t>
            </a:r>
          </a:p>
          <a:p>
            <a:pPr algn="just"/>
            <a:r>
              <a:rPr lang="cs-CZ" sz="2100" dirty="0">
                <a:latin typeface="+mn-lt"/>
              </a:rPr>
              <a:t>Uděleno bude 11 čestných uznání odborné poroty</a:t>
            </a:r>
          </a:p>
          <a:p>
            <a:pPr algn="just"/>
            <a:r>
              <a:rPr lang="cs-CZ" sz="2100" dirty="0">
                <a:latin typeface="+mn-lt"/>
              </a:rPr>
              <a:t>Oblasti, které porota ocenila: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100" dirty="0">
                <a:latin typeface="+mn-lt"/>
              </a:rPr>
              <a:t>Výrazné environmentální, energetické, zdravotnické nebo sociální inovace či jejich kombinace</a:t>
            </a:r>
          </a:p>
          <a:p>
            <a:pPr marL="0" indent="0" algn="just">
              <a:buNone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b.    Ocenění Vizionář 2022</a:t>
            </a:r>
          </a:p>
          <a:p>
            <a:pPr algn="just"/>
            <a:r>
              <a:rPr lang="cs-CZ" sz="2100" dirty="0">
                <a:latin typeface="+mn-lt"/>
              </a:rPr>
              <a:t>Oceněno bude 6 subjektů/přihlášek</a:t>
            </a:r>
          </a:p>
          <a:p>
            <a:pPr algn="just"/>
            <a:r>
              <a:rPr lang="cs-CZ" sz="2100" dirty="0">
                <a:latin typeface="+mn-lt"/>
              </a:rPr>
              <a:t>Oblasti, které porota výrazně ocenila: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100" dirty="0">
                <a:latin typeface="+mn-lt"/>
              </a:rPr>
              <a:t>Inovace </a:t>
            </a:r>
            <a:r>
              <a:rPr lang="cs-CZ" sz="2100" dirty="0" err="1">
                <a:latin typeface="+mn-lt"/>
              </a:rPr>
              <a:t>distorzivního</a:t>
            </a:r>
            <a:r>
              <a:rPr lang="cs-CZ" sz="2100" dirty="0">
                <a:latin typeface="+mn-lt"/>
              </a:rPr>
              <a:t> charakteru, které mění optiku tradičních přístupů k oborům jako zdravotnictví, stavebnictví, průmyslová výroba nebo odpadové hospodářství</a:t>
            </a:r>
          </a:p>
          <a:p>
            <a:pPr marL="0" indent="0" algn="just">
              <a:buNone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c.     Osobnost projektu Vizionáři 2022</a:t>
            </a:r>
          </a:p>
          <a:p>
            <a:pPr algn="just"/>
            <a:r>
              <a:rPr lang="cs-CZ" sz="2100" dirty="0">
                <a:latin typeface="+mn-lt"/>
              </a:rPr>
              <a:t>Udělena budou 2 ocenění pro výjimečné osobnosti českého inovačního podnikání se zvláštním přínosem pro oblast transferu technologií v oblastech chemie a biochemie</a:t>
            </a:r>
          </a:p>
          <a:p>
            <a:pPr marL="357187" lvl="1" indent="0" algn="just">
              <a:buNone/>
            </a:pPr>
            <a:endParaRPr lang="cs-CZ" sz="21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96433" y="5831982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své Vizionáře!</a:t>
            </a:r>
          </a:p>
        </p:txBody>
      </p:sp>
    </p:spTree>
    <p:extLst>
      <p:ext uri="{BB962C8B-B14F-4D97-AF65-F5344CB8AC3E}">
        <p14:creationId xmlns:p14="http://schemas.microsoft.com/office/powerpoint/2010/main" val="125527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2222246"/>
            <a:ext cx="12192000" cy="273949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896433" y="995614"/>
            <a:ext cx="10409127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sz="36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SLAVNOSTNÍ VYHLÁŠENÍ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790" y="148369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96433" y="5831982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100" b="0" i="1" u="none" strike="noStrike" kern="1200" cap="none" spc="0" normalizeH="0" baseline="0" noProof="0" dirty="0">
              <a:ln>
                <a:noFill/>
              </a:ln>
              <a:solidFill>
                <a:srgbClr val="00498D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498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Motto projektu: Ukazujeme, že Češi mají mezi sebou své Vizionáře!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77F9E-B70C-3C4D-B5C3-AE31E2C73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sz="4000" b="1" dirty="0">
              <a:latin typeface="+mn-lt"/>
            </a:endParaRPr>
          </a:p>
          <a:p>
            <a:pPr marL="0" indent="0" algn="ctr">
              <a:buNone/>
            </a:pPr>
            <a:endParaRPr lang="cs-CZ" sz="4000" b="1" dirty="0">
              <a:latin typeface="+mn-lt"/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Úterý 6. prosince 2022 od 18:30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TOWER PARK Praha (Žižkovská věž)</a:t>
            </a:r>
          </a:p>
          <a:p>
            <a:pPr marL="0" indent="0" algn="ctr">
              <a:buNone/>
            </a:pPr>
            <a:endParaRPr lang="cs-CZ" sz="36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cs-CZ" sz="3600" b="1" dirty="0">
                <a:latin typeface="+mn-lt"/>
              </a:rPr>
              <a:t>SRDEČNĚ ZVEME VÁS I VÁŠ DOPROVOD!</a:t>
            </a:r>
          </a:p>
        </p:txBody>
      </p:sp>
    </p:spTree>
    <p:extLst>
      <p:ext uri="{BB962C8B-B14F-4D97-AF65-F5344CB8AC3E}">
        <p14:creationId xmlns:p14="http://schemas.microsoft.com/office/powerpoint/2010/main" val="20819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896433" y="441621"/>
            <a:ext cx="10409127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sz="36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SLAVNOSTNÍ VYHLÁŠENÍ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790" y="148369"/>
            <a:ext cx="2614138" cy="58650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77F9E-B70C-3C4D-B5C3-AE31E2C73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>
              <a:latin typeface="+mn-lt"/>
            </a:endParaRPr>
          </a:p>
          <a:p>
            <a:pPr marL="0" indent="0" algn="ctr">
              <a:buNone/>
            </a:pPr>
            <a:endParaRPr lang="cs-CZ" sz="4000" b="1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8044A76-645F-6FD8-914C-05FDE2737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68" y="1154408"/>
            <a:ext cx="6661922" cy="54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9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42795"/>
            <a:ext cx="12192000" cy="3574969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Vizionáři 2023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980500" y="1164911"/>
            <a:ext cx="10512447" cy="342912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Sběr přihlášek a nominací do 13. ročníku soutěže</a:t>
            </a:r>
          </a:p>
          <a:p>
            <a:pPr algn="ctr"/>
            <a:r>
              <a:rPr lang="cs-CZ" sz="2100" dirty="0">
                <a:latin typeface="+mn-lt"/>
              </a:rPr>
              <a:t>1. 1. – 16. 11. 2023 prostřednictvím </a:t>
            </a:r>
            <a:r>
              <a:rPr lang="cs-CZ" sz="2100" dirty="0">
                <a:latin typeface="+mn-lt"/>
                <a:hlinkClick r:id="rId2"/>
              </a:rPr>
              <a:t>www.vizionari.cz</a:t>
            </a:r>
            <a:r>
              <a:rPr lang="cs-CZ" sz="2100" dirty="0">
                <a:latin typeface="+mn-lt"/>
              </a:rPr>
              <a:t> </a:t>
            </a:r>
          </a:p>
          <a:p>
            <a:pPr marL="0" indent="0" algn="ctr">
              <a:buNone/>
            </a:pPr>
            <a:endParaRPr lang="cs-CZ" sz="21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Zasedání odborné poroty</a:t>
            </a:r>
          </a:p>
          <a:p>
            <a:pPr algn="ctr"/>
            <a:r>
              <a:rPr lang="cs-CZ" sz="2100" dirty="0">
                <a:latin typeface="+mn-lt"/>
              </a:rPr>
              <a:t>Poslední týden v listopadu 2023</a:t>
            </a:r>
          </a:p>
          <a:p>
            <a:pPr marL="0" indent="0" algn="ctr">
              <a:buNone/>
            </a:pPr>
            <a:endParaRPr lang="cs-CZ" sz="2100" dirty="0">
              <a:latin typeface="+mn-lt"/>
            </a:endParaRPr>
          </a:p>
          <a:p>
            <a:pPr marL="0" indent="0" algn="ctr">
              <a:buNone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Slavnostní vyhlášení</a:t>
            </a:r>
          </a:p>
          <a:p>
            <a:pPr algn="ctr"/>
            <a:r>
              <a:rPr lang="cs-CZ" sz="2100" dirty="0">
                <a:latin typeface="+mn-lt"/>
              </a:rPr>
              <a:t>1. týden v prosinci 2023</a:t>
            </a:r>
          </a:p>
          <a:p>
            <a:pPr marL="357187" lvl="1" indent="0" algn="just">
              <a:buNone/>
            </a:pPr>
            <a:endParaRPr lang="cs-CZ" sz="21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96433" y="5831982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své Vizionáře!</a:t>
            </a:r>
          </a:p>
        </p:txBody>
      </p:sp>
    </p:spTree>
    <p:extLst>
      <p:ext uri="{BB962C8B-B14F-4D97-AF65-F5344CB8AC3E}">
        <p14:creationId xmlns:p14="http://schemas.microsoft.com/office/powerpoint/2010/main" val="316791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7"/>
          <p:cNvSpPr>
            <a:spLocks noGrp="1"/>
          </p:cNvSpPr>
          <p:nvPr>
            <p:ph type="title"/>
          </p:nvPr>
        </p:nvSpPr>
        <p:spPr bwMode="auto">
          <a:xfrm>
            <a:off x="1063814" y="660015"/>
            <a:ext cx="10694504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sz="2800" b="1" dirty="0">
                <a:latin typeface="+mn-lt"/>
                <a:ea typeface="Arial" charset="0"/>
                <a:cs typeface="Arial" charset="0"/>
              </a:rPr>
              <a:t>TĚŠÍME SE NA DALŠÍ SPOLUPRÁCI S VÁMI!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962150" y="1130409"/>
            <a:ext cx="8267700" cy="495175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cs-CZ" sz="3600" b="1" baseline="300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3600" b="1" baseline="30000" dirty="0" err="1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CzechInno</a:t>
            </a:r>
            <a:r>
              <a:rPr lang="cs-CZ" sz="3600" b="1" baseline="30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, </a:t>
            </a:r>
            <a:r>
              <a:rPr lang="cs-CZ" sz="3600" b="1" baseline="30000" dirty="0" err="1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z.s.p.o</a:t>
            </a:r>
            <a:r>
              <a:rPr lang="cs-CZ" sz="3600" b="1" baseline="30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800" b="1" baseline="30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  <a:hlinkClick r:id="rId2"/>
              </a:rPr>
              <a:t>www.czechinno.cz</a:t>
            </a:r>
            <a:r>
              <a:rPr lang="cs-CZ" sz="2800" b="1" baseline="30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 </a:t>
            </a:r>
            <a:endParaRPr sz="2800" b="1" baseline="30000" dirty="0">
              <a:solidFill>
                <a:srgbClr val="FF0000"/>
              </a:solidFill>
              <a:latin typeface="+mn-lt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sz="2800" baseline="30000" dirty="0">
                <a:latin typeface="+mn-lt"/>
                <a:ea typeface="ＭＳ Ｐゴシック" pitchFamily="34" charset="-128"/>
              </a:rPr>
              <a:t>Dukelských hrdinů 29/471, 170 00  Praha 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sz="2800" baseline="30000" dirty="0">
                <a:latin typeface="+mn-lt"/>
                <a:ea typeface="ＭＳ Ｐゴシック" pitchFamily="34" charset="-128"/>
              </a:rPr>
              <a:t>E:</a:t>
            </a:r>
            <a:r>
              <a:rPr sz="2800" baseline="30000" dirty="0">
                <a:solidFill>
                  <a:srgbClr val="00498D"/>
                </a:solidFill>
                <a:latin typeface="+mn-lt"/>
                <a:ea typeface="ＭＳ Ｐゴシック" pitchFamily="34" charset="-128"/>
              </a:rPr>
              <a:t> </a:t>
            </a:r>
            <a:r>
              <a:rPr sz="2800" baseline="30000" dirty="0">
                <a:solidFill>
                  <a:srgbClr val="00498D"/>
                </a:solidFill>
                <a:latin typeface="+mn-lt"/>
                <a:ea typeface="ＭＳ Ｐゴシック" pitchFamily="34" charset="-128"/>
                <a:hlinkClick r:id="rId3"/>
              </a:rPr>
              <a:t>info@</a:t>
            </a:r>
            <a:r>
              <a:rPr lang="cs-CZ" sz="2800" baseline="30000" dirty="0">
                <a:solidFill>
                  <a:srgbClr val="00498D"/>
                </a:solidFill>
                <a:latin typeface="+mn-lt"/>
                <a:ea typeface="ＭＳ Ｐゴシック" pitchFamily="34" charset="-128"/>
                <a:hlinkClick r:id="rId3"/>
              </a:rPr>
              <a:t>ceeinno.eu</a:t>
            </a:r>
            <a:r>
              <a:rPr lang="cs-CZ" sz="2800" baseline="30000" dirty="0">
                <a:solidFill>
                  <a:srgbClr val="00498D"/>
                </a:solidFill>
                <a:latin typeface="+mn-lt"/>
                <a:ea typeface="ＭＳ Ｐゴシック" pitchFamily="34" charset="-128"/>
              </a:rPr>
              <a:t> </a:t>
            </a:r>
            <a:endParaRPr lang="cs-CZ" sz="2800" b="1" baseline="3000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200" b="1" baseline="300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="1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Doc. Ing. Pavel Švejda, CSc., </a:t>
            </a:r>
            <a:r>
              <a:rPr lang="cs-CZ" sz="2800" b="1" baseline="30000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FEng</a:t>
            </a:r>
            <a:r>
              <a:rPr lang="cs-CZ" sz="2800" b="1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předseda </a:t>
            </a:r>
            <a:r>
              <a:rPr lang="cs-CZ" sz="2800" baseline="30000" dirty="0">
                <a:latin typeface="Calibri" pitchFamily="34" charset="0"/>
                <a:ea typeface="ＭＳ Ｐゴシック" pitchFamily="34" charset="-128"/>
              </a:rPr>
              <a:t>odborné poroty a člen řídicího výboru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srgbClr val="00498D"/>
                </a:solidFill>
                <a:latin typeface="Calibri" pitchFamily="34" charset="0"/>
                <a:ea typeface="ＭＳ Ｐゴシック" pitchFamily="34" charset="-128"/>
                <a:hlinkClick r:id="rId4"/>
              </a:rPr>
              <a:t>svejda@czechinno.cz</a:t>
            </a:r>
            <a:r>
              <a:rPr lang="cs-CZ" sz="2800" baseline="30000" dirty="0">
                <a:solidFill>
                  <a:srgbClr val="00498D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cs-CZ" sz="2800" b="1" baseline="300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050" b="1" baseline="300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="1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David Kratochvíl, MBA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předseda řídicího výboru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+420 774 220 272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srgbClr val="00498D"/>
                </a:solidFill>
                <a:latin typeface="Calibri" pitchFamily="34" charset="0"/>
                <a:ea typeface="ＭＳ Ｐゴシック" pitchFamily="34" charset="-128"/>
                <a:hlinkClick r:id="rId5"/>
              </a:rPr>
              <a:t>kratochvil@czechinno.cz</a:t>
            </a:r>
            <a:r>
              <a:rPr lang="cs-CZ" sz="2800" baseline="30000" dirty="0">
                <a:solidFill>
                  <a:srgbClr val="00498D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cs-CZ" sz="2800" b="1" baseline="300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050" b="1" baseline="300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="1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Mgr. Tereza Šamanová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členka řídicího výboru a výkonná ředitelka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+420 723 074 150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aseline="30000" dirty="0">
                <a:solidFill>
                  <a:srgbClr val="00498D"/>
                </a:solidFill>
                <a:latin typeface="Calibri" pitchFamily="34" charset="0"/>
                <a:ea typeface="ＭＳ Ｐゴシック" pitchFamily="34" charset="-128"/>
                <a:hlinkClick r:id="rId6"/>
              </a:rPr>
              <a:t>samanova@czechinno.cz</a:t>
            </a:r>
            <a:r>
              <a:rPr lang="cs-CZ" sz="2800" baseline="30000" dirty="0">
                <a:solidFill>
                  <a:srgbClr val="00498D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200" b="1" baseline="300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3600" b="1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www.vizionari.cz</a:t>
            </a:r>
            <a:r>
              <a:rPr lang="cs-CZ" sz="3600" b="1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43FB5-CD86-E845-9C9F-1FF9ADF5E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0790" y="148369"/>
            <a:ext cx="2614138" cy="5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765179"/>
            <a:ext cx="12192000" cy="235505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1495313" y="93666"/>
            <a:ext cx="8715487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Sdružení</a:t>
            </a:r>
            <a:r>
              <a:rPr lang="cs-CZ" altLang="cs-CZ" sz="3200" b="1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Czech</a:t>
            </a:r>
            <a:r>
              <a:rPr lang="cs-CZ" altLang="cs-CZ" sz="3200" b="1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Inno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1495312" y="765175"/>
            <a:ext cx="10486479" cy="23764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r>
              <a:rPr lang="cs-CZ" altLang="cs-CZ" sz="1900" b="1" dirty="0">
                <a:latin typeface="Calibri" panose="020F0502020204030204" pitchFamily="34" charset="0"/>
              </a:rPr>
              <a:t>Nevládní, apolitické a nezávislé zájmové sdružení, založeno 2011</a:t>
            </a:r>
          </a:p>
          <a:p>
            <a:pPr>
              <a:defRPr/>
            </a:pPr>
            <a:r>
              <a:rPr lang="cs-CZ" altLang="cs-CZ" sz="1900" b="1" dirty="0">
                <a:latin typeface="Calibri" panose="020F0502020204030204" pitchFamily="34" charset="0"/>
              </a:rPr>
              <a:t>Založilo a koordinuje Platformu CEEInno, je spoluzakladatelem Hubu pro digitální inovace (H4DI), partnerem Cybersecurity </a:t>
            </a:r>
            <a:r>
              <a:rPr lang="cs-CZ" altLang="cs-CZ" sz="1900" b="1" dirty="0" err="1">
                <a:latin typeface="Calibri" panose="020F0502020204030204" pitchFamily="34" charset="0"/>
              </a:rPr>
              <a:t>Innovation</a:t>
            </a:r>
            <a:r>
              <a:rPr lang="cs-CZ" altLang="cs-CZ" sz="1900" b="1" dirty="0">
                <a:latin typeface="Calibri" panose="020F0502020204030204" pitchFamily="34" charset="0"/>
              </a:rPr>
              <a:t> Hubu (ČIH) </a:t>
            </a:r>
            <a:r>
              <a:rPr lang="cs-CZ" altLang="cs-CZ" sz="1900" dirty="0">
                <a:latin typeface="Calibri" panose="020F0502020204030204" pitchFamily="34" charset="0"/>
              </a:rPr>
              <a:t>a součástí </a:t>
            </a:r>
            <a:r>
              <a:rPr lang="cs-CZ" altLang="cs-CZ" sz="1900" b="1" dirty="0">
                <a:latin typeface="Calibri" panose="020F0502020204030204" pitchFamily="34" charset="0"/>
              </a:rPr>
              <a:t>dalších stabilních konsorcií </a:t>
            </a:r>
            <a:r>
              <a:rPr lang="cs-CZ" altLang="cs-CZ" sz="1900" dirty="0">
                <a:latin typeface="Calibri" panose="020F0502020204030204" pitchFamily="34" charset="0"/>
              </a:rPr>
              <a:t>na podporu rozvoje digitálních inovací</a:t>
            </a:r>
          </a:p>
          <a:p>
            <a:pPr>
              <a:defRPr/>
            </a:pPr>
            <a:r>
              <a:rPr lang="cs-CZ" altLang="cs-CZ" sz="1900" dirty="0">
                <a:latin typeface="Calibri" panose="020F0502020204030204" pitchFamily="34" charset="0"/>
              </a:rPr>
              <a:t>Působí jako </a:t>
            </a:r>
            <a:r>
              <a:rPr lang="cs-CZ" altLang="cs-CZ" sz="1900" b="1" dirty="0">
                <a:latin typeface="Calibri" panose="020F0502020204030204" pitchFamily="34" charset="0"/>
              </a:rPr>
              <a:t>inovační </a:t>
            </a:r>
            <a:r>
              <a:rPr lang="cs-CZ" altLang="cs-CZ" sz="1900" b="1" dirty="0" err="1">
                <a:latin typeface="Calibri" panose="020F0502020204030204" pitchFamily="34" charset="0"/>
              </a:rPr>
              <a:t>matchmaker</a:t>
            </a:r>
            <a:r>
              <a:rPr lang="cs-CZ" altLang="cs-CZ" sz="1900" b="1" dirty="0">
                <a:latin typeface="Calibri" panose="020F0502020204030204" pitchFamily="34" charset="0"/>
              </a:rPr>
              <a:t> </a:t>
            </a:r>
            <a:r>
              <a:rPr lang="cs-CZ" altLang="cs-CZ" sz="1900" dirty="0">
                <a:latin typeface="Calibri" panose="020F0502020204030204" pitchFamily="34" charset="0"/>
              </a:rPr>
              <a:t>a je t</a:t>
            </a:r>
            <a:r>
              <a:rPr altLang="cs-CZ" sz="1900" dirty="0">
                <a:latin typeface="Calibri" panose="020F0502020204030204" pitchFamily="34" charset="0"/>
              </a:rPr>
              <a:t>vůrc</a:t>
            </a:r>
            <a:r>
              <a:rPr lang="cs-CZ" altLang="cs-CZ" sz="1900" dirty="0">
                <a:latin typeface="Calibri" panose="020F0502020204030204" pitchFamily="34" charset="0"/>
              </a:rPr>
              <a:t>em</a:t>
            </a:r>
            <a:r>
              <a:rPr altLang="cs-CZ" sz="1900" dirty="0">
                <a:latin typeface="Calibri" panose="020F0502020204030204" pitchFamily="34" charset="0"/>
              </a:rPr>
              <a:t> </a:t>
            </a:r>
            <a:r>
              <a:rPr altLang="cs-CZ" sz="1900" b="1" dirty="0">
                <a:latin typeface="Calibri" panose="020F0502020204030204" pitchFamily="34" charset="0"/>
              </a:rPr>
              <a:t>soustavy projektů na podporu inovačního podnikání</a:t>
            </a:r>
          </a:p>
          <a:p>
            <a:pPr>
              <a:defRPr/>
            </a:pPr>
            <a:r>
              <a:rPr altLang="cs-CZ" sz="1900" dirty="0">
                <a:latin typeface="Calibri" panose="020F0502020204030204" pitchFamily="34" charset="0"/>
              </a:rPr>
              <a:t>Propojuje </a:t>
            </a:r>
            <a:r>
              <a:rPr lang="cs-CZ" altLang="cs-CZ" sz="1900" b="1" dirty="0">
                <a:latin typeface="Calibri" panose="020F0502020204030204" pitchFamily="34" charset="0"/>
              </a:rPr>
              <a:t>firmy</a:t>
            </a:r>
            <a:r>
              <a:rPr altLang="cs-CZ" sz="1900" b="1" dirty="0">
                <a:latin typeface="Calibri" panose="020F0502020204030204" pitchFamily="34" charset="0"/>
              </a:rPr>
              <a:t>, veřejnou správu, výzkumné organizace a akademickou sféru </a:t>
            </a:r>
            <a:r>
              <a:rPr altLang="cs-CZ" sz="1900" dirty="0">
                <a:latin typeface="Calibri" panose="020F0502020204030204" pitchFamily="34" charset="0"/>
              </a:rPr>
              <a:t>s cílem </a:t>
            </a:r>
            <a:r>
              <a:rPr lang="cs-CZ" altLang="cs-CZ" sz="1900" dirty="0">
                <a:latin typeface="Calibri" panose="020F0502020204030204" pitchFamily="34" charset="0"/>
              </a:rPr>
              <a:t>tvorby</a:t>
            </a:r>
            <a:r>
              <a:rPr altLang="cs-CZ" sz="1900" dirty="0">
                <a:latin typeface="Calibri" panose="020F0502020204030204" pitchFamily="34" charset="0"/>
              </a:rPr>
              <a:t> přidané hodnoty ze vzájemné spolupráce</a:t>
            </a:r>
          </a:p>
          <a:p>
            <a:pPr>
              <a:defRPr/>
            </a:pPr>
            <a:r>
              <a:rPr lang="cs-CZ" altLang="cs-CZ" sz="1900" dirty="0">
                <a:latin typeface="Calibri" panose="020F0502020204030204" pitchFamily="34" charset="0"/>
              </a:rPr>
              <a:t>Je s</a:t>
            </a:r>
            <a:r>
              <a:rPr altLang="cs-CZ" sz="1900" dirty="0">
                <a:latin typeface="Calibri" panose="020F0502020204030204" pitchFamily="34" charset="0"/>
              </a:rPr>
              <a:t>oučástí </a:t>
            </a:r>
            <a:r>
              <a:rPr altLang="cs-CZ" sz="1900" b="1" dirty="0">
                <a:latin typeface="Calibri" panose="020F0502020204030204" pitchFamily="34" charset="0"/>
              </a:rPr>
              <a:t>Systému inovačního podnikání v ČR</a:t>
            </a:r>
          </a:p>
          <a:p>
            <a:pPr>
              <a:defRPr/>
            </a:pPr>
            <a:r>
              <a:rPr altLang="cs-CZ" sz="1900" dirty="0">
                <a:latin typeface="Calibri" panose="020F0502020204030204" pitchFamily="34" charset="0"/>
              </a:rPr>
              <a:t>Prohlubuje</a:t>
            </a:r>
            <a:r>
              <a:rPr altLang="cs-CZ" sz="1900" b="1" dirty="0">
                <a:latin typeface="Calibri" panose="020F0502020204030204" pitchFamily="34" charset="0"/>
              </a:rPr>
              <a:t> </a:t>
            </a:r>
            <a:r>
              <a:rPr lang="cs-CZ" altLang="cs-CZ" sz="1900" b="1" dirty="0">
                <a:latin typeface="Calibri" panose="020F0502020204030204" pitchFamily="34" charset="0"/>
              </a:rPr>
              <a:t>B2B a B2G </a:t>
            </a:r>
            <a:r>
              <a:rPr altLang="cs-CZ" sz="1900" b="1" dirty="0">
                <a:latin typeface="Calibri" panose="020F0502020204030204" pitchFamily="34" charset="0"/>
              </a:rPr>
              <a:t>spolupráci</a:t>
            </a:r>
            <a:r>
              <a:rPr lang="cs-CZ" altLang="cs-CZ" sz="1900" b="1" dirty="0">
                <a:latin typeface="Calibri" panose="020F0502020204030204" pitchFamily="34" charset="0"/>
              </a:rPr>
              <a:t> a aplikovaný výzkum</a:t>
            </a:r>
            <a:r>
              <a:rPr altLang="cs-CZ" sz="1900" b="1" dirty="0">
                <a:latin typeface="Calibri" panose="020F0502020204030204" pitchFamily="34" charset="0"/>
              </a:rPr>
              <a:t> </a:t>
            </a:r>
            <a:r>
              <a:rPr altLang="cs-CZ" sz="1900" dirty="0">
                <a:latin typeface="Calibri" panose="020F0502020204030204" pitchFamily="34" charset="0"/>
              </a:rPr>
              <a:t>v oblasti inovací</a:t>
            </a:r>
          </a:p>
          <a:p>
            <a:pPr>
              <a:defRPr/>
            </a:pPr>
            <a:r>
              <a:rPr lang="cs-CZ" altLang="cs-CZ" sz="1900" dirty="0">
                <a:latin typeface="Calibri" panose="020F0502020204030204" pitchFamily="34" charset="0"/>
              </a:rPr>
              <a:t>Každoročně o</a:t>
            </a:r>
            <a:r>
              <a:rPr altLang="cs-CZ" sz="1900" dirty="0">
                <a:latin typeface="Calibri" panose="020F0502020204030204" pitchFamily="34" charset="0"/>
              </a:rPr>
              <a:t>rganizuje </a:t>
            </a:r>
            <a:r>
              <a:rPr lang="cs-CZ" altLang="cs-CZ" sz="1900" dirty="0">
                <a:latin typeface="Calibri" panose="020F0502020204030204" pitchFamily="34" charset="0"/>
              </a:rPr>
              <a:t>tyto </a:t>
            </a:r>
            <a:r>
              <a:rPr lang="cs-CZ" altLang="cs-CZ" sz="1900" b="1" dirty="0">
                <a:latin typeface="Calibri" panose="020F0502020204030204" pitchFamily="34" charset="0"/>
              </a:rPr>
              <a:t>stabilní</a:t>
            </a:r>
            <a:r>
              <a:rPr lang="cs-CZ" altLang="cs-CZ" sz="1900" dirty="0">
                <a:latin typeface="Calibri" panose="020F0502020204030204" pitchFamily="34" charset="0"/>
              </a:rPr>
              <a:t> </a:t>
            </a:r>
            <a:r>
              <a:rPr altLang="cs-CZ" sz="1900" b="1" dirty="0">
                <a:latin typeface="Calibri" panose="020F0502020204030204" pitchFamily="34" charset="0"/>
              </a:rPr>
              <a:t>projekty v oblasti podpory inovací a inovativního přístupu k podnikání</a:t>
            </a:r>
            <a:r>
              <a:rPr lang="cs-CZ" altLang="cs-CZ" sz="1900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cs-CZ" altLang="cs-CZ" sz="1700" dirty="0">
              <a:latin typeface="Calibri" panose="020F0502020204030204" pitchFamily="34" charset="0"/>
            </a:endParaRPr>
          </a:p>
          <a:p>
            <a:pPr>
              <a:defRPr/>
            </a:pPr>
            <a:endParaRPr altLang="cs-CZ" dirty="0"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F49524-5AE6-4650-8299-68418B8887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896" y="-87833"/>
            <a:ext cx="1825487" cy="85300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83F2171-2F1D-5D49-A048-091C12926367}"/>
              </a:ext>
            </a:extLst>
          </p:cNvPr>
          <p:cNvCxnSpPr>
            <a:cxnSpLocks/>
          </p:cNvCxnSpPr>
          <p:nvPr/>
        </p:nvCxnSpPr>
        <p:spPr>
          <a:xfrm>
            <a:off x="1495313" y="0"/>
            <a:ext cx="0" cy="314166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85991ADA-2B71-5548-83C9-6AE7C50E4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3235329"/>
            <a:ext cx="5156200" cy="3619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45F028-23C3-EB4B-8E16-3B48C8701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617" y="4646613"/>
            <a:ext cx="1097280" cy="3048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3455545-0FA1-C144-841E-CE34D3896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985" y="4951413"/>
            <a:ext cx="1072014" cy="4217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CB9EE7-810C-7F41-935D-57C8A8D37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209" y="3940971"/>
            <a:ext cx="774700" cy="304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974D5A-1E8B-8447-951D-2BFB9D652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208" y="4348344"/>
            <a:ext cx="966875" cy="38041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4C89814-4938-9C4E-BE97-EE0202B44834}"/>
              </a:ext>
            </a:extLst>
          </p:cNvPr>
          <p:cNvSpPr txBox="1"/>
          <p:nvPr/>
        </p:nvSpPr>
        <p:spPr>
          <a:xfrm>
            <a:off x="4450079" y="3222807"/>
            <a:ext cx="430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Soutěž inovativních počinů v českém podnikání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C0216C-898B-B54B-83BE-6058E5AEDC41}"/>
              </a:ext>
            </a:extLst>
          </p:cNvPr>
          <p:cNvSpPr txBox="1"/>
          <p:nvPr/>
        </p:nvSpPr>
        <p:spPr>
          <a:xfrm>
            <a:off x="8577265" y="4951413"/>
            <a:ext cx="132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Série regionálních akcí s workshopy a exkurzemi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74425A-D976-754B-BE6B-FBE003ACE307}"/>
              </a:ext>
            </a:extLst>
          </p:cNvPr>
          <p:cNvSpPr txBox="1"/>
          <p:nvPr/>
        </p:nvSpPr>
        <p:spPr>
          <a:xfrm>
            <a:off x="2264228" y="4639789"/>
            <a:ext cx="132438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Výroční mezinárodní konference s výměnou aktualit a dobrých praxí z oblasti podpory digitálních inovací v Evropě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A40353F-656D-334D-B03F-9679D77F935C}"/>
              </a:ext>
            </a:extLst>
          </p:cNvPr>
          <p:cNvSpPr txBox="1"/>
          <p:nvPr/>
        </p:nvSpPr>
        <p:spPr>
          <a:xfrm>
            <a:off x="3405052" y="6581001"/>
            <a:ext cx="57128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Mezinárodní konference na podporu B2B spolupráci v oblasti digitálních inovací se třetími zeměmi</a:t>
            </a:r>
          </a:p>
        </p:txBody>
      </p:sp>
    </p:spTree>
    <p:extLst>
      <p:ext uri="{BB962C8B-B14F-4D97-AF65-F5344CB8AC3E}">
        <p14:creationId xmlns:p14="http://schemas.microsoft.com/office/powerpoint/2010/main" val="207514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765176"/>
            <a:ext cx="12192000" cy="5228119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Historie a parametry projektu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785191" y="864705"/>
            <a:ext cx="10793896" cy="522811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Každoroční oceňování inovativních počinů v českém podnikání s významným technologickým, společenským a/nebo ekonomickým přínosem, založeno v r. 2011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Podmínky účasti v projektu: 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latin typeface="Calibri" panose="020F0502020204030204" pitchFamily="34" charset="0"/>
              </a:rPr>
              <a:t>firma nebo na trh vstupující veřejnoprávní subjekt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latin typeface="Calibri" panose="020F0502020204030204" pitchFamily="34" charset="0"/>
              </a:rPr>
              <a:t>autorem přihlášené/nominované inovace musí být sám přihlašovatel/nominovaný subjekt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latin typeface="Calibri" panose="020F0502020204030204" pitchFamily="34" charset="0"/>
              </a:rPr>
              <a:t>inovace musí být vymyšlena, vyrobena a uvedena na trh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latin typeface="Calibri" panose="020F0502020204030204" pitchFamily="34" charset="0"/>
              </a:rPr>
              <a:t>subjekt musí mít majoritně české vlastníky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latin typeface="Calibri" panose="020F0502020204030204" pitchFamily="34" charset="0"/>
              </a:rPr>
              <a:t>subjekt podniká v ČR a není v insolvenci dle zákona č. 182/2006 Sb., insolvenční zákon a, je-li právnickou osobou, nebyl trestán za trestný čin právnické osoby dle zákona č. 418/2011 Sb., o trestní odpovědnosti právnických osob</a:t>
            </a:r>
          </a:p>
          <a:p>
            <a:pPr lvl="0"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Cílem projektu je: 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Vyhledat, představit a ocenit </a:t>
            </a: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české firmy a podnikatele nebo organizace, konkrétní autory inovačních produktů (výrobku, postupu či služby), tzv. Vizionáře, díky kterým firma inovativně reaguje na současný ekonomický vývoj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Sdílet inovační </a:t>
            </a:r>
            <a:r>
              <a:rPr lang="cs-CZ" altLang="cs-CZ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best</a:t>
            </a:r>
            <a:r>
              <a:rPr lang="cs-CZ" altLang="cs-CZ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practices</a:t>
            </a:r>
            <a:r>
              <a:rPr lang="cs-CZ" altLang="cs-CZ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napříč podnikatelským prostředím i veřejným sektorem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Popularizovat výsledky inovačních </a:t>
            </a: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aktivit oceněných firem prostřednictvím celoplošných médií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Pomoci Vizionářům v dalším rozvoji </a:t>
            </a: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jejich podnikání formou zviditelnění jejich aktivit a dotačních projektů určených na další rozvoj s cílem efektivní komercializace oceněné inovace</a:t>
            </a:r>
          </a:p>
          <a:p>
            <a:pPr lvl="0">
              <a:lnSpc>
                <a:spcPct val="100000"/>
              </a:lnSpc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Kategorie udělovaných ocenění: 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Vizionář 2022, ocenění za významný technologický, sociální a/nebo ekonomický přínos nebo jejich kombinaci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Laureát čestného uznání odborné poroty projektu Vizionáři 2022</a:t>
            </a:r>
          </a:p>
          <a:p>
            <a:pPr lvl="1">
              <a:lnSpc>
                <a:spcPct val="100000"/>
              </a:lnSpc>
              <a:defRPr/>
            </a:pPr>
            <a:r>
              <a:rPr lang="cs-CZ" altLang="cs-CZ" sz="1800" dirty="0">
                <a:solidFill>
                  <a:prstClr val="black"/>
                </a:solidFill>
                <a:latin typeface="Calibri" panose="020F0502020204030204" pitchFamily="34" charset="0"/>
              </a:rPr>
              <a:t>Osobnost projektu Vizionáři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96433" y="5831982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Vizionáře!</a:t>
            </a:r>
          </a:p>
        </p:txBody>
      </p:sp>
    </p:spTree>
    <p:extLst>
      <p:ext uri="{BB962C8B-B14F-4D97-AF65-F5344CB8AC3E}">
        <p14:creationId xmlns:p14="http://schemas.microsoft.com/office/powerpoint/2010/main" val="249685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14940"/>
            <a:ext cx="12192000" cy="5228119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Členové odborné poroty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699052" y="913367"/>
            <a:ext cx="10793896" cy="5228119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Doc. Ing. Pavel Švejda, CSc., </a:t>
            </a:r>
            <a:r>
              <a:rPr lang="cs-CZ" altLang="cs-CZ" sz="2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FEng</a:t>
            </a: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cs-CZ" altLang="cs-CZ" sz="2100" b="1" dirty="0">
                <a:latin typeface="Calibri" panose="020F0502020204030204" pitchFamily="34" charset="0"/>
              </a:rPr>
              <a:t>,</a:t>
            </a:r>
            <a:r>
              <a:rPr lang="cs-CZ" altLang="cs-CZ" sz="21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dirty="0">
                <a:latin typeface="Calibri" panose="020F0502020204030204" pitchFamily="34" charset="0"/>
              </a:rPr>
              <a:t>předseda odborné poroty, Asociace inovačního podnikání ČR, </a:t>
            </a:r>
            <a:r>
              <a:rPr lang="cs-CZ" altLang="cs-CZ" sz="2100" b="1" dirty="0" err="1">
                <a:latin typeface="Calibri" panose="020F0502020204030204" pitchFamily="34" charset="0"/>
              </a:rPr>
              <a:t>z.s</a:t>
            </a:r>
            <a:r>
              <a:rPr lang="cs-CZ" altLang="cs-CZ" sz="2100" b="1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Mgr. Martin Duda</a:t>
            </a:r>
            <a:r>
              <a:rPr lang="cs-CZ" altLang="cs-CZ" sz="2100" b="1" dirty="0">
                <a:latin typeface="Calibri" panose="020F0502020204030204" pitchFamily="34" charset="0"/>
              </a:rPr>
              <a:t>, Národní superpočítačové centrum IT4Innovations, VŠB-TUO</a:t>
            </a:r>
            <a:endParaRPr lang="cs-CZ" altLang="cs-CZ" sz="2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Ing. Petr Hladík, Ph.D., </a:t>
            </a:r>
            <a:r>
              <a:rPr lang="cs-CZ" altLang="cs-CZ" sz="2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FEng</a:t>
            </a: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cs-CZ" altLang="cs-CZ" sz="2100" b="1" dirty="0">
                <a:latin typeface="Calibri" panose="020F0502020204030204" pitchFamily="34" charset="0"/>
              </a:rPr>
              <a:t>,</a:t>
            </a:r>
            <a:r>
              <a:rPr lang="cs-CZ" altLang="cs-CZ" sz="21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dirty="0">
                <a:latin typeface="Calibri" panose="020F0502020204030204" pitchFamily="34" charset="0"/>
              </a:rPr>
              <a:t>Technologické centrum Praha, </a:t>
            </a:r>
            <a:r>
              <a:rPr lang="cs-CZ" altLang="cs-CZ" sz="2100" b="1" dirty="0" err="1">
                <a:latin typeface="Calibri" panose="020F0502020204030204" pitchFamily="34" charset="0"/>
              </a:rPr>
              <a:t>z.s.p.o</a:t>
            </a:r>
            <a:r>
              <a:rPr lang="cs-CZ" altLang="cs-CZ" sz="2100" b="1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Mgr. Ing. Josef Kratochvíl</a:t>
            </a:r>
            <a:r>
              <a:rPr lang="cs-CZ" altLang="cs-CZ" sz="2100" b="1" dirty="0">
                <a:latin typeface="Calibri" panose="020F0502020204030204" pitchFamily="34" charset="0"/>
              </a:rPr>
              <a:t>, předseda Úřadu průmyslového vlastnictví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Ing. Karel Mráček, CSc.</a:t>
            </a:r>
            <a:r>
              <a:rPr lang="cs-CZ" altLang="cs-CZ" sz="2100" b="1" dirty="0">
                <a:latin typeface="Calibri" panose="020F0502020204030204" pitchFamily="34" charset="0"/>
              </a:rPr>
              <a:t>, člen předsednictva Asociace výzkumných organizací, </a:t>
            </a:r>
            <a:r>
              <a:rPr lang="cs-CZ" altLang="cs-CZ" sz="2100" b="1" dirty="0" err="1">
                <a:latin typeface="Calibri" panose="020F0502020204030204" pitchFamily="34" charset="0"/>
              </a:rPr>
              <a:t>z.s</a:t>
            </a:r>
            <a:r>
              <a:rPr lang="cs-CZ" altLang="cs-CZ" sz="2100" b="1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Iveta Němečková, </a:t>
            </a:r>
            <a:r>
              <a:rPr lang="cs-CZ" altLang="cs-CZ" sz="2100" b="1" dirty="0">
                <a:latin typeface="Calibri" panose="020F0502020204030204" pitchFamily="34" charset="0"/>
              </a:rPr>
              <a:t>Společnost vědeckotechnických parků ČR, </a:t>
            </a:r>
            <a:r>
              <a:rPr lang="cs-CZ" altLang="cs-CZ" sz="2100" b="1" dirty="0" err="1">
                <a:latin typeface="Calibri" panose="020F0502020204030204" pitchFamily="34" charset="0"/>
              </a:rPr>
              <a:t>z.s</a:t>
            </a:r>
            <a:r>
              <a:rPr lang="cs-CZ" altLang="cs-CZ" sz="2100" b="1" dirty="0">
                <a:latin typeface="Calibri" panose="020F0502020204030204" pitchFamily="34" charset="0"/>
              </a:rPr>
              <a:t>.</a:t>
            </a:r>
            <a:endParaRPr lang="cs-CZ" altLang="cs-CZ" sz="2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Ing. Petr Očko, Ph.D., </a:t>
            </a:r>
            <a:r>
              <a:rPr lang="cs-CZ" altLang="cs-CZ" sz="2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FEng</a:t>
            </a: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cs-CZ" altLang="cs-CZ" sz="2100" b="1" dirty="0">
                <a:latin typeface="Calibri" panose="020F0502020204030204" pitchFamily="34" charset="0"/>
              </a:rPr>
              <a:t>, náměstek ministra průmyslu a obchodu pro řízení Sekce digitalizace a inovací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Ing. Václav Sojka</a:t>
            </a:r>
            <a:r>
              <a:rPr lang="cs-CZ" altLang="cs-CZ" sz="2100" b="1" dirty="0">
                <a:latin typeface="Calibri" panose="020F0502020204030204" pitchFamily="34" charset="0"/>
              </a:rPr>
              <a:t>, Český statistický úřad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Ing. Martin Štícha, </a:t>
            </a:r>
            <a:r>
              <a:rPr lang="cs-CZ" altLang="cs-CZ" sz="2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FEng</a:t>
            </a:r>
            <a:r>
              <a:rPr lang="cs-CZ" altLang="cs-CZ" sz="2100" b="1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cs-CZ" altLang="cs-CZ" sz="2100" b="1">
                <a:latin typeface="Calibri" panose="020F0502020204030204" pitchFamily="34" charset="0"/>
              </a:rPr>
              <a:t>, </a:t>
            </a:r>
            <a:r>
              <a:rPr lang="cs-CZ" altLang="cs-CZ" sz="2100" b="1" dirty="0">
                <a:latin typeface="Calibri" panose="020F0502020204030204" pitchFamily="34" charset="0"/>
              </a:rPr>
              <a:t>nezávislý odborník</a:t>
            </a:r>
            <a:endParaRPr lang="cs-CZ" altLang="cs-CZ" sz="2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Mgr. Ing. Hana </a:t>
            </a:r>
            <a:r>
              <a:rPr lang="cs-CZ" altLang="cs-CZ" sz="2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Továrková</a:t>
            </a:r>
            <a:r>
              <a:rPr lang="cs-CZ" altLang="cs-CZ" sz="2100" b="1" dirty="0">
                <a:latin typeface="Calibri" panose="020F0502020204030204" pitchFamily="34" charset="0"/>
              </a:rPr>
              <a:t>, předsedkyně Českého telekomunikačního úřadu</a:t>
            </a:r>
            <a:endParaRPr lang="cs-CZ" altLang="cs-CZ" sz="2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Mgr. Anna Tůmová</a:t>
            </a:r>
            <a:r>
              <a:rPr lang="cs-CZ" altLang="cs-CZ" sz="2100" b="1" dirty="0">
                <a:latin typeface="Calibri" panose="020F0502020204030204" pitchFamily="34" charset="0"/>
              </a:rPr>
              <a:t>, ředitelka PR, marketingu a tisková mluvčí Českých Radiokomunikací, a.s.</a:t>
            </a:r>
            <a:endParaRPr lang="cs-CZ" altLang="cs-CZ" sz="21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Ing. Jiří Tingl</a:t>
            </a:r>
            <a:r>
              <a:rPr lang="cs-CZ" altLang="cs-CZ" sz="2100" b="1" dirty="0">
                <a:latin typeface="Calibri" panose="020F0502020204030204" pitchFamily="34" charset="0"/>
              </a:rPr>
              <a:t>, Segment </a:t>
            </a:r>
            <a:r>
              <a:rPr lang="cs-CZ" altLang="cs-CZ" sz="2100" b="1" dirty="0" err="1">
                <a:latin typeface="Calibri" panose="020F0502020204030204" pitchFamily="34" charset="0"/>
              </a:rPr>
              <a:t>Manager</a:t>
            </a:r>
            <a:r>
              <a:rPr lang="cs-CZ" altLang="cs-CZ" sz="2100" b="1" dirty="0">
                <a:latin typeface="Calibri" panose="020F0502020204030204" pitchFamily="34" charset="0"/>
              </a:rPr>
              <a:t> Komerční banky, a.s.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David Kratochvíl, MBA</a:t>
            </a:r>
            <a:r>
              <a:rPr lang="cs-CZ" altLang="cs-CZ" sz="2100" b="1" dirty="0">
                <a:latin typeface="Calibri" panose="020F0502020204030204" pitchFamily="34" charset="0"/>
              </a:rPr>
              <a:t>, předseda řídicího výboru sdružení CzechInno, </a:t>
            </a:r>
            <a:r>
              <a:rPr lang="cs-CZ" altLang="cs-CZ" sz="2100" b="1" dirty="0" err="1">
                <a:latin typeface="Calibri" panose="020F0502020204030204" pitchFamily="34" charset="0"/>
              </a:rPr>
              <a:t>z.s.p.o</a:t>
            </a:r>
            <a:r>
              <a:rPr lang="cs-CZ" altLang="cs-CZ" sz="2100" b="1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Mgr. Tereza Šamanová</a:t>
            </a:r>
            <a:r>
              <a:rPr lang="cs-CZ" altLang="cs-CZ" sz="2100" b="1" dirty="0">
                <a:latin typeface="Calibri" panose="020F0502020204030204" pitchFamily="34" charset="0"/>
              </a:rPr>
              <a:t>, členka řídicího výboru a výkonná ředitelka sdružení CzechInno, </a:t>
            </a:r>
            <a:r>
              <a:rPr lang="cs-CZ" altLang="cs-CZ" sz="2100" b="1" dirty="0" err="1">
                <a:latin typeface="Calibri" panose="020F0502020204030204" pitchFamily="34" charset="0"/>
              </a:rPr>
              <a:t>z.s.p.o</a:t>
            </a:r>
            <a:r>
              <a:rPr lang="cs-CZ" altLang="cs-CZ" sz="21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900447" y="6062023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Vizionáře!</a:t>
            </a:r>
          </a:p>
        </p:txBody>
      </p:sp>
    </p:spTree>
    <p:extLst>
      <p:ext uri="{BB962C8B-B14F-4D97-AF65-F5344CB8AC3E}">
        <p14:creationId xmlns:p14="http://schemas.microsoft.com/office/powerpoint/2010/main" val="384051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765176"/>
            <a:ext cx="12192000" cy="550342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Specifika ročníku 2022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699052" y="1597447"/>
            <a:ext cx="10793896" cy="297455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Stabilně vysoký podíl digitálních inovací: </a:t>
            </a:r>
          </a:p>
          <a:p>
            <a:pPr>
              <a:defRPr/>
            </a:pPr>
            <a:r>
              <a:rPr lang="cs-CZ" altLang="cs-CZ" sz="1800" b="1" dirty="0">
                <a:latin typeface="Calibri" panose="020F0502020204030204" pitchFamily="34" charset="0"/>
              </a:rPr>
              <a:t>Podíl inovací založených na využití digitálních technologií a jejich kombinací (umělá inteligence, robotika, virtuální a rozšířená realita, 3Dtisk, </a:t>
            </a:r>
            <a:r>
              <a:rPr lang="cs-CZ" altLang="cs-CZ" sz="1800" b="1" dirty="0" err="1">
                <a:latin typeface="Calibri" panose="020F0502020204030204" pitchFamily="34" charset="0"/>
              </a:rPr>
              <a:t>IoT</a:t>
            </a:r>
            <a:r>
              <a:rPr lang="cs-CZ" altLang="cs-CZ" sz="1800" b="1" dirty="0">
                <a:latin typeface="Calibri" panose="020F0502020204030204" pitchFamily="34" charset="0"/>
              </a:rPr>
              <a:t>, práce s velkými daty): </a:t>
            </a:r>
          </a:p>
          <a:p>
            <a:pPr lvl="1">
              <a:defRPr/>
            </a:pPr>
            <a:r>
              <a:rPr lang="cs-CZ" altLang="cs-CZ" sz="1800" dirty="0">
                <a:latin typeface="Calibri" panose="020F0502020204030204" pitchFamily="34" charset="0"/>
              </a:rPr>
              <a:t>vloni 50%, letos cca 48%</a:t>
            </a:r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Zvýšení počtu inovací reagujících na energetickou krizi: </a:t>
            </a:r>
          </a:p>
          <a:p>
            <a:pPr>
              <a:defRPr/>
            </a:pPr>
            <a:r>
              <a:rPr lang="cs-CZ" altLang="cs-CZ" sz="1800" dirty="0">
                <a:latin typeface="Calibri" panose="020F0502020204030204" pitchFamily="34" charset="0"/>
              </a:rPr>
              <a:t>Celkem 8 z letos přihlášených inovací reaguje na markantní růst cen energií a paliv a uvádí jako svůj přínos snížení energetické náročnosti a ekologické zátěže</a:t>
            </a:r>
            <a:endParaRPr lang="cs-CZ" altLang="cs-CZ" sz="1800" b="1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Snížení počtu inovací reagujících na covidovou pandemii: </a:t>
            </a:r>
          </a:p>
          <a:p>
            <a:pPr>
              <a:defRPr/>
            </a:pPr>
            <a:r>
              <a:rPr lang="cs-CZ" altLang="cs-CZ" sz="1800" dirty="0">
                <a:latin typeface="Calibri" panose="020F0502020204030204" pitchFamily="34" charset="0"/>
              </a:rPr>
              <a:t>Zatímco v ročníku 2020 se objevily v 5 přihláškách,</a:t>
            </a:r>
            <a:r>
              <a:rPr lang="cs-CZ" altLang="cs-CZ" sz="1800" b="1" dirty="0"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v loňském se objevila již pouze jedna inovace „covidová“, </a:t>
            </a:r>
            <a:r>
              <a:rPr lang="cs-CZ" altLang="cs-CZ" sz="1800" b="1" dirty="0">
                <a:latin typeface="Calibri" panose="020F0502020204030204" pitchFamily="34" charset="0"/>
              </a:rPr>
              <a:t>v letošním ročníku jsou takové inovace 3 (podpora individuální turistiky a 2x inovativní dezinfekce)</a:t>
            </a:r>
          </a:p>
          <a:p>
            <a:pPr>
              <a:lnSpc>
                <a:spcPct val="100000"/>
              </a:lnSpc>
              <a:defRPr/>
            </a:pPr>
            <a:endParaRPr lang="cs-CZ" altLang="cs-CZ" sz="1300" b="1" dirty="0"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900447" y="6143124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Vizionáře!</a:t>
            </a:r>
          </a:p>
        </p:txBody>
      </p:sp>
    </p:spTree>
    <p:extLst>
      <p:ext uri="{BB962C8B-B14F-4D97-AF65-F5344CB8AC3E}">
        <p14:creationId xmlns:p14="http://schemas.microsoft.com/office/powerpoint/2010/main" val="299770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716512"/>
            <a:ext cx="12192000" cy="614148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Oblasti přihlášených inovací 2022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253388" y="716511"/>
            <a:ext cx="11938612" cy="563715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Biochemie: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Nová léčiva pro onkologická onemocnění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Digitální technologie: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Systém AI agentů pro plánování výroby, systém aditivní výroby obráběcích nástrojů, komplexní digitalizace kontaktního AI centra, systém AI pro vyhodnocování rentgenových snímků, flexibilní štítky jako nosiče senzorů a paměťových prvků, software pro podporu implementace a evaluace chytrých opatření ve městech, mobilní čtečka bankovek pro nevidomé, aplikace pro evidenci a správu optických sítí, systém pro elektronický sběr a management dat pro klinický výzkum, aplikace pro tvorbu a zpracování digitálních dvojčat budov, kontrolor kvality výrobků s AI, cloudová aplikace pro precizní zemědělství, venkovní chytrá učebna, rezervační systém pro malé pronajímatele, 3D modely výrobků pro využití v AR/VR, mobilní bezkontaktní průvodcovská aplikace, monitoring teplot ve zdravotnictví s pomocí </a:t>
            </a:r>
            <a:r>
              <a:rPr lang="cs-CZ" altLang="cs-CZ" sz="1050" b="1" dirty="0" err="1">
                <a:latin typeface="Calibri" panose="020F0502020204030204" pitchFamily="34" charset="0"/>
              </a:rPr>
              <a:t>IoT</a:t>
            </a:r>
            <a:r>
              <a:rPr lang="cs-CZ" altLang="cs-CZ" sz="1050" b="1" dirty="0">
                <a:latin typeface="Calibri" panose="020F0502020204030204" pitchFamily="34" charset="0"/>
              </a:rPr>
              <a:t>, systém s AI pro úspory energií a lidských zdrojů v zemědělství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Energetika: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Energetické úspory s pomocí </a:t>
            </a:r>
            <a:r>
              <a:rPr lang="cs-CZ" altLang="cs-CZ" sz="1050" b="1" dirty="0" err="1">
                <a:latin typeface="Calibri" panose="020F0502020204030204" pitchFamily="34" charset="0"/>
              </a:rPr>
              <a:t>IoT</a:t>
            </a:r>
            <a:r>
              <a:rPr lang="cs-CZ" altLang="cs-CZ" sz="1050" b="1" dirty="0">
                <a:latin typeface="Calibri" panose="020F0502020204030204" pitchFamily="34" charset="0"/>
              </a:rPr>
              <a:t>, systém s AI pro úspory energií a lidských zdrojů v zemědělství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Environmentální technologie: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Klimatický report, systém pro výuku udržitelného životního stylu, nová technologie pro úpravu a recyklaci vody, domovní ČOV s prodlouženou trvanlivostí, elektrostatický separátor plastů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Materiálové technologie a inovativní chemie: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Technologie úpravy bavlněných oděvů proti </a:t>
            </a:r>
            <a:r>
              <a:rPr lang="cs-CZ" altLang="cs-CZ" sz="1050" b="1" dirty="0" err="1">
                <a:latin typeface="Calibri" panose="020F0502020204030204" pitchFamily="34" charset="0"/>
              </a:rPr>
              <a:t>špinivosti</a:t>
            </a:r>
            <a:r>
              <a:rPr lang="cs-CZ" altLang="cs-CZ" sz="1050" b="1" dirty="0">
                <a:latin typeface="Calibri" panose="020F0502020204030204" pitchFamily="34" charset="0"/>
              </a:rPr>
              <a:t>, samočisticí fólie pro dotykové displeje, antibakteriální a antivirový polymer, hypoxické systémy, technologie izolace Lutecia, nový způsob výroby trhavin, přesné lití nových typů odlitků ze </a:t>
            </a:r>
            <a:r>
              <a:rPr lang="cs-CZ" altLang="cs-CZ" sz="1050" b="1" dirty="0" err="1">
                <a:latin typeface="Calibri" panose="020F0502020204030204" pitchFamily="34" charset="0"/>
              </a:rPr>
              <a:t>superslitin</a:t>
            </a:r>
            <a:r>
              <a:rPr lang="cs-CZ" altLang="cs-CZ" sz="1050" b="1" dirty="0">
                <a:latin typeface="Calibri" panose="020F0502020204030204" pitchFamily="34" charset="0"/>
              </a:rPr>
              <a:t>, výroba jednorázových výrobků z odpadního dřevního materiálu, fotoaktivní nátěr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Obchod a služby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Komplexní digitalizace kontaktního AI centra, chytrá kuchyně, rezervační systém pro malé pronajímatele, 3D modely výrobků pro použití v AR/VR, mobilní bezkontaktní průvodcovská aplikace, aplikace pro integraci slevových akcí </a:t>
            </a:r>
            <a:endParaRPr lang="cs-CZ" altLang="cs-CZ" sz="105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Průmyslová výroba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Systém AI agentů pro plánování výroby, systém aditivní výroby obráběcích nástrojů, nový způsob výroby trhavin, kontrolor kvality výrobků s AI, unikátní svazky redoxních průtočných baterií, přesné lití nových typů odlitků ze </a:t>
            </a:r>
            <a:r>
              <a:rPr lang="cs-CZ" altLang="cs-CZ" sz="1050" b="1" dirty="0" err="1">
                <a:latin typeface="Calibri" panose="020F0502020204030204" pitchFamily="34" charset="0"/>
              </a:rPr>
              <a:t>superslitin</a:t>
            </a:r>
            <a:r>
              <a:rPr lang="cs-CZ" altLang="cs-CZ" sz="1050" b="1" dirty="0">
                <a:latin typeface="Calibri" panose="020F0502020204030204" pitchFamily="34" charset="0"/>
              </a:rPr>
              <a:t>, víceúčelové soustružnické pracoviště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Sociální oblast a volný čas: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Mobilní čtečka bankovek pro nevidomé, nová technologie pro přípravu kávy, systém pro sdílení hraček se sociálním přesahem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Stavebnictví: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Aplikace pro tvorbu a zpracování digitálních dvojčat budov</a:t>
            </a:r>
            <a:endParaRPr lang="cs-CZ" altLang="cs-CZ" sz="105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Vzdělávání: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Systém pro výuku udržitelného životního stylu, venkovní chytrá učebna </a:t>
            </a:r>
            <a:endParaRPr lang="cs-CZ" altLang="cs-CZ" sz="105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Wearables</a:t>
            </a: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Flexibilní štítky jako nosiče senzorů a paměťových prvků, nová metoda neinvazivního měření stresu, systém pro stimulaci nervových drah v léčbě urologických onemocnění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Zemědělství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Nový systém pro celoroční pěstování rajčat v klimatických podmínkách ČR, </a:t>
            </a:r>
            <a:r>
              <a:rPr lang="cs-CZ" altLang="cs-CZ" sz="1050" b="1" dirty="0" err="1">
                <a:latin typeface="Calibri" panose="020F0502020204030204" pitchFamily="34" charset="0"/>
              </a:rPr>
              <a:t>termosolární</a:t>
            </a:r>
            <a:r>
              <a:rPr lang="cs-CZ" altLang="cs-CZ" sz="1050" b="1" dirty="0">
                <a:latin typeface="Calibri" panose="020F0502020204030204" pitchFamily="34" charset="0"/>
              </a:rPr>
              <a:t> úl, klimatický report, nové pomocné prostředky pro ošetření chmele, cloudová aplikace pro precizní zemědělství, nová technika výsadby náletových dřevin, systém s AI pro úspory energií a lidských zdrojů v zemědělství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Zdravotnictví a ochrana zdraví: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1050" b="1" dirty="0">
                <a:latin typeface="Calibri" panose="020F0502020204030204" pitchFamily="34" charset="0"/>
              </a:rPr>
              <a:t>Systém AI pro vyhodnocování rentgenových snímků, nová léčiva pro onkologická onemocnění, nová metoda neinvazivního měření stresu, systém pro elektronický sběr a management dat pro klinický výzkum, nový </a:t>
            </a:r>
            <a:r>
              <a:rPr lang="cs-CZ" altLang="cs-CZ" sz="1050" b="1" dirty="0" err="1">
                <a:latin typeface="Calibri" panose="020F0502020204030204" pitchFamily="34" charset="0"/>
              </a:rPr>
              <a:t>hematoonkologický</a:t>
            </a:r>
            <a:r>
              <a:rPr lang="cs-CZ" altLang="cs-CZ" sz="1050" b="1" dirty="0">
                <a:latin typeface="Calibri" panose="020F0502020204030204" pitchFamily="34" charset="0"/>
              </a:rPr>
              <a:t> diagnostický nástroj, nový způsob aplikace injekcí v domácí péči, systém pro stimulaci nervových drah v léčbě urologických onemocnění, monitoring teplot ve zdravotnictví s pomocí </a:t>
            </a:r>
            <a:r>
              <a:rPr lang="cs-CZ" altLang="cs-CZ" sz="1050" b="1" dirty="0" err="1">
                <a:latin typeface="Calibri" panose="020F0502020204030204" pitchFamily="34" charset="0"/>
              </a:rPr>
              <a:t>IoT</a:t>
            </a:r>
            <a:r>
              <a:rPr lang="cs-CZ" altLang="cs-CZ" sz="105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0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765176"/>
            <a:ext cx="12192000" cy="5228119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Analýza doručených přihlášek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219E6BA-DDA9-47F1-BE05-0211534B8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17904"/>
              </p:ext>
            </p:extLst>
          </p:nvPr>
        </p:nvGraphicFramePr>
        <p:xfrm>
          <a:off x="308734" y="825830"/>
          <a:ext cx="11282251" cy="500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03" y="139319"/>
            <a:ext cx="2650797" cy="59473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96433" y="5831982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Vizionáře!</a:t>
            </a:r>
          </a:p>
        </p:txBody>
      </p:sp>
    </p:spTree>
    <p:extLst>
      <p:ext uri="{BB962C8B-B14F-4D97-AF65-F5344CB8AC3E}">
        <p14:creationId xmlns:p14="http://schemas.microsoft.com/office/powerpoint/2010/main" val="336736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765176"/>
            <a:ext cx="12192000" cy="5228119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Analýza regionálního složení přihlášených inovací</a:t>
            </a:r>
            <a:endParaRPr lang="cs-CZ" altLang="cs-CZ" sz="28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219E6BA-DDA9-47F1-BE05-0211534B8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3816"/>
              </p:ext>
            </p:extLst>
          </p:nvPr>
        </p:nvGraphicFramePr>
        <p:xfrm>
          <a:off x="699294" y="743269"/>
          <a:ext cx="10793412" cy="483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63" y="169926"/>
            <a:ext cx="2497180" cy="5602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73615" y="6045578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Ukážeme, že Češi mají mezi sebou Vizionáře!</a:t>
            </a:r>
          </a:p>
        </p:txBody>
      </p:sp>
    </p:spTree>
    <p:extLst>
      <p:ext uri="{BB962C8B-B14F-4D97-AF65-F5344CB8AC3E}">
        <p14:creationId xmlns:p14="http://schemas.microsoft.com/office/powerpoint/2010/main" val="22921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42795"/>
            <a:ext cx="12192000" cy="485029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>
          <a:xfrm>
            <a:off x="900447" y="93666"/>
            <a:ext cx="9310353" cy="71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b="1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Metodika hodnocení</a:t>
            </a:r>
            <a:endParaRPr lang="cs-CZ" altLang="cs-CZ" sz="32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Zástupný symbol pro obsah 3"/>
          <p:cNvSpPr>
            <a:spLocks noGrp="1"/>
          </p:cNvSpPr>
          <p:nvPr>
            <p:ph idx="1"/>
          </p:nvPr>
        </p:nvSpPr>
        <p:spPr bwMode="auto">
          <a:xfrm>
            <a:off x="785191" y="964095"/>
            <a:ext cx="10793896" cy="485029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Existence realizovaného inovativního řešení </a:t>
            </a:r>
            <a:endParaRPr lang="cs-CZ" sz="2100" dirty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cs-CZ" sz="2100" dirty="0">
                <a:latin typeface="+mn-lt"/>
              </a:rPr>
              <a:t>Porota se zaměřuje na přezkum inovativních řešení, která byla popsána v doručených přihláškách (v případech, kdy přihláška nebyla kompletní, byly k jejímu doplnění využity veřejně dostupné informace z internetu nebo individuální doplnění informací přihlašovatelem)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Identifikace původce inovativního řešení </a:t>
            </a:r>
            <a:endParaRPr lang="cs-CZ" altLang="cs-CZ" sz="2100" b="1" dirty="0">
              <a:latin typeface="+mn-lt"/>
            </a:endParaRPr>
          </a:p>
          <a:p>
            <a:pPr algn="just"/>
            <a:r>
              <a:rPr lang="cs-CZ" sz="2100" dirty="0">
                <a:latin typeface="+mn-lt"/>
              </a:rPr>
              <a:t>Porota se zaměřuje na přezkum původu inovace, jejího autora, výrobce a subjektu, který uvedl inovaci na český trh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Identifikace společenského přínosu inovace</a:t>
            </a:r>
            <a:endParaRPr lang="cs-CZ" altLang="cs-CZ" sz="2100" b="1" dirty="0">
              <a:latin typeface="+mn-lt"/>
            </a:endParaRPr>
          </a:p>
          <a:p>
            <a:pPr algn="just"/>
            <a:r>
              <a:rPr lang="cs-CZ" sz="2100" dirty="0">
                <a:latin typeface="+mn-lt"/>
              </a:rPr>
              <a:t>Porota hodnotí kladnou či zápornou bilanci společenského přínosu přihlášené inovace, její společenský prospěch a jeho šíři 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cs-CZ" sz="2100" b="1" dirty="0">
                <a:solidFill>
                  <a:srgbClr val="FF0000"/>
                </a:solidFill>
                <a:latin typeface="+mn-lt"/>
              </a:rPr>
              <a:t>Identifikace vizionářského přístupu při využití inovace</a:t>
            </a:r>
            <a:endParaRPr lang="cs-CZ" altLang="cs-CZ" sz="2100" b="1" dirty="0">
              <a:latin typeface="+mn-lt"/>
            </a:endParaRPr>
          </a:p>
          <a:p>
            <a:pPr algn="just"/>
            <a:r>
              <a:rPr lang="cs-CZ" sz="2100" dirty="0">
                <a:latin typeface="+mn-lt"/>
              </a:rPr>
              <a:t>Porota z doručených přihlášek identifikuje ty, které podle jejího názoru obsahují nejvyšší míru technologického, společenského a ekonomického přínosu a současně představují významný vizionářský počin v českém podnikání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D5252-5512-402B-95DC-3B30E058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130008"/>
            <a:ext cx="2614138" cy="5865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B8EC682-E6F8-4506-A5B6-E241CC44E648}"/>
              </a:ext>
            </a:extLst>
          </p:cNvPr>
          <p:cNvSpPr/>
          <p:nvPr/>
        </p:nvSpPr>
        <p:spPr>
          <a:xfrm>
            <a:off x="896433" y="5831982"/>
            <a:ext cx="9913326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1100" i="1" dirty="0">
              <a:solidFill>
                <a:srgbClr val="00498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i="1" dirty="0">
                <a:solidFill>
                  <a:srgbClr val="00498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Motto projektu: Ukazujeme, že Češi mají mezi sebou své Vizionáře!</a:t>
            </a:r>
          </a:p>
        </p:txBody>
      </p:sp>
    </p:spTree>
    <p:extLst>
      <p:ext uri="{BB962C8B-B14F-4D97-AF65-F5344CB8AC3E}">
        <p14:creationId xmlns:p14="http://schemas.microsoft.com/office/powerpoint/2010/main" val="1999723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41228</TotalTime>
  <Words>1822</Words>
  <Application>Microsoft Office PowerPoint</Application>
  <PresentationFormat>Širokoúhlá obrazovka</PresentationFormat>
  <Paragraphs>167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Courier New</vt:lpstr>
      <vt:lpstr>Myriad Pro</vt:lpstr>
      <vt:lpstr>Motiv Office</vt:lpstr>
      <vt:lpstr>Prezentace aplikace PowerPoint</vt:lpstr>
      <vt:lpstr>Sdružení CzechInno</vt:lpstr>
      <vt:lpstr>Historie a parametry projektu</vt:lpstr>
      <vt:lpstr>Členové odborné poroty</vt:lpstr>
      <vt:lpstr>Specifika ročníku 2022</vt:lpstr>
      <vt:lpstr>Oblasti přihlášených inovací 2022</vt:lpstr>
      <vt:lpstr>Analýza doručených přihlášek</vt:lpstr>
      <vt:lpstr>Analýza regionálního složení přihlášených inovací</vt:lpstr>
      <vt:lpstr>Metodika hodnocení</vt:lpstr>
      <vt:lpstr>Výsledky hodnocení – Vizionáři 2022</vt:lpstr>
      <vt:lpstr>SLAVNOSTNÍ VYHLÁŠENÍ</vt:lpstr>
      <vt:lpstr>SLAVNOSTNÍ VYHLÁŠENÍ</vt:lpstr>
      <vt:lpstr>Vizionáři 2023</vt:lpstr>
      <vt:lpstr>TĚŠÍME SE NA DALŠÍ SPOLUPRÁCI S VÁMI!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Šamanová</dc:creator>
  <cp:lastModifiedBy>Uzivatel</cp:lastModifiedBy>
  <cp:revision>126</cp:revision>
  <cp:lastPrinted>2019-11-21T10:28:00Z</cp:lastPrinted>
  <dcterms:created xsi:type="dcterms:W3CDTF">2018-11-05T22:35:07Z</dcterms:created>
  <dcterms:modified xsi:type="dcterms:W3CDTF">2022-12-06T09:33:56Z</dcterms:modified>
</cp:coreProperties>
</file>