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</p:sldMasterIdLst>
  <p:notesMasterIdLst>
    <p:notesMasterId r:id="rId18"/>
  </p:notesMasterIdLst>
  <p:sldIdLst>
    <p:sldId id="258" r:id="rId5"/>
    <p:sldId id="257" r:id="rId6"/>
    <p:sldId id="268" r:id="rId7"/>
    <p:sldId id="371" r:id="rId8"/>
    <p:sldId id="377" r:id="rId9"/>
    <p:sldId id="372" r:id="rId10"/>
    <p:sldId id="373" r:id="rId11"/>
    <p:sldId id="374" r:id="rId12"/>
    <p:sldId id="375" r:id="rId13"/>
    <p:sldId id="376" r:id="rId14"/>
    <p:sldId id="378" r:id="rId15"/>
    <p:sldId id="379" r:id="rId16"/>
    <p:sldId id="267" r:id="rId1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48"/>
    <a:srgbClr val="1928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0" autoAdjust="0"/>
    <p:restoredTop sz="77674" autoAdjust="0"/>
  </p:normalViewPr>
  <p:slideViewPr>
    <p:cSldViewPr>
      <p:cViewPr varScale="1">
        <p:scale>
          <a:sx n="67" d="100"/>
          <a:sy n="67" d="100"/>
        </p:scale>
        <p:origin x="778" y="53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734A57-02EA-44AB-A775-F8AC78661091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043F7-D787-4A28-B7F7-3704DD289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43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Národní i mezinárodní kolo</a:t>
            </a:r>
          </a:p>
          <a:p>
            <a:r>
              <a:rPr lang="cs-CZ" dirty="0"/>
              <a:t>24.1.2023 - Kazachstán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043F7-D787-4A28-B7F7-3704DD2895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895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Konkurenceschopnost Evropy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043F7-D787-4A28-B7F7-3704DD2895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33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5" descr="str 1a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75" y="6500813"/>
            <a:ext cx="1162050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str 2r2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89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obsah 6"/>
          <p:cNvSpPr>
            <a:spLocks noGrp="1"/>
          </p:cNvSpPr>
          <p:nvPr>
            <p:ph sz="quarter" idx="10" hasCustomPrompt="1"/>
          </p:nvPr>
        </p:nvSpPr>
        <p:spPr>
          <a:xfrm>
            <a:off x="611560" y="4797152"/>
            <a:ext cx="6408737" cy="647700"/>
          </a:xfrm>
        </p:spPr>
        <p:txBody>
          <a:bodyPr/>
          <a:lstStyle>
            <a:lvl1pPr>
              <a:buNone/>
              <a:defRPr sz="5000" b="1">
                <a:solidFill>
                  <a:srgbClr val="009148"/>
                </a:solidFill>
              </a:defRPr>
            </a:lvl1pPr>
          </a:lstStyle>
          <a:p>
            <a:pPr lvl="0"/>
            <a:r>
              <a:rPr lang="cs-CZ" dirty="0"/>
              <a:t>Název přednášky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1" hasCustomPrompt="1"/>
          </p:nvPr>
        </p:nvSpPr>
        <p:spPr>
          <a:xfrm>
            <a:off x="611560" y="5589240"/>
            <a:ext cx="6480175" cy="792163"/>
          </a:xfrm>
        </p:spPr>
        <p:txBody>
          <a:bodyPr/>
          <a:lstStyle>
            <a:lvl1pPr>
              <a:buNone/>
              <a:defRPr sz="3200" baseline="0">
                <a:solidFill>
                  <a:srgbClr val="009148"/>
                </a:solidFill>
              </a:defRPr>
            </a:lvl1pPr>
          </a:lstStyle>
          <a:p>
            <a:pPr lvl="0"/>
            <a:r>
              <a:rPr lang="cs-CZ" dirty="0"/>
              <a:t>Jméno autora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6408B2F-1159-4C44-BCB1-E424BCF26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B57C9-8786-4411-9158-2D251B29C863}" type="datetimeFigureOut">
              <a:rPr lang="cs-CZ" smtClean="0"/>
              <a:t>06.12.2022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0BAABD1-8061-4838-8D75-9C626397C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5523DA2-CDD3-4B19-B673-8BEBF7ED1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5149-69F7-4F55-89C4-AB3AFDB544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7309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vá kapit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7D264-2F65-46C5-85ED-D02F6D8E0B8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ctrTitle" hasCustomPrompt="1"/>
          </p:nvPr>
        </p:nvSpPr>
        <p:spPr>
          <a:xfrm>
            <a:off x="685800" y="2391023"/>
            <a:ext cx="7772400" cy="1470025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cs-CZ" dirty="0"/>
              <a:t>Nadpis/popis přednášky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Co je obsahem/cílem přednášky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BFB3B-747C-419D-8E28-38F040384ED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24CB8-7C24-42C2-AE8D-CA165A61079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na celý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7"/>
          <p:cNvSpPr>
            <a:spLocks noGrp="1"/>
          </p:cNvSpPr>
          <p:nvPr>
            <p:ph sz="quarter" idx="13" hasCustomPrompt="1"/>
          </p:nvPr>
        </p:nvSpPr>
        <p:spPr>
          <a:xfrm>
            <a:off x="467544" y="980728"/>
            <a:ext cx="8208912" cy="525658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cs-CZ" dirty="0"/>
              <a:t>Široký obsah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4F864-644A-4BE0-8484-1BB91216B1B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lý bíl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Obdélník 2"/>
          <p:cNvSpPr/>
          <p:nvPr userDrawn="1"/>
        </p:nvSpPr>
        <p:spPr>
          <a:xfrm>
            <a:off x="0" y="-100013"/>
            <a:ext cx="9144000" cy="16573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Zástupný symbol pro obrázek 6"/>
          <p:cNvSpPr>
            <a:spLocks noGrp="1"/>
          </p:cNvSpPr>
          <p:nvPr>
            <p:ph type="pic" sz="quarter" idx="13"/>
          </p:nvPr>
        </p:nvSpPr>
        <p:spPr>
          <a:xfrm>
            <a:off x="250825" y="115888"/>
            <a:ext cx="8642350" cy="6192837"/>
          </a:xfrm>
        </p:spPr>
        <p:txBody>
          <a:bodyPr rtlCol="0">
            <a:normAutofit/>
          </a:bodyPr>
          <a:lstStyle/>
          <a:p>
            <a:pPr lvl="0"/>
            <a:endParaRPr lang="cs-CZ" noProof="0"/>
          </a:p>
        </p:txBody>
      </p:sp>
      <p:sp>
        <p:nvSpPr>
          <p:cNvPr id="6" name="Zástupný symbol pro číslo snímku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6706C-6DF4-43D4-ABD6-704D2E37EDE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 a 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980728"/>
            <a:ext cx="3008313" cy="43204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575050" y="980728"/>
            <a:ext cx="5111750" cy="51454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556792"/>
            <a:ext cx="3008313" cy="4569371"/>
          </a:xfrm>
        </p:spPr>
        <p:txBody>
          <a:bodyPr/>
          <a:lstStyle>
            <a:lvl1pPr marL="0" indent="0"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Široký obsah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74D0B-D302-4BC0-B77A-D9D90BC0EE4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87624" y="980728"/>
            <a:ext cx="6768752" cy="4824536"/>
          </a:xfrm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9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877272"/>
            <a:ext cx="5486400" cy="294928"/>
          </a:xfrm>
        </p:spPr>
        <p:txBody>
          <a:bodyPr/>
          <a:lstStyle>
            <a:lvl1pPr marL="0" indent="0" algn="ctr"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Titulek k obrázku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E34EF-38FA-43DB-B2F6-E3EC7C3B973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ěk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4" descr="str 1a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75" y="6500813"/>
            <a:ext cx="1162050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5" descr="str 6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6363" y="6000750"/>
            <a:ext cx="8461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5" descr="str 2r2.wmf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8" y="0"/>
            <a:ext cx="91789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4"/>
          <p:cNvSpPr txBox="1">
            <a:spLocks noChangeArrowheads="1"/>
          </p:cNvSpPr>
          <p:nvPr userDrawn="1"/>
        </p:nvSpPr>
        <p:spPr bwMode="auto">
          <a:xfrm>
            <a:off x="468313" y="4941888"/>
            <a:ext cx="6715125" cy="11382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s-CZ" sz="5000" dirty="0">
                <a:solidFill>
                  <a:srgbClr val="009148"/>
                </a:solidFill>
              </a:rPr>
              <a:t>Děkuji za pozornost</a:t>
            </a:r>
          </a:p>
          <a:p>
            <a:pPr eaLnBrk="1" hangingPunct="1">
              <a:defRPr/>
            </a:pP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981075"/>
            <a:ext cx="82296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Nadpis</a:t>
            </a:r>
          </a:p>
        </p:txBody>
      </p:sp>
      <p:sp>
        <p:nvSpPr>
          <p:cNvPr id="205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6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52EE42A-70C7-4E9E-84DC-A458782E1AF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pic>
        <p:nvPicPr>
          <p:cNvPr id="2055" name="Obrázek 2" descr="str 4.wmf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91440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37" r:id="rId2"/>
    <p:sldLayoutId id="2147483738" r:id="rId3"/>
    <p:sldLayoutId id="2147483739" r:id="rId4"/>
    <p:sldLayoutId id="2147483740" r:id="rId5"/>
    <p:sldLayoutId id="2147483747" r:id="rId6"/>
    <p:sldLayoutId id="2147483741" r:id="rId7"/>
    <p:sldLayoutId id="2147483742" r:id="rId8"/>
    <p:sldLayoutId id="2147483748" r:id="rId9"/>
    <p:sldLayoutId id="2147483749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19285F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9285F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9285F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9285F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9285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19285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19285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19285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19285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›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›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›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›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›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q.cz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0"/>
          </p:nvPr>
        </p:nvSpPr>
        <p:spPr>
          <a:xfrm>
            <a:off x="-440200" y="4581128"/>
            <a:ext cx="9144000" cy="647700"/>
          </a:xfrm>
        </p:spPr>
        <p:txBody>
          <a:bodyPr/>
          <a:lstStyle/>
          <a:p>
            <a:r>
              <a:rPr lang="cs-CZ" sz="3200" dirty="0"/>
              <a:t>     	Mezinárodní cena inovací</a:t>
            </a:r>
          </a:p>
          <a:p>
            <a:r>
              <a:rPr lang="cs-CZ" sz="3200" dirty="0"/>
              <a:t>		</a:t>
            </a:r>
            <a:r>
              <a:rPr lang="cs-CZ" sz="3200" dirty="0" err="1"/>
              <a:t>Quality</a:t>
            </a:r>
            <a:r>
              <a:rPr lang="cs-CZ" sz="3200" dirty="0"/>
              <a:t> </a:t>
            </a:r>
            <a:r>
              <a:rPr lang="cs-CZ" sz="3200" dirty="0" err="1"/>
              <a:t>Innovation</a:t>
            </a:r>
            <a:r>
              <a:rPr lang="cs-CZ" sz="3200" dirty="0"/>
              <a:t> </a:t>
            </a:r>
            <a:r>
              <a:rPr lang="cs-CZ" sz="3200" dirty="0" err="1"/>
              <a:t>Award</a:t>
            </a:r>
            <a:r>
              <a:rPr lang="cs-CZ" sz="3200" dirty="0"/>
              <a:t>	</a:t>
            </a:r>
            <a:endParaRPr lang="en-US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1"/>
          </p:nvPr>
        </p:nvSpPr>
        <p:spPr>
          <a:xfrm>
            <a:off x="7236296" y="4581128"/>
            <a:ext cx="8352928" cy="792163"/>
          </a:xfrm>
        </p:spPr>
        <p:txBody>
          <a:bodyPr/>
          <a:lstStyle/>
          <a:p>
            <a:r>
              <a:rPr lang="cs-CZ" sz="2800" dirty="0"/>
              <a:t>6.12.2022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09610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74C36B-58D5-4E9A-A9E2-06E4ADAB1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cena inovací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AAA334C-B264-4B8F-8182-9A623B2A3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37112"/>
          </a:xfrm>
        </p:spPr>
        <p:txBody>
          <a:bodyPr/>
          <a:lstStyle/>
          <a:p>
            <a:pPr marL="0" indent="0">
              <a:buNone/>
            </a:pPr>
            <a:r>
              <a:rPr lang="cs-CZ" b="1" dirty="0">
                <a:ea typeface="Times New Roman" panose="02020603050405020304" pitchFamily="18" charset="0"/>
              </a:rPr>
              <a:t>Kritéria hodnocení: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ea typeface="Times New Roman" panose="02020603050405020304" pitchFamily="18" charset="0"/>
              </a:rPr>
              <a:t>Inovativnost:</a:t>
            </a:r>
          </a:p>
          <a:p>
            <a:pPr lvl="1"/>
            <a:r>
              <a:rPr lang="cs-CZ" dirty="0">
                <a:ea typeface="Times New Roman" panose="02020603050405020304" pitchFamily="18" charset="0"/>
              </a:rPr>
              <a:t>Novost řešení</a:t>
            </a:r>
          </a:p>
          <a:p>
            <a:pPr lvl="1"/>
            <a:r>
              <a:rPr lang="cs-CZ" dirty="0">
                <a:ea typeface="Times New Roman" panose="02020603050405020304" pitchFamily="18" charset="0"/>
              </a:rPr>
              <a:t>Uplatnitelnost v praxi</a:t>
            </a:r>
          </a:p>
          <a:p>
            <a:pPr lvl="1"/>
            <a:r>
              <a:rPr lang="cs-CZ" dirty="0">
                <a:ea typeface="Times New Roman" panose="02020603050405020304" pitchFamily="18" charset="0"/>
              </a:rPr>
              <a:t>Jak byla inovace – systematicky aplikována</a:t>
            </a:r>
          </a:p>
          <a:p>
            <a:pPr lvl="1"/>
            <a:endParaRPr lang="cs-CZ" b="1" dirty="0">
              <a:ea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ea typeface="Times New Roman" panose="02020603050405020304" pitchFamily="18" charset="0"/>
              </a:rPr>
              <a:t>Kvalita</a:t>
            </a:r>
          </a:p>
          <a:p>
            <a:pPr lvl="1"/>
            <a:r>
              <a:rPr lang="cs-CZ" dirty="0">
                <a:ea typeface="Times New Roman" panose="02020603050405020304" pitchFamily="18" charset="0"/>
              </a:rPr>
              <a:t>Plnění požadavků zákazníka</a:t>
            </a:r>
          </a:p>
          <a:p>
            <a:pPr lvl="1"/>
            <a:r>
              <a:rPr lang="cs-CZ" dirty="0">
                <a:ea typeface="Times New Roman" panose="02020603050405020304" pitchFamily="18" charset="0"/>
              </a:rPr>
              <a:t>Efektivity (ekonomická, ŽP, CSR)</a:t>
            </a:r>
          </a:p>
          <a:p>
            <a:pPr marL="0" indent="0">
              <a:buNone/>
            </a:pPr>
            <a:endParaRPr lang="cs-CZ" b="1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26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EF9CA497-FD52-4CB9-A314-36FDDD8AC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1680930"/>
            <a:ext cx="3459681" cy="238985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674C36B-58D5-4E9A-A9E2-06E4ADAB1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cena inovací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AAA334C-B264-4B8F-8182-9A623B2A3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37112"/>
          </a:xfrm>
        </p:spPr>
        <p:txBody>
          <a:bodyPr/>
          <a:lstStyle/>
          <a:p>
            <a:pPr marL="0" indent="0">
              <a:buNone/>
            </a:pPr>
            <a:r>
              <a:rPr lang="cs-CZ" b="1" dirty="0">
                <a:ea typeface="Times New Roman" panose="02020603050405020304" pitchFamily="18" charset="0"/>
              </a:rPr>
              <a:t>Přihláška:</a:t>
            </a:r>
          </a:p>
          <a:p>
            <a:pPr marL="0" indent="0">
              <a:buNone/>
            </a:pPr>
            <a:endParaRPr lang="cs-CZ" b="1" dirty="0">
              <a:ea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B2B2B"/>
                </a:solidFill>
                <a:ea typeface="Times New Roman" panose="02020603050405020304" pitchFamily="18" charset="0"/>
              </a:rPr>
              <a:t>Na webu </a:t>
            </a:r>
            <a:r>
              <a:rPr lang="cs-CZ" dirty="0">
                <a:solidFill>
                  <a:srgbClr val="2B2B2B"/>
                </a:solidFill>
                <a:ea typeface="Times New Roman" panose="02020603050405020304" pitchFamily="18" charset="0"/>
                <a:hlinkClick r:id="rId3"/>
              </a:rPr>
              <a:t>www.csq.cz</a:t>
            </a:r>
            <a:endParaRPr lang="cs-CZ" dirty="0">
              <a:solidFill>
                <a:srgbClr val="2B2B2B"/>
              </a:solidFill>
              <a:ea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B2B2B"/>
                </a:solidFill>
                <a:ea typeface="Times New Roman" panose="02020603050405020304" pitchFamily="18" charset="0"/>
              </a:rPr>
              <a:t>Do 30.9.RRRR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B2B2B"/>
                </a:solidFill>
                <a:ea typeface="Times New Roman" panose="02020603050405020304" pitchFamily="18" charset="0"/>
              </a:rPr>
              <a:t>2 stránky + max. 5 stran příloh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B2B2B"/>
                </a:solidFill>
                <a:ea typeface="Times New Roman" panose="02020603050405020304" pitchFamily="18" charset="0"/>
              </a:rPr>
              <a:t>Úvodní informace o žadateli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B2B2B"/>
                </a:solidFill>
                <a:ea typeface="Times New Roman" panose="02020603050405020304" pitchFamily="18" charset="0"/>
              </a:rPr>
              <a:t>Stručný popis inovace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B2B2B"/>
                </a:solidFill>
                <a:ea typeface="Times New Roman" panose="02020603050405020304" pitchFamily="18" charset="0"/>
              </a:rPr>
              <a:t>Okomentování hodnoticích kritérií</a:t>
            </a:r>
          </a:p>
        </p:txBody>
      </p:sp>
    </p:spTree>
    <p:extLst>
      <p:ext uri="{BB962C8B-B14F-4D97-AF65-F5344CB8AC3E}">
        <p14:creationId xmlns:p14="http://schemas.microsoft.com/office/powerpoint/2010/main" val="2736487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rázku 3">
            <a:extLst>
              <a:ext uri="{FF2B5EF4-FFF2-40B4-BE49-F238E27FC236}">
                <a16:creationId xmlns:a16="http://schemas.microsoft.com/office/drawing/2014/main" id="{88AE5730-3DEA-4FC0-BE3D-6A310A56FB6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7" r="3487"/>
          <a:stretch>
            <a:fillRect/>
          </a:stretch>
        </p:blipFill>
        <p:spPr>
          <a:xfrm>
            <a:off x="179512" y="0"/>
            <a:ext cx="3737725" cy="2678336"/>
          </a:xfr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BD8EFF0-9B5C-4982-BED1-777AF4AF52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359" y="1008726"/>
            <a:ext cx="3976245" cy="265054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78A0DFE-18EA-4914-8461-9E143BC98E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52" y="3789040"/>
            <a:ext cx="3976245" cy="26505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2B06200-F6FE-411E-A194-139F49769A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797" y="4640211"/>
            <a:ext cx="1515555" cy="2021904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30A07C3C-121C-4793-B3ED-D5FE999CEA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885" y="4640211"/>
            <a:ext cx="1515555" cy="2021904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0504E5E2-16AE-467C-B548-8BC60F5271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06" y="4640211"/>
            <a:ext cx="1515555" cy="202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696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8AE1D2E-AEC3-405B-962B-474461213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088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C27AC3C8-DD6B-4F70-A67B-4A44713297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3999" cy="5143500"/>
          </a:xfrm>
        </p:spPr>
      </p:pic>
    </p:spTree>
    <p:extLst>
      <p:ext uri="{BB962C8B-B14F-4D97-AF65-F5344CB8AC3E}">
        <p14:creationId xmlns:p14="http://schemas.microsoft.com/office/powerpoint/2010/main" val="2562693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E1BBB14-225E-41A2-AFFE-8199ED495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260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4D544BCE-3A15-4CED-82D7-49161B4238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0821"/>
            <a:ext cx="9137649" cy="5139929"/>
          </a:xfrm>
        </p:spPr>
      </p:pic>
    </p:spTree>
    <p:extLst>
      <p:ext uri="{BB962C8B-B14F-4D97-AF65-F5344CB8AC3E}">
        <p14:creationId xmlns:p14="http://schemas.microsoft.com/office/powerpoint/2010/main" val="2025163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">
            <a:extLst>
              <a:ext uri="{FF2B5EF4-FFF2-40B4-BE49-F238E27FC236}">
                <a16:creationId xmlns:a16="http://schemas.microsoft.com/office/drawing/2014/main" id="{8CE9B0C8-D38E-43AC-8365-D948F38EA42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98" y="1484784"/>
            <a:ext cx="7236804" cy="339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58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0BAA9C4-0098-4A29-8475-81EC2C48F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0728"/>
            <a:ext cx="9144000" cy="521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180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74C36B-58D5-4E9A-A9E2-06E4ADAB1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cena inovací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AAA334C-B264-4B8F-8182-9A623B2A3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276" y="1700808"/>
            <a:ext cx="8229600" cy="463711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20 zemí světa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Iniciace EOQ, spolupráce AMSP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Mezi velké přínosy pro inovátory patří: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porovnávání nápadů na národní a mezinárodní úrovni,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přispění ke zvýšení míry inovativnosti v organizaci,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uznání na národní a mezinárodní úrovni,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marketingová podpora držitele ocenění ze strany ČSJ,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bezplatná účast.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373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74C36B-58D5-4E9A-A9E2-06E4ADAB1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cena inovací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AAA334C-B264-4B8F-8182-9A623B2A3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80" y="2060848"/>
            <a:ext cx="8229600" cy="4637112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Hlavní smysl soutěže: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B2B2B"/>
                </a:solidFill>
              </a:rPr>
              <a:t>zvýšit počet a kvalitativní úroveň inovací,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B2B2B"/>
                </a:solidFill>
              </a:rPr>
              <a:t>posílit konkurenceschopnost účastníků soutěže,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B2B2B"/>
                </a:solidFill>
              </a:rPr>
              <a:t>zvýšit povědomí o oceněných organizacích.</a:t>
            </a:r>
          </a:p>
        </p:txBody>
      </p:sp>
    </p:spTree>
    <p:extLst>
      <p:ext uri="{BB962C8B-B14F-4D97-AF65-F5344CB8AC3E}">
        <p14:creationId xmlns:p14="http://schemas.microsoft.com/office/powerpoint/2010/main" val="247010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74C36B-58D5-4E9A-A9E2-06E4ADAB1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cena inovací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AAA334C-B264-4B8F-8182-9A623B2A3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37112"/>
          </a:xfrm>
        </p:spPr>
        <p:txBody>
          <a:bodyPr/>
          <a:lstStyle/>
          <a:p>
            <a:pPr marL="0" indent="0">
              <a:buNone/>
            </a:pPr>
            <a:r>
              <a:rPr lang="cs-CZ" b="1" dirty="0">
                <a:ea typeface="Times New Roman" panose="02020603050405020304" pitchFamily="18" charset="0"/>
              </a:rPr>
              <a:t>Kategorie soutěže: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i="1" dirty="0">
                <a:solidFill>
                  <a:srgbClr val="2B2B2B"/>
                </a:solidFill>
                <a:ea typeface="Times New Roman" panose="02020603050405020304" pitchFamily="18" charset="0"/>
              </a:rPr>
              <a:t>Potenciální inovace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i="1" dirty="0">
                <a:solidFill>
                  <a:srgbClr val="2B2B2B"/>
                </a:solidFill>
                <a:ea typeface="Times New Roman" panose="02020603050405020304" pitchFamily="18" charset="0"/>
              </a:rPr>
              <a:t>Cirkulární ekonomika a uhlíková neutralita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B2B2B"/>
                </a:solidFill>
                <a:ea typeface="Times New Roman" panose="02020603050405020304" pitchFamily="18" charset="0"/>
              </a:rPr>
              <a:t>Sektor zdravotní péče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B2B2B"/>
                </a:solidFill>
                <a:ea typeface="Times New Roman" panose="02020603050405020304" pitchFamily="18" charset="0"/>
              </a:rPr>
              <a:t>Sektor vzdělávání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B2B2B"/>
                </a:solidFill>
                <a:ea typeface="Times New Roman" panose="02020603050405020304" pitchFamily="18" charset="0"/>
              </a:rPr>
              <a:t>Veřejný sektor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rgbClr val="2B2B2B"/>
                </a:solidFill>
                <a:ea typeface="Times New Roman" panose="02020603050405020304" pitchFamily="18" charset="0"/>
              </a:rPr>
              <a:t>Mikropodniky</a:t>
            </a:r>
            <a:endParaRPr lang="cs-CZ" dirty="0">
              <a:solidFill>
                <a:srgbClr val="2B2B2B"/>
              </a:solidFill>
              <a:ea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B2B2B"/>
                </a:solidFill>
                <a:ea typeface="Times New Roman" panose="02020603050405020304" pitchFamily="18" charset="0"/>
              </a:rPr>
              <a:t>Malé a střední podniky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B2B2B"/>
                </a:solidFill>
                <a:ea typeface="Times New Roman" panose="02020603050405020304" pitchFamily="18" charset="0"/>
              </a:rPr>
              <a:t>Velké podniky</a:t>
            </a:r>
          </a:p>
        </p:txBody>
      </p:sp>
    </p:spTree>
    <p:extLst>
      <p:ext uri="{BB962C8B-B14F-4D97-AF65-F5344CB8AC3E}">
        <p14:creationId xmlns:p14="http://schemas.microsoft.com/office/powerpoint/2010/main" val="836887841"/>
      </p:ext>
    </p:extLst>
  </p:cSld>
  <p:clrMapOvr>
    <a:masterClrMapping/>
  </p:clrMapOvr>
</p:sld>
</file>

<file path=ppt/theme/theme1.xml><?xml version="1.0" encoding="utf-8"?>
<a:theme xmlns:a="http://schemas.openxmlformats.org/drawingml/2006/main" name="Za CELOu ČSJ - pro veřejnost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11745987B0FE543ABF7AA07CE74D0CB" ma:contentTypeVersion="0" ma:contentTypeDescription="Vytvořit nový dokument" ma:contentTypeScope="" ma:versionID="50ff5fb1e4a9b93041b5bcacbcde89be">
  <xsd:schema xmlns:xsd="http://www.w3.org/2001/XMLSchema" xmlns:p="http://schemas.microsoft.com/office/2006/metadata/properties" targetNamespace="http://schemas.microsoft.com/office/2006/metadata/properties" ma:root="true" ma:fieldsID="6e09d84638f9847586fe3e45fca291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 ma:readOnly="true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6F6044-A1C5-43E3-BB35-B879089642AB}">
  <ds:schemaRefs>
    <ds:schemaRef ds:uri="http://purl.org/dc/elements/1.1/"/>
    <ds:schemaRef ds:uri="http://www.w3.org/XML/1998/namespace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FBD5020-312E-4E4A-8D5A-A8B258E620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338698AE-CA6A-4EEB-869A-AA3B4F1A12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</TotalTime>
  <Words>192</Words>
  <Application>Microsoft Office PowerPoint</Application>
  <PresentationFormat>Předvádění na obrazovce (4:3)</PresentationFormat>
  <Paragraphs>52</Paragraphs>
  <Slides>13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Arial</vt:lpstr>
      <vt:lpstr>Calibri</vt:lpstr>
      <vt:lpstr>Za CELOu ČSJ - pro veřejnost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Mezinárodní cena inovací</vt:lpstr>
      <vt:lpstr>Mezinárodní cena inovací</vt:lpstr>
      <vt:lpstr>Mezinárodní cena inovací</vt:lpstr>
      <vt:lpstr>Mezinárodní cena inovací</vt:lpstr>
      <vt:lpstr>Mezinárodní cena inovací</vt:lpstr>
      <vt:lpstr>Prezentace aplikace PowerPoint</vt:lpstr>
      <vt:lpstr>Prezentace aplikace PowerPoint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na šablonu</dc:title>
  <dc:creator>Koten Petr</dc:creator>
  <cp:lastModifiedBy>Uzivatel</cp:lastModifiedBy>
  <cp:revision>59</cp:revision>
  <dcterms:created xsi:type="dcterms:W3CDTF">2014-12-17T13:51:05Z</dcterms:created>
  <dcterms:modified xsi:type="dcterms:W3CDTF">2022-12-06T07:11:44Z</dcterms:modified>
</cp:coreProperties>
</file>