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56" r:id="rId4"/>
    <p:sldId id="373" r:id="rId5"/>
    <p:sldId id="340" r:id="rId6"/>
    <p:sldId id="343" r:id="rId7"/>
    <p:sldId id="377" r:id="rId8"/>
    <p:sldId id="345" r:id="rId9"/>
    <p:sldId id="389" r:id="rId10"/>
    <p:sldId id="346" r:id="rId11"/>
    <p:sldId id="350" r:id="rId12"/>
    <p:sldId id="348" r:id="rId13"/>
    <p:sldId id="349" r:id="rId14"/>
    <p:sldId id="334" r:id="rId15"/>
    <p:sldId id="378" r:id="rId16"/>
    <p:sldId id="379" r:id="rId17"/>
    <p:sldId id="380" r:id="rId18"/>
    <p:sldId id="381" r:id="rId19"/>
    <p:sldId id="383" r:id="rId20"/>
    <p:sldId id="391" r:id="rId21"/>
    <p:sldId id="386" r:id="rId22"/>
    <p:sldId id="387" r:id="rId23"/>
    <p:sldId id="390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CE6E"/>
    <a:srgbClr val="74AD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84"/>
    <p:restoredTop sz="95788"/>
  </p:normalViewPr>
  <p:slideViewPr>
    <p:cSldViewPr snapToGrid="0" snapToObjects="1">
      <p:cViewPr varScale="1">
        <p:scale>
          <a:sx n="86" d="100"/>
          <a:sy n="86" d="100"/>
        </p:scale>
        <p:origin x="9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5EDC45-F8DB-4B8E-9BB4-2D4B95F375B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F6E6C1-EA23-4B98-BFF3-5782EEC010A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i="1" dirty="0"/>
            <a:t>„Žijeme ve světě omezených biologických zdrojů a křehkých ekosystémů a chceme-li lidem zajistit potravu, čistou vodu a energii, musíme inovovat. </a:t>
          </a:r>
          <a:endParaRPr lang="en-US" dirty="0"/>
        </a:p>
      </dgm:t>
    </dgm:pt>
    <dgm:pt modelId="{0D58770C-3265-4FB2-8F66-637F0F04432C}" type="parTrans" cxnId="{33EBD83A-51FB-44E9-A860-506C47BEDB0E}">
      <dgm:prSet/>
      <dgm:spPr/>
      <dgm:t>
        <a:bodyPr/>
        <a:lstStyle/>
        <a:p>
          <a:endParaRPr lang="en-US"/>
        </a:p>
      </dgm:t>
    </dgm:pt>
    <dgm:pt modelId="{6E5C52C9-7521-48D5-9881-0E29A9C0995B}" type="sibTrans" cxnId="{33EBD83A-51FB-44E9-A860-506C47BEDB0E}">
      <dgm:prSet/>
      <dgm:spPr/>
      <dgm:t>
        <a:bodyPr/>
        <a:lstStyle/>
        <a:p>
          <a:endParaRPr lang="en-US"/>
        </a:p>
      </dgm:t>
    </dgm:pt>
    <dgm:pt modelId="{1E4E69E2-1748-49F2-9D8E-20BDA8EB7EEE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i="1" dirty="0"/>
            <a:t>S </a:t>
          </a:r>
          <a:r>
            <a:rPr lang="cs-CZ" i="1" dirty="0" err="1"/>
            <a:t>bioekonomikou</a:t>
          </a:r>
          <a:r>
            <a:rPr lang="cs-CZ" i="1" dirty="0"/>
            <a:t> můžeme vyrábět palivo z mořských řas, recyklovat plasty, přeměňovat odpad v nový nábytek nebo oblečení  a využívat vedlejší produkty průmyslových procesů  k výrobě ekologických hnojiv. </a:t>
          </a:r>
          <a:endParaRPr lang="en-US" dirty="0"/>
        </a:p>
      </dgm:t>
    </dgm:pt>
    <dgm:pt modelId="{297DB216-D860-40FD-BA18-4F8014CB92E6}" type="parTrans" cxnId="{83A5D499-B501-444F-A5AA-79F9EC2539A5}">
      <dgm:prSet/>
      <dgm:spPr/>
      <dgm:t>
        <a:bodyPr/>
        <a:lstStyle/>
        <a:p>
          <a:endParaRPr lang="en-US"/>
        </a:p>
      </dgm:t>
    </dgm:pt>
    <dgm:pt modelId="{C6DD125F-D933-4C9B-A82B-29267DA9FEE5}" type="sibTrans" cxnId="{83A5D499-B501-444F-A5AA-79F9EC2539A5}">
      <dgm:prSet/>
      <dgm:spPr/>
      <dgm:t>
        <a:bodyPr/>
        <a:lstStyle/>
        <a:p>
          <a:endParaRPr lang="en-US"/>
        </a:p>
      </dgm:t>
    </dgm:pt>
    <dgm:pt modelId="{F601C51B-04C2-4206-B88C-42F75143E02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i="1" dirty="0"/>
            <a:t>Aby byla evropská </a:t>
          </a:r>
          <a:r>
            <a:rPr lang="cs-CZ" i="1" dirty="0" err="1"/>
            <a:t>bioekonomika</a:t>
          </a:r>
          <a:r>
            <a:rPr lang="cs-CZ" i="1" dirty="0"/>
            <a:t> úspěšná, musí mít v centru pozornosti udržitelnost  a </a:t>
          </a:r>
          <a:r>
            <a:rPr lang="cs-CZ" i="1" dirty="0" err="1"/>
            <a:t>cirkularitu</a:t>
          </a:r>
          <a:r>
            <a:rPr lang="cs-CZ" i="1" dirty="0"/>
            <a:t>. To bude řídit obnovu našeho průmyslu, modernizaci našich systémů prvovýroby, ochranu životního prostředí a posílení biodiverzity.</a:t>
          </a:r>
          <a:endParaRPr lang="en-US" dirty="0"/>
        </a:p>
      </dgm:t>
    </dgm:pt>
    <dgm:pt modelId="{BC8F87A6-0ABF-4A16-BA2F-444337642BDC}" type="parTrans" cxnId="{3DCFAA67-A2BA-4532-B062-7D94560BE04A}">
      <dgm:prSet/>
      <dgm:spPr/>
      <dgm:t>
        <a:bodyPr/>
        <a:lstStyle/>
        <a:p>
          <a:endParaRPr lang="en-US"/>
        </a:p>
      </dgm:t>
    </dgm:pt>
    <dgm:pt modelId="{3B8E40B2-C3D3-4DD3-B8D4-93CBE4F250C3}" type="sibTrans" cxnId="{3DCFAA67-A2BA-4532-B062-7D94560BE04A}">
      <dgm:prSet/>
      <dgm:spPr/>
      <dgm:t>
        <a:bodyPr/>
        <a:lstStyle/>
        <a:p>
          <a:endParaRPr lang="en-US"/>
        </a:p>
      </dgm:t>
    </dgm:pt>
    <dgm:pt modelId="{8F2EC1B5-F826-4AC7-B1F1-F468D833393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i="1" dirty="0"/>
            <a:t>Do roku 2030 může díky bioekonomice vzniknout milion nových zelených pracovních míst.“</a:t>
          </a:r>
          <a:endParaRPr lang="en-US" dirty="0"/>
        </a:p>
      </dgm:t>
    </dgm:pt>
    <dgm:pt modelId="{98E68FB1-E7A6-4E1F-B2A2-9EEC55F06ECF}" type="parTrans" cxnId="{B8E4A35C-8396-4FA8-86D1-6413C4231BE6}">
      <dgm:prSet/>
      <dgm:spPr/>
      <dgm:t>
        <a:bodyPr/>
        <a:lstStyle/>
        <a:p>
          <a:endParaRPr lang="en-US"/>
        </a:p>
      </dgm:t>
    </dgm:pt>
    <dgm:pt modelId="{260C3786-9D9B-410A-AF51-3813D588C72B}" type="sibTrans" cxnId="{B8E4A35C-8396-4FA8-86D1-6413C4231BE6}">
      <dgm:prSet/>
      <dgm:spPr/>
      <dgm:t>
        <a:bodyPr/>
        <a:lstStyle/>
        <a:p>
          <a:endParaRPr lang="en-US"/>
        </a:p>
      </dgm:t>
    </dgm:pt>
    <dgm:pt modelId="{2808680B-AC19-488E-8FF9-1306C53BA313}" type="pres">
      <dgm:prSet presAssocID="{BB5EDC45-F8DB-4B8E-9BB4-2D4B95F375BA}" presName="root" presStyleCnt="0">
        <dgm:presLayoutVars>
          <dgm:dir/>
          <dgm:resizeHandles val="exact"/>
        </dgm:presLayoutVars>
      </dgm:prSet>
      <dgm:spPr/>
    </dgm:pt>
    <dgm:pt modelId="{81F29A52-B4D1-4CC3-916F-8DC82517F3BF}" type="pres">
      <dgm:prSet presAssocID="{2BF6E6C1-EA23-4B98-BFF3-5782EEC010A4}" presName="compNode" presStyleCnt="0"/>
      <dgm:spPr/>
    </dgm:pt>
    <dgm:pt modelId="{3BD15BB7-1108-4AB0-8A41-C301D642C349}" type="pres">
      <dgm:prSet presAssocID="{2BF6E6C1-EA23-4B98-BFF3-5782EEC010A4}" presName="bgRect" presStyleLbl="bgShp" presStyleIdx="0" presStyleCnt="4"/>
      <dgm:spPr>
        <a:solidFill>
          <a:srgbClr val="96CE6E"/>
        </a:solidFill>
      </dgm:spPr>
    </dgm:pt>
    <dgm:pt modelId="{DD219F54-BFF7-439C-B4BF-18A70A2A77B3}" type="pres">
      <dgm:prSet presAssocID="{2BF6E6C1-EA23-4B98-BFF3-5782EEC010A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5FF67407-5599-44AC-8868-73354105912F}" type="pres">
      <dgm:prSet presAssocID="{2BF6E6C1-EA23-4B98-BFF3-5782EEC010A4}" presName="spaceRect" presStyleCnt="0"/>
      <dgm:spPr/>
    </dgm:pt>
    <dgm:pt modelId="{FC0BA087-17C1-4239-B783-DB03459D9BB1}" type="pres">
      <dgm:prSet presAssocID="{2BF6E6C1-EA23-4B98-BFF3-5782EEC010A4}" presName="parTx" presStyleLbl="revTx" presStyleIdx="0" presStyleCnt="4">
        <dgm:presLayoutVars>
          <dgm:chMax val="0"/>
          <dgm:chPref val="0"/>
        </dgm:presLayoutVars>
      </dgm:prSet>
      <dgm:spPr/>
    </dgm:pt>
    <dgm:pt modelId="{5C335A6E-3B27-4EA7-A6B8-3266373EFA54}" type="pres">
      <dgm:prSet presAssocID="{6E5C52C9-7521-48D5-9881-0E29A9C0995B}" presName="sibTrans" presStyleCnt="0"/>
      <dgm:spPr/>
    </dgm:pt>
    <dgm:pt modelId="{F898C07F-FC31-44FE-B6FA-8D02EBA15273}" type="pres">
      <dgm:prSet presAssocID="{1E4E69E2-1748-49F2-9D8E-20BDA8EB7EEE}" presName="compNode" presStyleCnt="0"/>
      <dgm:spPr/>
    </dgm:pt>
    <dgm:pt modelId="{34EAE8D4-0327-4EA2-B387-BEEF4E0C4A81}" type="pres">
      <dgm:prSet presAssocID="{1E4E69E2-1748-49F2-9D8E-20BDA8EB7EEE}" presName="bgRect" presStyleLbl="bgShp" presStyleIdx="1" presStyleCnt="4"/>
      <dgm:spPr>
        <a:solidFill>
          <a:srgbClr val="96CE6E"/>
        </a:solidFill>
      </dgm:spPr>
    </dgm:pt>
    <dgm:pt modelId="{418D4C06-1546-4438-8EE9-A7815BF221DF}" type="pres">
      <dgm:prSet presAssocID="{1E4E69E2-1748-49F2-9D8E-20BDA8EB7EE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cyklovat"/>
        </a:ext>
      </dgm:extLst>
    </dgm:pt>
    <dgm:pt modelId="{E3D62958-CF6B-416E-8AD1-EBEAC57DE279}" type="pres">
      <dgm:prSet presAssocID="{1E4E69E2-1748-49F2-9D8E-20BDA8EB7EEE}" presName="spaceRect" presStyleCnt="0"/>
      <dgm:spPr/>
    </dgm:pt>
    <dgm:pt modelId="{1608A51F-E464-414E-9250-99B425013630}" type="pres">
      <dgm:prSet presAssocID="{1E4E69E2-1748-49F2-9D8E-20BDA8EB7EEE}" presName="parTx" presStyleLbl="revTx" presStyleIdx="1" presStyleCnt="4">
        <dgm:presLayoutVars>
          <dgm:chMax val="0"/>
          <dgm:chPref val="0"/>
        </dgm:presLayoutVars>
      </dgm:prSet>
      <dgm:spPr/>
    </dgm:pt>
    <dgm:pt modelId="{7CBB570A-001E-4D80-802D-441C7B9CD023}" type="pres">
      <dgm:prSet presAssocID="{C6DD125F-D933-4C9B-A82B-29267DA9FEE5}" presName="sibTrans" presStyleCnt="0"/>
      <dgm:spPr/>
    </dgm:pt>
    <dgm:pt modelId="{350DE371-74F0-4627-94DD-E36B35340904}" type="pres">
      <dgm:prSet presAssocID="{F601C51B-04C2-4206-B88C-42F75143E025}" presName="compNode" presStyleCnt="0"/>
      <dgm:spPr/>
    </dgm:pt>
    <dgm:pt modelId="{FF88F328-5A26-443B-9CE2-848F26D5E8DB}" type="pres">
      <dgm:prSet presAssocID="{F601C51B-04C2-4206-B88C-42F75143E025}" presName="bgRect" presStyleLbl="bgShp" presStyleIdx="2" presStyleCnt="4"/>
      <dgm:spPr>
        <a:solidFill>
          <a:srgbClr val="96CE6E"/>
        </a:solidFill>
      </dgm:spPr>
    </dgm:pt>
    <dgm:pt modelId="{D122FE6E-E10A-437A-AF80-499044C1BAF9}" type="pres">
      <dgm:prSet presAssocID="{F601C51B-04C2-4206-B88C-42F75143E02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apanese Dolls"/>
        </a:ext>
      </dgm:extLst>
    </dgm:pt>
    <dgm:pt modelId="{A8F079B9-F85A-415F-9548-26071BDBA912}" type="pres">
      <dgm:prSet presAssocID="{F601C51B-04C2-4206-B88C-42F75143E025}" presName="spaceRect" presStyleCnt="0"/>
      <dgm:spPr/>
    </dgm:pt>
    <dgm:pt modelId="{0D58C15D-9965-406E-9C42-B02E7E9AF3A3}" type="pres">
      <dgm:prSet presAssocID="{F601C51B-04C2-4206-B88C-42F75143E025}" presName="parTx" presStyleLbl="revTx" presStyleIdx="2" presStyleCnt="4">
        <dgm:presLayoutVars>
          <dgm:chMax val="0"/>
          <dgm:chPref val="0"/>
        </dgm:presLayoutVars>
      </dgm:prSet>
      <dgm:spPr/>
    </dgm:pt>
    <dgm:pt modelId="{BCEE058C-8168-495E-867B-65E4C6F7DACD}" type="pres">
      <dgm:prSet presAssocID="{3B8E40B2-C3D3-4DD3-B8D4-93CBE4F250C3}" presName="sibTrans" presStyleCnt="0"/>
      <dgm:spPr/>
    </dgm:pt>
    <dgm:pt modelId="{F55192E2-EB25-48BC-A4F2-E2F7E0CFFC3B}" type="pres">
      <dgm:prSet presAssocID="{8F2EC1B5-F826-4AC7-B1F1-F468D8333932}" presName="compNode" presStyleCnt="0"/>
      <dgm:spPr/>
    </dgm:pt>
    <dgm:pt modelId="{C5CBA99B-14A2-434F-B1B6-DD371768B68C}" type="pres">
      <dgm:prSet presAssocID="{8F2EC1B5-F826-4AC7-B1F1-F468D8333932}" presName="bgRect" presStyleLbl="bgShp" presStyleIdx="3" presStyleCnt="4"/>
      <dgm:spPr>
        <a:solidFill>
          <a:srgbClr val="96CE6E"/>
        </a:solidFill>
      </dgm:spPr>
    </dgm:pt>
    <dgm:pt modelId="{02EE703E-6610-4E11-AFAC-A91ABD07CFDC}" type="pres">
      <dgm:prSet presAssocID="{8F2EC1B5-F826-4AC7-B1F1-F468D833393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55248A6C-2F56-4A83-A04B-60E74C6F8DBD}" type="pres">
      <dgm:prSet presAssocID="{8F2EC1B5-F826-4AC7-B1F1-F468D8333932}" presName="spaceRect" presStyleCnt="0"/>
      <dgm:spPr/>
    </dgm:pt>
    <dgm:pt modelId="{DEAF31D5-4F87-4C6A-B3DD-1C0E6357B622}" type="pres">
      <dgm:prSet presAssocID="{8F2EC1B5-F826-4AC7-B1F1-F468D833393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E1A1B14-B136-439F-B7D7-559E5C172486}" type="presOf" srcId="{2BF6E6C1-EA23-4B98-BFF3-5782EEC010A4}" destId="{FC0BA087-17C1-4239-B783-DB03459D9BB1}" srcOrd="0" destOrd="0" presId="urn:microsoft.com/office/officeart/2018/2/layout/IconVerticalSolidList"/>
    <dgm:cxn modelId="{33EBD83A-51FB-44E9-A860-506C47BEDB0E}" srcId="{BB5EDC45-F8DB-4B8E-9BB4-2D4B95F375BA}" destId="{2BF6E6C1-EA23-4B98-BFF3-5782EEC010A4}" srcOrd="0" destOrd="0" parTransId="{0D58770C-3265-4FB2-8F66-637F0F04432C}" sibTransId="{6E5C52C9-7521-48D5-9881-0E29A9C0995B}"/>
    <dgm:cxn modelId="{B8E4A35C-8396-4FA8-86D1-6413C4231BE6}" srcId="{BB5EDC45-F8DB-4B8E-9BB4-2D4B95F375BA}" destId="{8F2EC1B5-F826-4AC7-B1F1-F468D8333932}" srcOrd="3" destOrd="0" parTransId="{98E68FB1-E7A6-4E1F-B2A2-9EEC55F06ECF}" sibTransId="{260C3786-9D9B-410A-AF51-3813D588C72B}"/>
    <dgm:cxn modelId="{51C66042-D1B7-409A-9D17-0D90AE567B1D}" type="presOf" srcId="{BB5EDC45-F8DB-4B8E-9BB4-2D4B95F375BA}" destId="{2808680B-AC19-488E-8FF9-1306C53BA313}" srcOrd="0" destOrd="0" presId="urn:microsoft.com/office/officeart/2018/2/layout/IconVerticalSolidList"/>
    <dgm:cxn modelId="{3DCFAA67-A2BA-4532-B062-7D94560BE04A}" srcId="{BB5EDC45-F8DB-4B8E-9BB4-2D4B95F375BA}" destId="{F601C51B-04C2-4206-B88C-42F75143E025}" srcOrd="2" destOrd="0" parTransId="{BC8F87A6-0ABF-4A16-BA2F-444337642BDC}" sibTransId="{3B8E40B2-C3D3-4DD3-B8D4-93CBE4F250C3}"/>
    <dgm:cxn modelId="{3E4FA350-0D0E-444A-BC1B-3B3E72FC7D19}" type="presOf" srcId="{8F2EC1B5-F826-4AC7-B1F1-F468D8333932}" destId="{DEAF31D5-4F87-4C6A-B3DD-1C0E6357B622}" srcOrd="0" destOrd="0" presId="urn:microsoft.com/office/officeart/2018/2/layout/IconVerticalSolidList"/>
    <dgm:cxn modelId="{83A5D499-B501-444F-A5AA-79F9EC2539A5}" srcId="{BB5EDC45-F8DB-4B8E-9BB4-2D4B95F375BA}" destId="{1E4E69E2-1748-49F2-9D8E-20BDA8EB7EEE}" srcOrd="1" destOrd="0" parTransId="{297DB216-D860-40FD-BA18-4F8014CB92E6}" sibTransId="{C6DD125F-D933-4C9B-A82B-29267DA9FEE5}"/>
    <dgm:cxn modelId="{39033CC6-A54B-4E87-8CEB-576FFB6DA10F}" type="presOf" srcId="{1E4E69E2-1748-49F2-9D8E-20BDA8EB7EEE}" destId="{1608A51F-E464-414E-9250-99B425013630}" srcOrd="0" destOrd="0" presId="urn:microsoft.com/office/officeart/2018/2/layout/IconVerticalSolidList"/>
    <dgm:cxn modelId="{F5155CFB-91A9-40CD-A24B-9DD237A5C925}" type="presOf" srcId="{F601C51B-04C2-4206-B88C-42F75143E025}" destId="{0D58C15D-9965-406E-9C42-B02E7E9AF3A3}" srcOrd="0" destOrd="0" presId="urn:microsoft.com/office/officeart/2018/2/layout/IconVerticalSolidList"/>
    <dgm:cxn modelId="{34049EC2-A327-4D1E-8429-BA3C26D414E0}" type="presParOf" srcId="{2808680B-AC19-488E-8FF9-1306C53BA313}" destId="{81F29A52-B4D1-4CC3-916F-8DC82517F3BF}" srcOrd="0" destOrd="0" presId="urn:microsoft.com/office/officeart/2018/2/layout/IconVerticalSolidList"/>
    <dgm:cxn modelId="{AE113777-C54C-4C2F-A6A8-BA5A2AD2158B}" type="presParOf" srcId="{81F29A52-B4D1-4CC3-916F-8DC82517F3BF}" destId="{3BD15BB7-1108-4AB0-8A41-C301D642C349}" srcOrd="0" destOrd="0" presId="urn:microsoft.com/office/officeart/2018/2/layout/IconVerticalSolidList"/>
    <dgm:cxn modelId="{CD2D481F-B383-4A88-A2EF-1FEF37349A79}" type="presParOf" srcId="{81F29A52-B4D1-4CC3-916F-8DC82517F3BF}" destId="{DD219F54-BFF7-439C-B4BF-18A70A2A77B3}" srcOrd="1" destOrd="0" presId="urn:microsoft.com/office/officeart/2018/2/layout/IconVerticalSolidList"/>
    <dgm:cxn modelId="{4A5110B2-1397-4FB5-9314-0F7B41F7E378}" type="presParOf" srcId="{81F29A52-B4D1-4CC3-916F-8DC82517F3BF}" destId="{5FF67407-5599-44AC-8868-73354105912F}" srcOrd="2" destOrd="0" presId="urn:microsoft.com/office/officeart/2018/2/layout/IconVerticalSolidList"/>
    <dgm:cxn modelId="{3C9E127D-C15D-436C-94FB-61CBCE6232FE}" type="presParOf" srcId="{81F29A52-B4D1-4CC3-916F-8DC82517F3BF}" destId="{FC0BA087-17C1-4239-B783-DB03459D9BB1}" srcOrd="3" destOrd="0" presId="urn:microsoft.com/office/officeart/2018/2/layout/IconVerticalSolidList"/>
    <dgm:cxn modelId="{CB4A1BCB-1495-4817-81A3-AFE7E2754C55}" type="presParOf" srcId="{2808680B-AC19-488E-8FF9-1306C53BA313}" destId="{5C335A6E-3B27-4EA7-A6B8-3266373EFA54}" srcOrd="1" destOrd="0" presId="urn:microsoft.com/office/officeart/2018/2/layout/IconVerticalSolidList"/>
    <dgm:cxn modelId="{6EF21AEF-F8C2-4185-9EDE-C896B106079A}" type="presParOf" srcId="{2808680B-AC19-488E-8FF9-1306C53BA313}" destId="{F898C07F-FC31-44FE-B6FA-8D02EBA15273}" srcOrd="2" destOrd="0" presId="urn:microsoft.com/office/officeart/2018/2/layout/IconVerticalSolidList"/>
    <dgm:cxn modelId="{06BBD523-3106-455A-825B-6A44D83271E2}" type="presParOf" srcId="{F898C07F-FC31-44FE-B6FA-8D02EBA15273}" destId="{34EAE8D4-0327-4EA2-B387-BEEF4E0C4A81}" srcOrd="0" destOrd="0" presId="urn:microsoft.com/office/officeart/2018/2/layout/IconVerticalSolidList"/>
    <dgm:cxn modelId="{195997E1-AF75-447A-BC9A-42510A6E9A29}" type="presParOf" srcId="{F898C07F-FC31-44FE-B6FA-8D02EBA15273}" destId="{418D4C06-1546-4438-8EE9-A7815BF221DF}" srcOrd="1" destOrd="0" presId="urn:microsoft.com/office/officeart/2018/2/layout/IconVerticalSolidList"/>
    <dgm:cxn modelId="{BBC075AE-AF61-4B80-8085-F07AD7DD4746}" type="presParOf" srcId="{F898C07F-FC31-44FE-B6FA-8D02EBA15273}" destId="{E3D62958-CF6B-416E-8AD1-EBEAC57DE279}" srcOrd="2" destOrd="0" presId="urn:microsoft.com/office/officeart/2018/2/layout/IconVerticalSolidList"/>
    <dgm:cxn modelId="{84EF905C-1170-4EAE-985F-4C5950B6CDDE}" type="presParOf" srcId="{F898C07F-FC31-44FE-B6FA-8D02EBA15273}" destId="{1608A51F-E464-414E-9250-99B425013630}" srcOrd="3" destOrd="0" presId="urn:microsoft.com/office/officeart/2018/2/layout/IconVerticalSolidList"/>
    <dgm:cxn modelId="{AF78EDE5-92D2-46B4-8C13-BD494EE8757D}" type="presParOf" srcId="{2808680B-AC19-488E-8FF9-1306C53BA313}" destId="{7CBB570A-001E-4D80-802D-441C7B9CD023}" srcOrd="3" destOrd="0" presId="urn:microsoft.com/office/officeart/2018/2/layout/IconVerticalSolidList"/>
    <dgm:cxn modelId="{D6D3934B-8C5F-4343-85F8-FFB2A2FDDCCD}" type="presParOf" srcId="{2808680B-AC19-488E-8FF9-1306C53BA313}" destId="{350DE371-74F0-4627-94DD-E36B35340904}" srcOrd="4" destOrd="0" presId="urn:microsoft.com/office/officeart/2018/2/layout/IconVerticalSolidList"/>
    <dgm:cxn modelId="{DC1AC356-44FB-4E24-ABB0-D2A07458E773}" type="presParOf" srcId="{350DE371-74F0-4627-94DD-E36B35340904}" destId="{FF88F328-5A26-443B-9CE2-848F26D5E8DB}" srcOrd="0" destOrd="0" presId="urn:microsoft.com/office/officeart/2018/2/layout/IconVerticalSolidList"/>
    <dgm:cxn modelId="{0D67CA19-8506-4AB9-915F-DF06DE10B03A}" type="presParOf" srcId="{350DE371-74F0-4627-94DD-E36B35340904}" destId="{D122FE6E-E10A-437A-AF80-499044C1BAF9}" srcOrd="1" destOrd="0" presId="urn:microsoft.com/office/officeart/2018/2/layout/IconVerticalSolidList"/>
    <dgm:cxn modelId="{5E2ADAD3-34E5-4FA6-A9B2-270075AF67F4}" type="presParOf" srcId="{350DE371-74F0-4627-94DD-E36B35340904}" destId="{A8F079B9-F85A-415F-9548-26071BDBA912}" srcOrd="2" destOrd="0" presId="urn:microsoft.com/office/officeart/2018/2/layout/IconVerticalSolidList"/>
    <dgm:cxn modelId="{73969CC1-7EC3-4E04-9C62-4EC5AA7DD057}" type="presParOf" srcId="{350DE371-74F0-4627-94DD-E36B35340904}" destId="{0D58C15D-9965-406E-9C42-B02E7E9AF3A3}" srcOrd="3" destOrd="0" presId="urn:microsoft.com/office/officeart/2018/2/layout/IconVerticalSolidList"/>
    <dgm:cxn modelId="{120AB45D-2B73-4596-B5BA-C7DCC148D34F}" type="presParOf" srcId="{2808680B-AC19-488E-8FF9-1306C53BA313}" destId="{BCEE058C-8168-495E-867B-65E4C6F7DACD}" srcOrd="5" destOrd="0" presId="urn:microsoft.com/office/officeart/2018/2/layout/IconVerticalSolidList"/>
    <dgm:cxn modelId="{5DC24AE3-9E97-45DA-B9BD-F226EAFF841C}" type="presParOf" srcId="{2808680B-AC19-488E-8FF9-1306C53BA313}" destId="{F55192E2-EB25-48BC-A4F2-E2F7E0CFFC3B}" srcOrd="6" destOrd="0" presId="urn:microsoft.com/office/officeart/2018/2/layout/IconVerticalSolidList"/>
    <dgm:cxn modelId="{267103F4-0409-47FF-9D96-DDC05634D695}" type="presParOf" srcId="{F55192E2-EB25-48BC-A4F2-E2F7E0CFFC3B}" destId="{C5CBA99B-14A2-434F-B1B6-DD371768B68C}" srcOrd="0" destOrd="0" presId="urn:microsoft.com/office/officeart/2018/2/layout/IconVerticalSolidList"/>
    <dgm:cxn modelId="{DA868174-37B8-44B4-8E48-1444B6CC9007}" type="presParOf" srcId="{F55192E2-EB25-48BC-A4F2-E2F7E0CFFC3B}" destId="{02EE703E-6610-4E11-AFAC-A91ABD07CFDC}" srcOrd="1" destOrd="0" presId="urn:microsoft.com/office/officeart/2018/2/layout/IconVerticalSolidList"/>
    <dgm:cxn modelId="{1CF15B50-6FBF-4DC5-9821-D66E3FD81646}" type="presParOf" srcId="{F55192E2-EB25-48BC-A4F2-E2F7E0CFFC3B}" destId="{55248A6C-2F56-4A83-A04B-60E74C6F8DBD}" srcOrd="2" destOrd="0" presId="urn:microsoft.com/office/officeart/2018/2/layout/IconVerticalSolidList"/>
    <dgm:cxn modelId="{628B6A87-23A2-425A-8359-A3EDBD3D4E05}" type="presParOf" srcId="{F55192E2-EB25-48BC-A4F2-E2F7E0CFFC3B}" destId="{DEAF31D5-4F87-4C6A-B3DD-1C0E6357B62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4110B6-18B9-42C1-BA55-76DD4AE5ACEE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966FAA0-4C05-4CC1-A3CC-1B7DF34D87CF}">
      <dgm:prSet custT="1"/>
      <dgm:spPr/>
      <dgm:t>
        <a:bodyPr/>
        <a:lstStyle/>
        <a:p>
          <a:r>
            <a:rPr lang="cs-CZ" sz="1200" b="1" dirty="0">
              <a:solidFill>
                <a:schemeClr val="tx1"/>
              </a:solidFill>
            </a:rPr>
            <a:t>Znalostní centrum </a:t>
          </a:r>
          <a:br>
            <a:rPr lang="cs-CZ" sz="1200" b="1" dirty="0">
              <a:solidFill>
                <a:schemeClr val="tx1"/>
              </a:solidFill>
            </a:rPr>
          </a:br>
          <a:r>
            <a:rPr lang="cs-CZ" sz="1200" b="1" dirty="0">
              <a:solidFill>
                <a:schemeClr val="tx1"/>
              </a:solidFill>
            </a:rPr>
            <a:t>pro </a:t>
          </a:r>
          <a:r>
            <a:rPr lang="cs-CZ" sz="1200" b="1" dirty="0" err="1">
              <a:solidFill>
                <a:schemeClr val="tx1"/>
              </a:solidFill>
            </a:rPr>
            <a:t>bioekonomiku</a:t>
          </a:r>
          <a:r>
            <a:rPr lang="cs-CZ" sz="1200" b="1" dirty="0">
              <a:solidFill>
                <a:schemeClr val="tx1"/>
              </a:solidFill>
            </a:rPr>
            <a:t>  Evropské komise</a:t>
          </a:r>
          <a:endParaRPr lang="en-US" sz="1200" dirty="0">
            <a:solidFill>
              <a:schemeClr val="tx1"/>
            </a:solidFill>
          </a:endParaRPr>
        </a:p>
      </dgm:t>
    </dgm:pt>
    <dgm:pt modelId="{403837A5-3D45-4C12-9C33-E5EBBB1DE058}" type="parTrans" cxnId="{61B682C1-27EB-40F0-87D6-FA790E03ABFC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E23DEF99-FB93-4B56-8B6A-EF90714CB999}" type="sibTrans" cxnId="{61B682C1-27EB-40F0-87D6-FA790E03ABFC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CF62A1BD-01AC-4A89-8017-4ACCDD8D9CF1}">
      <dgm:prSet custT="1"/>
      <dgm:spPr/>
      <dgm:t>
        <a:bodyPr/>
        <a:lstStyle/>
        <a:p>
          <a:r>
            <a:rPr lang="cs-CZ" sz="1400" dirty="0">
              <a:solidFill>
                <a:schemeClr val="tx1"/>
              </a:solidFill>
            </a:rPr>
            <a:t>Identifikuje a filtruje relevantní informace, které následně zpřístupňuje;</a:t>
          </a:r>
          <a:endParaRPr lang="en-US" sz="1400" dirty="0">
            <a:solidFill>
              <a:schemeClr val="tx1"/>
            </a:solidFill>
          </a:endParaRPr>
        </a:p>
      </dgm:t>
    </dgm:pt>
    <dgm:pt modelId="{7775095E-5C99-40EE-92D4-29B16543B964}" type="parTrans" cxnId="{565C2DB7-3121-4220-9E7F-974ED4BC0C91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C60A685A-94E1-4D5F-9E42-8B67E346D9EC}" type="sibTrans" cxnId="{565C2DB7-3121-4220-9E7F-974ED4BC0C91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09400A9A-1FB5-4899-8A34-A592F981E2C4}">
      <dgm:prSet custT="1"/>
      <dgm:spPr/>
      <dgm:t>
        <a:bodyPr/>
        <a:lstStyle/>
        <a:p>
          <a:r>
            <a:rPr lang="cs-CZ" sz="1400" dirty="0">
              <a:solidFill>
                <a:schemeClr val="tx1"/>
              </a:solidFill>
            </a:rPr>
            <a:t>Sdružuje výzkumníky, tvůrce politik a další odborníky v oboru;</a:t>
          </a:r>
          <a:endParaRPr lang="en-US" sz="1400" dirty="0">
            <a:solidFill>
              <a:schemeClr val="tx1"/>
            </a:solidFill>
          </a:endParaRPr>
        </a:p>
      </dgm:t>
    </dgm:pt>
    <dgm:pt modelId="{BBDAC25B-92F8-4365-9E9D-3056FB8F1CE9}" type="parTrans" cxnId="{EAF38FAD-CB18-432F-AF62-98A916B951B5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392B015C-E7B7-49C9-A390-CF0FB70FEB60}" type="sibTrans" cxnId="{EAF38FAD-CB18-432F-AF62-98A916B951B5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4881DFF2-B46D-4585-971A-2C562AC257EC}">
      <dgm:prSet custT="1"/>
      <dgm:spPr/>
      <dgm:t>
        <a:bodyPr/>
        <a:lstStyle/>
        <a:p>
          <a:r>
            <a:rPr lang="cs-CZ" sz="1400" dirty="0">
              <a:solidFill>
                <a:schemeClr val="tx1"/>
              </a:solidFill>
            </a:rPr>
            <a:t>Provádí analýzy, syntézy </a:t>
          </a:r>
          <a:br>
            <a:rPr lang="cs-CZ" sz="1400" dirty="0">
              <a:solidFill>
                <a:schemeClr val="tx1"/>
              </a:solidFill>
            </a:rPr>
          </a:br>
          <a:r>
            <a:rPr lang="cs-CZ" sz="1400" dirty="0">
              <a:solidFill>
                <a:schemeClr val="tx1"/>
              </a:solidFill>
            </a:rPr>
            <a:t>a šíří dostupná fakta;</a:t>
          </a:r>
          <a:endParaRPr lang="en-US" sz="1400" dirty="0">
            <a:solidFill>
              <a:schemeClr val="tx1"/>
            </a:solidFill>
          </a:endParaRPr>
        </a:p>
      </dgm:t>
    </dgm:pt>
    <dgm:pt modelId="{18A09250-84A1-42A2-B580-2442302C14CF}" type="parTrans" cxnId="{9C934DF8-78F0-448B-BF23-FC824CF832B4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55B318CD-B4E2-40B0-8414-85ECCB442A96}" type="sibTrans" cxnId="{9C934DF8-78F0-448B-BF23-FC824CF832B4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EB3D7B7F-6FD1-443D-A7F1-C8A300163112}">
      <dgm:prSet custT="1"/>
      <dgm:spPr/>
      <dgm:t>
        <a:bodyPr/>
        <a:lstStyle/>
        <a:p>
          <a:r>
            <a:rPr lang="cs-CZ" sz="1400" dirty="0">
              <a:solidFill>
                <a:schemeClr val="tx1"/>
              </a:solidFill>
            </a:rPr>
            <a:t>Posiluje znalostní základnu pro tvorbu politik v oblasti </a:t>
          </a:r>
          <a:r>
            <a:rPr lang="cs-CZ" sz="1400" dirty="0" err="1">
              <a:solidFill>
                <a:schemeClr val="tx1"/>
              </a:solidFill>
            </a:rPr>
            <a:t>bioekonomiky</a:t>
          </a:r>
          <a:r>
            <a:rPr lang="cs-CZ" sz="1400" dirty="0">
              <a:solidFill>
                <a:schemeClr val="tx1"/>
              </a:solidFill>
            </a:rPr>
            <a:t>.</a:t>
          </a:r>
          <a:endParaRPr lang="en-US" sz="1400" dirty="0">
            <a:solidFill>
              <a:schemeClr val="tx1"/>
            </a:solidFill>
          </a:endParaRPr>
        </a:p>
      </dgm:t>
    </dgm:pt>
    <dgm:pt modelId="{8CED8F54-F40E-4E54-85B4-C63957B5F8BE}" type="parTrans" cxnId="{60B5E3D3-F104-4E58-A469-6245D31B81C7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4735AF84-633A-42C9-B68E-90BED23248DD}" type="sibTrans" cxnId="{60B5E3D3-F104-4E58-A469-6245D31B81C7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E5DFBF09-3C42-4931-BCAD-7DBFB6A07C95}" type="pres">
      <dgm:prSet presAssocID="{5F4110B6-18B9-42C1-BA55-76DD4AE5AC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C31E918-464A-4523-ABDD-6D5E34032356}" type="pres">
      <dgm:prSet presAssocID="{F966FAA0-4C05-4CC1-A3CC-1B7DF34D87CF}" presName="hierRoot1" presStyleCnt="0">
        <dgm:presLayoutVars>
          <dgm:hierBranch val="init"/>
        </dgm:presLayoutVars>
      </dgm:prSet>
      <dgm:spPr/>
    </dgm:pt>
    <dgm:pt modelId="{6D329813-3BC2-436E-8DD8-6C162B866201}" type="pres">
      <dgm:prSet presAssocID="{F966FAA0-4C05-4CC1-A3CC-1B7DF34D87CF}" presName="rootComposite1" presStyleCnt="0"/>
      <dgm:spPr/>
    </dgm:pt>
    <dgm:pt modelId="{EEDDA9DA-4146-4656-946A-8D254DA5CE87}" type="pres">
      <dgm:prSet presAssocID="{F966FAA0-4C05-4CC1-A3CC-1B7DF34D87CF}" presName="rootText1" presStyleLbl="node0" presStyleIdx="0" presStyleCnt="1" custScaleY="399061">
        <dgm:presLayoutVars>
          <dgm:chPref val="3"/>
        </dgm:presLayoutVars>
      </dgm:prSet>
      <dgm:spPr/>
    </dgm:pt>
    <dgm:pt modelId="{6828AD49-B9E7-41F8-AC7B-618C01E9BE94}" type="pres">
      <dgm:prSet presAssocID="{F966FAA0-4C05-4CC1-A3CC-1B7DF34D87CF}" presName="rootConnector1" presStyleLbl="node1" presStyleIdx="0" presStyleCnt="0"/>
      <dgm:spPr/>
    </dgm:pt>
    <dgm:pt modelId="{C631D9A8-4DC1-4264-989B-A678F4562AAD}" type="pres">
      <dgm:prSet presAssocID="{F966FAA0-4C05-4CC1-A3CC-1B7DF34D87CF}" presName="hierChild2" presStyleCnt="0"/>
      <dgm:spPr/>
    </dgm:pt>
    <dgm:pt modelId="{22FFD5E8-FCF5-4842-AF4A-8F5959E36773}" type="pres">
      <dgm:prSet presAssocID="{7775095E-5C99-40EE-92D4-29B16543B964}" presName="Name64" presStyleLbl="parChTrans1D2" presStyleIdx="0" presStyleCnt="4"/>
      <dgm:spPr/>
    </dgm:pt>
    <dgm:pt modelId="{1D5FB7A1-7F13-4AAF-A18F-2849CC1A0F58}" type="pres">
      <dgm:prSet presAssocID="{CF62A1BD-01AC-4A89-8017-4ACCDD8D9CF1}" presName="hierRoot2" presStyleCnt="0">
        <dgm:presLayoutVars>
          <dgm:hierBranch val="init"/>
        </dgm:presLayoutVars>
      </dgm:prSet>
      <dgm:spPr/>
    </dgm:pt>
    <dgm:pt modelId="{95E63F8F-1915-4705-990B-770F9A5CD768}" type="pres">
      <dgm:prSet presAssocID="{CF62A1BD-01AC-4A89-8017-4ACCDD8D9CF1}" presName="rootComposite" presStyleCnt="0"/>
      <dgm:spPr/>
    </dgm:pt>
    <dgm:pt modelId="{162F20C7-BCEC-41EA-ADB0-3E50678C4AA8}" type="pres">
      <dgm:prSet presAssocID="{CF62A1BD-01AC-4A89-8017-4ACCDD8D9CF1}" presName="rootText" presStyleLbl="node2" presStyleIdx="0" presStyleCnt="4" custScaleX="200723" custScaleY="239225">
        <dgm:presLayoutVars>
          <dgm:chPref val="3"/>
        </dgm:presLayoutVars>
      </dgm:prSet>
      <dgm:spPr/>
    </dgm:pt>
    <dgm:pt modelId="{AA990D9B-B144-4381-B2D4-6E1422A48147}" type="pres">
      <dgm:prSet presAssocID="{CF62A1BD-01AC-4A89-8017-4ACCDD8D9CF1}" presName="rootConnector" presStyleLbl="node2" presStyleIdx="0" presStyleCnt="4"/>
      <dgm:spPr/>
    </dgm:pt>
    <dgm:pt modelId="{388E4350-9AFC-4B79-9AD9-9076AA6F46B6}" type="pres">
      <dgm:prSet presAssocID="{CF62A1BD-01AC-4A89-8017-4ACCDD8D9CF1}" presName="hierChild4" presStyleCnt="0"/>
      <dgm:spPr/>
    </dgm:pt>
    <dgm:pt modelId="{9B686B7C-5D5B-4275-84A1-132569E3AD0E}" type="pres">
      <dgm:prSet presAssocID="{CF62A1BD-01AC-4A89-8017-4ACCDD8D9CF1}" presName="hierChild5" presStyleCnt="0"/>
      <dgm:spPr/>
    </dgm:pt>
    <dgm:pt modelId="{535B0EB3-1B60-4ECE-A035-64A0483BBD0E}" type="pres">
      <dgm:prSet presAssocID="{BBDAC25B-92F8-4365-9E9D-3056FB8F1CE9}" presName="Name64" presStyleLbl="parChTrans1D2" presStyleIdx="1" presStyleCnt="4"/>
      <dgm:spPr/>
    </dgm:pt>
    <dgm:pt modelId="{EE82884B-6601-470D-8DE4-4F1CDC8DB781}" type="pres">
      <dgm:prSet presAssocID="{09400A9A-1FB5-4899-8A34-A592F981E2C4}" presName="hierRoot2" presStyleCnt="0">
        <dgm:presLayoutVars>
          <dgm:hierBranch val="init"/>
        </dgm:presLayoutVars>
      </dgm:prSet>
      <dgm:spPr/>
    </dgm:pt>
    <dgm:pt modelId="{706B1C09-FF38-40CE-80B2-F0A1B79D1BC5}" type="pres">
      <dgm:prSet presAssocID="{09400A9A-1FB5-4899-8A34-A592F981E2C4}" presName="rootComposite" presStyleCnt="0"/>
      <dgm:spPr/>
    </dgm:pt>
    <dgm:pt modelId="{8DC2E70E-06B5-4817-BFFF-9BD9110252BF}" type="pres">
      <dgm:prSet presAssocID="{09400A9A-1FB5-4899-8A34-A592F981E2C4}" presName="rootText" presStyleLbl="node2" presStyleIdx="1" presStyleCnt="4" custScaleX="173565" custScaleY="224399">
        <dgm:presLayoutVars>
          <dgm:chPref val="3"/>
        </dgm:presLayoutVars>
      </dgm:prSet>
      <dgm:spPr/>
    </dgm:pt>
    <dgm:pt modelId="{E9B8C8AC-325D-4C53-9913-3035B344BD98}" type="pres">
      <dgm:prSet presAssocID="{09400A9A-1FB5-4899-8A34-A592F981E2C4}" presName="rootConnector" presStyleLbl="node2" presStyleIdx="1" presStyleCnt="4"/>
      <dgm:spPr/>
    </dgm:pt>
    <dgm:pt modelId="{BA77A577-6002-4688-9955-4954B114F059}" type="pres">
      <dgm:prSet presAssocID="{09400A9A-1FB5-4899-8A34-A592F981E2C4}" presName="hierChild4" presStyleCnt="0"/>
      <dgm:spPr/>
    </dgm:pt>
    <dgm:pt modelId="{B710DEBD-D793-442A-9E42-1B076B4BEA4D}" type="pres">
      <dgm:prSet presAssocID="{09400A9A-1FB5-4899-8A34-A592F981E2C4}" presName="hierChild5" presStyleCnt="0"/>
      <dgm:spPr/>
    </dgm:pt>
    <dgm:pt modelId="{CBFF2DC1-66D8-45F9-AF10-45C2B8849103}" type="pres">
      <dgm:prSet presAssocID="{18A09250-84A1-42A2-B580-2442302C14CF}" presName="Name64" presStyleLbl="parChTrans1D2" presStyleIdx="2" presStyleCnt="4"/>
      <dgm:spPr/>
    </dgm:pt>
    <dgm:pt modelId="{628C8CEC-8CA6-443A-98A1-AED01CC0B579}" type="pres">
      <dgm:prSet presAssocID="{4881DFF2-B46D-4585-971A-2C562AC257EC}" presName="hierRoot2" presStyleCnt="0">
        <dgm:presLayoutVars>
          <dgm:hierBranch val="init"/>
        </dgm:presLayoutVars>
      </dgm:prSet>
      <dgm:spPr/>
    </dgm:pt>
    <dgm:pt modelId="{E5AF9BCE-7F7D-4930-99D6-D73176EB0AA4}" type="pres">
      <dgm:prSet presAssocID="{4881DFF2-B46D-4585-971A-2C562AC257EC}" presName="rootComposite" presStyleCnt="0"/>
      <dgm:spPr/>
    </dgm:pt>
    <dgm:pt modelId="{5F9DC560-A4D3-4158-982A-86425022DBF1}" type="pres">
      <dgm:prSet presAssocID="{4881DFF2-B46D-4585-971A-2C562AC257EC}" presName="rootText" presStyleLbl="node2" presStyleIdx="2" presStyleCnt="4" custScaleX="184081" custScaleY="259710">
        <dgm:presLayoutVars>
          <dgm:chPref val="3"/>
        </dgm:presLayoutVars>
      </dgm:prSet>
      <dgm:spPr/>
    </dgm:pt>
    <dgm:pt modelId="{021D981D-BF21-45A0-8FE7-145840761D9F}" type="pres">
      <dgm:prSet presAssocID="{4881DFF2-B46D-4585-971A-2C562AC257EC}" presName="rootConnector" presStyleLbl="node2" presStyleIdx="2" presStyleCnt="4"/>
      <dgm:spPr/>
    </dgm:pt>
    <dgm:pt modelId="{980BF0BA-9D2A-48FB-A6EE-C4A6109B5EDA}" type="pres">
      <dgm:prSet presAssocID="{4881DFF2-B46D-4585-971A-2C562AC257EC}" presName="hierChild4" presStyleCnt="0"/>
      <dgm:spPr/>
    </dgm:pt>
    <dgm:pt modelId="{40DA57FB-F87E-46DD-B734-105BB0A2C95F}" type="pres">
      <dgm:prSet presAssocID="{4881DFF2-B46D-4585-971A-2C562AC257EC}" presName="hierChild5" presStyleCnt="0"/>
      <dgm:spPr/>
    </dgm:pt>
    <dgm:pt modelId="{C50ADDD3-A0B0-4362-8D22-25E521E34192}" type="pres">
      <dgm:prSet presAssocID="{8CED8F54-F40E-4E54-85B4-C63957B5F8BE}" presName="Name64" presStyleLbl="parChTrans1D2" presStyleIdx="3" presStyleCnt="4"/>
      <dgm:spPr/>
    </dgm:pt>
    <dgm:pt modelId="{2828A92D-1CA8-4BB8-8A68-26FBA783048D}" type="pres">
      <dgm:prSet presAssocID="{EB3D7B7F-6FD1-443D-A7F1-C8A300163112}" presName="hierRoot2" presStyleCnt="0">
        <dgm:presLayoutVars>
          <dgm:hierBranch val="init"/>
        </dgm:presLayoutVars>
      </dgm:prSet>
      <dgm:spPr/>
    </dgm:pt>
    <dgm:pt modelId="{45C24040-F149-4D74-B8A7-66F872461A9B}" type="pres">
      <dgm:prSet presAssocID="{EB3D7B7F-6FD1-443D-A7F1-C8A300163112}" presName="rootComposite" presStyleCnt="0"/>
      <dgm:spPr/>
    </dgm:pt>
    <dgm:pt modelId="{81EEAC4E-8097-4D61-9BD2-6E393F22E041}" type="pres">
      <dgm:prSet presAssocID="{EB3D7B7F-6FD1-443D-A7F1-C8A300163112}" presName="rootText" presStyleLbl="node2" presStyleIdx="3" presStyleCnt="4" custScaleX="190082" custScaleY="304465">
        <dgm:presLayoutVars>
          <dgm:chPref val="3"/>
        </dgm:presLayoutVars>
      </dgm:prSet>
      <dgm:spPr/>
    </dgm:pt>
    <dgm:pt modelId="{F8A66876-C73C-4479-B32D-D9C64815A101}" type="pres">
      <dgm:prSet presAssocID="{EB3D7B7F-6FD1-443D-A7F1-C8A300163112}" presName="rootConnector" presStyleLbl="node2" presStyleIdx="3" presStyleCnt="4"/>
      <dgm:spPr/>
    </dgm:pt>
    <dgm:pt modelId="{311F7532-85F7-4424-B30D-7D7D74136CC1}" type="pres">
      <dgm:prSet presAssocID="{EB3D7B7F-6FD1-443D-A7F1-C8A300163112}" presName="hierChild4" presStyleCnt="0"/>
      <dgm:spPr/>
    </dgm:pt>
    <dgm:pt modelId="{D46ADB18-0389-4AB7-9EC6-5BF90B975066}" type="pres">
      <dgm:prSet presAssocID="{EB3D7B7F-6FD1-443D-A7F1-C8A300163112}" presName="hierChild5" presStyleCnt="0"/>
      <dgm:spPr/>
    </dgm:pt>
    <dgm:pt modelId="{621E64B8-3F39-4C8A-BC55-3C96D15ED38C}" type="pres">
      <dgm:prSet presAssocID="{F966FAA0-4C05-4CC1-A3CC-1B7DF34D87CF}" presName="hierChild3" presStyleCnt="0"/>
      <dgm:spPr/>
    </dgm:pt>
  </dgm:ptLst>
  <dgm:cxnLst>
    <dgm:cxn modelId="{BD4B6E27-822D-4523-AC47-869190B30979}" type="presOf" srcId="{4881DFF2-B46D-4585-971A-2C562AC257EC}" destId="{021D981D-BF21-45A0-8FE7-145840761D9F}" srcOrd="1" destOrd="0" presId="urn:microsoft.com/office/officeart/2009/3/layout/HorizontalOrganizationChart"/>
    <dgm:cxn modelId="{37C0BA2A-AC40-43FD-9435-43326403BB2E}" type="presOf" srcId="{BBDAC25B-92F8-4365-9E9D-3056FB8F1CE9}" destId="{535B0EB3-1B60-4ECE-A035-64A0483BBD0E}" srcOrd="0" destOrd="0" presId="urn:microsoft.com/office/officeart/2009/3/layout/HorizontalOrganizationChart"/>
    <dgm:cxn modelId="{06EE4260-4B9B-4D52-8ECB-12FECD71ACC4}" type="presOf" srcId="{CF62A1BD-01AC-4A89-8017-4ACCDD8D9CF1}" destId="{162F20C7-BCEC-41EA-ADB0-3E50678C4AA8}" srcOrd="0" destOrd="0" presId="urn:microsoft.com/office/officeart/2009/3/layout/HorizontalOrganizationChart"/>
    <dgm:cxn modelId="{F53B3548-FCAB-4F91-8D77-AA7500CE5522}" type="presOf" srcId="{F966FAA0-4C05-4CC1-A3CC-1B7DF34D87CF}" destId="{EEDDA9DA-4146-4656-946A-8D254DA5CE87}" srcOrd="0" destOrd="0" presId="urn:microsoft.com/office/officeart/2009/3/layout/HorizontalOrganizationChart"/>
    <dgm:cxn modelId="{B9EE3272-FC10-4033-99C0-581EAF4902EF}" type="presOf" srcId="{F966FAA0-4C05-4CC1-A3CC-1B7DF34D87CF}" destId="{6828AD49-B9E7-41F8-AC7B-618C01E9BE94}" srcOrd="1" destOrd="0" presId="urn:microsoft.com/office/officeart/2009/3/layout/HorizontalOrganizationChart"/>
    <dgm:cxn modelId="{EF86DF7F-50ED-4BE4-8DCB-336044A33BDD}" type="presOf" srcId="{09400A9A-1FB5-4899-8A34-A592F981E2C4}" destId="{E9B8C8AC-325D-4C53-9913-3035B344BD98}" srcOrd="1" destOrd="0" presId="urn:microsoft.com/office/officeart/2009/3/layout/HorizontalOrganizationChart"/>
    <dgm:cxn modelId="{6F73F498-40C1-4D70-B191-25A31F20CA48}" type="presOf" srcId="{CF62A1BD-01AC-4A89-8017-4ACCDD8D9CF1}" destId="{AA990D9B-B144-4381-B2D4-6E1422A48147}" srcOrd="1" destOrd="0" presId="urn:microsoft.com/office/officeart/2009/3/layout/HorizontalOrganizationChart"/>
    <dgm:cxn modelId="{EAF38FAD-CB18-432F-AF62-98A916B951B5}" srcId="{F966FAA0-4C05-4CC1-A3CC-1B7DF34D87CF}" destId="{09400A9A-1FB5-4899-8A34-A592F981E2C4}" srcOrd="1" destOrd="0" parTransId="{BBDAC25B-92F8-4365-9E9D-3056FB8F1CE9}" sibTransId="{392B015C-E7B7-49C9-A390-CF0FB70FEB60}"/>
    <dgm:cxn modelId="{565C2DB7-3121-4220-9E7F-974ED4BC0C91}" srcId="{F966FAA0-4C05-4CC1-A3CC-1B7DF34D87CF}" destId="{CF62A1BD-01AC-4A89-8017-4ACCDD8D9CF1}" srcOrd="0" destOrd="0" parTransId="{7775095E-5C99-40EE-92D4-29B16543B964}" sibTransId="{C60A685A-94E1-4D5F-9E42-8B67E346D9EC}"/>
    <dgm:cxn modelId="{E2ECF3B8-D24A-49C8-9FF5-8237DF579DCD}" type="presOf" srcId="{5F4110B6-18B9-42C1-BA55-76DD4AE5ACEE}" destId="{E5DFBF09-3C42-4931-BCAD-7DBFB6A07C95}" srcOrd="0" destOrd="0" presId="urn:microsoft.com/office/officeart/2009/3/layout/HorizontalOrganizationChart"/>
    <dgm:cxn modelId="{48C29BBC-B9DC-4F06-B0B7-E012A1E93AD6}" type="presOf" srcId="{18A09250-84A1-42A2-B580-2442302C14CF}" destId="{CBFF2DC1-66D8-45F9-AF10-45C2B8849103}" srcOrd="0" destOrd="0" presId="urn:microsoft.com/office/officeart/2009/3/layout/HorizontalOrganizationChart"/>
    <dgm:cxn modelId="{61B682C1-27EB-40F0-87D6-FA790E03ABFC}" srcId="{5F4110B6-18B9-42C1-BA55-76DD4AE5ACEE}" destId="{F966FAA0-4C05-4CC1-A3CC-1B7DF34D87CF}" srcOrd="0" destOrd="0" parTransId="{403837A5-3D45-4C12-9C33-E5EBBB1DE058}" sibTransId="{E23DEF99-FB93-4B56-8B6A-EF90714CB999}"/>
    <dgm:cxn modelId="{1EC850C6-A52F-44D1-BD72-49EFF6D69FFE}" type="presOf" srcId="{8CED8F54-F40E-4E54-85B4-C63957B5F8BE}" destId="{C50ADDD3-A0B0-4362-8D22-25E521E34192}" srcOrd="0" destOrd="0" presId="urn:microsoft.com/office/officeart/2009/3/layout/HorizontalOrganizationChart"/>
    <dgm:cxn modelId="{60B5E3D3-F104-4E58-A469-6245D31B81C7}" srcId="{F966FAA0-4C05-4CC1-A3CC-1B7DF34D87CF}" destId="{EB3D7B7F-6FD1-443D-A7F1-C8A300163112}" srcOrd="3" destOrd="0" parTransId="{8CED8F54-F40E-4E54-85B4-C63957B5F8BE}" sibTransId="{4735AF84-633A-42C9-B68E-90BED23248DD}"/>
    <dgm:cxn modelId="{648BE1E0-D442-4ADA-BFDB-5AAF5269EB06}" type="presOf" srcId="{7775095E-5C99-40EE-92D4-29B16543B964}" destId="{22FFD5E8-FCF5-4842-AF4A-8F5959E36773}" srcOrd="0" destOrd="0" presId="urn:microsoft.com/office/officeart/2009/3/layout/HorizontalOrganizationChart"/>
    <dgm:cxn modelId="{BC029AE3-79C4-4651-BD5B-EB24E3558073}" type="presOf" srcId="{EB3D7B7F-6FD1-443D-A7F1-C8A300163112}" destId="{81EEAC4E-8097-4D61-9BD2-6E393F22E041}" srcOrd="0" destOrd="0" presId="urn:microsoft.com/office/officeart/2009/3/layout/HorizontalOrganizationChart"/>
    <dgm:cxn modelId="{CF0A74E4-068E-4EED-924D-030C457C98F1}" type="presOf" srcId="{09400A9A-1FB5-4899-8A34-A592F981E2C4}" destId="{8DC2E70E-06B5-4817-BFFF-9BD9110252BF}" srcOrd="0" destOrd="0" presId="urn:microsoft.com/office/officeart/2009/3/layout/HorizontalOrganizationChart"/>
    <dgm:cxn modelId="{6E6BBEE4-F37E-42BF-8B12-B6D194C72374}" type="presOf" srcId="{EB3D7B7F-6FD1-443D-A7F1-C8A300163112}" destId="{F8A66876-C73C-4479-B32D-D9C64815A101}" srcOrd="1" destOrd="0" presId="urn:microsoft.com/office/officeart/2009/3/layout/HorizontalOrganizationChart"/>
    <dgm:cxn modelId="{88B81BEF-E463-4AE0-B3BE-C3D62EA40FCF}" type="presOf" srcId="{4881DFF2-B46D-4585-971A-2C562AC257EC}" destId="{5F9DC560-A4D3-4158-982A-86425022DBF1}" srcOrd="0" destOrd="0" presId="urn:microsoft.com/office/officeart/2009/3/layout/HorizontalOrganizationChart"/>
    <dgm:cxn modelId="{9C934DF8-78F0-448B-BF23-FC824CF832B4}" srcId="{F966FAA0-4C05-4CC1-A3CC-1B7DF34D87CF}" destId="{4881DFF2-B46D-4585-971A-2C562AC257EC}" srcOrd="2" destOrd="0" parTransId="{18A09250-84A1-42A2-B580-2442302C14CF}" sibTransId="{55B318CD-B4E2-40B0-8414-85ECCB442A96}"/>
    <dgm:cxn modelId="{36D04381-A021-42DC-8A6F-3C76B94F1218}" type="presParOf" srcId="{E5DFBF09-3C42-4931-BCAD-7DBFB6A07C95}" destId="{BC31E918-464A-4523-ABDD-6D5E34032356}" srcOrd="0" destOrd="0" presId="urn:microsoft.com/office/officeart/2009/3/layout/HorizontalOrganizationChart"/>
    <dgm:cxn modelId="{C2A43929-F40D-4771-808D-C50A86F8F88F}" type="presParOf" srcId="{BC31E918-464A-4523-ABDD-6D5E34032356}" destId="{6D329813-3BC2-436E-8DD8-6C162B866201}" srcOrd="0" destOrd="0" presId="urn:microsoft.com/office/officeart/2009/3/layout/HorizontalOrganizationChart"/>
    <dgm:cxn modelId="{0A1C4502-F027-4A8F-99B0-12864E64EFC8}" type="presParOf" srcId="{6D329813-3BC2-436E-8DD8-6C162B866201}" destId="{EEDDA9DA-4146-4656-946A-8D254DA5CE87}" srcOrd="0" destOrd="0" presId="urn:microsoft.com/office/officeart/2009/3/layout/HorizontalOrganizationChart"/>
    <dgm:cxn modelId="{015E31E7-84FF-4B65-83F8-0475936815E3}" type="presParOf" srcId="{6D329813-3BC2-436E-8DD8-6C162B866201}" destId="{6828AD49-B9E7-41F8-AC7B-618C01E9BE94}" srcOrd="1" destOrd="0" presId="urn:microsoft.com/office/officeart/2009/3/layout/HorizontalOrganizationChart"/>
    <dgm:cxn modelId="{4FA54BA6-6316-4B4F-9F5E-164217D76205}" type="presParOf" srcId="{BC31E918-464A-4523-ABDD-6D5E34032356}" destId="{C631D9A8-4DC1-4264-989B-A678F4562AAD}" srcOrd="1" destOrd="0" presId="urn:microsoft.com/office/officeart/2009/3/layout/HorizontalOrganizationChart"/>
    <dgm:cxn modelId="{CD090D20-4746-4271-95B2-958B85F67C44}" type="presParOf" srcId="{C631D9A8-4DC1-4264-989B-A678F4562AAD}" destId="{22FFD5E8-FCF5-4842-AF4A-8F5959E36773}" srcOrd="0" destOrd="0" presId="urn:microsoft.com/office/officeart/2009/3/layout/HorizontalOrganizationChart"/>
    <dgm:cxn modelId="{A07520DA-159B-4881-84F6-EA34C266A1AF}" type="presParOf" srcId="{C631D9A8-4DC1-4264-989B-A678F4562AAD}" destId="{1D5FB7A1-7F13-4AAF-A18F-2849CC1A0F58}" srcOrd="1" destOrd="0" presId="urn:microsoft.com/office/officeart/2009/3/layout/HorizontalOrganizationChart"/>
    <dgm:cxn modelId="{040AF50B-CF2F-495A-92B9-974D448DC5FC}" type="presParOf" srcId="{1D5FB7A1-7F13-4AAF-A18F-2849CC1A0F58}" destId="{95E63F8F-1915-4705-990B-770F9A5CD768}" srcOrd="0" destOrd="0" presId="urn:microsoft.com/office/officeart/2009/3/layout/HorizontalOrganizationChart"/>
    <dgm:cxn modelId="{95765164-98E7-4576-A183-8ABB93DDDF7A}" type="presParOf" srcId="{95E63F8F-1915-4705-990B-770F9A5CD768}" destId="{162F20C7-BCEC-41EA-ADB0-3E50678C4AA8}" srcOrd="0" destOrd="0" presId="urn:microsoft.com/office/officeart/2009/3/layout/HorizontalOrganizationChart"/>
    <dgm:cxn modelId="{F979E06E-ED10-418E-B693-BD4404EEDD98}" type="presParOf" srcId="{95E63F8F-1915-4705-990B-770F9A5CD768}" destId="{AA990D9B-B144-4381-B2D4-6E1422A48147}" srcOrd="1" destOrd="0" presId="urn:microsoft.com/office/officeart/2009/3/layout/HorizontalOrganizationChart"/>
    <dgm:cxn modelId="{C4323AD4-5679-426C-9FB7-389BA3B37C0E}" type="presParOf" srcId="{1D5FB7A1-7F13-4AAF-A18F-2849CC1A0F58}" destId="{388E4350-9AFC-4B79-9AD9-9076AA6F46B6}" srcOrd="1" destOrd="0" presId="urn:microsoft.com/office/officeart/2009/3/layout/HorizontalOrganizationChart"/>
    <dgm:cxn modelId="{4AD64C1F-FE4D-4AC2-A89C-FB3DF11C55D5}" type="presParOf" srcId="{1D5FB7A1-7F13-4AAF-A18F-2849CC1A0F58}" destId="{9B686B7C-5D5B-4275-84A1-132569E3AD0E}" srcOrd="2" destOrd="0" presId="urn:microsoft.com/office/officeart/2009/3/layout/HorizontalOrganizationChart"/>
    <dgm:cxn modelId="{7A20C37C-70D9-466A-A1B9-1AB20A2B3C8B}" type="presParOf" srcId="{C631D9A8-4DC1-4264-989B-A678F4562AAD}" destId="{535B0EB3-1B60-4ECE-A035-64A0483BBD0E}" srcOrd="2" destOrd="0" presId="urn:microsoft.com/office/officeart/2009/3/layout/HorizontalOrganizationChart"/>
    <dgm:cxn modelId="{771AB6CF-D54B-402D-AC1E-787F619E8838}" type="presParOf" srcId="{C631D9A8-4DC1-4264-989B-A678F4562AAD}" destId="{EE82884B-6601-470D-8DE4-4F1CDC8DB781}" srcOrd="3" destOrd="0" presId="urn:microsoft.com/office/officeart/2009/3/layout/HorizontalOrganizationChart"/>
    <dgm:cxn modelId="{92A1BDBA-6398-4257-B701-DB36B67C994A}" type="presParOf" srcId="{EE82884B-6601-470D-8DE4-4F1CDC8DB781}" destId="{706B1C09-FF38-40CE-80B2-F0A1B79D1BC5}" srcOrd="0" destOrd="0" presId="urn:microsoft.com/office/officeart/2009/3/layout/HorizontalOrganizationChart"/>
    <dgm:cxn modelId="{134FCEA7-083C-486E-AB50-569983E42081}" type="presParOf" srcId="{706B1C09-FF38-40CE-80B2-F0A1B79D1BC5}" destId="{8DC2E70E-06B5-4817-BFFF-9BD9110252BF}" srcOrd="0" destOrd="0" presId="urn:microsoft.com/office/officeart/2009/3/layout/HorizontalOrganizationChart"/>
    <dgm:cxn modelId="{1F22309C-9754-4EE4-BDD4-4DB95F9796C6}" type="presParOf" srcId="{706B1C09-FF38-40CE-80B2-F0A1B79D1BC5}" destId="{E9B8C8AC-325D-4C53-9913-3035B344BD98}" srcOrd="1" destOrd="0" presId="urn:microsoft.com/office/officeart/2009/3/layout/HorizontalOrganizationChart"/>
    <dgm:cxn modelId="{6694B45E-20B1-440D-B554-CD1BF41F4FFD}" type="presParOf" srcId="{EE82884B-6601-470D-8DE4-4F1CDC8DB781}" destId="{BA77A577-6002-4688-9955-4954B114F059}" srcOrd="1" destOrd="0" presId="urn:microsoft.com/office/officeart/2009/3/layout/HorizontalOrganizationChart"/>
    <dgm:cxn modelId="{83917968-F1C1-4B1B-ABF8-612CBEB18E30}" type="presParOf" srcId="{EE82884B-6601-470D-8DE4-4F1CDC8DB781}" destId="{B710DEBD-D793-442A-9E42-1B076B4BEA4D}" srcOrd="2" destOrd="0" presId="urn:microsoft.com/office/officeart/2009/3/layout/HorizontalOrganizationChart"/>
    <dgm:cxn modelId="{032F6BD3-564B-434C-9180-01F2EA525FD1}" type="presParOf" srcId="{C631D9A8-4DC1-4264-989B-A678F4562AAD}" destId="{CBFF2DC1-66D8-45F9-AF10-45C2B8849103}" srcOrd="4" destOrd="0" presId="urn:microsoft.com/office/officeart/2009/3/layout/HorizontalOrganizationChart"/>
    <dgm:cxn modelId="{DB69A135-9C5D-49C9-9CCA-4AD8C1CA55D5}" type="presParOf" srcId="{C631D9A8-4DC1-4264-989B-A678F4562AAD}" destId="{628C8CEC-8CA6-443A-98A1-AED01CC0B579}" srcOrd="5" destOrd="0" presId="urn:microsoft.com/office/officeart/2009/3/layout/HorizontalOrganizationChart"/>
    <dgm:cxn modelId="{62087CDD-5143-44C3-905C-D37F6AE39A91}" type="presParOf" srcId="{628C8CEC-8CA6-443A-98A1-AED01CC0B579}" destId="{E5AF9BCE-7F7D-4930-99D6-D73176EB0AA4}" srcOrd="0" destOrd="0" presId="urn:microsoft.com/office/officeart/2009/3/layout/HorizontalOrganizationChart"/>
    <dgm:cxn modelId="{F66F67EB-FF72-4025-A5AC-1F58DF889DE0}" type="presParOf" srcId="{E5AF9BCE-7F7D-4930-99D6-D73176EB0AA4}" destId="{5F9DC560-A4D3-4158-982A-86425022DBF1}" srcOrd="0" destOrd="0" presId="urn:microsoft.com/office/officeart/2009/3/layout/HorizontalOrganizationChart"/>
    <dgm:cxn modelId="{7C155D71-2B29-4559-AFE7-2254E2716702}" type="presParOf" srcId="{E5AF9BCE-7F7D-4930-99D6-D73176EB0AA4}" destId="{021D981D-BF21-45A0-8FE7-145840761D9F}" srcOrd="1" destOrd="0" presId="urn:microsoft.com/office/officeart/2009/3/layout/HorizontalOrganizationChart"/>
    <dgm:cxn modelId="{8391F284-3F69-4785-877D-40252D1998EC}" type="presParOf" srcId="{628C8CEC-8CA6-443A-98A1-AED01CC0B579}" destId="{980BF0BA-9D2A-48FB-A6EE-C4A6109B5EDA}" srcOrd="1" destOrd="0" presId="urn:microsoft.com/office/officeart/2009/3/layout/HorizontalOrganizationChart"/>
    <dgm:cxn modelId="{31F72727-1226-4F10-ACF5-70629122F2C9}" type="presParOf" srcId="{628C8CEC-8CA6-443A-98A1-AED01CC0B579}" destId="{40DA57FB-F87E-46DD-B734-105BB0A2C95F}" srcOrd="2" destOrd="0" presId="urn:microsoft.com/office/officeart/2009/3/layout/HorizontalOrganizationChart"/>
    <dgm:cxn modelId="{62C16981-3635-4A53-AA7D-66F7FDC903DA}" type="presParOf" srcId="{C631D9A8-4DC1-4264-989B-A678F4562AAD}" destId="{C50ADDD3-A0B0-4362-8D22-25E521E34192}" srcOrd="6" destOrd="0" presId="urn:microsoft.com/office/officeart/2009/3/layout/HorizontalOrganizationChart"/>
    <dgm:cxn modelId="{3A83012C-481D-45CF-BB7F-F0C08F90DDE8}" type="presParOf" srcId="{C631D9A8-4DC1-4264-989B-A678F4562AAD}" destId="{2828A92D-1CA8-4BB8-8A68-26FBA783048D}" srcOrd="7" destOrd="0" presId="urn:microsoft.com/office/officeart/2009/3/layout/HorizontalOrganizationChart"/>
    <dgm:cxn modelId="{FA54E7B8-5E05-49D4-9E24-5F7145933BBF}" type="presParOf" srcId="{2828A92D-1CA8-4BB8-8A68-26FBA783048D}" destId="{45C24040-F149-4D74-B8A7-66F872461A9B}" srcOrd="0" destOrd="0" presId="urn:microsoft.com/office/officeart/2009/3/layout/HorizontalOrganizationChart"/>
    <dgm:cxn modelId="{58F95AA1-9CCF-4AA8-B5F5-BCDA7EB969B9}" type="presParOf" srcId="{45C24040-F149-4D74-B8A7-66F872461A9B}" destId="{81EEAC4E-8097-4D61-9BD2-6E393F22E041}" srcOrd="0" destOrd="0" presId="urn:microsoft.com/office/officeart/2009/3/layout/HorizontalOrganizationChart"/>
    <dgm:cxn modelId="{0E0AC10E-BEC9-4CF7-AA31-B17AA3900254}" type="presParOf" srcId="{45C24040-F149-4D74-B8A7-66F872461A9B}" destId="{F8A66876-C73C-4479-B32D-D9C64815A101}" srcOrd="1" destOrd="0" presId="urn:microsoft.com/office/officeart/2009/3/layout/HorizontalOrganizationChart"/>
    <dgm:cxn modelId="{B9B4D7FD-49E6-41B0-8F97-1C632236CEEF}" type="presParOf" srcId="{2828A92D-1CA8-4BB8-8A68-26FBA783048D}" destId="{311F7532-85F7-4424-B30D-7D7D74136CC1}" srcOrd="1" destOrd="0" presId="urn:microsoft.com/office/officeart/2009/3/layout/HorizontalOrganizationChart"/>
    <dgm:cxn modelId="{2B42A49A-DAA2-4260-82D2-BC1DE1D31055}" type="presParOf" srcId="{2828A92D-1CA8-4BB8-8A68-26FBA783048D}" destId="{D46ADB18-0389-4AB7-9EC6-5BF90B975066}" srcOrd="2" destOrd="0" presId="urn:microsoft.com/office/officeart/2009/3/layout/HorizontalOrganizationChart"/>
    <dgm:cxn modelId="{40458389-8E24-4E07-A473-E09CEC16BD6D}" type="presParOf" srcId="{BC31E918-464A-4523-ABDD-6D5E34032356}" destId="{621E64B8-3F39-4C8A-BC55-3C96D15ED38C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15BB7-1108-4AB0-8A41-C301D642C349}">
      <dsp:nvSpPr>
        <dsp:cNvPr id="0" name=""/>
        <dsp:cNvSpPr/>
      </dsp:nvSpPr>
      <dsp:spPr>
        <a:xfrm>
          <a:off x="0" y="1936"/>
          <a:ext cx="10515600" cy="981429"/>
        </a:xfrm>
        <a:prstGeom prst="roundRect">
          <a:avLst>
            <a:gd name="adj" fmla="val 10000"/>
          </a:avLst>
        </a:prstGeom>
        <a:solidFill>
          <a:srgbClr val="96CE6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219F54-BFF7-439C-B4BF-18A70A2A77B3}">
      <dsp:nvSpPr>
        <dsp:cNvPr id="0" name=""/>
        <dsp:cNvSpPr/>
      </dsp:nvSpPr>
      <dsp:spPr>
        <a:xfrm>
          <a:off x="296882" y="222758"/>
          <a:ext cx="539786" cy="5397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0BA087-17C1-4239-B783-DB03459D9BB1}">
      <dsp:nvSpPr>
        <dsp:cNvPr id="0" name=""/>
        <dsp:cNvSpPr/>
      </dsp:nvSpPr>
      <dsp:spPr>
        <a:xfrm>
          <a:off x="1133550" y="1936"/>
          <a:ext cx="9382049" cy="981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68" tIns="103868" rIns="103868" bIns="10386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/>
            <a:t>„Žijeme ve světě omezených biologických zdrojů a křehkých ekosystémů a chceme-li lidem zajistit potravu, čistou vodu a energii, musíme inovovat. </a:t>
          </a:r>
          <a:endParaRPr lang="en-US" sz="1600" kern="1200" dirty="0"/>
        </a:p>
      </dsp:txBody>
      <dsp:txXfrm>
        <a:off x="1133550" y="1936"/>
        <a:ext cx="9382049" cy="981429"/>
      </dsp:txXfrm>
    </dsp:sp>
    <dsp:sp modelId="{34EAE8D4-0327-4EA2-B387-BEEF4E0C4A81}">
      <dsp:nvSpPr>
        <dsp:cNvPr id="0" name=""/>
        <dsp:cNvSpPr/>
      </dsp:nvSpPr>
      <dsp:spPr>
        <a:xfrm>
          <a:off x="0" y="1228723"/>
          <a:ext cx="10515600" cy="981429"/>
        </a:xfrm>
        <a:prstGeom prst="roundRect">
          <a:avLst>
            <a:gd name="adj" fmla="val 10000"/>
          </a:avLst>
        </a:prstGeom>
        <a:solidFill>
          <a:srgbClr val="96CE6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8D4C06-1546-4438-8EE9-A7815BF221DF}">
      <dsp:nvSpPr>
        <dsp:cNvPr id="0" name=""/>
        <dsp:cNvSpPr/>
      </dsp:nvSpPr>
      <dsp:spPr>
        <a:xfrm>
          <a:off x="296882" y="1449544"/>
          <a:ext cx="539786" cy="5397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08A51F-E464-414E-9250-99B425013630}">
      <dsp:nvSpPr>
        <dsp:cNvPr id="0" name=""/>
        <dsp:cNvSpPr/>
      </dsp:nvSpPr>
      <dsp:spPr>
        <a:xfrm>
          <a:off x="1133550" y="1228723"/>
          <a:ext cx="9382049" cy="981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68" tIns="103868" rIns="103868" bIns="10386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/>
            <a:t>S </a:t>
          </a:r>
          <a:r>
            <a:rPr lang="cs-CZ" sz="1600" i="1" kern="1200" dirty="0" err="1"/>
            <a:t>bioekonomikou</a:t>
          </a:r>
          <a:r>
            <a:rPr lang="cs-CZ" sz="1600" i="1" kern="1200" dirty="0"/>
            <a:t> můžeme vyrábět palivo z mořských řas, recyklovat plasty, přeměňovat odpad v nový nábytek nebo oblečení  a využívat vedlejší produkty průmyslových procesů  k výrobě ekologických hnojiv. </a:t>
          </a:r>
          <a:endParaRPr lang="en-US" sz="1600" kern="1200" dirty="0"/>
        </a:p>
      </dsp:txBody>
      <dsp:txXfrm>
        <a:off x="1133550" y="1228723"/>
        <a:ext cx="9382049" cy="981429"/>
      </dsp:txXfrm>
    </dsp:sp>
    <dsp:sp modelId="{FF88F328-5A26-443B-9CE2-848F26D5E8DB}">
      <dsp:nvSpPr>
        <dsp:cNvPr id="0" name=""/>
        <dsp:cNvSpPr/>
      </dsp:nvSpPr>
      <dsp:spPr>
        <a:xfrm>
          <a:off x="0" y="2455509"/>
          <a:ext cx="10515600" cy="981429"/>
        </a:xfrm>
        <a:prstGeom prst="roundRect">
          <a:avLst>
            <a:gd name="adj" fmla="val 10000"/>
          </a:avLst>
        </a:prstGeom>
        <a:solidFill>
          <a:srgbClr val="96CE6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22FE6E-E10A-437A-AF80-499044C1BAF9}">
      <dsp:nvSpPr>
        <dsp:cNvPr id="0" name=""/>
        <dsp:cNvSpPr/>
      </dsp:nvSpPr>
      <dsp:spPr>
        <a:xfrm>
          <a:off x="296882" y="2676331"/>
          <a:ext cx="539786" cy="5397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58C15D-9965-406E-9C42-B02E7E9AF3A3}">
      <dsp:nvSpPr>
        <dsp:cNvPr id="0" name=""/>
        <dsp:cNvSpPr/>
      </dsp:nvSpPr>
      <dsp:spPr>
        <a:xfrm>
          <a:off x="1133550" y="2455509"/>
          <a:ext cx="9382049" cy="981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68" tIns="103868" rIns="103868" bIns="10386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/>
            <a:t>Aby byla evropská </a:t>
          </a:r>
          <a:r>
            <a:rPr lang="cs-CZ" sz="1600" i="1" kern="1200" dirty="0" err="1"/>
            <a:t>bioekonomika</a:t>
          </a:r>
          <a:r>
            <a:rPr lang="cs-CZ" sz="1600" i="1" kern="1200" dirty="0"/>
            <a:t> úspěšná, musí mít v centru pozornosti udržitelnost  a </a:t>
          </a:r>
          <a:r>
            <a:rPr lang="cs-CZ" sz="1600" i="1" kern="1200" dirty="0" err="1"/>
            <a:t>cirkularitu</a:t>
          </a:r>
          <a:r>
            <a:rPr lang="cs-CZ" sz="1600" i="1" kern="1200" dirty="0"/>
            <a:t>. To bude řídit obnovu našeho průmyslu, modernizaci našich systémů prvovýroby, ochranu životního prostředí a posílení biodiverzity.</a:t>
          </a:r>
          <a:endParaRPr lang="en-US" sz="1600" kern="1200" dirty="0"/>
        </a:p>
      </dsp:txBody>
      <dsp:txXfrm>
        <a:off x="1133550" y="2455509"/>
        <a:ext cx="9382049" cy="981429"/>
      </dsp:txXfrm>
    </dsp:sp>
    <dsp:sp modelId="{C5CBA99B-14A2-434F-B1B6-DD371768B68C}">
      <dsp:nvSpPr>
        <dsp:cNvPr id="0" name=""/>
        <dsp:cNvSpPr/>
      </dsp:nvSpPr>
      <dsp:spPr>
        <a:xfrm>
          <a:off x="0" y="3682296"/>
          <a:ext cx="10515600" cy="981429"/>
        </a:xfrm>
        <a:prstGeom prst="roundRect">
          <a:avLst>
            <a:gd name="adj" fmla="val 10000"/>
          </a:avLst>
        </a:prstGeom>
        <a:solidFill>
          <a:srgbClr val="96CE6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EE703E-6610-4E11-AFAC-A91ABD07CFDC}">
      <dsp:nvSpPr>
        <dsp:cNvPr id="0" name=""/>
        <dsp:cNvSpPr/>
      </dsp:nvSpPr>
      <dsp:spPr>
        <a:xfrm>
          <a:off x="296882" y="3903117"/>
          <a:ext cx="539786" cy="53978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AF31D5-4F87-4C6A-B3DD-1C0E6357B622}">
      <dsp:nvSpPr>
        <dsp:cNvPr id="0" name=""/>
        <dsp:cNvSpPr/>
      </dsp:nvSpPr>
      <dsp:spPr>
        <a:xfrm>
          <a:off x="1133550" y="3682296"/>
          <a:ext cx="9382049" cy="981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68" tIns="103868" rIns="103868" bIns="10386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/>
            <a:t>Do roku 2030 může díky bioekonomice vzniknout milion nových zelených pracovních míst.“</a:t>
          </a:r>
          <a:endParaRPr lang="en-US" sz="1600" kern="1200" dirty="0"/>
        </a:p>
      </dsp:txBody>
      <dsp:txXfrm>
        <a:off x="1133550" y="3682296"/>
        <a:ext cx="9382049" cy="9814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0ADDD3-A0B0-4362-8D22-25E521E34192}">
      <dsp:nvSpPr>
        <dsp:cNvPr id="0" name=""/>
        <dsp:cNvSpPr/>
      </dsp:nvSpPr>
      <dsp:spPr>
        <a:xfrm>
          <a:off x="1020795" y="2607925"/>
          <a:ext cx="203937" cy="13159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1968" y="0"/>
              </a:lnTo>
              <a:lnTo>
                <a:pt x="101968" y="1315993"/>
              </a:lnTo>
              <a:lnTo>
                <a:pt x="203937" y="131599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FF2DC1-66D8-45F9-AF10-45C2B8849103}">
      <dsp:nvSpPr>
        <dsp:cNvPr id="0" name=""/>
        <dsp:cNvSpPr/>
      </dsp:nvSpPr>
      <dsp:spPr>
        <a:xfrm>
          <a:off x="1020795" y="2607925"/>
          <a:ext cx="203937" cy="311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1968" y="0"/>
              </a:lnTo>
              <a:lnTo>
                <a:pt x="101968" y="311226"/>
              </a:lnTo>
              <a:lnTo>
                <a:pt x="203937" y="3112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5B0EB3-1B60-4ECE-A035-64A0483BBD0E}">
      <dsp:nvSpPr>
        <dsp:cNvPr id="0" name=""/>
        <dsp:cNvSpPr/>
      </dsp:nvSpPr>
      <dsp:spPr>
        <a:xfrm>
          <a:off x="1020795" y="2038889"/>
          <a:ext cx="203937" cy="569035"/>
        </a:xfrm>
        <a:custGeom>
          <a:avLst/>
          <a:gdLst/>
          <a:ahLst/>
          <a:cxnLst/>
          <a:rect l="0" t="0" r="0" b="0"/>
          <a:pathLst>
            <a:path>
              <a:moveTo>
                <a:pt x="0" y="569035"/>
              </a:moveTo>
              <a:lnTo>
                <a:pt x="101968" y="569035"/>
              </a:lnTo>
              <a:lnTo>
                <a:pt x="101968" y="0"/>
              </a:lnTo>
              <a:lnTo>
                <a:pt x="203937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FFD5E8-FCF5-4842-AF4A-8F5959E36773}">
      <dsp:nvSpPr>
        <dsp:cNvPr id="0" name=""/>
        <dsp:cNvSpPr/>
      </dsp:nvSpPr>
      <dsp:spPr>
        <a:xfrm>
          <a:off x="1020795" y="1190482"/>
          <a:ext cx="203937" cy="1417443"/>
        </a:xfrm>
        <a:custGeom>
          <a:avLst/>
          <a:gdLst/>
          <a:ahLst/>
          <a:cxnLst/>
          <a:rect l="0" t="0" r="0" b="0"/>
          <a:pathLst>
            <a:path>
              <a:moveTo>
                <a:pt x="0" y="1417443"/>
              </a:moveTo>
              <a:lnTo>
                <a:pt x="101968" y="1417443"/>
              </a:lnTo>
              <a:lnTo>
                <a:pt x="101968" y="0"/>
              </a:lnTo>
              <a:lnTo>
                <a:pt x="203937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DDA9DA-4146-4656-946A-8D254DA5CE87}">
      <dsp:nvSpPr>
        <dsp:cNvPr id="0" name=""/>
        <dsp:cNvSpPr/>
      </dsp:nvSpPr>
      <dsp:spPr>
        <a:xfrm>
          <a:off x="1107" y="1987376"/>
          <a:ext cx="1019687" cy="12410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solidFill>
                <a:schemeClr val="tx1"/>
              </a:solidFill>
            </a:rPr>
            <a:t>Znalostní centrum </a:t>
          </a:r>
          <a:br>
            <a:rPr lang="cs-CZ" sz="1200" b="1" kern="1200" dirty="0">
              <a:solidFill>
                <a:schemeClr val="tx1"/>
              </a:solidFill>
            </a:rPr>
          </a:br>
          <a:r>
            <a:rPr lang="cs-CZ" sz="1200" b="1" kern="1200" dirty="0">
              <a:solidFill>
                <a:schemeClr val="tx1"/>
              </a:solidFill>
            </a:rPr>
            <a:t>pro </a:t>
          </a:r>
          <a:r>
            <a:rPr lang="cs-CZ" sz="1200" b="1" kern="1200" dirty="0" err="1">
              <a:solidFill>
                <a:schemeClr val="tx1"/>
              </a:solidFill>
            </a:rPr>
            <a:t>bioekonomiku</a:t>
          </a:r>
          <a:r>
            <a:rPr lang="cs-CZ" sz="1200" b="1" kern="1200" dirty="0">
              <a:solidFill>
                <a:schemeClr val="tx1"/>
              </a:solidFill>
            </a:rPr>
            <a:t>  Evropské komise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1107" y="1987376"/>
        <a:ext cx="1019687" cy="1241098"/>
      </dsp:txXfrm>
    </dsp:sp>
    <dsp:sp modelId="{162F20C7-BCEC-41EA-ADB0-3E50678C4AA8}">
      <dsp:nvSpPr>
        <dsp:cNvPr id="0" name=""/>
        <dsp:cNvSpPr/>
      </dsp:nvSpPr>
      <dsp:spPr>
        <a:xfrm>
          <a:off x="1224733" y="818481"/>
          <a:ext cx="2046748" cy="74400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solidFill>
                <a:schemeClr val="tx1"/>
              </a:solidFill>
            </a:rPr>
            <a:t>Identifikuje a filtruje relevantní informace, které následně zpřístupňuje;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1224733" y="818481"/>
        <a:ext cx="2046748" cy="744001"/>
      </dsp:txXfrm>
    </dsp:sp>
    <dsp:sp modelId="{8DC2E70E-06B5-4817-BFFF-9BD9110252BF}">
      <dsp:nvSpPr>
        <dsp:cNvPr id="0" name=""/>
        <dsp:cNvSpPr/>
      </dsp:nvSpPr>
      <dsp:spPr>
        <a:xfrm>
          <a:off x="1224733" y="1689944"/>
          <a:ext cx="1769821" cy="6978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solidFill>
                <a:schemeClr val="tx1"/>
              </a:solidFill>
            </a:rPr>
            <a:t>Sdružuje výzkumníky, tvůrce politik a další odborníky v oboru;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1224733" y="1689944"/>
        <a:ext cx="1769821" cy="697891"/>
      </dsp:txXfrm>
    </dsp:sp>
    <dsp:sp modelId="{5F9DC560-A4D3-4158-982A-86425022DBF1}">
      <dsp:nvSpPr>
        <dsp:cNvPr id="0" name=""/>
        <dsp:cNvSpPr/>
      </dsp:nvSpPr>
      <dsp:spPr>
        <a:xfrm>
          <a:off x="1224733" y="2515296"/>
          <a:ext cx="1877051" cy="80771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solidFill>
                <a:schemeClr val="tx1"/>
              </a:solidFill>
            </a:rPr>
            <a:t>Provádí analýzy, syntézy </a:t>
          </a:r>
          <a:br>
            <a:rPr lang="cs-CZ" sz="1400" kern="1200" dirty="0">
              <a:solidFill>
                <a:schemeClr val="tx1"/>
              </a:solidFill>
            </a:rPr>
          </a:br>
          <a:r>
            <a:rPr lang="cs-CZ" sz="1400" kern="1200" dirty="0">
              <a:solidFill>
                <a:schemeClr val="tx1"/>
              </a:solidFill>
            </a:rPr>
            <a:t>a šíří dostupná fakta;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1224733" y="2515296"/>
        <a:ext cx="1877051" cy="807710"/>
      </dsp:txXfrm>
    </dsp:sp>
    <dsp:sp modelId="{81EEAC4E-8097-4D61-9BD2-6E393F22E041}">
      <dsp:nvSpPr>
        <dsp:cNvPr id="0" name=""/>
        <dsp:cNvSpPr/>
      </dsp:nvSpPr>
      <dsp:spPr>
        <a:xfrm>
          <a:off x="1224733" y="3450468"/>
          <a:ext cx="1938243" cy="9469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solidFill>
                <a:schemeClr val="tx1"/>
              </a:solidFill>
            </a:rPr>
            <a:t>Posiluje znalostní základnu pro tvorbu politik v oblasti </a:t>
          </a:r>
          <a:r>
            <a:rPr lang="cs-CZ" sz="1400" kern="1200" dirty="0" err="1">
              <a:solidFill>
                <a:schemeClr val="tx1"/>
              </a:solidFill>
            </a:rPr>
            <a:t>bioekonomiky</a:t>
          </a:r>
          <a:r>
            <a:rPr lang="cs-CZ" sz="1400" kern="1200" dirty="0">
              <a:solidFill>
                <a:schemeClr val="tx1"/>
              </a:solidFill>
            </a:rPr>
            <a:t>.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1224733" y="3450468"/>
        <a:ext cx="1938243" cy="946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47A25-AB1F-A44C-9681-4B82F8039076}" type="datetimeFigureOut">
              <a:rPr lang="cs-CZ" smtClean="0"/>
              <a:t>05.12.2022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41D1F-1C2A-8B41-A2FC-E509A0D037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678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DBVN - konopný průmysl jako strategické odvětví bioekonomiky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rgbClr val="4457B8"/>
                </a:solidFill>
                <a:cs typeface="Calibri"/>
              </a:rPr>
              <a:t>Partnerství mezi klastry pro posílení ekoinovací budováním společné sítě s přidanou hodnotou pro Dunajský region v oborech využívajících obnovitelné biologické zdroj</a:t>
            </a:r>
            <a:r>
              <a:rPr lang="cs-CZ" sz="1200" b="1" dirty="0">
                <a:cs typeface="Calibri"/>
              </a:rPr>
              <a:t>e</a:t>
            </a:r>
            <a:br>
              <a:rPr lang="cs-CZ" sz="1600" b="1" dirty="0">
                <a:cs typeface="Calibri"/>
              </a:rPr>
            </a:br>
            <a:r>
              <a:rPr lang="en-GB" sz="12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Cross-clustering partnership for boosting eco-innovation by developing a joint 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bio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-based 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val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ue-added 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net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work for the 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Danu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be Region</a:t>
            </a:r>
            <a:endParaRPr lang="cs-CZ" sz="12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71C53-93C1-4710-BF61-6A0AE5853DEC}" type="slidenum">
              <a:rPr lang="bg-BG" smtClean="0"/>
              <a:t>17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37093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DB6D2E-1994-5C45-8A93-5C424EE10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39FFFDF-F672-D44F-9B88-896B04222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55E045-2124-044F-AF22-DC3F502D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Prezentace pro RVUR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1CE074-D067-CB4C-BCC0-9D7309642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32E95F-B1AA-354A-A414-0AF3472B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3A73-50F3-0C45-A77C-1940BE6398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2170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4480D7-71AA-4F43-BF69-51363F7BB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B7F9A3F-363B-2F47-B752-09252D086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9BC0D9-60E0-5D4D-AEDA-836EE36A1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Prezentace pro RVUR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62A6FD-A842-D747-8F42-B50439DA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98CC6F-BD2F-1347-B321-3EF379A4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3A73-50F3-0C45-A77C-1940BE6398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278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D26134A-A35B-9847-9A57-463A21EBB1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D19EAA6-913C-D64F-B1F1-E2145DA2C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841BDD-247C-EE4A-88F3-4BEF1D23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Prezentace pro RVUR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507FCC-DA8E-E44C-B20D-A5AE648C4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D37958-AE5F-0344-A724-4ADDD08D9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3A73-50F3-0C45-A77C-1940BE6398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1290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97130" y="6356351"/>
            <a:ext cx="576869" cy="342549"/>
          </a:xfrm>
          <a:prstGeom prst="rect">
            <a:avLst/>
          </a:prstGeom>
        </p:spPr>
        <p:txBody>
          <a:bodyPr/>
          <a:lstStyle/>
          <a:p>
            <a:fld id="{80208A2D-B7B4-7446-9865-3C23A23C80B0}" type="slidenum">
              <a:rPr lang="es-ES" smtClean="0"/>
              <a:t>‹#›</a:t>
            </a:fld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D86A143-6219-864C-932F-9ADAB725900D}"/>
              </a:ext>
            </a:extLst>
          </p:cNvPr>
          <p:cNvSpPr/>
          <p:nvPr userDrawn="1"/>
        </p:nvSpPr>
        <p:spPr>
          <a:xfrm>
            <a:off x="711750" y="6409657"/>
            <a:ext cx="10685380" cy="289244"/>
          </a:xfrm>
          <a:prstGeom prst="rect">
            <a:avLst/>
          </a:prstGeom>
          <a:solidFill>
            <a:srgbClr val="003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s-ES"/>
          </a:p>
        </p:txBody>
      </p:sp>
      <p:sp>
        <p:nvSpPr>
          <p:cNvPr id="8" name="Redondear rectángulo de esquina diagonal 7">
            <a:extLst>
              <a:ext uri="{FF2B5EF4-FFF2-40B4-BE49-F238E27FC236}">
                <a16:creationId xmlns:a16="http://schemas.microsoft.com/office/drawing/2014/main" id="{AA87E967-AEAA-654F-89AD-E622558F7631}"/>
              </a:ext>
            </a:extLst>
          </p:cNvPr>
          <p:cNvSpPr/>
          <p:nvPr userDrawn="1"/>
        </p:nvSpPr>
        <p:spPr>
          <a:xfrm>
            <a:off x="218004" y="226079"/>
            <a:ext cx="11723697" cy="1041568"/>
          </a:xfrm>
          <a:prstGeom prst="round2DiagRect">
            <a:avLst/>
          </a:prstGeom>
          <a:solidFill>
            <a:srgbClr val="003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8195778-E2D1-8A41-A147-9B8A6C7895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8556" y="379486"/>
            <a:ext cx="761809" cy="70651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C3F6A84-972A-0947-B3BE-F8E50D7E03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6568" y="623013"/>
            <a:ext cx="1559585" cy="247699"/>
          </a:xfrm>
          <a:prstGeom prst="rect">
            <a:avLst/>
          </a:prstGeom>
        </p:spPr>
      </p:pic>
      <p:pic>
        <p:nvPicPr>
          <p:cNvPr id="11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79C025E0-7AC6-5A46-9C2B-A8BA82F6A5D9}"/>
              </a:ext>
            </a:extLst>
          </p:cNvPr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8001" y="6409657"/>
            <a:ext cx="433515" cy="28924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0CD1976-A873-6045-BB89-35D40FA50777}"/>
              </a:ext>
            </a:extLst>
          </p:cNvPr>
          <p:cNvSpPr txBox="1"/>
          <p:nvPr userDrawn="1"/>
        </p:nvSpPr>
        <p:spPr>
          <a:xfrm>
            <a:off x="711749" y="6420907"/>
            <a:ext cx="9620376" cy="266740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1" u="none" strike="noStrike" cap="none" normalizeH="0" baseline="0" dirty="0">
                <a:ln>
                  <a:noFill/>
                </a:ln>
                <a:solidFill>
                  <a:srgbClr val="63BC51"/>
                </a:solidFill>
                <a:effectLst/>
                <a:latin typeface="DIN Condensed" panose="02000504040000020003" pitchFamily="2" charset="0"/>
                <a:ea typeface="Calibri" panose="020F0502020204030204" pitchFamily="34" charset="0"/>
                <a:cs typeface="Open Sans" panose="020B0606030504020204" pitchFamily="34" charset="0"/>
              </a:rPr>
              <a:t>This project has received funding from the European Union’s Horizon Europe research and innovation programme under grant agreement No. 101060280 </a:t>
            </a:r>
            <a:endParaRPr kumimoji="0" lang="en-GB" altLang="en-US" sz="900" b="1" u="none" strike="noStrike" cap="none" normalizeH="0" baseline="0" dirty="0">
              <a:ln>
                <a:noFill/>
              </a:ln>
              <a:solidFill>
                <a:srgbClr val="63BC51"/>
              </a:solidFill>
              <a:effectLst/>
              <a:latin typeface="DIN Condensed" panose="0200050404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991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05902C-4274-CA46-9718-F83860E58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595331B-8CE6-6844-A77B-886C17B44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5C3CCA-65D5-7E43-BD78-9B6395E1F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Prezentace pro RVUR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82EF37-D683-BD47-B6E2-228895CC9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6D85C7-CCCB-444B-96A5-AC86D86C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D2462-8BD5-C04A-9A29-9B38B1C2C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785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5E748A-27A6-304E-89AC-6FF3D1C0B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11CD28-C6F5-C84C-A943-DAFDB9E6D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1C1F18-6ED6-0E47-A17E-53EA64599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Prezentace pro RVUR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FB46E1-2FD2-154A-8BAA-237FB1C19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E0370C-E917-3942-A04D-10BA3921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D2462-8BD5-C04A-9A29-9B38B1C2C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1529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67EBD4-C2D4-164B-AF7A-FF70F33AF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0D4EF93-CF6F-5144-A668-DC8088600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8B20F9-9E55-284C-B13A-27199838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Prezentace pro RVUR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7C45A2-9D0A-A442-9908-BB3636FAB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4B64CB-6999-E444-AC84-EE087296C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D2462-8BD5-C04A-9A29-9B38B1C2C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129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D3AF81-1FDF-A34A-A920-037182411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3C772A-190A-A44D-AFEA-1C1FD3ABF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F42064A-A4C3-4547-86F1-A93F581E5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4D479A5-525E-184A-AA8F-E7F92A17A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Prezentace pro RVUR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963FA4C-BD09-0E4D-B76F-CDC9835ED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A639708-6CA5-D146-A8BF-93E8A79AC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D2462-8BD5-C04A-9A29-9B38B1C2C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3756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E16DAD-8653-7A45-8CEE-4F4C4F70C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94C51C4-07D2-D544-B9DF-965FBCFB0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7BF67AA-9DF6-1C4D-A7D2-965DE9BFC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01557DA-A3F4-794B-AF66-CF4208AD1B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20B646E-4186-1D41-B4B7-CBDF786EEE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82CA1D0-7044-EC47-B4E1-9231DDE26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Prezentace pro RVUR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41EDBDB-0E46-B740-8BEC-CEFCBD80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D031EBF-0020-754E-AFBD-512E72B1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D2462-8BD5-C04A-9A29-9B38B1C2C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3019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D67A1E-93A6-A54D-8A5B-93116CD03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71EB29B-8B05-D94F-A1D6-C9D43E795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Prezentace pro RVUR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D03D3DE-F81F-5B4F-A65D-29DF16577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7A379E4-0EB2-3043-9ABA-9AD50FD3C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D2462-8BD5-C04A-9A29-9B38B1C2C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4158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A3E7215-0BA8-2B4E-8E59-81314391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Prezentace pro RVUR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B4AFF73-FFF6-6946-B515-21B37F66A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7D4C33D-31D5-0144-A5BB-2CA19C00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D2462-8BD5-C04A-9A29-9B38B1C2C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9977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BEACCA-701E-FE45-805E-369676BE0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cs-CZ" dirty="0"/>
              <a:t>Kliknutím lze upravit styl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36AD96-B70A-284A-9BB2-73E4E0616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9832"/>
            <a:ext cx="10515600" cy="4717131"/>
          </a:xfrm>
        </p:spPr>
        <p:txBody>
          <a:bodyPr/>
          <a:lstStyle/>
          <a:p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1BC1DC-C044-A440-A91F-AEE748712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Prezentace pro RVUR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129FC2-AF45-214F-AED9-3F8AC39F3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3A73-50F3-0C45-A77C-1940BE6398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1720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0580BE-DDC5-134B-9E1D-A39525EC3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F9645B-E089-664D-9590-394BBF882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A84102D-FA3D-AA4C-8E38-A626AA4F0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510688B-1DAA-F245-BF0E-49F39E11B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Prezentace pro RVUR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A0CB5FF-8A45-B54A-9F99-0A304B31F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7AB76A5-E2F5-6D46-86E6-EF9C6AD46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D2462-8BD5-C04A-9A29-9B38B1C2C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39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D7247F-281A-5B49-8B7E-E165BCFD8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C3D835C-90E2-E641-B3E6-0B9E1C2CEC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A785E02-F8E1-D647-8359-13ECE4DAF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0B0C5DD-B45E-6E42-AFE9-7E82CFEB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Prezentace pro RVUR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6114B0D-189F-AD4D-A7FD-548267D87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CB7A93C-7573-BD49-B70D-418A015A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D2462-8BD5-C04A-9A29-9B38B1C2C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404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49521B-170E-4B46-A797-5622FA118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38C507A-03E6-A941-A692-12772C3F56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FCFDD7-A1F0-C343-944D-B6075891C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Prezentace pro RVUR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75D7AFC-D615-ED40-9A66-FC1F62417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106959-341D-8B40-91AE-8A7795FD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D2462-8BD5-C04A-9A29-9B38B1C2C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236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29853DB-31B2-114E-9BC5-48AC42B9BC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19021E4-AA5E-0640-BCEE-0B3DCFEBC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256DA3-F608-4748-9254-B5F8FDB93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Prezentace pro RVUR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A98F00-F3AC-5E49-9B21-E7F0A5B4F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2688C2-61B5-CA44-B51C-59665F87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D2462-8BD5-C04A-9A29-9B38B1C2C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2903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1256-D047-451E-9D20-307E5D81E60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B4F4-1EF1-4D26-A33F-490BFF807EC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789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1256-D047-451E-9D20-307E5D81E60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B4F4-1EF1-4D26-A33F-490BFF807EC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06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1256-D047-451E-9D20-307E5D81E60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B4F4-1EF1-4D26-A33F-490BFF807EC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45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1256-D047-451E-9D20-307E5D81E60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B4F4-1EF1-4D26-A33F-490BFF807EC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7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1256-D047-451E-9D20-307E5D81E60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B4F4-1EF1-4D26-A33F-490BFF807EC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75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1256-D047-451E-9D20-307E5D81E60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B4F4-1EF1-4D26-A33F-490BFF807EC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68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082AFE-2754-BF45-8FA5-88607A402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41148F0-520F-6942-BE05-D8578F278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BEECBC8-E87C-0E4B-9ADC-B03351196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Prezentace pro RVUR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FA2AC5-FCEF-5F45-9B62-9D16D2DEE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8EDC8F-9D6F-8D48-88F2-6FF14233B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3A73-50F3-0C45-A77C-1940BE6398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8643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1256-D047-451E-9D20-307E5D81E60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B4F4-1EF1-4D26-A33F-490BFF807EC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22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1256-D047-451E-9D20-307E5D81E60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B4F4-1EF1-4D26-A33F-490BFF807EC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275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1256-D047-451E-9D20-307E5D81E60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B4F4-1EF1-4D26-A33F-490BFF807EC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272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1256-D047-451E-9D20-307E5D81E60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B4F4-1EF1-4D26-A33F-490BFF807EC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235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1256-D047-451E-9D20-307E5D81E60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B4F4-1EF1-4D26-A33F-490BFF807EC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01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E07EB7-39BD-3946-9646-36E2D87BA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21100A-0590-5D4E-AE67-A147D6F77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9AF878E-79F5-8C4B-8EC0-F7AE08004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0F99C5-CD67-8F41-9631-955C394CC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Prezentace pro RVUR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2863A6F-F1FE-0343-94D9-647D0CC87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DFB7F8-2BE9-FF42-86AB-2AE1E36CB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3A73-50F3-0C45-A77C-1940BE6398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026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122B52-336D-D949-9A29-63D7FB173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7B0D5AF-FAD6-DF47-9519-B0C9473A7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AF53EA2-5D45-604D-B66F-33B892849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6275FC79-36E3-4C44-886F-72DA8413C7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9A9CCD3-BEAA-824C-9829-EAF55FC33A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97ECEE0-5206-4A4A-AFE0-36E47C662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Prezentace pro RVUR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FC34303-32EC-F24D-A427-B5172F63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9F0322D-4966-6F4D-A750-C888539E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3A73-50F3-0C45-A77C-1940BE6398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8191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3FC27B-E139-1A47-8C79-544612C27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A6B1738-3292-FF41-A0CF-7C62623F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Prezentace pro RVUR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175CCCD-2514-8647-A0CC-F3F930E3A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CFA310F-39DD-4742-8F90-0AF3175CC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3A73-50F3-0C45-A77C-1940BE6398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2831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90AD3CD-E3BD-964D-81D0-2A6F6AB6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Prezentace pro RVUR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9F2C405-0DC8-534B-84A6-549119305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34A1D81-22BD-774B-AF4A-40FEB6420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3A73-50F3-0C45-A77C-1940BE6398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63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7D178D-3A54-FA4A-B383-8BCECE661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18F6BD-4E8A-CC41-9B27-D85CAD6C1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144814C-3214-2941-B7FC-203CA3766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36BEB8F-DA94-274F-8669-DBF6A5B82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Prezentace pro RVUR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4A0A327-31C3-1C4E-B786-1753E44E8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280D5B5-4D7F-3D40-88A1-FABA7CEDA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3A73-50F3-0C45-A77C-1940BE6398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5010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34F95B-D1A4-3540-9891-89F28E26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43625B6-D4AE-3A44-A2FD-73BB92BA5E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881538B-ACDA-324A-ADF8-2D5926D07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6495F74-A4C5-724F-A73C-66F367FAF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Prezentace pro RVUR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3021A78-0157-E241-B885-BB2CDE731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D66E82A-057D-4E42-8107-5959989C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3A73-50F3-0C45-A77C-1940BE6398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90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81657BE-B5FB-4744-8A1A-2930C4663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Kliknutím lze upravit styl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D792270-5F4E-BA45-A5C7-CCDBC23EC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99411"/>
            <a:ext cx="10515600" cy="487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24A63A-3873-2641-9171-820CC3A98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Prezentace pro RVUR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5EF9A1-27F0-9C45-AE5F-D1F8BC4A9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53A73-50F3-0C45-A77C-1940BE6398A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322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6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53FA63B-3ABB-B846-82A2-95FFC8E5B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9CEE616-32ED-2540-8503-5F0CABB77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7BDD016-89F6-CE4D-A88E-E44BEA75F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Prezentace pro RVUR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574D5A-CCA1-B846-8CB4-4D195EF0D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515A3F-3D60-D143-8587-F2A5558FB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D2462-8BD5-C04A-9A29-9B38B1C2CB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72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61256-D047-451E-9D20-307E5D81E60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1B4F4-1EF1-4D26-A33F-490BFF807EC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053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funding-tenders/opportunities/portal/screen/opportunities/topic-search;callCode=null;freeTextSearchKeyword=cbe;matchWholeText=true;typeCodes=0,1,2,8;statusCodes=31094501,31094502;programmePeriod=null;programCcm2Id=null;programDivisionCode=null;focusAreaCode=null;destination=null;mission=null;geographicalZonesCode=null;programmeDivisionProspect=null;startDateLte=null;startDateGte=null;crossCuttingPriorityCode=null;cpvCode=null;performanceOfDelivery=null;sortQuery=sortStatus;orderBy=asc;onlyTenders=false;topicListKey=topicSearchTablePageState" TargetMode="External"/><Relationship Id="rId2" Type="http://schemas.openxmlformats.org/officeDocument/2006/relationships/hyperlink" Target="https://www.bbi.europa.eu/about/circular-bio-based-europe-joint-undertaking-cbe-j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.png"/><Relationship Id="rId7" Type="http://schemas.openxmlformats.org/officeDocument/2006/relationships/image" Target="../media/image23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bs.cz/fp/lenzing-biocel-paskov-a-s-106458389/" TargetMode="External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.jpe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researchgate.net/publication/327488588_Governance_of_the_Bioeconomy_A_Global_Comparative_Study_of_National_Bioeconomy_Strategies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research/bioeconomy/pdf/official-strategy_en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sites/default/files/research_and_innovation/research_by_area/documents/ec_rtd_eu-bioeconomy-strategy-progress.pdf" TargetMode="External"/><Relationship Id="rId2" Type="http://schemas.openxmlformats.org/officeDocument/2006/relationships/hyperlink" Target="https://ec.europa.eu/research/bioeconomy/pdf/ec_bioeconomy_strategy_2018.pdf#view=fit&amp;pagemode=n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F403F35-0FAB-D24E-8D8B-7DFA9D50A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6263" y="2880051"/>
            <a:ext cx="4645250" cy="8934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cs-CZ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Inovace v </a:t>
            </a:r>
            <a:r>
              <a:rPr lang="cs-CZ" sz="4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bioekonomice</a:t>
            </a:r>
            <a:endParaRPr lang="en-US" sz="4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85F7841-A842-424F-AF84-DBC6A6620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2847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en-US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cs-CZ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oc. Ing. Miroslav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Hájek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Ph.D.</a:t>
            </a:r>
          </a:p>
          <a:p>
            <a:pPr algn="l"/>
            <a:endParaRPr lang="en-US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120C495-45BE-7CB6-4376-94EF7B680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2" y="2163037"/>
            <a:ext cx="4047843" cy="116375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928" y="906370"/>
            <a:ext cx="2568575" cy="700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8106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92F18D-D9F6-E549-9D1C-0636D7B0E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290" y="75929"/>
            <a:ext cx="8899779" cy="1454051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96CE6E"/>
                </a:solidFill>
              </a:rPr>
              <a:t>Iniciativy EK na podporu rozvoje </a:t>
            </a:r>
            <a:r>
              <a:rPr lang="cs-CZ" sz="3600" dirty="0" err="1">
                <a:solidFill>
                  <a:srgbClr val="96CE6E"/>
                </a:solidFill>
              </a:rPr>
              <a:t>bioekonomiky</a:t>
            </a:r>
            <a:r>
              <a:rPr lang="cs-CZ" sz="3600" dirty="0">
                <a:solidFill>
                  <a:srgbClr val="96CE6E"/>
                </a:solidFill>
              </a:rPr>
              <a:t>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080B9D-607C-2949-9C1F-6751F6CBB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1114425"/>
            <a:ext cx="7174230" cy="5607050"/>
          </a:xfrm>
        </p:spPr>
        <p:txBody>
          <a:bodyPr anchor="t">
            <a:normAutofit fontScale="92500" lnSpcReduction="20000"/>
          </a:bodyPr>
          <a:lstStyle/>
          <a:p>
            <a:r>
              <a:rPr lang="cs-CZ" u="sng" dirty="0" err="1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Circular</a:t>
            </a:r>
            <a:r>
              <a:rPr lang="cs-CZ" u="sng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Bio-based Europe Joint </a:t>
            </a:r>
            <a:r>
              <a:rPr lang="cs-CZ" u="sng" dirty="0" err="1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Undertaking</a:t>
            </a:r>
            <a:r>
              <a:rPr lang="cs-CZ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(CBE JU)</a:t>
            </a:r>
            <a:r>
              <a:rPr lang="cs-CZ" u="sng" dirty="0"/>
              <a:t> </a:t>
            </a:r>
            <a:r>
              <a:rPr lang="cs-CZ" b="1" dirty="0"/>
              <a:t>Společný podnik pro evropskou cirkulární </a:t>
            </a:r>
            <a:r>
              <a:rPr lang="cs-CZ" b="1" dirty="0" err="1"/>
              <a:t>bioekonomiku</a:t>
            </a:r>
            <a:r>
              <a:rPr lang="cs-CZ" dirty="0"/>
              <a:t> je partnerstvím o hodnotě 2 miliard eur mezi Evropskou unií a Bio-based </a:t>
            </a:r>
            <a:r>
              <a:rPr lang="cs-CZ" dirty="0" err="1"/>
              <a:t>Industries</a:t>
            </a:r>
            <a:r>
              <a:rPr lang="cs-CZ" dirty="0"/>
              <a:t> </a:t>
            </a:r>
            <a:r>
              <a:rPr lang="cs-CZ" dirty="0" err="1"/>
              <a:t>Consortium</a:t>
            </a:r>
            <a:r>
              <a:rPr lang="cs-CZ" dirty="0"/>
              <a:t> (BIC) – Konsorciem průmyslu založeného na OBZ, které v Evropě financuje projekty na podporu konkurenceschopné cirkulární </a:t>
            </a:r>
            <a:r>
              <a:rPr lang="cs-CZ" dirty="0" err="1"/>
              <a:t>bioekonomiky</a:t>
            </a:r>
            <a:r>
              <a:rPr lang="cs-CZ" dirty="0"/>
              <a:t> v rámci programu </a:t>
            </a:r>
            <a:r>
              <a:rPr lang="cs-CZ" b="1" dirty="0"/>
              <a:t>Horizont Evropa</a:t>
            </a:r>
            <a:r>
              <a:rPr lang="cs-CZ" dirty="0"/>
              <a:t> na období 2021–2031.</a:t>
            </a:r>
          </a:p>
          <a:p>
            <a:r>
              <a:rPr lang="cs-CZ" dirty="0"/>
              <a:t>CBE JU přijal svou </a:t>
            </a:r>
            <a:r>
              <a:rPr lang="cs-CZ" b="1" dirty="0"/>
              <a:t>Strategickou výzkumnou a inovační agendu </a:t>
            </a:r>
            <a:r>
              <a:rPr lang="cs-CZ" dirty="0"/>
              <a:t>(SRIA), která je podkladem pro přípravu ročních pracovních programů a výzev k předkládání projektů. První výzva byla otevřena 22. června 2022 s rozpočtem 120 mil. eur </a:t>
            </a:r>
          </a:p>
          <a:p>
            <a:r>
              <a:rPr lang="cs-CZ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HORIZON-JTI-CBEJU-2022</a:t>
            </a:r>
            <a:endParaRPr lang="cs-CZ" dirty="0"/>
          </a:p>
          <a:p>
            <a:r>
              <a:rPr lang="cs-CZ" u="sng" dirty="0" err="1"/>
              <a:t>Knowledge</a:t>
            </a:r>
            <a:r>
              <a:rPr lang="cs-CZ" u="sng" dirty="0"/>
              <a:t> Centre for Bioeconomy</a:t>
            </a:r>
            <a:r>
              <a:rPr lang="cs-CZ" dirty="0"/>
              <a:t> zřízené Centrem společného výzkumu Evropské komise (Joint </a:t>
            </a:r>
            <a:r>
              <a:rPr lang="cs-CZ" dirty="0" err="1"/>
              <a:t>Research</a:t>
            </a:r>
            <a:r>
              <a:rPr lang="cs-CZ" dirty="0"/>
              <a:t> Centre) buduje Observatoř </a:t>
            </a:r>
            <a:r>
              <a:rPr lang="cs-CZ" dirty="0" err="1"/>
              <a:t>bioekonomických</a:t>
            </a:r>
            <a:r>
              <a:rPr lang="cs-CZ" dirty="0"/>
              <a:t> informačních systémů.</a:t>
            </a:r>
          </a:p>
          <a:p>
            <a:r>
              <a:rPr lang="cs-CZ" u="sng" dirty="0"/>
              <a:t>The </a:t>
            </a:r>
            <a:r>
              <a:rPr lang="cs-CZ" u="sng" dirty="0" err="1"/>
              <a:t>European</a:t>
            </a:r>
            <a:r>
              <a:rPr lang="cs-CZ" u="sng" dirty="0"/>
              <a:t> Bioeconomy University</a:t>
            </a:r>
            <a:r>
              <a:rPr lang="cs-CZ" dirty="0"/>
              <a:t> – spolupráce členských univerzit na spektru </a:t>
            </a:r>
            <a:r>
              <a:rPr lang="cs-CZ" dirty="0" err="1"/>
              <a:t>bioekonomických</a:t>
            </a:r>
            <a:r>
              <a:rPr lang="cs-CZ" dirty="0"/>
              <a:t> témat.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390CA021-CCB4-6DA2-B465-C8AD59205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02" y="3295326"/>
            <a:ext cx="4142232" cy="1190892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014B857-02C0-AC4E-B3D6-C4DC46A0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BE53A73-50F3-0C45-A77C-1940BE6398AD}" type="slidenum">
              <a:rPr lang="cs-CZ" smtClean="0"/>
              <a:pPr>
                <a:spcAft>
                  <a:spcPts val="600"/>
                </a:spcAft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9472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595F980-0C4C-F743-8E47-F54E7847B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42" t="7019" r="30131" b="11812"/>
          <a:stretch/>
        </p:blipFill>
        <p:spPr>
          <a:xfrm>
            <a:off x="-6658" y="0"/>
            <a:ext cx="8340277" cy="6858000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7D548BD-ACEF-E840-806E-EB7F897E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3A73-50F3-0C45-A77C-1940BE6398AD}" type="slidenum">
              <a:rPr lang="cs-CZ" smtClean="0"/>
              <a:t>11</a:t>
            </a:fld>
            <a:endParaRPr lang="cs-CZ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2F132CE-B791-3858-C3E2-EA8FFF30D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47" y="-1"/>
            <a:ext cx="2259303" cy="647701"/>
          </a:xfrm>
          <a:prstGeom prst="rect">
            <a:avLst/>
          </a:prstGeom>
        </p:spPr>
      </p:pic>
      <p:graphicFrame>
        <p:nvGraphicFramePr>
          <p:cNvPr id="7" name="TextovéPole 2">
            <a:extLst>
              <a:ext uri="{FF2B5EF4-FFF2-40B4-BE49-F238E27FC236}">
                <a16:creationId xmlns:a16="http://schemas.microsoft.com/office/drawing/2014/main" id="{0D2F2C36-4E6F-F754-C837-EAA7AA27FC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2964177"/>
              </p:ext>
            </p:extLst>
          </p:nvPr>
        </p:nvGraphicFramePr>
        <p:xfrm>
          <a:off x="8165431" y="1267326"/>
          <a:ext cx="3272589" cy="5215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4590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C4E7D0-6708-CF46-A3EA-930FB62F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524" y="260649"/>
            <a:ext cx="8568952" cy="399579"/>
          </a:xfrm>
        </p:spPr>
        <p:txBody>
          <a:bodyPr>
            <a:noAutofit/>
          </a:bodyPr>
          <a:lstStyle/>
          <a:p>
            <a:pPr algn="ctr"/>
            <a:r>
              <a:rPr lang="cs-CZ" sz="2800" dirty="0">
                <a:solidFill>
                  <a:srgbClr val="96CE6E"/>
                </a:solidFill>
              </a:rPr>
              <a:t>Argumenty ve prospěch bioekonomiky v číslech a faktech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06F86CC-D55C-B647-956B-41D98D355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764704"/>
            <a:ext cx="10871200" cy="559164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cs-CZ" sz="1600" dirty="0"/>
              <a:t>EK chápe bioekonomiku jako jednu z ústředních složek úspěšného fungování ekonomiky EU – </a:t>
            </a:r>
            <a:r>
              <a:rPr lang="cs-CZ" sz="1600" b="1" dirty="0"/>
              <a:t>vytváření pracovních míst </a:t>
            </a:r>
            <a:r>
              <a:rPr lang="cs-CZ" sz="1600" dirty="0"/>
              <a:t>zejména v pobřežních a venkovských oblastech díky vyššímu zapojením prvovýrobců do místní bioekonomiky. 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cs-CZ" sz="1600" dirty="0"/>
              <a:t>Udržitelná evropská </a:t>
            </a:r>
            <a:r>
              <a:rPr lang="cs-CZ" sz="1600" dirty="0" err="1"/>
              <a:t>bioekonomika</a:t>
            </a:r>
            <a:r>
              <a:rPr lang="cs-CZ" sz="1600" dirty="0"/>
              <a:t>:</a:t>
            </a:r>
          </a:p>
          <a:p>
            <a:pPr marL="352425" lvl="1" indent="-1714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1600" dirty="0"/>
              <a:t> je nezbytná k </a:t>
            </a:r>
            <a:r>
              <a:rPr lang="cs-CZ" sz="1600" b="1" dirty="0"/>
              <a:t>vybudování uhlíkově neutrální budoucnosti </a:t>
            </a:r>
            <a:r>
              <a:rPr lang="cs-CZ" sz="1600" dirty="0"/>
              <a:t>v souladu s klimatickými cíli stanovenými v Pařížské dohodě. </a:t>
            </a:r>
          </a:p>
          <a:p>
            <a:pPr marL="352425" lvl="1" indent="-1714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1600" dirty="0"/>
              <a:t>b</a:t>
            </a:r>
            <a:r>
              <a:rPr lang="cs-CZ" sz="1600" b="1" dirty="0"/>
              <a:t>ioenergie</a:t>
            </a:r>
            <a:r>
              <a:rPr lang="cs-CZ" sz="1600" dirty="0"/>
              <a:t>, která je v současnosti největším OZE v EU, zůstane v roce 2030 klíčovou součástí skladby zdrojů energie a přispěje k dosažení cílů EU v oblasti obnovitelných zdrojů energie ve výši 20 % v roce 2020 a nejméně 32 % v roce 2030.</a:t>
            </a:r>
          </a:p>
          <a:p>
            <a:pPr marL="352425" lvl="1" indent="-1714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1600" dirty="0"/>
              <a:t>podporuje modernizaci a posilování průmyslové základny EU vytvářením </a:t>
            </a:r>
            <a:r>
              <a:rPr lang="cs-CZ" sz="1600" b="1" dirty="0"/>
              <a:t>nových hodnotových řetězců</a:t>
            </a:r>
            <a:r>
              <a:rPr lang="cs-CZ" sz="1600" dirty="0"/>
              <a:t> a ekologičtějšími a nákladově efektivnějšími průmyslovými procesy </a:t>
            </a:r>
          </a:p>
          <a:p>
            <a:pPr marL="352425" lvl="1" indent="-1714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1600" dirty="0"/>
              <a:t>je </a:t>
            </a:r>
            <a:r>
              <a:rPr lang="cs-CZ" sz="1600" b="1" dirty="0"/>
              <a:t>obnovitelným segmentem cirkulární ekonomiky</a:t>
            </a:r>
            <a:r>
              <a:rPr lang="cs-CZ" sz="1600" dirty="0"/>
              <a:t> – může přeměnit biologický odpad, zbytky a výměty na cenné zdroje a může vytvořit inovace a pobídky, které pomohou maloobchodníkům a spotřebitelům snížit do roku 2030 potravinový odpad o 50 %.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cs-CZ" sz="1600" dirty="0"/>
              <a:t>Výzkum a zavádění inovativních řešení pro výrobu nových a udržitelných produktů na bázi OBZ (jako jsou biochemické látky, biopaliva atd.) posílí naši schopnost </a:t>
            </a:r>
            <a:r>
              <a:rPr lang="cs-CZ" sz="1600" b="1" dirty="0"/>
              <a:t>nahradit fosilní suroviny </a:t>
            </a:r>
            <a:r>
              <a:rPr lang="cs-CZ" sz="1600" dirty="0"/>
              <a:t>ve velmi významných oblastech evropského průmyslu (např. stavebnictví, obaloviny, textil, chemikálie, kosmetika, farmaceutické přísady, spotřební zboží).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cs-CZ" sz="1600" b="1" dirty="0"/>
              <a:t>Města</a:t>
            </a:r>
            <a:r>
              <a:rPr lang="cs-CZ" sz="1600" dirty="0"/>
              <a:t> – hlavní centra cirkulární bioekonomiky. Cirkulární rozvojové plány měst – velmi významné ekonomické a environmentální přínosy. Např. město Amsterdam odhaduje, že </a:t>
            </a:r>
            <a:r>
              <a:rPr lang="cs-CZ" sz="1600" b="1" dirty="0"/>
              <a:t>lepší recyklace</a:t>
            </a:r>
            <a:r>
              <a:rPr lang="cs-CZ" sz="1600" dirty="0"/>
              <a:t> vysoce hodnotných toků </a:t>
            </a:r>
            <a:r>
              <a:rPr lang="cs-CZ" sz="1600" b="1" dirty="0"/>
              <a:t>organických zbytků</a:t>
            </a:r>
            <a:r>
              <a:rPr lang="cs-CZ" sz="1600" dirty="0"/>
              <a:t> by mohla generovat přidanou hodnotu 150 mil.€ ročně, vytvořit dlouhodobě 1200 pracovních míst a ročně ušetřit 600 000 tun oxidu uhličitého. Pro 50 největších měst Evropy, které představují 11 % populace EU, by celkové efekty byly nejméně 50krát vyšší.       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D9F308A-61F5-E649-BC5B-40E9D5810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E1EA-6AD6-2445-89FF-7CC0B823682E}" type="slidenum">
              <a:rPr lang="cs-CZ" smtClean="0"/>
              <a:t>12</a:t>
            </a:fld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5E3CDEC-AEAC-C242-BB4C-D34A22B858CE}"/>
              </a:ext>
            </a:extLst>
          </p:cNvPr>
          <p:cNvSpPr txBox="1"/>
          <p:nvPr/>
        </p:nvSpPr>
        <p:spPr>
          <a:xfrm>
            <a:off x="1409700" y="6356350"/>
            <a:ext cx="937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*</a:t>
            </a:r>
            <a:r>
              <a:rPr lang="cs-CZ" sz="1400" i="1" dirty="0" err="1"/>
              <a:t>Ronzon</a:t>
            </a:r>
            <a:r>
              <a:rPr lang="cs-CZ" sz="1400" i="1" dirty="0"/>
              <a:t>, T. et al., </a:t>
            </a:r>
            <a:r>
              <a:rPr lang="en-GB" sz="1400" i="1" dirty="0"/>
              <a:t>Sustainability, 10, 6, 1745, (2018), </a:t>
            </a:r>
            <a:r>
              <a:rPr lang="en-GB" sz="1400" i="1" dirty="0" err="1"/>
              <a:t>doi</a:t>
            </a:r>
            <a:r>
              <a:rPr lang="en-GB" sz="1400" i="1" dirty="0"/>
              <a:t>: 10.3390/su10061745; annual figure (data relative to 2015</a:t>
            </a:r>
            <a:r>
              <a:rPr lang="cs-CZ" sz="1400" i="1" dirty="0"/>
              <a:t>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378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8BFB23-3688-644B-9B29-ECEF8EFA6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9175" y="874208"/>
            <a:ext cx="8780575" cy="561508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bioekonomika je začleněna do O</a:t>
            </a:r>
            <a:r>
              <a:rPr lang="cs-CZ" sz="1800" dirty="0"/>
              <a:t>dboru vědy, výzkumu a vzdělávání</a:t>
            </a:r>
          </a:p>
          <a:p>
            <a:pPr>
              <a:spcBef>
                <a:spcPts val="0"/>
              </a:spcBef>
            </a:pP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Od 2016 účast v iniciativě BIOEAST zemí V4 + 7</a:t>
            </a:r>
          </a:p>
          <a:p>
            <a:pPr>
              <a:spcBef>
                <a:spcPts val="0"/>
              </a:spcBef>
            </a:pPr>
            <a:r>
              <a:rPr lang="cs-CZ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Koncepce biohospodářství v České republice z pohledu resortu Ministerstva zemědělství na léta 2019-2024</a:t>
            </a:r>
            <a:endParaRPr lang="cs-CZ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200" dirty="0"/>
          </a:p>
          <a:p>
            <a:pPr marL="182563" indent="-182563">
              <a:spcBef>
                <a:spcPts val="0"/>
              </a:spcBef>
            </a:pPr>
            <a:r>
              <a:rPr lang="cs-CZ" sz="1800" dirty="0">
                <a:solidFill>
                  <a:srgbClr val="DF1455"/>
                </a:solidFill>
              </a:rPr>
              <a:t>Ekonomická fakulta JU – průkopník bioekonomiky v ČR – pořádání letních </a:t>
            </a:r>
            <a:r>
              <a:rPr lang="cs-CZ" sz="1800" dirty="0" err="1">
                <a:solidFill>
                  <a:srgbClr val="DF1455"/>
                </a:solidFill>
              </a:rPr>
              <a:t>bioekonomických</a:t>
            </a:r>
            <a:r>
              <a:rPr lang="cs-CZ" sz="1800" dirty="0">
                <a:solidFill>
                  <a:srgbClr val="DF1455"/>
                </a:solidFill>
              </a:rPr>
              <a:t> kurzů pro studenty již od </a:t>
            </a:r>
            <a:r>
              <a:rPr lang="cs-CZ" sz="1800" b="1" dirty="0">
                <a:solidFill>
                  <a:srgbClr val="DF1455"/>
                </a:solidFill>
              </a:rPr>
              <a:t>r. 2016</a:t>
            </a:r>
          </a:p>
          <a:p>
            <a:pPr marL="202406" lvl="1" indent="-192881">
              <a:lnSpc>
                <a:spcPct val="80000"/>
              </a:lnSpc>
              <a:spcBef>
                <a:spcPts val="0"/>
              </a:spcBef>
            </a:pPr>
            <a:r>
              <a:rPr lang="cs-CZ" sz="1800" dirty="0">
                <a:solidFill>
                  <a:srgbClr val="DF1455"/>
                </a:solidFill>
              </a:rPr>
              <a:t>založen Jihočeský spolek pro bioekonomiku, </a:t>
            </a:r>
            <a:r>
              <a:rPr lang="cs-CZ" sz="1800" dirty="0" err="1">
                <a:solidFill>
                  <a:srgbClr val="DF1455"/>
                </a:solidFill>
              </a:rPr>
              <a:t>z.s</a:t>
            </a:r>
            <a:r>
              <a:rPr lang="cs-CZ" sz="1800" dirty="0">
                <a:solidFill>
                  <a:srgbClr val="DF1455"/>
                </a:solidFill>
              </a:rPr>
              <a:t>., který má statut Krajské inovační platformy - KIP pro doménu „bioekonomika“ v krajské RIS3 strategii</a:t>
            </a:r>
          </a:p>
          <a:p>
            <a:pPr marL="9525" lvl="1" indent="0">
              <a:lnSpc>
                <a:spcPct val="80000"/>
              </a:lnSpc>
              <a:spcBef>
                <a:spcPts val="0"/>
              </a:spcBef>
              <a:buNone/>
            </a:pPr>
            <a:endParaRPr lang="cs-CZ" sz="1200" dirty="0">
              <a:solidFill>
                <a:srgbClr val="DF1455"/>
              </a:solidFill>
            </a:endParaRPr>
          </a:p>
          <a:p>
            <a:pPr marL="202406" lvl="1" indent="-192881">
              <a:lnSpc>
                <a:spcPct val="80000"/>
              </a:lnSpc>
              <a:spcBef>
                <a:spcPts val="0"/>
              </a:spcBef>
            </a:pP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osvětové a informační aktivity o bioekonomice – Ing. Naďa Koníčková</a:t>
            </a:r>
          </a:p>
          <a:p>
            <a:pPr marL="202406" lvl="1" indent="-192881">
              <a:lnSpc>
                <a:spcPct val="80000"/>
              </a:lnSpc>
              <a:spcBef>
                <a:spcPts val="0"/>
              </a:spcBef>
            </a:pP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Evropské fondy: rozpočet letošní výzvy v programu </a:t>
            </a:r>
            <a:r>
              <a:rPr lang="cs-CZ" sz="1800" b="1" dirty="0" err="1">
                <a:solidFill>
                  <a:schemeClr val="accent5">
                    <a:lumMod val="75000"/>
                  </a:schemeClr>
                </a:solidFill>
              </a:rPr>
              <a:t>Horizon</a:t>
            </a:r>
            <a:r>
              <a:rPr lang="cs-CZ" sz="1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1800" b="1" dirty="0" err="1">
                <a:solidFill>
                  <a:schemeClr val="accent5">
                    <a:lumMod val="75000"/>
                  </a:schemeClr>
                </a:solidFill>
              </a:rPr>
              <a:t>Europe</a:t>
            </a:r>
            <a:r>
              <a:rPr lang="cs-CZ" sz="1800" b="1" dirty="0">
                <a:solidFill>
                  <a:schemeClr val="accent5">
                    <a:lumMod val="75000"/>
                  </a:schemeClr>
                </a:solidFill>
              </a:rPr>
              <a:t> 2021-27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 je </a:t>
            </a:r>
            <a:r>
              <a:rPr lang="en-GB" sz="1800" dirty="0">
                <a:solidFill>
                  <a:schemeClr val="accent5">
                    <a:lumMod val="75000"/>
                  </a:schemeClr>
                </a:solidFill>
              </a:rPr>
              <a:t>93 mil. €; 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Sekce</a:t>
            </a:r>
            <a:r>
              <a:rPr lang="en-GB" sz="1800" dirty="0">
                <a:solidFill>
                  <a:schemeClr val="accent5">
                    <a:lumMod val="75000"/>
                  </a:schemeClr>
                </a:solidFill>
              </a:rPr>
              <a:t> 6: Food, </a:t>
            </a:r>
            <a:r>
              <a:rPr lang="en-GB" sz="1800" b="1" dirty="0">
                <a:solidFill>
                  <a:schemeClr val="accent5">
                    <a:lumMod val="75000"/>
                  </a:schemeClr>
                </a:solidFill>
              </a:rPr>
              <a:t>Bioeconomy</a:t>
            </a:r>
            <a:r>
              <a:rPr lang="en-GB" sz="1800" dirty="0">
                <a:solidFill>
                  <a:schemeClr val="accent5">
                    <a:lumMod val="75000"/>
                  </a:schemeClr>
                </a:solidFill>
              </a:rPr>
              <a:t>, Natural Resources, Agriculture and Environment</a:t>
            </a:r>
          </a:p>
          <a:p>
            <a:pPr marL="9525" lvl="1" indent="0">
              <a:lnSpc>
                <a:spcPct val="80000"/>
              </a:lnSpc>
              <a:spcBef>
                <a:spcPts val="0"/>
              </a:spcBef>
              <a:buNone/>
            </a:pPr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  <a:p>
            <a:pPr marL="202406" lvl="1" indent="-192881">
              <a:lnSpc>
                <a:spcPct val="80000"/>
              </a:lnSpc>
              <a:spcBef>
                <a:spcPts val="0"/>
              </a:spcBef>
            </a:pPr>
            <a:r>
              <a:rPr lang="cs-CZ" sz="1800" dirty="0">
                <a:solidFill>
                  <a:srgbClr val="96CE6E"/>
                </a:solidFill>
              </a:rPr>
              <a:t>založena v r. 2018 ČZU a JU, dnes přes 30 členů</a:t>
            </a:r>
          </a:p>
          <a:p>
            <a:pPr marL="202406" lvl="1" indent="-192881">
              <a:lnSpc>
                <a:spcPct val="80000"/>
              </a:lnSpc>
              <a:spcBef>
                <a:spcPts val="0"/>
              </a:spcBef>
            </a:pPr>
            <a:r>
              <a:rPr lang="cs-CZ" sz="1800" dirty="0">
                <a:solidFill>
                  <a:srgbClr val="96CE6E"/>
                </a:solidFill>
              </a:rPr>
              <a:t>koordinuje činnosti související s bioekonomikou, organizuje odborné diskuse, školení, semináře pro různé zájmové skupiny a prosazuje nejnovější poznatky do praxe</a:t>
            </a:r>
          </a:p>
          <a:p>
            <a:pPr marL="9525" lvl="1" indent="0">
              <a:lnSpc>
                <a:spcPct val="80000"/>
              </a:lnSpc>
              <a:spcBef>
                <a:spcPts val="0"/>
              </a:spcBef>
              <a:buNone/>
            </a:pPr>
            <a:endParaRPr lang="cs-CZ" sz="1200" dirty="0">
              <a:solidFill>
                <a:schemeClr val="accent6">
                  <a:lumMod val="75000"/>
                </a:schemeClr>
              </a:solidFill>
            </a:endParaRPr>
          </a:p>
          <a:p>
            <a:pPr marL="184150" lvl="1" indent="-174625">
              <a:lnSpc>
                <a:spcPct val="80000"/>
              </a:lnSpc>
              <a:spcBef>
                <a:spcPts val="0"/>
              </a:spcBef>
            </a:pPr>
            <a:r>
              <a:rPr lang="cs-CZ" sz="1800" dirty="0">
                <a:solidFill>
                  <a:srgbClr val="00B0F0"/>
                </a:solidFill>
              </a:rPr>
              <a:t>Institut cirkulární ekonomiky (INCIEN) má jako jeden z dlouhodobých programů také program „</a:t>
            </a:r>
            <a:r>
              <a:rPr lang="cs-CZ" sz="1800" dirty="0" err="1">
                <a:solidFill>
                  <a:srgbClr val="00B0F0"/>
                </a:solidFill>
              </a:rPr>
              <a:t>Cirulární</a:t>
            </a:r>
            <a:r>
              <a:rPr lang="cs-CZ" sz="1800" dirty="0">
                <a:solidFill>
                  <a:srgbClr val="00B0F0"/>
                </a:solidFill>
              </a:rPr>
              <a:t> bioekonomika“ se zaměřením na bioodpady a vyvíjí v oblasti bioekonomiky řadu dalších aktivit</a:t>
            </a:r>
          </a:p>
          <a:p>
            <a:pPr marL="9525" lvl="1" indent="0">
              <a:lnSpc>
                <a:spcPct val="80000"/>
              </a:lnSpc>
              <a:spcBef>
                <a:spcPts val="0"/>
              </a:spcBef>
              <a:buNone/>
            </a:pPr>
            <a:endParaRPr lang="cs-CZ" sz="1200" dirty="0">
              <a:solidFill>
                <a:schemeClr val="accent6">
                  <a:lumMod val="75000"/>
                </a:schemeClr>
              </a:solidFill>
            </a:endParaRPr>
          </a:p>
          <a:p>
            <a:pPr marL="202406" lvl="1" indent="-192881">
              <a:lnSpc>
                <a:spcPct val="80000"/>
              </a:lnSpc>
              <a:spcBef>
                <a:spcPts val="0"/>
              </a:spcBef>
            </a:pPr>
            <a:r>
              <a:rPr lang="cs-CZ" sz="1800" dirty="0">
                <a:solidFill>
                  <a:schemeClr val="accent6">
                    <a:lumMod val="75000"/>
                  </a:schemeClr>
                </a:solidFill>
              </a:rPr>
              <a:t>BIOEAST HUB CZ pod vedením Zemědělského výzkumu, spol. s r.o., jako nástroj iniciativy BIOEAST zemí Střední a Východní Evropy, sdružuje národní stakeholdery se zájmem o zapojení do tvorby národní strategie bioekonomiky, strategické výzkumné agendy a implementace principů </a:t>
            </a:r>
            <a:r>
              <a:rPr lang="cs-CZ" sz="1800" dirty="0" err="1">
                <a:solidFill>
                  <a:schemeClr val="accent6">
                    <a:lumMod val="75000"/>
                  </a:schemeClr>
                </a:solidFill>
              </a:rPr>
              <a:t>bioekonomiky</a:t>
            </a:r>
            <a:endParaRPr lang="cs-CZ" sz="1800" dirty="0">
              <a:solidFill>
                <a:srgbClr val="DF1455"/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6B5AAA-4D5B-EF49-8506-F5FEA269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cs-CZ" noProof="0" smtClean="0"/>
              <a:t>13</a:t>
            </a:fld>
            <a:endParaRPr lang="cs-CZ" noProof="0" dirty="0"/>
          </a:p>
        </p:txBody>
      </p:sp>
      <p:pic>
        <p:nvPicPr>
          <p:cNvPr id="10" name="Picture 8" descr="jcu logo">
            <a:extLst>
              <a:ext uri="{FF2B5EF4-FFF2-40B4-BE49-F238E27FC236}">
                <a16:creationId xmlns:a16="http://schemas.microsoft.com/office/drawing/2014/main" id="{ABF62A6C-D111-D146-BB12-7D3C2E539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32" y="2093389"/>
            <a:ext cx="2920057" cy="72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Zapojte se – Potravinyprotebe.cz">
            <a:extLst>
              <a:ext uri="{FF2B5EF4-FFF2-40B4-BE49-F238E27FC236}">
                <a16:creationId xmlns:a16="http://schemas.microsoft.com/office/drawing/2014/main" id="{224E8B75-0C02-EB48-8B73-2DA678E4D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20" y="670090"/>
            <a:ext cx="2400755" cy="106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6B812DD1-35A0-2448-AEAB-824B62ED1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913" y="82014"/>
            <a:ext cx="7884886" cy="713514"/>
          </a:xfrm>
        </p:spPr>
        <p:txBody>
          <a:bodyPr>
            <a:noAutofit/>
          </a:bodyPr>
          <a:lstStyle/>
          <a:p>
            <a:r>
              <a:rPr lang="cs-CZ" sz="3200" dirty="0">
                <a:solidFill>
                  <a:srgbClr val="96CE6E"/>
                </a:solidFill>
              </a:rPr>
              <a:t>Bioekonomika v ČR – aktéři</a:t>
            </a:r>
          </a:p>
        </p:txBody>
      </p:sp>
      <p:pic>
        <p:nvPicPr>
          <p:cNvPr id="13" name="Picture 4" descr="Technologické centrum AV ČR - Česko-singapurská obchodní komora">
            <a:extLst>
              <a:ext uri="{FF2B5EF4-FFF2-40B4-BE49-F238E27FC236}">
                <a16:creationId xmlns:a16="http://schemas.microsoft.com/office/drawing/2014/main" id="{EB09A1A3-DAFE-D64F-858F-77CB82806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15346" r="8634" b="15185"/>
          <a:stretch/>
        </p:blipFill>
        <p:spPr bwMode="auto">
          <a:xfrm>
            <a:off x="1256533" y="2848859"/>
            <a:ext cx="1464528" cy="83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Platforma pro bioekonomiku České republiky">
            <a:extLst>
              <a:ext uri="{FF2B5EF4-FFF2-40B4-BE49-F238E27FC236}">
                <a16:creationId xmlns:a16="http://schemas.microsoft.com/office/drawing/2014/main" id="{F6D86606-5EEC-6B43-8BCA-C0E4368E4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03" y="3925973"/>
            <a:ext cx="2137208" cy="58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05B5AA3-EF4B-674E-80B4-0C47A24AC97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30831" y="5557996"/>
            <a:ext cx="864153" cy="86415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0624FE7-20FD-7F4E-A2D7-3B6A06E79C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304" y="4705189"/>
            <a:ext cx="1793600" cy="645696"/>
          </a:xfrm>
          <a:prstGeom prst="rect">
            <a:avLst/>
          </a:prstGeom>
        </p:spPr>
      </p:pic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9D1F42C6-C739-1B70-3EAD-76399D7E9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47" y="-1"/>
            <a:ext cx="2259303" cy="6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6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F2116E-DE46-BE4E-B8B6-EB762A27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267" y="0"/>
            <a:ext cx="7886700" cy="759619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rgbClr val="96CE6E"/>
                </a:solidFill>
              </a:rPr>
              <a:t>Bioekonomika a klastry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CBBA27-8365-7542-AEFA-2060300B7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759619"/>
            <a:ext cx="11330609" cy="559673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  <a:defRPr/>
            </a:pPr>
            <a:r>
              <a:rPr lang="cs-CZ" dirty="0">
                <a:solidFill>
                  <a:srgbClr val="222222"/>
                </a:solidFill>
              </a:rPr>
              <a:t>Infrastruktura klastrů umožňuje rozvoj podnikání a modernizaci průmyslu prostřednictvím </a:t>
            </a:r>
            <a:r>
              <a:rPr lang="cs-CZ" b="1" dirty="0">
                <a:solidFill>
                  <a:srgbClr val="222222"/>
                </a:solidFill>
              </a:rPr>
              <a:t>kritické masy</a:t>
            </a:r>
            <a:r>
              <a:rPr lang="cs-CZ" dirty="0">
                <a:solidFill>
                  <a:srgbClr val="222222"/>
                </a:solidFill>
              </a:rPr>
              <a:t>, </a:t>
            </a:r>
            <a:r>
              <a:rPr lang="cs-CZ" b="1" dirty="0">
                <a:solidFill>
                  <a:srgbClr val="222222"/>
                </a:solidFill>
              </a:rPr>
              <a:t>spolupráce</a:t>
            </a:r>
            <a:r>
              <a:rPr lang="cs-CZ" dirty="0">
                <a:solidFill>
                  <a:srgbClr val="222222"/>
                </a:solidFill>
              </a:rPr>
              <a:t>, </a:t>
            </a:r>
            <a:r>
              <a:rPr lang="cs-CZ" b="1" dirty="0">
                <a:solidFill>
                  <a:srgbClr val="222222"/>
                </a:solidFill>
              </a:rPr>
              <a:t>konektivity</a:t>
            </a:r>
            <a:r>
              <a:rPr lang="cs-CZ" dirty="0">
                <a:solidFill>
                  <a:srgbClr val="222222"/>
                </a:solidFill>
              </a:rPr>
              <a:t>, </a:t>
            </a:r>
            <a:r>
              <a:rPr lang="cs-CZ" b="1" dirty="0">
                <a:solidFill>
                  <a:srgbClr val="222222"/>
                </a:solidFill>
              </a:rPr>
              <a:t>sdílení poznatků a inovačních procesů</a:t>
            </a:r>
            <a:r>
              <a:rPr lang="cs-CZ" dirty="0">
                <a:solidFill>
                  <a:srgbClr val="222222"/>
                </a:solidFill>
              </a:rPr>
              <a:t>. </a:t>
            </a:r>
            <a:r>
              <a:rPr lang="cs-CZ" b="1" dirty="0">
                <a:solidFill>
                  <a:srgbClr val="96CE6E"/>
                </a:solidFill>
              </a:rPr>
              <a:t>Nové koncepce, jako je bioekonomika, </a:t>
            </a:r>
            <a:br>
              <a:rPr lang="cs-CZ" b="1" dirty="0">
                <a:solidFill>
                  <a:srgbClr val="96CE6E"/>
                </a:solidFill>
              </a:rPr>
            </a:br>
            <a:r>
              <a:rPr lang="cs-CZ" b="1" dirty="0">
                <a:solidFill>
                  <a:srgbClr val="96CE6E"/>
                </a:solidFill>
              </a:rPr>
              <a:t>se proto snáze dostanou do širokého povědomí – role Národní klastrové asociace</a:t>
            </a:r>
            <a:r>
              <a:rPr lang="cs-CZ" dirty="0">
                <a:solidFill>
                  <a:srgbClr val="96CE6E"/>
                </a:solidFill>
              </a:rPr>
              <a:t> v projektech Dunajského nadnárodního programu.</a:t>
            </a:r>
          </a:p>
          <a:p>
            <a:pPr>
              <a:spcBef>
                <a:spcPts val="0"/>
              </a:spcBef>
              <a:spcAft>
                <a:spcPts val="300"/>
              </a:spcAft>
              <a:defRPr/>
            </a:pPr>
            <a:r>
              <a:rPr lang="cs-CZ" u="sng" dirty="0">
                <a:solidFill>
                  <a:srgbClr val="222222"/>
                </a:solidFill>
              </a:rPr>
              <a:t>Hodnotové řetězce</a:t>
            </a:r>
            <a:r>
              <a:rPr lang="cs-CZ" dirty="0">
                <a:solidFill>
                  <a:srgbClr val="222222"/>
                </a:solidFill>
              </a:rPr>
              <a:t>, které jsou základem klastrů a jejich potenciál generovat </a:t>
            </a:r>
            <a:r>
              <a:rPr lang="cs-CZ" b="1" dirty="0">
                <a:solidFill>
                  <a:srgbClr val="222222"/>
                </a:solidFill>
              </a:rPr>
              <a:t>inovace hodnotových řetězců </a:t>
            </a:r>
            <a:r>
              <a:rPr lang="cs-CZ" dirty="0">
                <a:solidFill>
                  <a:srgbClr val="222222"/>
                </a:solidFill>
              </a:rPr>
              <a:t>jsou jednou z nejdůležitějších vlastností klastrů v tomto kontextu </a:t>
            </a:r>
            <a:r>
              <a:rPr lang="cs-CZ" i="1" dirty="0">
                <a:solidFill>
                  <a:srgbClr val="222222"/>
                </a:solidFill>
              </a:rPr>
              <a:t>– </a:t>
            </a:r>
            <a:r>
              <a:rPr lang="cs-CZ" i="1" u="sng" dirty="0">
                <a:solidFill>
                  <a:srgbClr val="222222"/>
                </a:solidFill>
              </a:rPr>
              <a:t>téma mapování hodnotových řetězců </a:t>
            </a:r>
            <a:br>
              <a:rPr lang="cs-CZ" i="1" u="sng" dirty="0">
                <a:solidFill>
                  <a:srgbClr val="222222"/>
                </a:solidFill>
              </a:rPr>
            </a:br>
            <a:r>
              <a:rPr lang="cs-CZ" i="1" u="sng" dirty="0">
                <a:solidFill>
                  <a:srgbClr val="222222"/>
                </a:solidFill>
              </a:rPr>
              <a:t>v projektu </a:t>
            </a:r>
            <a:r>
              <a:rPr lang="cs-CZ" i="1" u="sng" dirty="0" err="1">
                <a:solidFill>
                  <a:srgbClr val="222222"/>
                </a:solidFill>
              </a:rPr>
              <a:t>DanuBioValNet</a:t>
            </a:r>
            <a:r>
              <a:rPr lang="cs-CZ" i="1" u="sng" dirty="0">
                <a:solidFill>
                  <a:srgbClr val="222222"/>
                </a:solidFill>
              </a:rPr>
              <a:t> </a:t>
            </a:r>
            <a:r>
              <a:rPr lang="cs-CZ" i="1" dirty="0">
                <a:solidFill>
                  <a:srgbClr val="222222"/>
                </a:solidFill>
              </a:rPr>
              <a:t>(fytofarmacie, </a:t>
            </a:r>
            <a:r>
              <a:rPr lang="cs-CZ" i="1" dirty="0" err="1">
                <a:solidFill>
                  <a:srgbClr val="222222"/>
                </a:solidFill>
              </a:rPr>
              <a:t>eko</a:t>
            </a:r>
            <a:r>
              <a:rPr lang="cs-CZ" i="1" dirty="0">
                <a:solidFill>
                  <a:srgbClr val="222222"/>
                </a:solidFill>
              </a:rPr>
              <a:t>-stavebnictví a bio-</a:t>
            </a:r>
            <a:r>
              <a:rPr lang="cs-CZ" i="1" dirty="0" err="1">
                <a:solidFill>
                  <a:srgbClr val="222222"/>
                </a:solidFill>
              </a:rPr>
              <a:t>obaloviny</a:t>
            </a:r>
            <a:r>
              <a:rPr lang="cs-CZ" i="1" dirty="0">
                <a:solidFill>
                  <a:srgbClr val="222222"/>
                </a:solidFill>
              </a:rPr>
              <a:t>)</a:t>
            </a:r>
            <a:endParaRPr lang="cs-CZ" i="1" u="sng" dirty="0">
              <a:solidFill>
                <a:srgbClr val="222222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  <a:defRPr/>
            </a:pPr>
            <a:r>
              <a:rPr lang="cs-CZ" dirty="0">
                <a:solidFill>
                  <a:srgbClr val="222222"/>
                </a:solidFill>
              </a:rPr>
              <a:t>V souvislosti s využitím klastrů, ale i dalších aktérů, jako je např. veřejná správa, pro rozvoj bioekonomiky hovoříme o aplikaci přístupu</a:t>
            </a:r>
            <a:r>
              <a:rPr lang="cs-CZ" b="1" dirty="0">
                <a:solidFill>
                  <a:srgbClr val="222222"/>
                </a:solidFill>
              </a:rPr>
              <a:t> participativní governance </a:t>
            </a:r>
            <a:r>
              <a:rPr lang="cs-CZ" i="1" dirty="0">
                <a:solidFill>
                  <a:srgbClr val="222222"/>
                </a:solidFill>
              </a:rPr>
              <a:t>– </a:t>
            </a:r>
            <a:r>
              <a:rPr lang="cs-CZ" i="1" u="sng" dirty="0">
                <a:solidFill>
                  <a:srgbClr val="222222"/>
                </a:solidFill>
              </a:rPr>
              <a:t>tento přístup je rozvíjen v projektu </a:t>
            </a:r>
            <a:r>
              <a:rPr lang="cs-CZ" i="1" u="sng" dirty="0" err="1">
                <a:solidFill>
                  <a:srgbClr val="222222"/>
                </a:solidFill>
              </a:rPr>
              <a:t>GoDanuBio</a:t>
            </a:r>
            <a:r>
              <a:rPr lang="cs-CZ" i="1" u="sng" dirty="0">
                <a:solidFill>
                  <a:srgbClr val="222222"/>
                </a:solidFill>
              </a:rPr>
              <a:t>. 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cs-CZ" sz="1000" b="1" dirty="0">
              <a:solidFill>
                <a:srgbClr val="222222"/>
              </a:solidFill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cs-CZ" sz="2800" b="1" dirty="0">
                <a:solidFill>
                  <a:srgbClr val="222222"/>
                </a:solidFill>
              </a:rPr>
              <a:t>Příležitost: Ve všech odvětvích stimulovat tvorbu nových a inovativních </a:t>
            </a:r>
            <a:br>
              <a:rPr lang="cs-CZ" sz="2800" b="1" dirty="0">
                <a:solidFill>
                  <a:srgbClr val="222222"/>
                </a:solidFill>
              </a:rPr>
            </a:br>
            <a:r>
              <a:rPr lang="cs-CZ" sz="2800" b="1" dirty="0">
                <a:solidFill>
                  <a:srgbClr val="222222"/>
                </a:solidFill>
              </a:rPr>
              <a:t>hodnotových řetězců pro rozvoj </a:t>
            </a:r>
            <a:r>
              <a:rPr lang="cs-CZ" sz="2800" b="1" dirty="0">
                <a:solidFill>
                  <a:schemeClr val="accent6">
                    <a:lumMod val="75000"/>
                  </a:schemeClr>
                </a:solidFill>
              </a:rPr>
              <a:t>cirkulární udržitelné bioekonomiky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E3FD025-5517-F242-B75D-4C6EB09A5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E1EA-6AD6-2445-89FF-7CC0B823682E}" type="slidenum">
              <a:rPr lang="cs-CZ" smtClean="0"/>
              <a:t>14</a:t>
            </a:fld>
            <a:endParaRPr lang="cs-CZ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D3CDEE12-763E-25E0-2ABA-B2EE31595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47" y="-1"/>
            <a:ext cx="2259303" cy="6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94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92910A-752F-CD4A-9ACE-42B816E5F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cs-CZ" noProof="0" smtClean="0"/>
              <a:t>15</a:t>
            </a:fld>
            <a:endParaRPr 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84AB24D-1B8B-2341-BAF1-8040B99F55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88658" y="1202994"/>
            <a:ext cx="10067396" cy="4961069"/>
          </a:xfrm>
          <a:prstGeom prst="rect">
            <a:avLst/>
          </a:prstGeom>
        </p:spPr>
      </p:pic>
      <p:pic>
        <p:nvPicPr>
          <p:cNvPr id="6" name="Picture 6" descr="Lenzing Biocel Paskov a.s.">
            <a:hlinkClick r:id="rId3"/>
            <a:extLst>
              <a:ext uri="{FF2B5EF4-FFF2-40B4-BE49-F238E27FC236}">
                <a16:creationId xmlns:a16="http://schemas.microsoft.com/office/drawing/2014/main" id="{E6D333BA-623D-484A-BDAA-BE174D257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179" y="1425985"/>
            <a:ext cx="1609495" cy="9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B2683C7E-9B3C-6542-B73C-9F550679C10A}"/>
              </a:ext>
            </a:extLst>
          </p:cNvPr>
          <p:cNvSpPr txBox="1">
            <a:spLocks/>
          </p:cNvSpPr>
          <p:nvPr/>
        </p:nvSpPr>
        <p:spPr>
          <a:xfrm>
            <a:off x="2348188" y="277101"/>
            <a:ext cx="7748337" cy="70182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rgbClr val="96CE6E"/>
                </a:solidFill>
              </a:rPr>
              <a:t>Jaká jsou bioekonomická řešení v praxi?</a:t>
            </a:r>
          </a:p>
          <a:p>
            <a:endParaRPr lang="cs-CZ" sz="3600" dirty="0">
              <a:latin typeface="+mn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5F5CE78-1E79-6B4E-9260-EA1288E4016D}"/>
              </a:ext>
            </a:extLst>
          </p:cNvPr>
          <p:cNvSpPr txBox="1"/>
          <p:nvPr/>
        </p:nvSpPr>
        <p:spPr>
          <a:xfrm>
            <a:off x="6957391" y="3772035"/>
            <a:ext cx="4095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- průmyslová surovina, využití sklářský a papírenský průmysl, jako čistící prostředek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EE4C1DB-3706-F540-A8FE-5237EEFA3EB5}"/>
              </a:ext>
            </a:extLst>
          </p:cNvPr>
          <p:cNvSpPr txBox="1"/>
          <p:nvPr/>
        </p:nvSpPr>
        <p:spPr>
          <a:xfrm>
            <a:off x="9161427" y="4357815"/>
            <a:ext cx="2412680" cy="181588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/>
              <a:t>Lignosulfonát hořečnatý je základem pro řadu výrobků: od krmiv pro zvířata až po keramický průmysl, výrobu žáruvzdorných cihel </a:t>
            </a:r>
            <a:br>
              <a:rPr lang="cs-CZ" sz="1400" dirty="0"/>
            </a:br>
            <a:r>
              <a:rPr lang="cs-CZ" sz="1400" dirty="0"/>
              <a:t>a koželužský průmysl či jako přísada pro stavební průmysl </a:t>
            </a:r>
            <a:br>
              <a:rPr lang="cs-CZ" sz="1400" dirty="0"/>
            </a:br>
            <a:r>
              <a:rPr lang="cs-CZ" sz="1400" dirty="0"/>
              <a:t>a hnojiva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2D9BC15-4902-E843-884D-3BCEDEDAD78B}"/>
              </a:ext>
            </a:extLst>
          </p:cNvPr>
          <p:cNvSpPr txBox="1"/>
          <p:nvPr/>
        </p:nvSpPr>
        <p:spPr>
          <a:xfrm>
            <a:off x="696703" y="5333066"/>
            <a:ext cx="4091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cap="all" dirty="0">
                <a:solidFill>
                  <a:srgbClr val="96CE6E"/>
                </a:solidFill>
              </a:rPr>
              <a:t>MODERNÍ VÝROBA POHÁNĚNÁ ZELENOU ENERGIÍ</a:t>
            </a:r>
            <a:endParaRPr lang="cs-CZ" sz="2400" dirty="0">
              <a:solidFill>
                <a:srgbClr val="96CE6E"/>
              </a:solidFill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BA621C27-11F1-BC42-A179-B458CD83773C}"/>
              </a:ext>
            </a:extLst>
          </p:cNvPr>
          <p:cNvSpPr/>
          <p:nvPr/>
        </p:nvSpPr>
        <p:spPr>
          <a:xfrm>
            <a:off x="1030014" y="2215003"/>
            <a:ext cx="2939823" cy="100602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cs-CZ" sz="2400" b="1" cap="all" dirty="0">
                <a:solidFill>
                  <a:srgbClr val="19325A"/>
                </a:solidFill>
              </a:rPr>
              <a:t>LENZING BIOCEL PASKOV</a:t>
            </a:r>
          </a:p>
          <a:p>
            <a:pPr algn="ctr"/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člen Platformy pro bioekonomiku ČR</a:t>
            </a:r>
          </a:p>
          <a:p>
            <a:pPr algn="ctr"/>
            <a:endParaRPr lang="cs-CZ" sz="2400" b="1" cap="all" dirty="0">
              <a:solidFill>
                <a:srgbClr val="19325A"/>
              </a:solidFill>
            </a:endParaRPr>
          </a:p>
        </p:txBody>
      </p:sp>
      <p:sp>
        <p:nvSpPr>
          <p:cNvPr id="9" name="Zahnutá šipka vlevo 8">
            <a:extLst>
              <a:ext uri="{FF2B5EF4-FFF2-40B4-BE49-F238E27FC236}">
                <a16:creationId xmlns:a16="http://schemas.microsoft.com/office/drawing/2014/main" id="{A9598B87-D30A-FF4A-8300-B7338CB870FD}"/>
              </a:ext>
            </a:extLst>
          </p:cNvPr>
          <p:cNvSpPr/>
          <p:nvPr/>
        </p:nvSpPr>
        <p:spPr>
          <a:xfrm>
            <a:off x="11053011" y="3525078"/>
            <a:ext cx="248479" cy="83273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E2F28C1E-B5AC-844D-2C33-927ADABCF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47" y="-1"/>
            <a:ext cx="2259303" cy="6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95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5AFF94-F537-FF4D-B29A-F4B4F9417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3200" dirty="0">
                <a:solidFill>
                  <a:srgbClr val="96CE6E"/>
                </a:solidFill>
              </a:rPr>
              <a:t>Potenciál bioekonomiky v krajích a obcích </a:t>
            </a:r>
            <a:br>
              <a:rPr lang="cs-CZ" sz="3200" dirty="0">
                <a:solidFill>
                  <a:srgbClr val="96CE6E"/>
                </a:solidFill>
              </a:rPr>
            </a:br>
            <a:r>
              <a:rPr lang="cs-CZ" sz="3200" dirty="0">
                <a:solidFill>
                  <a:srgbClr val="96CE6E"/>
                </a:solidFill>
              </a:rPr>
              <a:t>– zapojení aktérů veřejné sféry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E88D36-1927-0A49-A502-316B27030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7514"/>
            <a:ext cx="10515600" cy="4838835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cs-CZ" sz="2400" b="1" dirty="0"/>
              <a:t>Zhodnocení lokálních příležitostí, dostupnost místních OBZ a silných stránek ve prospěch (soběstačných) bioekonomických řešení:</a:t>
            </a:r>
          </a:p>
          <a:p>
            <a:pPr lvl="1">
              <a:spcBef>
                <a:spcPts val="1200"/>
              </a:spcBef>
            </a:pPr>
            <a:r>
              <a:rPr lang="cs-CZ" b="1" dirty="0"/>
              <a:t>tradiční přístupy – </a:t>
            </a:r>
            <a:r>
              <a:rPr lang="cs-CZ" dirty="0"/>
              <a:t>např. kompostování, výroba bioplynu, dřevostavby</a:t>
            </a:r>
          </a:p>
          <a:p>
            <a:pPr lvl="1">
              <a:spcBef>
                <a:spcPts val="1200"/>
              </a:spcBef>
            </a:pPr>
            <a:r>
              <a:rPr lang="cs-CZ" b="1" dirty="0">
                <a:solidFill>
                  <a:srgbClr val="96CE6E"/>
                </a:solidFill>
              </a:rPr>
              <a:t>inovační přístupy:</a:t>
            </a:r>
          </a:p>
          <a:p>
            <a:pPr marL="893763" lvl="2" indent="-220663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cs-CZ" b="1" dirty="0">
                <a:solidFill>
                  <a:srgbClr val="96CE6E"/>
                </a:solidFill>
              </a:rPr>
              <a:t>využití marginálních pozemků a pozemků dotčených průmyslovou činností k pěstování průmyslových a netradičních plodin pro další inovativní využití (např. technické konopí)</a:t>
            </a:r>
          </a:p>
          <a:p>
            <a:pPr marL="893763" lvl="2" indent="-220663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cs-CZ" b="1" dirty="0">
                <a:solidFill>
                  <a:srgbClr val="96CE6E"/>
                </a:solidFill>
              </a:rPr>
              <a:t>vytvoření podmínek pro širší zapojení zemědělců do procesu bioekonomické revitalizace průmyslově znečištěné krajiny + propojení s návazným zpracovatelským sektorem </a:t>
            </a:r>
          </a:p>
          <a:p>
            <a:pPr marL="893763" lvl="2" indent="-220663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cs-CZ" b="1" dirty="0">
                <a:solidFill>
                  <a:srgbClr val="96CE6E"/>
                </a:solidFill>
              </a:rPr>
              <a:t>spolupráce s výzkumem, univerzitami a inovačními centry, podpora malých a středních podniků a start-</a:t>
            </a:r>
            <a:r>
              <a:rPr lang="cs-CZ" b="1" dirty="0" err="1">
                <a:solidFill>
                  <a:srgbClr val="96CE6E"/>
                </a:solidFill>
              </a:rPr>
              <a:t>upů</a:t>
            </a:r>
            <a:r>
              <a:rPr lang="cs-CZ" b="1" dirty="0">
                <a:solidFill>
                  <a:srgbClr val="96CE6E"/>
                </a:solidFill>
              </a:rPr>
              <a:t> při vývoji nových produktů z OBZ (nové hodnotové řetězce založené na klasických plodinách - jablečná mouka)</a:t>
            </a:r>
          </a:p>
          <a:p>
            <a:pPr marL="893763" lvl="2" indent="-220663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cs-CZ" b="1" dirty="0">
                <a:solidFill>
                  <a:srgbClr val="96CE6E"/>
                </a:solidFill>
              </a:rPr>
              <a:t>inspirace ze zahraničí – Bioekonomický revír Porýní</a:t>
            </a:r>
          </a:p>
          <a:p>
            <a:pPr marL="893763" lvl="2" indent="-220663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ü"/>
            </a:pP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  <a:p>
            <a:pPr lvl="2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ü"/>
            </a:pP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  <a:p>
            <a:pPr lvl="2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ü"/>
            </a:pP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F207354-DE77-A241-BED0-EAB3ADAB5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D9026ABE-743C-FA8A-DB04-0C7FC4E8C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47" y="-1"/>
            <a:ext cx="2259303" cy="6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19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4736C1-43E9-224F-AB78-13C39B5F4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4" y="83918"/>
            <a:ext cx="8088086" cy="863374"/>
          </a:xfrm>
        </p:spPr>
        <p:txBody>
          <a:bodyPr>
            <a:noAutofit/>
          </a:bodyPr>
          <a:lstStyle/>
          <a:p>
            <a:pPr marL="138113" lvl="1"/>
            <a:r>
              <a:rPr lang="cs-CZ" sz="3200" b="1" kern="1200" dirty="0">
                <a:solidFill>
                  <a:srgbClr val="96CE6E"/>
                </a:solidFill>
                <a:latin typeface="+mj-lt"/>
                <a:ea typeface="+mj-ea"/>
                <a:cs typeface="+mj-cs"/>
              </a:rPr>
              <a:t>Bioekonomické</a:t>
            </a:r>
            <a:r>
              <a:rPr lang="cs-CZ" sz="3200" dirty="0">
                <a:solidFill>
                  <a:srgbClr val="96CE6E"/>
                </a:solidFill>
                <a:latin typeface="+mn-lt"/>
              </a:rPr>
              <a:t> </a:t>
            </a:r>
            <a:r>
              <a:rPr lang="cs-CZ" sz="3200" b="1" kern="1200" dirty="0">
                <a:solidFill>
                  <a:srgbClr val="96CE6E"/>
                </a:solidFill>
                <a:latin typeface="+mj-lt"/>
                <a:ea typeface="+mj-ea"/>
                <a:cs typeface="+mj-cs"/>
              </a:rPr>
              <a:t>projekty v ČR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A9BEF26-CC6D-E846-926B-B8EB46415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2728" y="839712"/>
            <a:ext cx="8730302" cy="5758312"/>
          </a:xfrm>
        </p:spPr>
        <p:txBody>
          <a:bodyPr>
            <a:noAutofit/>
          </a:bodyPr>
          <a:lstStyle/>
          <a:p>
            <a:pPr marL="273050" lvl="1" indent="-260350">
              <a:spcBef>
                <a:spcPts val="0"/>
              </a:spcBef>
              <a:buClr>
                <a:srgbClr val="000000"/>
              </a:buClr>
            </a:pPr>
            <a:r>
              <a:rPr lang="cs-CZ" sz="2000" b="1" dirty="0" err="1"/>
              <a:t>DanuBioValNet</a:t>
            </a:r>
            <a:r>
              <a:rPr lang="cs-CZ" sz="2000" dirty="0"/>
              <a:t> (DTP, 2017-2019</a:t>
            </a:r>
            <a:r>
              <a:rPr lang="cs-CZ" dirty="0"/>
              <a:t>) </a:t>
            </a:r>
            <a:r>
              <a:rPr lang="cs-CZ" sz="1800" dirty="0"/>
              <a:t>– mapování bioekonomických HŘ</a:t>
            </a:r>
          </a:p>
          <a:p>
            <a:pPr marL="273050" lvl="1" indent="-260350">
              <a:spcBef>
                <a:spcPts val="0"/>
              </a:spcBef>
              <a:buClr>
                <a:srgbClr val="000000"/>
              </a:buClr>
            </a:pPr>
            <a:r>
              <a:rPr lang="cs-CZ" sz="2000" b="1" dirty="0" err="1"/>
              <a:t>GoDanuBio</a:t>
            </a:r>
            <a:r>
              <a:rPr lang="cs-CZ" sz="2000" dirty="0"/>
              <a:t> (DTP, 2020-2022</a:t>
            </a:r>
            <a:r>
              <a:rPr lang="cs-CZ" sz="1800" dirty="0"/>
              <a:t>) - spolupráce zemí Dunajského regionu </a:t>
            </a:r>
            <a:br>
              <a:rPr lang="cs-CZ" sz="1800" dirty="0"/>
            </a:br>
            <a:r>
              <a:rPr lang="cs-CZ" sz="1800" dirty="0"/>
              <a:t>na rozvoji bioekonomiky cestou participativní governance</a:t>
            </a:r>
          </a:p>
          <a:p>
            <a:pPr marL="0" indent="0">
              <a:spcBef>
                <a:spcPts val="0"/>
              </a:spcBef>
              <a:buNone/>
            </a:pPr>
            <a:endParaRPr lang="cs-CZ" sz="800" dirty="0"/>
          </a:p>
          <a:p>
            <a:pPr>
              <a:spcBef>
                <a:spcPts val="0"/>
              </a:spcBef>
            </a:pPr>
            <a:r>
              <a:rPr lang="cs-CZ" sz="2000" b="1" dirty="0"/>
              <a:t>Power4Bio (</a:t>
            </a:r>
            <a:r>
              <a:rPr lang="cs-CZ" sz="2000" b="1" dirty="0" err="1"/>
              <a:t>Horizon</a:t>
            </a:r>
            <a:r>
              <a:rPr lang="cs-CZ" sz="2000" b="1" dirty="0"/>
              <a:t> 2020, 2018-2021</a:t>
            </a:r>
            <a:r>
              <a:rPr lang="cs-CZ" sz="2400" dirty="0"/>
              <a:t>)- </a:t>
            </a:r>
            <a: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rozvoj bioekonomiky </a:t>
            </a:r>
            <a:b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v Jihočeském kraji, založení Jihočeského spolku pro bioekonomiku (statut </a:t>
            </a:r>
            <a:b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KIP) a prosazení domény „bioekonomika“ do krajské RIS3 </a:t>
            </a:r>
          </a:p>
          <a:p>
            <a:pPr marL="0" indent="0">
              <a:spcBef>
                <a:spcPts val="0"/>
              </a:spcBef>
              <a:buNone/>
            </a:pPr>
            <a:endParaRPr lang="cs-CZ" sz="800" dirty="0"/>
          </a:p>
          <a:p>
            <a:pPr>
              <a:spcBef>
                <a:spcPts val="0"/>
              </a:spcBef>
            </a:pPr>
            <a:r>
              <a:rPr lang="cs-CZ" sz="2000" b="1" dirty="0" err="1"/>
              <a:t>CELEBio</a:t>
            </a:r>
            <a:r>
              <a:rPr lang="cs-CZ" sz="2000" b="1" dirty="0"/>
              <a:t> </a:t>
            </a:r>
            <a:r>
              <a:rPr lang="cs-CZ" sz="2000" dirty="0"/>
              <a:t>(BBI JU – </a:t>
            </a:r>
            <a:r>
              <a:rPr lang="cs-CZ" sz="2000" dirty="0" err="1"/>
              <a:t>Horizon</a:t>
            </a:r>
            <a:r>
              <a:rPr lang="cs-CZ" sz="2000" dirty="0"/>
              <a:t> 2020, 06/2019 - 30/11/2020</a:t>
            </a:r>
            <a:r>
              <a:rPr lang="cs-CZ" sz="2400" dirty="0"/>
              <a:t>)</a:t>
            </a:r>
            <a:endParaRPr lang="cs-CZ" sz="2400" b="1" dirty="0"/>
          </a:p>
          <a:p>
            <a:pPr marL="238125" indent="-238125">
              <a:spcBef>
                <a:spcPts val="0"/>
              </a:spcBef>
              <a:buNone/>
            </a:pPr>
            <a: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   </a:t>
            </a:r>
            <a:r>
              <a:rPr lang="cs-CZ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Central</a:t>
            </a:r>
            <a: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cs-CZ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Europe</a:t>
            </a:r>
            <a: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cs-CZ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LEaders</a:t>
            </a:r>
            <a: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in </a:t>
            </a:r>
            <a:r>
              <a:rPr lang="cs-CZ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BIOeconomy</a:t>
            </a:r>
            <a: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– mapování bioekonomických stakeholderů v ČR, vyhodnocení produkce, zásob a využití biomasy v sektoru zemědělství, lesnictví </a:t>
            </a:r>
            <a:b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 odpadového hospodářství – výsledný dokument Country Report: Czech Republic</a:t>
            </a:r>
          </a:p>
          <a:p>
            <a:pPr marL="0" indent="0">
              <a:spcBef>
                <a:spcPts val="0"/>
              </a:spcBef>
              <a:buNone/>
            </a:pPr>
            <a:endParaRPr lang="cs-CZ" sz="800" dirty="0">
              <a:solidFill>
                <a:srgbClr val="DF1455"/>
              </a:solidFill>
            </a:endParaRPr>
          </a:p>
          <a:p>
            <a:pPr>
              <a:spcBef>
                <a:spcPts val="0"/>
              </a:spcBef>
            </a:pPr>
            <a:r>
              <a:rPr lang="cs-CZ" sz="2000" b="1" dirty="0" err="1"/>
              <a:t>BIOEASTsUP</a:t>
            </a:r>
            <a:r>
              <a:rPr lang="cs-CZ" sz="2000" b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Horizon</a:t>
            </a:r>
            <a:r>
              <a:rPr lang="cs-CZ" sz="2000" dirty="0"/>
              <a:t> 2020, 2019-2022) </a:t>
            </a:r>
            <a: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podpora iniciativy BIOEAST, strategie a akční plán pro přechod zúčastněných 11 zemí střední a východní Evropy k bioekonomice;</a:t>
            </a:r>
          </a:p>
          <a:p>
            <a:pPr>
              <a:spcBef>
                <a:spcPts val="0"/>
              </a:spcBef>
            </a:pPr>
            <a:r>
              <a:rPr lang="cs-CZ" sz="2000" b="1" dirty="0" err="1"/>
              <a:t>BIObec</a:t>
            </a:r>
            <a:r>
              <a:rPr lang="cs-CZ" dirty="0"/>
              <a:t> </a:t>
            </a:r>
            <a:r>
              <a:rPr lang="cs-CZ" sz="1800" dirty="0"/>
              <a:t>(</a:t>
            </a:r>
            <a:r>
              <a:rPr lang="cs-CZ" sz="1800" dirty="0" err="1"/>
              <a:t>Horizon</a:t>
            </a:r>
            <a:r>
              <a:rPr lang="cs-CZ" sz="1800" dirty="0"/>
              <a:t> 2020, 2021-2023) propojení bioekonomického průmyslu a univerzit</a:t>
            </a:r>
          </a:p>
          <a:p>
            <a:pPr>
              <a:spcBef>
                <a:spcPts val="0"/>
              </a:spcBef>
            </a:pPr>
            <a:r>
              <a:rPr lang="cs-CZ" sz="2000" b="1" dirty="0"/>
              <a:t>BioGov.net</a:t>
            </a:r>
            <a:r>
              <a:rPr lang="cs-CZ" sz="2000" dirty="0"/>
              <a:t> </a:t>
            </a:r>
            <a:r>
              <a:rPr lang="cs-CZ" sz="1800" dirty="0"/>
              <a:t>(</a:t>
            </a:r>
            <a:r>
              <a:rPr lang="cs-CZ" sz="1800" dirty="0" err="1"/>
              <a:t>Horizon</a:t>
            </a:r>
            <a:r>
              <a:rPr lang="cs-CZ" sz="1800" dirty="0"/>
              <a:t> 2020, zahájen v červnu 2022)</a:t>
            </a:r>
          </a:p>
          <a:p>
            <a:pPr marL="0" indent="0">
              <a:spcBef>
                <a:spcPts val="0"/>
              </a:spcBef>
              <a:buNone/>
            </a:pPr>
            <a:endParaRPr lang="cs-CZ" sz="1600" dirty="0"/>
          </a:p>
          <a:p>
            <a:pPr>
              <a:spcBef>
                <a:spcPts val="0"/>
              </a:spcBef>
            </a:pPr>
            <a:r>
              <a:rPr lang="cs-CZ" sz="1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Bioekonomická strategie v lesnicko-dřevařském sektoru </a:t>
            </a:r>
            <a: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(NAZV, 2019-2021)</a:t>
            </a:r>
          </a:p>
          <a:p>
            <a:pPr>
              <a:spcBef>
                <a:spcPts val="0"/>
              </a:spcBef>
            </a:pPr>
            <a:r>
              <a:rPr lang="cs-CZ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CEE2ACT </a:t>
            </a: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</a:t>
            </a:r>
            <a:r>
              <a:rPr lang="cs-CZ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Horizon</a:t>
            </a: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2020, zahájen v září 2022)</a:t>
            </a:r>
          </a:p>
          <a:p>
            <a:pPr>
              <a:spcBef>
                <a:spcPts val="0"/>
              </a:spcBef>
            </a:pPr>
            <a:endParaRPr lang="cs-CZ" sz="1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spcBef>
                <a:spcPts val="0"/>
              </a:spcBef>
            </a:pPr>
            <a:r>
              <a:rPr lang="cs-CZ" sz="1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Podpora </a:t>
            </a:r>
            <a:r>
              <a:rPr lang="cs-CZ" sz="18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BioEkonomiky</a:t>
            </a:r>
            <a:r>
              <a:rPr lang="cs-CZ" sz="1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v malých a středních podnicích – BE IN</a:t>
            </a:r>
            <a: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(TA ČR 2020-2022)</a:t>
            </a:r>
            <a:endParaRPr lang="cs-CZ" sz="1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10937AA-A019-2C45-AADF-09CFF7F0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14" descr="NCA">
            <a:extLst>
              <a:ext uri="{FF2B5EF4-FFF2-40B4-BE49-F238E27FC236}">
                <a16:creationId xmlns:a16="http://schemas.microsoft.com/office/drawing/2014/main" id="{532D49EA-09C7-894A-BEE6-122CD11A6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7" b="18305"/>
          <a:stretch/>
        </p:blipFill>
        <p:spPr bwMode="auto">
          <a:xfrm>
            <a:off x="426782" y="891490"/>
            <a:ext cx="2659317" cy="106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jcu logo">
            <a:extLst>
              <a:ext uri="{FF2B5EF4-FFF2-40B4-BE49-F238E27FC236}">
                <a16:creationId xmlns:a16="http://schemas.microsoft.com/office/drawing/2014/main" id="{6B26DE12-BA4E-4C4C-969B-D0DCF5CA8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16" y="2009209"/>
            <a:ext cx="2373128" cy="58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Zadejte uživatelské jméno *">
            <a:extLst>
              <a:ext uri="{FF2B5EF4-FFF2-40B4-BE49-F238E27FC236}">
                <a16:creationId xmlns:a16="http://schemas.microsoft.com/office/drawing/2014/main" id="{51647818-6B4D-5347-B410-B53580E16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29" y="2901945"/>
            <a:ext cx="2006768" cy="58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Výzkumný ústav pícninářský, spol. s r. o. Troubsko a Zemědělský výzkum,  spol. s r. o. Troubsko. - Zemědělský výzkum spol. s r. o.">
            <a:extLst>
              <a:ext uri="{FF2B5EF4-FFF2-40B4-BE49-F238E27FC236}">
                <a16:creationId xmlns:a16="http://schemas.microsoft.com/office/drawing/2014/main" id="{17CE7202-A663-5F46-8B15-949008B4F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6" y="3939996"/>
            <a:ext cx="2965262" cy="95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SYNOLOGY\Projekty\V realizaci\DanuBioValNet\WP2 - komunikace, PR, publicita, kick-off\Publication\Top BBProducts\Picture_top_biobased products.jpg">
            <a:extLst>
              <a:ext uri="{FF2B5EF4-FFF2-40B4-BE49-F238E27FC236}">
                <a16:creationId xmlns:a16="http://schemas.microsoft.com/office/drawing/2014/main" id="{0330A191-163D-EC44-91FD-4D58AEDF0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07782" y="323941"/>
            <a:ext cx="1584863" cy="223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93D40D7-E036-E24B-8A47-E57608130B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1" r="32238" b="-2344"/>
          <a:stretch/>
        </p:blipFill>
        <p:spPr>
          <a:xfrm>
            <a:off x="1068738" y="5260410"/>
            <a:ext cx="1890959" cy="55407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96531D3-8CB8-4C44-8F21-E009D77EE30D}"/>
              </a:ext>
            </a:extLst>
          </p:cNvPr>
          <p:cNvSpPr txBox="1"/>
          <p:nvPr/>
        </p:nvSpPr>
        <p:spPr>
          <a:xfrm>
            <a:off x="1219200" y="5814482"/>
            <a:ext cx="1752014" cy="5418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cs-CZ" sz="2400" b="1" dirty="0"/>
              <a:t>AVO, o.p.s.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E1EBEAE8-0AD2-9646-99F8-5F63D7BF2618}"/>
              </a:ext>
            </a:extLst>
          </p:cNvPr>
          <p:cNvSpPr/>
          <p:nvPr/>
        </p:nvSpPr>
        <p:spPr>
          <a:xfrm>
            <a:off x="9493151" y="-862529"/>
            <a:ext cx="4426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www.bio-hub.cz</a:t>
            </a:r>
            <a:r>
              <a:rPr lang="cs-CZ" dirty="0"/>
              <a:t>/</a:t>
            </a:r>
            <a:r>
              <a:rPr lang="cs-CZ" dirty="0" err="1"/>
              <a:t>index.php</a:t>
            </a:r>
            <a:r>
              <a:rPr lang="cs-CZ" dirty="0"/>
              <a:t>/#</a:t>
            </a:r>
            <a:r>
              <a:rPr lang="cs-CZ" dirty="0" err="1"/>
              <a:t>lt-choose</a:t>
            </a:r>
            <a:endParaRPr lang="cs-CZ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A17A828B-97E3-A6BF-0072-C5EB6824FE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697" y="6126381"/>
            <a:ext cx="2259303" cy="6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98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1;p12">
            <a:extLst>
              <a:ext uri="{FF2B5EF4-FFF2-40B4-BE49-F238E27FC236}">
                <a16:creationId xmlns:a16="http://schemas.microsoft.com/office/drawing/2014/main" id="{C25FF37B-E505-794E-ABA5-E3A6DF9123B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1964" y="395861"/>
            <a:ext cx="8149608" cy="806168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cs-CZ" sz="4300" dirty="0">
                <a:solidFill>
                  <a:schemeClr val="bg1"/>
                </a:solidFill>
                <a:latin typeface="DIN Black" panose="02000504040000020003" pitchFamily="2" charset="0"/>
              </a:rPr>
              <a:t>Cíle projektu </a:t>
            </a:r>
            <a:r>
              <a:rPr lang="en" sz="4300" dirty="0">
                <a:solidFill>
                  <a:schemeClr val="bg1"/>
                </a:solidFill>
                <a:latin typeface="DIN Black" panose="02000504040000020003" pitchFamily="2" charset="0"/>
              </a:rPr>
              <a:t>CEE</a:t>
            </a:r>
            <a:r>
              <a:rPr lang="en" sz="4300" dirty="0">
                <a:solidFill>
                  <a:srgbClr val="F3713E"/>
                </a:solidFill>
                <a:latin typeface="DIN Black" panose="02000504040000020003" pitchFamily="2" charset="0"/>
              </a:rPr>
              <a:t>2</a:t>
            </a:r>
            <a:r>
              <a:rPr lang="en" sz="4300" dirty="0">
                <a:solidFill>
                  <a:srgbClr val="63BB51"/>
                </a:solidFill>
                <a:latin typeface="DIN Black" panose="02000504040000020003" pitchFamily="2" charset="0"/>
              </a:rPr>
              <a:t>ACT  </a:t>
            </a:r>
            <a:endParaRPr sz="4300" dirty="0">
              <a:solidFill>
                <a:srgbClr val="63BB51"/>
              </a:solidFill>
              <a:latin typeface="DIN Black" panose="02000504040000020003" pitchFamily="2" charset="0"/>
            </a:endParaRPr>
          </a:p>
        </p:txBody>
      </p:sp>
      <p:pic>
        <p:nvPicPr>
          <p:cNvPr id="14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D30A0DDC-2E27-9B4A-941C-D172D0BCFBA5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8001" y="6409657"/>
            <a:ext cx="433515" cy="28924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7768B-1706-D855-FA5B-0CF8FACA1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8A2D-B7B4-7446-9865-3C23A23C80B0}" type="slidenum">
              <a:rPr lang="es-ES" smtClean="0"/>
              <a:t>18</a:t>
            </a:fld>
            <a:endParaRPr lang="es-E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CE8258-EF91-15F2-BEAB-B86F90C85BDC}"/>
              </a:ext>
            </a:extLst>
          </p:cNvPr>
          <p:cNvSpPr txBox="1"/>
          <p:nvPr/>
        </p:nvSpPr>
        <p:spPr>
          <a:xfrm>
            <a:off x="434759" y="1410105"/>
            <a:ext cx="5917269" cy="4924421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Cílem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projektu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CEE2ACT je 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podpořit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deset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cílových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zemí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ve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střední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a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východní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Evropě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i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mimo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ni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(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Bulharsko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Chorvatsko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Česko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Řecko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Maďarsko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Polsko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Rumunsko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Srbsko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Slovensko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a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Slovinsko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) 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při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rozvoji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strategií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a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akčních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plánů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bio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ekonomiky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prostřednictvím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přenosu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znalostí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a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přijetí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inovativních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modelů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vládnutí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ze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zkušených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zemí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–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zemí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s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vyspělejší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politikou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v </a:t>
            </a: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bioekonomice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 (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Rakousko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Belgie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Finsko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Německo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Španělsko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Švédsko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Nizozemsko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DIN" panose="02000504040000020003"/>
                <a:ea typeface="Times New Roman" panose="02020603050405020304" pitchFamily="18" charset="0"/>
              </a:rPr>
              <a:t>).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BCB8EBC-C832-B7A3-C369-B4888F9837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214" y="1636107"/>
            <a:ext cx="5147028" cy="39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38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ojúhelník 6">
            <a:extLst>
              <a:ext uri="{FF2B5EF4-FFF2-40B4-BE49-F238E27FC236}">
                <a16:creationId xmlns:a16="http://schemas.microsoft.com/office/drawing/2014/main" id="{B2127AE5-07F3-324D-8891-343615CF789E}"/>
              </a:ext>
            </a:extLst>
          </p:cNvPr>
          <p:cNvSpPr/>
          <p:nvPr/>
        </p:nvSpPr>
        <p:spPr>
          <a:xfrm>
            <a:off x="3673642" y="1414395"/>
            <a:ext cx="4844715" cy="3403871"/>
          </a:xfrm>
          <a:prstGeom prst="triangle">
            <a:avLst>
              <a:gd name="adj" fmla="val 48745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20A3F9E5-E902-C34C-9594-7D7421465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8847" y="1565564"/>
            <a:ext cx="8915400" cy="4790786"/>
          </a:xfrm>
        </p:spPr>
        <p:txBody>
          <a:bodyPr>
            <a:noAutofit/>
          </a:bodyPr>
          <a:lstStyle/>
          <a:p>
            <a:pPr marL="2543175" lvl="1" indent="-203597">
              <a:buClr>
                <a:schemeClr val="accent3">
                  <a:lumMod val="50000"/>
                </a:schemeClr>
              </a:buClr>
              <a:buSzPct val="95000"/>
            </a:pPr>
            <a:r>
              <a:rPr lang="cs-CZ" b="1" dirty="0">
                <a:solidFill>
                  <a:schemeClr val="accent1"/>
                </a:solidFill>
              </a:rPr>
              <a:t>UDRŽITELNÝ ROZVOJ</a:t>
            </a:r>
          </a:p>
          <a:p>
            <a:pPr marL="2309813" lvl="1" indent="-242888">
              <a:buClr>
                <a:schemeClr val="accent3">
                  <a:lumMod val="50000"/>
                </a:schemeClr>
              </a:buClr>
              <a:buSzPct val="95000"/>
            </a:pPr>
            <a:r>
              <a:rPr lang="cs-CZ" b="1" dirty="0">
                <a:solidFill>
                  <a:schemeClr val="accent1"/>
                </a:solidFill>
              </a:rPr>
              <a:t>ZDRAVÍ</a:t>
            </a:r>
          </a:p>
          <a:p>
            <a:pPr marL="2066925" lvl="3" indent="-233363">
              <a:buSzPct val="95000"/>
            </a:pPr>
            <a:r>
              <a:rPr lang="cs-CZ" sz="2400" b="1" dirty="0">
                <a:solidFill>
                  <a:schemeClr val="accent1"/>
                </a:solidFill>
              </a:rPr>
              <a:t>REGIONÁLNÍ ROZVOJ</a:t>
            </a:r>
          </a:p>
          <a:p>
            <a:pPr marL="1874044" lvl="3" indent="-273844">
              <a:buSzPct val="95000"/>
            </a:pPr>
            <a:r>
              <a:rPr lang="cs-CZ" sz="2400" b="1" u="sng" dirty="0">
                <a:solidFill>
                  <a:schemeClr val="accent1"/>
                </a:solidFill>
              </a:rPr>
              <a:t>V+V+I, VZDĚLÁVÁNÍ</a:t>
            </a:r>
          </a:p>
          <a:p>
            <a:pPr lvl="3" indent="-233363">
              <a:buSzPct val="95000"/>
            </a:pPr>
            <a:r>
              <a:rPr lang="cs-CZ" sz="2400" b="1" dirty="0">
                <a:solidFill>
                  <a:schemeClr val="accent1"/>
                </a:solidFill>
              </a:rPr>
              <a:t>DODAVATELSKÉ A OBCHODNÍ VZTAHY, TRH</a:t>
            </a:r>
          </a:p>
          <a:p>
            <a:pPr marL="1366838" lvl="3" indent="-232172">
              <a:buSzPct val="95000"/>
            </a:pPr>
            <a:r>
              <a:rPr lang="cs-CZ" sz="2400" b="1" dirty="0">
                <a:solidFill>
                  <a:schemeClr val="accent1"/>
                </a:solidFill>
              </a:rPr>
              <a:t>VÝROBA PRODUKTŮ a SLUŽBY </a:t>
            </a:r>
          </a:p>
          <a:p>
            <a:pPr marL="1175147" lvl="3" indent="-233363">
              <a:buSzPct val="95000"/>
            </a:pPr>
            <a:r>
              <a:rPr lang="cs-CZ" sz="2400" b="1" dirty="0">
                <a:solidFill>
                  <a:schemeClr val="accent1"/>
                </a:solidFill>
              </a:rPr>
              <a:t>PRŮMYSLOVÉ ZPRACOVÁNÍ OBZ</a:t>
            </a:r>
          </a:p>
          <a:p>
            <a:pPr marL="925116" lvl="3" indent="-257175">
              <a:buSzPct val="95000"/>
            </a:pPr>
            <a:r>
              <a:rPr lang="cs-CZ" sz="2400" b="1" dirty="0">
                <a:solidFill>
                  <a:schemeClr val="accent1"/>
                </a:solidFill>
              </a:rPr>
              <a:t>ZEMĚDĚLSKÁ PRODUKCE </a:t>
            </a:r>
          </a:p>
          <a:p>
            <a:pPr marL="941785" lvl="3" indent="0">
              <a:buSzPct val="95000"/>
              <a:buNone/>
            </a:pPr>
            <a:endParaRPr lang="cs-CZ" sz="1650" b="1" dirty="0"/>
          </a:p>
          <a:p>
            <a:pPr marL="47625" lvl="3" indent="-31750">
              <a:buSzPct val="95000"/>
              <a:buNone/>
            </a:pPr>
            <a:endParaRPr lang="cs-CZ" b="1" dirty="0"/>
          </a:p>
          <a:p>
            <a:pPr marL="47625" lvl="3" indent="-31750">
              <a:buSzPct val="95000"/>
              <a:buNone/>
            </a:pPr>
            <a:r>
              <a:rPr lang="cs-CZ" sz="2400" b="1" dirty="0"/>
              <a:t>Bioekonomický deficit ČR: chybí pověřený orgán a meziresortní koordinace  spolupráce ministerstev na komplexním rozvoji bioekonomiky v ČR</a:t>
            </a:r>
            <a:r>
              <a:rPr lang="cs-CZ" sz="2400" dirty="0"/>
              <a:t> </a:t>
            </a:r>
          </a:p>
        </p:txBody>
      </p:sp>
      <p:cxnSp>
        <p:nvCxnSpPr>
          <p:cNvPr id="5" name="Přímá spojovací šipka 4">
            <a:extLst>
              <a:ext uri="{FF2B5EF4-FFF2-40B4-BE49-F238E27FC236}">
                <a16:creationId xmlns:a16="http://schemas.microsoft.com/office/drawing/2014/main" id="{38CE8AD7-797E-8640-B5B6-109286237A0C}"/>
              </a:ext>
            </a:extLst>
          </p:cNvPr>
          <p:cNvCxnSpPr>
            <a:cxnSpLocks/>
          </p:cNvCxnSpPr>
          <p:nvPr/>
        </p:nvCxnSpPr>
        <p:spPr>
          <a:xfrm flipV="1">
            <a:off x="2097175" y="1264637"/>
            <a:ext cx="2213151" cy="35669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Šipka vpravo 7">
            <a:extLst>
              <a:ext uri="{FF2B5EF4-FFF2-40B4-BE49-F238E27FC236}">
                <a16:creationId xmlns:a16="http://schemas.microsoft.com/office/drawing/2014/main" id="{8BA0FEBF-3BC1-2040-A207-4B42C443B6BC}"/>
              </a:ext>
            </a:extLst>
          </p:cNvPr>
          <p:cNvSpPr/>
          <p:nvPr/>
        </p:nvSpPr>
        <p:spPr>
          <a:xfrm>
            <a:off x="1411375" y="5369688"/>
            <a:ext cx="685800" cy="411988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350">
              <a:solidFill>
                <a:schemeClr val="accent1"/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8F8B1F1-C1FD-764E-8364-D86640AA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3A73-50F3-0C45-A77C-1940BE6398AD}" type="slidenum">
              <a:rPr lang="cs-CZ" smtClean="0"/>
              <a:t>19</a:t>
            </a:fld>
            <a:endParaRPr lang="cs-CZ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2B9C683B-81AB-0045-853C-7F9EE645BBB1}"/>
              </a:ext>
            </a:extLst>
          </p:cNvPr>
          <p:cNvSpPr txBox="1">
            <a:spLocks/>
          </p:cNvSpPr>
          <p:nvPr/>
        </p:nvSpPr>
        <p:spPr>
          <a:xfrm>
            <a:off x="838199" y="243932"/>
            <a:ext cx="10515600" cy="80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>
                <a:solidFill>
                  <a:srgbClr val="96CE6E"/>
                </a:solidFill>
              </a:rPr>
              <a:t>Komplexní hodnotový řetězec bioekonomiky</a:t>
            </a:r>
          </a:p>
        </p:txBody>
      </p:sp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42870303-D42E-9A37-249A-03977A4AA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47" y="-1"/>
            <a:ext cx="2259303" cy="6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0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8ABE5-84BE-FA40-9DBC-81282F68A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261"/>
            <a:ext cx="10515600" cy="854075"/>
          </a:xfrm>
        </p:spPr>
        <p:txBody>
          <a:bodyPr/>
          <a:lstStyle/>
          <a:p>
            <a:r>
              <a:rPr lang="cs-CZ" dirty="0">
                <a:solidFill>
                  <a:srgbClr val="92D050"/>
                </a:solidFill>
              </a:rPr>
              <a:t>Evropská vize pro </a:t>
            </a:r>
            <a:r>
              <a:rPr lang="cs-CZ" dirty="0" err="1">
                <a:solidFill>
                  <a:srgbClr val="92D050"/>
                </a:solidFill>
              </a:rPr>
              <a:t>bioekonomiku</a:t>
            </a:r>
            <a:br>
              <a:rPr lang="cs-CZ" dirty="0"/>
            </a:br>
            <a:r>
              <a:rPr lang="cs-CZ" sz="1600" b="0" dirty="0">
                <a:solidFill>
                  <a:schemeClr val="tx1"/>
                </a:solidFill>
              </a:rPr>
              <a:t>Jean-Claude </a:t>
            </a:r>
            <a:r>
              <a:rPr lang="cs-CZ" sz="1600" b="0" dirty="0" err="1">
                <a:solidFill>
                  <a:schemeClr val="tx1"/>
                </a:solidFill>
              </a:rPr>
              <a:t>Juncker</a:t>
            </a:r>
            <a:r>
              <a:rPr lang="cs-CZ" sz="1600" b="0" dirty="0">
                <a:solidFill>
                  <a:schemeClr val="tx1"/>
                </a:solidFill>
              </a:rPr>
              <a:t>, 2018 </a:t>
            </a:r>
            <a:br>
              <a:rPr lang="en-US" dirty="0"/>
            </a:br>
            <a:endParaRPr lang="cs-CZ" dirty="0"/>
          </a:p>
        </p:txBody>
      </p:sp>
      <p:graphicFrame>
        <p:nvGraphicFramePr>
          <p:cNvPr id="11" name="Zástupný symbol pro obsah 2">
            <a:extLst>
              <a:ext uri="{FF2B5EF4-FFF2-40B4-BE49-F238E27FC236}">
                <a16:creationId xmlns:a16="http://schemas.microsoft.com/office/drawing/2014/main" id="{1878AE63-7081-336D-9F13-2FFB01731A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8440536"/>
              </p:ext>
            </p:extLst>
          </p:nvPr>
        </p:nvGraphicFramePr>
        <p:xfrm>
          <a:off x="838200" y="1690688"/>
          <a:ext cx="10515600" cy="4665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4B537E6-954F-EF42-BC73-D708D1F43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BB418992-4304-F14F-0D30-30637B8462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47" y="-1"/>
            <a:ext cx="2259303" cy="6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34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406B50-310B-7A4D-AE85-E273F190D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598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rgbClr val="96CE6E"/>
                </a:solidFill>
              </a:rPr>
              <a:t>Stav bioekonomiky v ČR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0A5E03D-46A5-F745-9E36-C53AA6FC1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1080655"/>
            <a:ext cx="10663844" cy="4796617"/>
          </a:xfrm>
        </p:spPr>
        <p:txBody>
          <a:bodyPr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cs-CZ" altLang="cs-CZ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Formálně byla Bioekonomická strategie EK 2018 přidělena (v rámci databáze strategií MMR) Ministerstvu zemědělství, které však k problematice přistupuje pouze v rámci své gesce. 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cs-CZ" altLang="cs-CZ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ČR nemá vlastní bioekonomickou strategii, kterou již přijalo 42 zemí světa, z toho 15 v Evropě*. 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cs-CZ" altLang="cs-CZ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Problémem v ČR je právě nepropojenost resortů, což je základní brzdou implementace bioekonomiky, která vychází z uceleného hodnotového řetězce – od produkce OBZ přes jejich zpracování až po výrobu a uvádění výrobků na trh, včetně výzkumu, inovací a vzdělávání.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cs-CZ" dirty="0">
                <a:solidFill>
                  <a:srgbClr val="000000"/>
                </a:solidFill>
                <a:cs typeface="Calibri" panose="020F0502020204030204" pitchFamily="34" charset="0"/>
              </a:rPr>
              <a:t>Rozvinuté iniciativy „zdola nahoru“ nemají partnera pro realizaci plošných opatření – podporu bioekonomických řešení, jak v soukromém tak veřejném sektoru – chybí začlenění bioekonomiky do vládní struktury k realizaci potřebných opatření „shora dolů“. </a:t>
            </a:r>
            <a:endParaRPr lang="cs-CZ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899BE13-45C7-524A-8E9A-D2158792C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651" y="5661442"/>
            <a:ext cx="8589211" cy="882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cs-CZ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cs-CZ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*Governance of the Bioeconomy: A Global Comparative Study of National Bioeconomy Strategies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cs-CZ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GB" altLang="cs-CZ" sz="1400" baseline="30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dostupné</a:t>
            </a:r>
            <a:r>
              <a:rPr lang="en-GB" altLang="cs-CZ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 </a:t>
            </a:r>
            <a:r>
              <a:rPr lang="en-GB" altLang="cs-CZ" sz="1400" baseline="30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na</a:t>
            </a:r>
            <a:r>
              <a:rPr lang="en-GB" altLang="cs-CZ" sz="1400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 </a:t>
            </a:r>
            <a:r>
              <a:rPr lang="en-GB" altLang="cs-CZ" sz="1400" i="1" baseline="30000" dirty="0">
                <a:solidFill>
                  <a:srgbClr val="6600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  <a:hlinkClick r:id="rId2"/>
              </a:rPr>
              <a:t>https://www.researchgate.net/publication/327488588_Governance_of_the_Bioeconomy_A_Global_Comparative_Study_of_National_Bioeconomy_Strategies</a:t>
            </a:r>
            <a:endParaRPr lang="en-GB" altLang="cs-CZ" sz="1400" i="1" baseline="30000" dirty="0">
              <a:solidFill>
                <a:srgbClr val="660099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sym typeface="Symbol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cs-CZ" sz="1400" i="1" baseline="30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Symbol" pitchFamily="2" charset="2"/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0E5A65C-16CB-7845-9343-AB353CC5C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E1EA-6AD6-2445-89FF-7CC0B823682E}" type="slidenum">
              <a:rPr lang="cs-CZ" smtClean="0"/>
              <a:t>20</a:t>
            </a:fld>
            <a:endParaRPr lang="cs-CZ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04FDBF51-7E64-B499-A1FB-05DA7AE6D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47" y="-1"/>
            <a:ext cx="2259303" cy="6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96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F403F35-0FAB-D24E-8D8B-7DFA9D50A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4138" y="749281"/>
            <a:ext cx="5810228" cy="199563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cs-CZ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Děkuji za pozornost</a:t>
            </a:r>
            <a:endParaRPr lang="en-US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120C495-45BE-7CB6-4376-94EF7B680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2" y="2163037"/>
            <a:ext cx="4047843" cy="116375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807AADD-0630-AC41-A982-615091B2E634}"/>
              </a:ext>
            </a:extLst>
          </p:cNvPr>
          <p:cNvSpPr txBox="1"/>
          <p:nvPr/>
        </p:nvSpPr>
        <p:spPr>
          <a:xfrm>
            <a:off x="6172782" y="3619144"/>
            <a:ext cx="5739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F85F7841-A842-424F-AF84-DBC6A6620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4227" y="3045212"/>
            <a:ext cx="4645250" cy="1147863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kern="1200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D</a:t>
            </a:r>
            <a:r>
              <a:rPr lang="en-US" b="1" kern="1200" dirty="0">
                <a:solidFill>
                  <a:schemeClr val="bg1"/>
                </a:solidFill>
              </a:rPr>
              <a:t>oc. Ing. Miroslav Hájek, Ph.D.</a:t>
            </a:r>
            <a:endParaRPr lang="cs-CZ" b="1" kern="12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https://bioeconomy.czu.cz/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kern="1200" dirty="0">
                <a:solidFill>
                  <a:schemeClr val="bg1"/>
                </a:solidFill>
              </a:rPr>
              <a:t>hajek@fld.czu.cz</a:t>
            </a:r>
            <a:endParaRPr lang="en-US" kern="1200" dirty="0">
              <a:solidFill>
                <a:schemeClr val="bg1"/>
              </a:solidFill>
            </a:endParaRPr>
          </a:p>
          <a:p>
            <a:endParaRPr lang="en-US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628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D19A5E-A755-1943-809A-9BC2A9513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98659"/>
            <a:ext cx="6866802" cy="6857999"/>
          </a:xfrm>
        </p:spPr>
        <p:txBody>
          <a:bodyPr anchor="ctr">
            <a:normAutofit/>
          </a:bodyPr>
          <a:lstStyle/>
          <a:p>
            <a:pPr>
              <a:spcAft>
                <a:spcPts val="1200"/>
              </a:spcAft>
            </a:pPr>
            <a:r>
              <a:rPr lang="cs-CZ" b="1" dirty="0" err="1"/>
              <a:t>Bioekonomika</a:t>
            </a:r>
            <a:r>
              <a:rPr lang="cs-CZ" dirty="0"/>
              <a:t> je významnou součástí udržitelného rozvoje a boje s klimatickou krizí. </a:t>
            </a:r>
          </a:p>
          <a:p>
            <a:pPr>
              <a:spcAft>
                <a:spcPts val="1200"/>
              </a:spcAft>
            </a:pPr>
            <a:r>
              <a:rPr lang="cs-CZ" dirty="0"/>
              <a:t>Její podstatou je </a:t>
            </a:r>
            <a:r>
              <a:rPr lang="cs-CZ" b="1" dirty="0"/>
              <a:t>produkce a využívání obnovitelných biologických zdrojů (OBZ)</a:t>
            </a:r>
            <a:r>
              <a:rPr lang="cs-CZ" dirty="0"/>
              <a:t>. </a:t>
            </a:r>
          </a:p>
          <a:p>
            <a:pPr>
              <a:spcAft>
                <a:spcPts val="1200"/>
              </a:spcAft>
            </a:pPr>
            <a:r>
              <a:rPr lang="cs-CZ" dirty="0"/>
              <a:t>Intenzivnější uplatnění OBZ </a:t>
            </a:r>
            <a:r>
              <a:rPr lang="cs-CZ" b="1" dirty="0"/>
              <a:t>ve zpracovatelském průmyslu</a:t>
            </a:r>
            <a:r>
              <a:rPr lang="cs-CZ" dirty="0"/>
              <a:t> jako </a:t>
            </a:r>
            <a:r>
              <a:rPr lang="cs-CZ" b="1" dirty="0"/>
              <a:t>náhrady za fosilní zdroje </a:t>
            </a:r>
            <a:r>
              <a:rPr lang="cs-CZ" dirty="0"/>
              <a:t>urychlí transformaci naší ekonomiky. </a:t>
            </a:r>
          </a:p>
          <a:p>
            <a:pPr>
              <a:spcAft>
                <a:spcPts val="1200"/>
              </a:spcAft>
            </a:pPr>
            <a:r>
              <a:rPr lang="cs-CZ" dirty="0"/>
              <a:t>Evropská komise a desítky zemí světa budují </a:t>
            </a:r>
            <a:br>
              <a:rPr lang="cs-CZ" dirty="0"/>
            </a:br>
            <a:r>
              <a:rPr lang="cs-CZ" dirty="0"/>
              <a:t>a realizují své </a:t>
            </a:r>
            <a:r>
              <a:rPr lang="cs-CZ" b="1" dirty="0"/>
              <a:t>národní </a:t>
            </a:r>
            <a:r>
              <a:rPr lang="cs-CZ" b="1" dirty="0" err="1"/>
              <a:t>bioekonomické</a:t>
            </a:r>
            <a:r>
              <a:rPr lang="cs-CZ" b="1" dirty="0"/>
              <a:t> strategie</a:t>
            </a:r>
            <a:r>
              <a:rPr lang="cs-CZ" dirty="0"/>
              <a:t>. </a:t>
            </a:r>
          </a:p>
          <a:p>
            <a:pPr>
              <a:spcAft>
                <a:spcPts val="1200"/>
              </a:spcAft>
            </a:pPr>
            <a:r>
              <a:rPr lang="cs-CZ" b="1" dirty="0"/>
              <a:t>V ČR </a:t>
            </a:r>
            <a:r>
              <a:rPr lang="cs-CZ" dirty="0"/>
              <a:t>jsou rozvinuté </a:t>
            </a:r>
            <a:r>
              <a:rPr lang="cs-CZ" dirty="0" err="1"/>
              <a:t>bioekonomické</a:t>
            </a:r>
            <a:r>
              <a:rPr lang="cs-CZ" dirty="0"/>
              <a:t> iniciativy pouze zdola, zatím </a:t>
            </a:r>
            <a:r>
              <a:rPr lang="cs-CZ" b="1" dirty="0"/>
              <a:t>chybí systémové zapojení vlády</a:t>
            </a:r>
            <a:r>
              <a:rPr lang="cs-CZ" dirty="0"/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1A4F8667-DFAD-7D7C-6357-D9BF57F9F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821" y="2912711"/>
            <a:ext cx="3661831" cy="1052776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DA0EA19-F0D5-3141-9B92-D5E7AD653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29E1EA-6AD6-2445-89FF-7CC0B823682E}" type="slidenum">
              <a:rPr lang="cs-CZ" smtClean="0"/>
              <a:pPr>
                <a:spcAft>
                  <a:spcPts val="600"/>
                </a:spcAft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6667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EB672A-31FF-7E4F-80C2-4976BC3A5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92D050"/>
                </a:solidFill>
              </a:rPr>
              <a:t>OBZ – obnovitelné biologické zdroje 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9C9508AA-D59C-9347-BACE-27AFC5D47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5505"/>
            <a:ext cx="10515600" cy="2370222"/>
          </a:xfrm>
        </p:spPr>
        <p:txBody>
          <a:bodyPr>
            <a:no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cs-CZ" b="1" dirty="0">
                <a:solidFill>
                  <a:srgbClr val="92D050"/>
                </a:solidFill>
              </a:rPr>
              <a:t>Obnovitelné biologické zdroje</a:t>
            </a:r>
            <a:r>
              <a:rPr lang="cs-CZ" dirty="0">
                <a:solidFill>
                  <a:srgbClr val="92D050"/>
                </a:solidFill>
              </a:rPr>
              <a:t> </a:t>
            </a:r>
            <a:r>
              <a:rPr lang="cs-CZ" dirty="0"/>
              <a:t>jsou zdroje pocházející z pevniny či moře vzniklé </a:t>
            </a:r>
            <a:br>
              <a:rPr lang="cs-CZ" dirty="0"/>
            </a:br>
            <a:r>
              <a:rPr lang="cs-CZ" dirty="0"/>
              <a:t>z původně „živých“, tj. biologických organismů – rostliny, houby, lesy, ryby, zvířata </a:t>
            </a:r>
            <a:br>
              <a:rPr lang="cs-CZ" dirty="0"/>
            </a:br>
            <a:r>
              <a:rPr lang="cs-CZ" dirty="0"/>
              <a:t>a mikroorganismy. Všeobecně se pro ně používá označení „</a:t>
            </a:r>
            <a:r>
              <a:rPr lang="cs-CZ" b="1" dirty="0"/>
              <a:t>biomasa</a:t>
            </a:r>
            <a:r>
              <a:rPr lang="cs-CZ" dirty="0"/>
              <a:t>“.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dirty="0"/>
          </a:p>
          <a:p>
            <a:pPr marL="8335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/>
              <a:t>Bioekonomika nahrazuje ropu vhodnými OBZ (např. i pro výrobu plastů či pohonu motorových vozidel), a proto hovoříme o budoucí </a:t>
            </a:r>
            <a:r>
              <a:rPr lang="cs-CZ" b="1" dirty="0"/>
              <a:t>post-ropné společnosti.</a:t>
            </a:r>
          </a:p>
          <a:p>
            <a:pPr marL="8335" lvl="1" indent="0">
              <a:spcBef>
                <a:spcPts val="0"/>
              </a:spcBef>
              <a:buNone/>
            </a:pPr>
            <a:endParaRPr lang="cs-CZ" sz="750" b="1" dirty="0"/>
          </a:p>
          <a:p>
            <a:pPr marL="714375" lvl="1" indent="-31750">
              <a:spcBef>
                <a:spcPts val="0"/>
              </a:spcBef>
              <a:buNone/>
            </a:pPr>
            <a:endParaRPr lang="cs-CZ" sz="2000" b="1" i="1" dirty="0"/>
          </a:p>
          <a:p>
            <a:pPr marL="0" indent="0">
              <a:spcBef>
                <a:spcPts val="0"/>
              </a:spcBef>
              <a:buNone/>
            </a:pPr>
            <a:endParaRPr lang="cs-CZ" i="1" dirty="0"/>
          </a:p>
        </p:txBody>
      </p:sp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1B8F53A6-DCE3-8646-9800-EF1B3D516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429E1EA-6AD6-2445-89FF-7CC0B823682E}" type="slidenum">
              <a:rPr lang="cs-CZ" smtClean="0"/>
              <a:t>4</a:t>
            </a:fld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3501639-2337-0D41-9D43-F55F70D0B2A5}"/>
              </a:ext>
            </a:extLst>
          </p:cNvPr>
          <p:cNvSpPr txBox="1"/>
          <p:nvPr/>
        </p:nvSpPr>
        <p:spPr>
          <a:xfrm>
            <a:off x="1829417" y="3869823"/>
            <a:ext cx="8533166" cy="2175006"/>
          </a:xfrm>
          <a:prstGeom prst="rect">
            <a:avLst/>
          </a:prstGeom>
          <a:solidFill>
            <a:srgbClr val="96CE6E"/>
          </a:solidFill>
        </p:spPr>
        <p:txBody>
          <a:bodyPr wrap="square" rtlCol="0">
            <a:noAutofit/>
          </a:bodyPr>
          <a:lstStyle/>
          <a:p>
            <a:pPr marL="227013" lvl="1">
              <a:spcBef>
                <a:spcPts val="0"/>
              </a:spcBef>
              <a:buNone/>
            </a:pPr>
            <a:r>
              <a:rPr lang="cs-CZ" sz="2000" i="1" dirty="0"/>
              <a:t>Bioekonomika se nezabývá zdroji z neživé přírody, jako jsou např. horniny, </a:t>
            </a:r>
            <a:br>
              <a:rPr lang="cs-CZ" sz="2000" i="1" dirty="0"/>
            </a:br>
            <a:r>
              <a:rPr lang="cs-CZ" sz="2000" i="1" dirty="0"/>
              <a:t>a nezahrnuje obnovitelné zdroje energie (OZE), jako je vzduch a voda, ale je </a:t>
            </a:r>
            <a:br>
              <a:rPr lang="cs-CZ" sz="2000" i="1" dirty="0"/>
            </a:br>
            <a:r>
              <a:rPr lang="cs-CZ" sz="2000" i="1" dirty="0"/>
              <a:t>jejich součástí v podobě </a:t>
            </a:r>
            <a:r>
              <a:rPr lang="cs-CZ" sz="2000" i="1" u="sng" dirty="0"/>
              <a:t>biomasy</a:t>
            </a:r>
            <a:r>
              <a:rPr lang="cs-CZ" sz="2000" i="1" dirty="0"/>
              <a:t>. </a:t>
            </a:r>
            <a:br>
              <a:rPr lang="cs-CZ" sz="2000" b="1" i="1" dirty="0"/>
            </a:br>
            <a:endParaRPr lang="cs-CZ" sz="2000" b="1" i="1" dirty="0"/>
          </a:p>
          <a:p>
            <a:pPr marL="227013" lvl="1">
              <a:spcBef>
                <a:spcPts val="0"/>
              </a:spcBef>
              <a:buNone/>
            </a:pPr>
            <a:r>
              <a:rPr lang="cs-CZ" sz="2000" i="1" dirty="0"/>
              <a:t>S cirkulární ekonomikou je bioekonomika propojena </a:t>
            </a:r>
            <a:r>
              <a:rPr lang="cs-CZ" sz="2000" i="1" u="sng" dirty="0"/>
              <a:t>bioodpady</a:t>
            </a:r>
            <a:r>
              <a:rPr lang="cs-CZ" sz="2000" i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i="1" dirty="0"/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DC95CEEA-BA62-87B5-CD80-A8F3E9149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47" y="-1"/>
            <a:ext cx="2259303" cy="6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54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901" y="708220"/>
            <a:ext cx="10416179" cy="514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06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752373-5192-D448-B4B5-50197CD35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878" y="629266"/>
            <a:ext cx="6422849" cy="167660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92D050"/>
                </a:solidFill>
              </a:rPr>
              <a:t>První Strategie </a:t>
            </a:r>
            <a:r>
              <a:rPr lang="cs-CZ" dirty="0" err="1">
                <a:solidFill>
                  <a:srgbClr val="92D050"/>
                </a:solidFill>
              </a:rPr>
              <a:t>bioekonomiky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3C3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99D5EF96-CD2E-9D89-7336-5CA3C048D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683" y="32505"/>
            <a:ext cx="2075688" cy="596761"/>
          </a:xfrm>
          <a:prstGeom prst="rect">
            <a:avLst/>
          </a:prstGeom>
          <a:effectLst/>
        </p:spPr>
      </p:pic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94FE597D-CC96-3943-BF1A-3B23279FF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880" y="2133600"/>
            <a:ext cx="6422848" cy="4090219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GB" b="1" dirty="0"/>
              <a:t>Innovating for Sustainable Growth: A Bioeconomy for Europe</a:t>
            </a:r>
          </a:p>
          <a:p>
            <a:pPr>
              <a:spcBef>
                <a:spcPts val="600"/>
              </a:spcBef>
            </a:pPr>
            <a:r>
              <a:rPr lang="cs-CZ" dirty="0"/>
              <a:t>Inovacemi k udržitelnému růstu: </a:t>
            </a:r>
            <a:r>
              <a:rPr lang="cs-CZ" dirty="0" err="1"/>
              <a:t>Bioekonomika</a:t>
            </a:r>
            <a:r>
              <a:rPr lang="cs-CZ" dirty="0"/>
              <a:t> pro Evropu</a:t>
            </a:r>
          </a:p>
          <a:p>
            <a:pPr>
              <a:spcBef>
                <a:spcPts val="600"/>
              </a:spcBef>
            </a:pPr>
            <a:r>
              <a:rPr lang="cs-CZ" dirty="0"/>
              <a:t>Brusel, 2012</a:t>
            </a:r>
          </a:p>
          <a:p>
            <a:pPr marL="0" indent="0">
              <a:spcBef>
                <a:spcPts val="600"/>
              </a:spcBef>
              <a:buNone/>
            </a:pPr>
            <a:endParaRPr lang="cs-CZ" dirty="0"/>
          </a:p>
          <a:p>
            <a:pPr marL="0" indent="0">
              <a:spcBef>
                <a:spcPts val="600"/>
              </a:spcBef>
              <a:buNone/>
            </a:pPr>
            <a:r>
              <a:rPr lang="cs-CZ" dirty="0"/>
              <a:t>Sdělení Komise: </a:t>
            </a:r>
            <a:r>
              <a:rPr lang="cs-CZ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https://ec.europa.eu/research/bioeconomy/pdf/official-strategy_en.pdf</a:t>
            </a:r>
            <a:endParaRPr lang="cs-CZ" dirty="0"/>
          </a:p>
          <a:p>
            <a:pPr marL="0" indent="0">
              <a:spcBef>
                <a:spcPts val="600"/>
              </a:spcBef>
              <a:buNone/>
            </a:pPr>
            <a:r>
              <a:rPr lang="cs-CZ" dirty="0"/>
              <a:t>Brožura: </a:t>
            </a:r>
            <a:r>
              <a:rPr lang="cs-CZ" u="sng" dirty="0"/>
              <a:t>https://op.europa.eu/en/publication-detail/-/publication/1f0d8515-8dc0-4435-ba53-9570e47dbd51</a:t>
            </a:r>
          </a:p>
          <a:p>
            <a:pPr>
              <a:spcBef>
                <a:spcPts val="600"/>
              </a:spcBef>
            </a:pP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F3BFF5-F3D0-6844-BA31-A8B44B6C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1772" y="6355080"/>
            <a:ext cx="685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5BE53A73-50F3-0C45-A77C-1940BE6398AD}" type="slidenum">
              <a:rPr lang="cs-CZ">
                <a:solidFill>
                  <a:srgbClr val="404040"/>
                </a:solidFill>
              </a:rPr>
              <a:pPr algn="l">
                <a:spcAft>
                  <a:spcPts val="600"/>
                </a:spcAft>
              </a:pPr>
              <a:t>6</a:t>
            </a:fld>
            <a:endParaRPr lang="cs-CZ">
              <a:solidFill>
                <a:srgbClr val="404040"/>
              </a:solidFill>
            </a:endParaRPr>
          </a:p>
        </p:txBody>
      </p:sp>
      <p:pic>
        <p:nvPicPr>
          <p:cNvPr id="1026" name="Picture 2" descr="European Strategies Documents">
            <a:extLst>
              <a:ext uri="{FF2B5EF4-FFF2-40B4-BE49-F238E27FC236}">
                <a16:creationId xmlns:a16="http://schemas.microsoft.com/office/drawing/2014/main" id="{CB344C61-AC85-F01E-1028-95A4E1343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24" y="848001"/>
            <a:ext cx="3405759" cy="465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525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073FFAED-576A-8A47-9CAA-32A4D16E1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5137150"/>
          </a:xfrm>
        </p:spPr>
        <p:txBody>
          <a:bodyPr lIns="9000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4000" b="1" dirty="0">
                <a:solidFill>
                  <a:srgbClr val="92D050"/>
                </a:solidFill>
              </a:rPr>
              <a:t>5 </a:t>
            </a:r>
            <a:r>
              <a:rPr lang="cs-CZ" sz="4000" b="1" dirty="0">
                <a:solidFill>
                  <a:srgbClr val="92D050"/>
                </a:solidFill>
              </a:rPr>
              <a:t>cílů Bioekonomické strategie</a:t>
            </a:r>
            <a:r>
              <a:rPr lang="en-GB" sz="4000" b="1" dirty="0">
                <a:solidFill>
                  <a:srgbClr val="92D050"/>
                </a:solidFill>
              </a:rPr>
              <a:t> EU 2012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800" b="1" dirty="0"/>
              <a:t>Innovating for Sustainable Growth: A Bioeconomy for Europe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800" dirty="0"/>
              <a:t>Inovacemi k udržitelnému růstu: Bioekonomika pro Evropu</a:t>
            </a:r>
          </a:p>
          <a:p>
            <a:pPr marL="1181100" lvl="0" indent="-514350">
              <a:spcBef>
                <a:spcPts val="400"/>
              </a:spcBef>
              <a:buFont typeface="+mj-lt"/>
              <a:buAutoNum type="arabicPeriod"/>
            </a:pPr>
            <a:r>
              <a:rPr lang="cs-CZ" sz="2800" dirty="0"/>
              <a:t>zajištění  potravinové bezpečnosti,</a:t>
            </a:r>
          </a:p>
          <a:p>
            <a:pPr marL="1181100" lvl="0" indent="-514350">
              <a:spcBef>
                <a:spcPts val="400"/>
              </a:spcBef>
              <a:buFont typeface="+mj-lt"/>
              <a:buAutoNum type="arabicPeriod"/>
            </a:pPr>
            <a:r>
              <a:rPr lang="cs-CZ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řízení udržitelnosti přírodních zdrojů,</a:t>
            </a:r>
          </a:p>
          <a:p>
            <a:pPr marL="1181100" lvl="0" indent="-514350">
              <a:spcBef>
                <a:spcPts val="400"/>
              </a:spcBef>
              <a:buFont typeface="+mj-lt"/>
              <a:buAutoNum type="arabicPeriod"/>
            </a:pPr>
            <a:r>
              <a:rPr lang="cs-CZ" sz="2800" dirty="0"/>
              <a:t>snižování </a:t>
            </a:r>
            <a:r>
              <a:rPr lang="cs-CZ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závislosti</a:t>
            </a:r>
            <a:r>
              <a:rPr lang="cs-CZ" sz="2800" dirty="0"/>
              <a:t> na neobnovitelných</a:t>
            </a:r>
            <a:r>
              <a:rPr lang="cs-CZ" sz="2800" b="1" dirty="0"/>
              <a:t> </a:t>
            </a:r>
            <a:r>
              <a:rPr lang="cs-CZ" sz="2800" dirty="0"/>
              <a:t>zdrojích,</a:t>
            </a:r>
          </a:p>
          <a:p>
            <a:pPr marL="1181100" lvl="0" indent="-514350">
              <a:spcBef>
                <a:spcPts val="400"/>
              </a:spcBef>
              <a:buFont typeface="+mj-lt"/>
              <a:buAutoNum type="arabicPeriod"/>
            </a:pPr>
            <a:r>
              <a:rPr lang="cs-CZ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zm</a:t>
            </a:r>
            <a:r>
              <a:rPr lang="cs-CZ" sz="2800" dirty="0"/>
              <a:t>írňování změny klimatu a adaptace na změnu klimatu,</a:t>
            </a:r>
          </a:p>
          <a:p>
            <a:pPr marL="1181100" lvl="0" indent="-514350">
              <a:spcBef>
                <a:spcPts val="400"/>
              </a:spcBef>
              <a:buFont typeface="+mj-lt"/>
              <a:buAutoNum type="arabicPeriod"/>
            </a:pPr>
            <a:r>
              <a:rPr lang="cs-CZ" sz="2800" dirty="0"/>
              <a:t>tvorba pracovních míst a zachování evropské konkurenceschopnosti</a:t>
            </a:r>
            <a:r>
              <a:rPr lang="cs-CZ" sz="18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cs-CZ" sz="1200" u="sng" dirty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65A8CA2D-9B50-5045-A5B2-D0D91AA8C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429E1EA-6AD6-2445-89FF-7CC0B823682E}" type="slidenum">
              <a:rPr lang="cs-CZ" smtClean="0"/>
              <a:t>7</a:t>
            </a:fld>
            <a:endParaRPr lang="cs-CZ"/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0189BE0F-5369-DF82-17B7-00C9AD93F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47" y="-1"/>
            <a:ext cx="2259303" cy="6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89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C85BF-9F98-4546-91F2-ED27AA2F9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878" y="629266"/>
            <a:ext cx="6422849" cy="167660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96CE6E"/>
                </a:solidFill>
              </a:rPr>
              <a:t>Aktualizovaná Strategie </a:t>
            </a:r>
            <a:r>
              <a:rPr lang="cs-CZ" dirty="0" err="1">
                <a:solidFill>
                  <a:srgbClr val="96CE6E"/>
                </a:solidFill>
              </a:rPr>
              <a:t>bioekonomiky</a:t>
            </a:r>
            <a:endParaRPr lang="cs-CZ" dirty="0">
              <a:solidFill>
                <a:srgbClr val="96CE6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3E6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848E8C-DF5E-2644-9439-060CBBAAA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880" y="2057400"/>
            <a:ext cx="6852870" cy="416641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GB" sz="1800" b="1" dirty="0"/>
              <a:t>A sustainable Bioeconomy for Europe: Strengthening </a:t>
            </a:r>
            <a:r>
              <a:rPr lang="cs-CZ" sz="1800" b="1" dirty="0"/>
              <a:t> </a:t>
            </a:r>
            <a:r>
              <a:rPr lang="en-GB" sz="1800" b="1" dirty="0"/>
              <a:t>the connection between economy, society and the environment 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Udržitelná </a:t>
            </a:r>
            <a:r>
              <a:rPr lang="cs-CZ" sz="1800" dirty="0" err="1"/>
              <a:t>bioekonomika</a:t>
            </a:r>
            <a:r>
              <a:rPr lang="cs-CZ" sz="1800" dirty="0"/>
              <a:t> pro Evropu: Posilování spojení mezi ekonomikou, společností a životním prostředím</a:t>
            </a:r>
            <a:endParaRPr lang="cs-CZ" sz="1800" b="1" dirty="0"/>
          </a:p>
          <a:p>
            <a:pPr>
              <a:spcBef>
                <a:spcPts val="600"/>
              </a:spcBef>
            </a:pPr>
            <a:r>
              <a:rPr lang="cs-CZ" sz="1800" dirty="0"/>
              <a:t>Brusel, 2018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Strategie v podobě brožury obsahuje jak Sdělení EK, tak Akční plán:  </a:t>
            </a:r>
            <a:r>
              <a:rPr lang="cs-CZ" sz="1800" u="sng" dirty="0">
                <a:hlinkClick r:id="rId2"/>
              </a:rPr>
              <a:t>https://ec.europa.eu/research/bioeconomy/pdf/ec_bioeconomy_strategy_2018.pdf#view=fit&amp;pagemode=non</a:t>
            </a:r>
            <a:endParaRPr lang="cs-CZ" sz="1800" dirty="0"/>
          </a:p>
          <a:p>
            <a:pPr>
              <a:spcBef>
                <a:spcPts val="0"/>
              </a:spcBef>
            </a:pPr>
            <a:endParaRPr lang="cs-CZ" sz="1800" dirty="0"/>
          </a:p>
          <a:p>
            <a:pPr>
              <a:spcBef>
                <a:spcPts val="0"/>
              </a:spcBef>
            </a:pPr>
            <a:r>
              <a:rPr lang="cs-CZ" sz="1800" dirty="0"/>
              <a:t>2022 byla vydána „</a:t>
            </a:r>
            <a:r>
              <a:rPr lang="cs-CZ" sz="1800" b="1" dirty="0"/>
              <a:t>EU Bioeconomy </a:t>
            </a:r>
            <a:r>
              <a:rPr lang="en-GB" sz="1800" b="1" dirty="0"/>
              <a:t>Strategy Progress Report</a:t>
            </a:r>
            <a:r>
              <a:rPr lang="en-GB" sz="1800" dirty="0"/>
              <a:t>“ </a:t>
            </a:r>
          </a:p>
          <a:p>
            <a:pPr>
              <a:spcBef>
                <a:spcPts val="0"/>
              </a:spcBef>
            </a:pPr>
            <a:r>
              <a:rPr lang="en-GB" sz="1800" dirty="0"/>
              <a:t>European Bioeconomy Policy: Stocktaking and future developments (</a:t>
            </a:r>
            <a:r>
              <a:rPr lang="cs-CZ" sz="1800" dirty="0"/>
              <a:t>Inventarizace a budoucí vývoj</a:t>
            </a:r>
            <a:r>
              <a:rPr lang="en-GB" sz="1800" dirty="0"/>
              <a:t>)</a:t>
            </a:r>
            <a:r>
              <a:rPr lang="cs-CZ" sz="1800" dirty="0"/>
              <a:t> </a:t>
            </a:r>
            <a:r>
              <a:rPr lang="cs-CZ" sz="1800" dirty="0">
                <a:hlinkClick r:id="rId3"/>
              </a:rPr>
              <a:t>https://ec.europa.eu/info/sites/default/files/research_and_innovation/research_by_area/documents/ec_rtd_eu-bioeconomy-strategy-progress.pdf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9B7839D-B2AD-524F-BD22-9FEBF711D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1772" y="6355080"/>
            <a:ext cx="685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5BE53A73-50F3-0C45-A77C-1940BE6398AD}" type="slidenum">
              <a:rPr lang="cs-CZ">
                <a:solidFill>
                  <a:srgbClr val="404040"/>
                </a:solidFill>
              </a:rPr>
              <a:pPr algn="l">
                <a:spcAft>
                  <a:spcPts val="600"/>
                </a:spcAft>
              </a:pPr>
              <a:t>8</a:t>
            </a:fld>
            <a:endParaRPr lang="cs-CZ">
              <a:solidFill>
                <a:srgbClr val="404040"/>
              </a:solidFill>
            </a:endParaRPr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646136B5-C7A1-9D54-5FC6-25E119343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47" y="-1"/>
            <a:ext cx="2259303" cy="647701"/>
          </a:xfrm>
          <a:prstGeom prst="rect">
            <a:avLst/>
          </a:prstGeom>
        </p:spPr>
      </p:pic>
      <p:pic>
        <p:nvPicPr>
          <p:cNvPr id="2052" name="Picture 4" descr="Technologické centrum AV ČR | Novinky | Aktualizovaná strategie bioekonomiky">
            <a:extLst>
              <a:ext uri="{FF2B5EF4-FFF2-40B4-BE49-F238E27FC236}">
                <a16:creationId xmlns:a16="http://schemas.microsoft.com/office/drawing/2014/main" id="{1FE8C1B6-A976-F133-5BF3-80394C441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43" y="759335"/>
            <a:ext cx="3405922" cy="483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653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362F2B1-8DED-7B4D-9229-035E54EDE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cs-CZ" noProof="0" smtClean="0"/>
              <a:t>9</a:t>
            </a:fld>
            <a:endParaRPr lang="cs-CZ" noProof="0" dirty="0"/>
          </a:p>
        </p:txBody>
      </p:sp>
      <p:sp>
        <p:nvSpPr>
          <p:cNvPr id="7" name="Tětiva 6">
            <a:extLst>
              <a:ext uri="{FF2B5EF4-FFF2-40B4-BE49-F238E27FC236}">
                <a16:creationId xmlns:a16="http://schemas.microsoft.com/office/drawing/2014/main" id="{5373161F-7912-D84C-B871-A0EA6F379506}"/>
              </a:ext>
            </a:extLst>
          </p:cNvPr>
          <p:cNvSpPr/>
          <p:nvPr/>
        </p:nvSpPr>
        <p:spPr>
          <a:xfrm rot="6739294">
            <a:off x="3728855" y="2700670"/>
            <a:ext cx="4146423" cy="4284959"/>
          </a:xfrm>
          <a:prstGeom prst="chord">
            <a:avLst/>
          </a:prstGeom>
          <a:solidFill>
            <a:schemeClr val="accent6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>
              <a:solidFill>
                <a:srgbClr val="92D050"/>
              </a:solidFill>
            </a:endParaRP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B60CCF8A-EC32-6747-8A43-8ED11CEB920E}"/>
              </a:ext>
            </a:extLst>
          </p:cNvPr>
          <p:cNvSpPr/>
          <p:nvPr/>
        </p:nvSpPr>
        <p:spPr>
          <a:xfrm>
            <a:off x="7999737" y="1148364"/>
            <a:ext cx="1263904" cy="1244600"/>
          </a:xfrm>
          <a:prstGeom prst="ellipse">
            <a:avLst/>
          </a:prstGeom>
          <a:solidFill>
            <a:srgbClr val="FFD20B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Chemický průmysl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091EB2E5-1057-BD4B-A04A-9B161C0F6D54}"/>
              </a:ext>
            </a:extLst>
          </p:cNvPr>
          <p:cNvSpPr/>
          <p:nvPr/>
        </p:nvSpPr>
        <p:spPr>
          <a:xfrm>
            <a:off x="6675561" y="1801413"/>
            <a:ext cx="1306814" cy="1244600"/>
          </a:xfrm>
          <a:prstGeom prst="ellipse">
            <a:avLst/>
          </a:prstGeom>
          <a:solidFill>
            <a:srgbClr val="FFD20B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5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Papírenský průmysl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1F9552AB-24CD-394A-8521-5043F96DE8B9}"/>
              </a:ext>
            </a:extLst>
          </p:cNvPr>
          <p:cNvSpPr/>
          <p:nvPr/>
        </p:nvSpPr>
        <p:spPr>
          <a:xfrm>
            <a:off x="8197641" y="2456206"/>
            <a:ext cx="1263904" cy="1244600"/>
          </a:xfrm>
          <a:prstGeom prst="ellipse">
            <a:avLst/>
          </a:prstGeom>
          <a:solidFill>
            <a:srgbClr val="FFD308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75" b="1" dirty="0">
              <a:solidFill>
                <a:schemeClr val="tx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46D39DAD-A100-9A49-B5C8-EA499075F3A9}"/>
              </a:ext>
            </a:extLst>
          </p:cNvPr>
          <p:cNvSpPr/>
          <p:nvPr/>
        </p:nvSpPr>
        <p:spPr>
          <a:xfrm>
            <a:off x="8856981" y="3598549"/>
            <a:ext cx="1263904" cy="1244600"/>
          </a:xfrm>
          <a:prstGeom prst="ellipse">
            <a:avLst/>
          </a:prstGeom>
          <a:solidFill>
            <a:srgbClr val="FFD20B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75" b="1" dirty="0">
              <a:solidFill>
                <a:schemeClr val="tx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A4166CCE-6194-B645-A0B0-18F3D605677C}"/>
              </a:ext>
            </a:extLst>
          </p:cNvPr>
          <p:cNvSpPr/>
          <p:nvPr/>
        </p:nvSpPr>
        <p:spPr>
          <a:xfrm>
            <a:off x="8034247" y="4653755"/>
            <a:ext cx="1263904" cy="1244600"/>
          </a:xfrm>
          <a:prstGeom prst="ellipse">
            <a:avLst/>
          </a:prstGeom>
          <a:solidFill>
            <a:srgbClr val="FFD20B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35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Výroba paliv </a:t>
            </a:r>
            <a:br>
              <a:rPr lang="cs-CZ" sz="135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cs-CZ" sz="135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 energie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8BA1416-EA26-A84A-97E8-28AB77771353}"/>
              </a:ext>
            </a:extLst>
          </p:cNvPr>
          <p:cNvSpPr txBox="1"/>
          <p:nvPr/>
        </p:nvSpPr>
        <p:spPr>
          <a:xfrm>
            <a:off x="4020432" y="2989853"/>
            <a:ext cx="3546775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cs-CZ" sz="2400" b="1" dirty="0">
                <a:solidFill>
                  <a:schemeClr val="bg1"/>
                </a:solidFill>
              </a:rPr>
              <a:t>BIOEKONOMIKA</a:t>
            </a:r>
          </a:p>
          <a:p>
            <a:pPr lvl="0" algn="ctr"/>
            <a:r>
              <a:rPr lang="cs-CZ" sz="1650" b="1" dirty="0">
                <a:solidFill>
                  <a:schemeClr val="bg1"/>
                </a:solidFill>
              </a:rPr>
              <a:t>je ekonomika založená na využívání </a:t>
            </a:r>
            <a:r>
              <a:rPr lang="cs-CZ" b="1" dirty="0">
                <a:solidFill>
                  <a:srgbClr val="FFC000"/>
                </a:solidFill>
              </a:rPr>
              <a:t>obnovitelných biologických zdrojů. </a:t>
            </a:r>
            <a:endParaRPr lang="cs-CZ" sz="1650" b="1" dirty="0">
              <a:solidFill>
                <a:srgbClr val="FFC000"/>
              </a:solidFill>
            </a:endParaRPr>
          </a:p>
          <a:p>
            <a:pPr lvl="0" algn="ctr"/>
            <a:r>
              <a:rPr lang="cs-CZ" sz="1650" b="1" dirty="0" err="1">
                <a:solidFill>
                  <a:schemeClr val="bg1"/>
                </a:solidFill>
                <a:latin typeface="+mj-lt"/>
              </a:rPr>
              <a:t>Bioekonomika</a:t>
            </a:r>
            <a:r>
              <a:rPr lang="cs-CZ" sz="1650" b="1" dirty="0">
                <a:solidFill>
                  <a:schemeClr val="bg1"/>
                </a:solidFill>
                <a:latin typeface="+mj-lt"/>
              </a:rPr>
              <a:t> zahrnuje všechny obory, kde lze OBZ využít – od zemědělské produkce OBZ včetně bioodpadu, přes jejich úpravu a průmyslové zpracování až po uvedení finálních výrobků </a:t>
            </a:r>
            <a:br>
              <a:rPr lang="cs-CZ" sz="1650" b="1" dirty="0">
                <a:solidFill>
                  <a:schemeClr val="bg1"/>
                </a:solidFill>
                <a:latin typeface="+mj-lt"/>
              </a:rPr>
            </a:br>
            <a:r>
              <a:rPr lang="cs-CZ" sz="1650" b="1" dirty="0">
                <a:solidFill>
                  <a:schemeClr val="bg1"/>
                </a:solidFill>
                <a:latin typeface="+mj-lt"/>
              </a:rPr>
              <a:t>a služeb na trh.</a:t>
            </a:r>
            <a:endParaRPr lang="cs-CZ" sz="1350" dirty="0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BE2FA4FF-34F9-EF40-A3BD-D67E92B975FA}"/>
              </a:ext>
            </a:extLst>
          </p:cNvPr>
          <p:cNvSpPr/>
          <p:nvPr/>
        </p:nvSpPr>
        <p:spPr>
          <a:xfrm>
            <a:off x="4280514" y="1095553"/>
            <a:ext cx="1263904" cy="1244600"/>
          </a:xfrm>
          <a:prstGeom prst="ellipse">
            <a:avLst/>
          </a:prstGeom>
          <a:solidFill>
            <a:srgbClr val="FFD20B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75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Textilní průmysl</a:t>
            </a: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EF0CC76D-6EB0-8149-B8BE-D805E4A526FB}"/>
              </a:ext>
            </a:extLst>
          </p:cNvPr>
          <p:cNvSpPr/>
          <p:nvPr/>
        </p:nvSpPr>
        <p:spPr>
          <a:xfrm>
            <a:off x="5656534" y="915246"/>
            <a:ext cx="1263904" cy="1244600"/>
          </a:xfrm>
          <a:prstGeom prst="ellipse">
            <a:avLst/>
          </a:prstGeom>
          <a:solidFill>
            <a:srgbClr val="FFD20B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50"/>
              </a:lnSpc>
            </a:pPr>
            <a:endParaRPr lang="cs-CZ" sz="1275" b="1" dirty="0">
              <a:solidFill>
                <a:schemeClr val="tx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D28E01E4-E5BA-AD41-AD9D-E9D72485D13C}"/>
              </a:ext>
            </a:extLst>
          </p:cNvPr>
          <p:cNvSpPr/>
          <p:nvPr/>
        </p:nvSpPr>
        <p:spPr>
          <a:xfrm>
            <a:off x="1825248" y="4395642"/>
            <a:ext cx="1263904" cy="1244600"/>
          </a:xfrm>
          <a:prstGeom prst="ellipse">
            <a:avLst/>
          </a:prstGeom>
          <a:solidFill>
            <a:srgbClr val="FFD20B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Lesnictví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9115958F-60E0-0847-96C2-C63F58047505}"/>
              </a:ext>
            </a:extLst>
          </p:cNvPr>
          <p:cNvSpPr/>
          <p:nvPr/>
        </p:nvSpPr>
        <p:spPr>
          <a:xfrm>
            <a:off x="2444432" y="3182179"/>
            <a:ext cx="1263904" cy="1244600"/>
          </a:xfrm>
          <a:prstGeom prst="ellipse">
            <a:avLst/>
          </a:prstGeom>
          <a:solidFill>
            <a:srgbClr val="FFD20B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1275" b="1" dirty="0">
              <a:solidFill>
                <a:schemeClr val="tx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4AE046A4-8DFD-3641-9CC2-BCB84A8BDAAB}"/>
              </a:ext>
            </a:extLst>
          </p:cNvPr>
          <p:cNvSpPr/>
          <p:nvPr/>
        </p:nvSpPr>
        <p:spPr>
          <a:xfrm>
            <a:off x="1982944" y="1945837"/>
            <a:ext cx="1263904" cy="1244600"/>
          </a:xfrm>
          <a:prstGeom prst="ellipse">
            <a:avLst/>
          </a:prstGeom>
          <a:solidFill>
            <a:srgbClr val="FFD20B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75" b="1" dirty="0">
              <a:solidFill>
                <a:schemeClr val="tx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CC431F71-250F-6A42-84E7-2CEBF9A32916}"/>
              </a:ext>
            </a:extLst>
          </p:cNvPr>
          <p:cNvSpPr/>
          <p:nvPr/>
        </p:nvSpPr>
        <p:spPr>
          <a:xfrm>
            <a:off x="3356907" y="2059738"/>
            <a:ext cx="1263904" cy="1244600"/>
          </a:xfrm>
          <a:prstGeom prst="ellipse">
            <a:avLst/>
          </a:prstGeom>
          <a:solidFill>
            <a:srgbClr val="FFD20B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cxnSp>
        <p:nvCxnSpPr>
          <p:cNvPr id="20" name="Přímá spojnice se šipkou 40">
            <a:extLst>
              <a:ext uri="{FF2B5EF4-FFF2-40B4-BE49-F238E27FC236}">
                <a16:creationId xmlns:a16="http://schemas.microsoft.com/office/drawing/2014/main" id="{47520A62-C34D-2242-8DCE-F807989F11C6}"/>
              </a:ext>
            </a:extLst>
          </p:cNvPr>
          <p:cNvCxnSpPr>
            <a:cxnSpLocks/>
            <a:stCxn id="15" idx="4"/>
          </p:cNvCxnSpPr>
          <p:nvPr/>
        </p:nvCxnSpPr>
        <p:spPr>
          <a:xfrm flipH="1">
            <a:off x="6236326" y="2159847"/>
            <a:ext cx="52160" cy="657477"/>
          </a:xfrm>
          <a:prstGeom prst="straightConnector1">
            <a:avLst/>
          </a:prstGeom>
          <a:ln w="28575">
            <a:solidFill>
              <a:srgbClr val="76B93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Přímá spojnice se šipkou 41">
            <a:extLst>
              <a:ext uri="{FF2B5EF4-FFF2-40B4-BE49-F238E27FC236}">
                <a16:creationId xmlns:a16="http://schemas.microsoft.com/office/drawing/2014/main" id="{CEA36510-0AB3-1D4F-960A-AD8A39D56746}"/>
              </a:ext>
            </a:extLst>
          </p:cNvPr>
          <p:cNvCxnSpPr>
            <a:cxnSpLocks/>
          </p:cNvCxnSpPr>
          <p:nvPr/>
        </p:nvCxnSpPr>
        <p:spPr>
          <a:xfrm>
            <a:off x="4300901" y="3178326"/>
            <a:ext cx="50404" cy="99248"/>
          </a:xfrm>
          <a:prstGeom prst="straightConnector1">
            <a:avLst/>
          </a:prstGeom>
          <a:ln w="28575">
            <a:solidFill>
              <a:srgbClr val="76B93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Přímá spojnice se šipkou 47">
            <a:extLst>
              <a:ext uri="{FF2B5EF4-FFF2-40B4-BE49-F238E27FC236}">
                <a16:creationId xmlns:a16="http://schemas.microsoft.com/office/drawing/2014/main" id="{73FA3A40-7F20-1F46-8AC2-D1A54DFD6C5A}"/>
              </a:ext>
            </a:extLst>
          </p:cNvPr>
          <p:cNvCxnSpPr>
            <a:cxnSpLocks/>
          </p:cNvCxnSpPr>
          <p:nvPr/>
        </p:nvCxnSpPr>
        <p:spPr>
          <a:xfrm flipH="1">
            <a:off x="7654660" y="3429001"/>
            <a:ext cx="637007" cy="424943"/>
          </a:xfrm>
          <a:prstGeom prst="straightConnector1">
            <a:avLst/>
          </a:prstGeom>
          <a:ln w="28575">
            <a:solidFill>
              <a:srgbClr val="76B93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Přímá spojnice se šipkou 51">
            <a:extLst>
              <a:ext uri="{FF2B5EF4-FFF2-40B4-BE49-F238E27FC236}">
                <a16:creationId xmlns:a16="http://schemas.microsoft.com/office/drawing/2014/main" id="{7E36D7A8-97EE-CF4D-9465-34F9D731FF67}"/>
              </a:ext>
            </a:extLst>
          </p:cNvPr>
          <p:cNvCxnSpPr>
            <a:cxnSpLocks/>
          </p:cNvCxnSpPr>
          <p:nvPr/>
        </p:nvCxnSpPr>
        <p:spPr>
          <a:xfrm flipH="1">
            <a:off x="7460413" y="2340155"/>
            <a:ext cx="813892" cy="1247543"/>
          </a:xfrm>
          <a:prstGeom prst="straightConnector1">
            <a:avLst/>
          </a:prstGeom>
          <a:ln w="28575">
            <a:solidFill>
              <a:srgbClr val="76B93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Přímá spojnice se šipkou 54">
            <a:extLst>
              <a:ext uri="{FF2B5EF4-FFF2-40B4-BE49-F238E27FC236}">
                <a16:creationId xmlns:a16="http://schemas.microsoft.com/office/drawing/2014/main" id="{17899DE8-2E55-DD4B-A4F5-39274D6D9C18}"/>
              </a:ext>
            </a:extLst>
          </p:cNvPr>
          <p:cNvCxnSpPr>
            <a:cxnSpLocks/>
          </p:cNvCxnSpPr>
          <p:nvPr/>
        </p:nvCxnSpPr>
        <p:spPr>
          <a:xfrm flipH="1">
            <a:off x="6836091" y="2938927"/>
            <a:ext cx="74905" cy="107086"/>
          </a:xfrm>
          <a:prstGeom prst="straightConnector1">
            <a:avLst/>
          </a:prstGeom>
          <a:ln w="28575">
            <a:solidFill>
              <a:srgbClr val="76B93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Přímá spojnice se šipkou 58">
            <a:extLst>
              <a:ext uri="{FF2B5EF4-FFF2-40B4-BE49-F238E27FC236}">
                <a16:creationId xmlns:a16="http://schemas.microsoft.com/office/drawing/2014/main" id="{E7D34475-0007-B848-9978-7161ED62CC7F}"/>
              </a:ext>
            </a:extLst>
          </p:cNvPr>
          <p:cNvCxnSpPr>
            <a:cxnSpLocks/>
            <a:stCxn id="18" idx="5"/>
          </p:cNvCxnSpPr>
          <p:nvPr/>
        </p:nvCxnSpPr>
        <p:spPr>
          <a:xfrm>
            <a:off x="3061753" y="3008169"/>
            <a:ext cx="990308" cy="741192"/>
          </a:xfrm>
          <a:prstGeom prst="straightConnector1">
            <a:avLst/>
          </a:prstGeom>
          <a:ln w="28575">
            <a:solidFill>
              <a:srgbClr val="76B93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Přímá spojnice se šipkou 61">
            <a:extLst>
              <a:ext uri="{FF2B5EF4-FFF2-40B4-BE49-F238E27FC236}">
                <a16:creationId xmlns:a16="http://schemas.microsoft.com/office/drawing/2014/main" id="{EBF9CD4D-F9F0-C548-AE97-A3647EC2A213}"/>
              </a:ext>
            </a:extLst>
          </p:cNvPr>
          <p:cNvCxnSpPr>
            <a:cxnSpLocks/>
          </p:cNvCxnSpPr>
          <p:nvPr/>
        </p:nvCxnSpPr>
        <p:spPr>
          <a:xfrm flipH="1">
            <a:off x="7884032" y="4249237"/>
            <a:ext cx="945560" cy="201398"/>
          </a:xfrm>
          <a:prstGeom prst="straightConnector1">
            <a:avLst/>
          </a:prstGeom>
          <a:ln w="28575">
            <a:solidFill>
              <a:srgbClr val="76B93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Přímá spojnice se šipkou 64">
            <a:extLst>
              <a:ext uri="{FF2B5EF4-FFF2-40B4-BE49-F238E27FC236}">
                <a16:creationId xmlns:a16="http://schemas.microsoft.com/office/drawing/2014/main" id="{6FC91DB5-8158-7B40-A8D3-3013AE07FB0E}"/>
              </a:ext>
            </a:extLst>
          </p:cNvPr>
          <p:cNvCxnSpPr>
            <a:cxnSpLocks/>
          </p:cNvCxnSpPr>
          <p:nvPr/>
        </p:nvCxnSpPr>
        <p:spPr>
          <a:xfrm>
            <a:off x="5089164" y="2376035"/>
            <a:ext cx="110198" cy="503371"/>
          </a:xfrm>
          <a:prstGeom prst="straightConnector1">
            <a:avLst/>
          </a:prstGeom>
          <a:ln w="28575">
            <a:solidFill>
              <a:srgbClr val="76B93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Přímá spojnice se šipkou 72">
            <a:extLst>
              <a:ext uri="{FF2B5EF4-FFF2-40B4-BE49-F238E27FC236}">
                <a16:creationId xmlns:a16="http://schemas.microsoft.com/office/drawing/2014/main" id="{62C6E6F6-0611-DA49-A7F0-C7D8D55214CD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3523241" y="4244512"/>
            <a:ext cx="222449" cy="89063"/>
          </a:xfrm>
          <a:prstGeom prst="straightConnector1">
            <a:avLst/>
          </a:prstGeom>
          <a:ln w="28575">
            <a:solidFill>
              <a:srgbClr val="76B93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Přímá spojnice se šipkou 75">
            <a:extLst>
              <a:ext uri="{FF2B5EF4-FFF2-40B4-BE49-F238E27FC236}">
                <a16:creationId xmlns:a16="http://schemas.microsoft.com/office/drawing/2014/main" id="{FA197F2E-3744-3945-BA0B-E347FC624E68}"/>
              </a:ext>
            </a:extLst>
          </p:cNvPr>
          <p:cNvCxnSpPr>
            <a:cxnSpLocks/>
          </p:cNvCxnSpPr>
          <p:nvPr/>
        </p:nvCxnSpPr>
        <p:spPr>
          <a:xfrm flipH="1">
            <a:off x="7884032" y="5208393"/>
            <a:ext cx="128287" cy="0"/>
          </a:xfrm>
          <a:prstGeom prst="straightConnector1">
            <a:avLst/>
          </a:prstGeom>
          <a:ln w="28575">
            <a:solidFill>
              <a:srgbClr val="76B93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Přímá spojnice se šipkou 78">
            <a:extLst>
              <a:ext uri="{FF2B5EF4-FFF2-40B4-BE49-F238E27FC236}">
                <a16:creationId xmlns:a16="http://schemas.microsoft.com/office/drawing/2014/main" id="{AC65F39E-02D3-4E43-8E56-EFCD490DC2B4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3089152" y="5017943"/>
            <a:ext cx="645770" cy="162347"/>
          </a:xfrm>
          <a:prstGeom prst="straightConnector1">
            <a:avLst/>
          </a:prstGeom>
          <a:ln w="28575">
            <a:solidFill>
              <a:srgbClr val="76B93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F1B4BD9B-2333-6049-B39E-C42143B9199C}"/>
              </a:ext>
            </a:extLst>
          </p:cNvPr>
          <p:cNvSpPr txBox="1"/>
          <p:nvPr/>
        </p:nvSpPr>
        <p:spPr>
          <a:xfrm>
            <a:off x="3405452" y="2545912"/>
            <a:ext cx="11558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Potravinářství</a:t>
            </a:r>
            <a:endParaRPr lang="cs-CZ" sz="1200" b="1" dirty="0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0A384E07-D52F-044E-8676-F560F0043286}"/>
              </a:ext>
            </a:extLst>
          </p:cNvPr>
          <p:cNvSpPr txBox="1"/>
          <p:nvPr/>
        </p:nvSpPr>
        <p:spPr>
          <a:xfrm>
            <a:off x="5790221" y="1114761"/>
            <a:ext cx="10458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Dřevařský průmysl </a:t>
            </a:r>
            <a:br>
              <a:rPr lang="cs-CZ" sz="11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cs-CZ" sz="11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 nábytkářství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699B85FE-D42D-AA45-915F-F9CF70E2D5B5}"/>
              </a:ext>
            </a:extLst>
          </p:cNvPr>
          <p:cNvSpPr txBox="1"/>
          <p:nvPr/>
        </p:nvSpPr>
        <p:spPr>
          <a:xfrm>
            <a:off x="2109500" y="2220996"/>
            <a:ext cx="1010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Rybářství </a:t>
            </a:r>
          </a:p>
          <a:p>
            <a:pPr algn="ctr"/>
            <a:r>
              <a:rPr lang="cs-CZ" sz="11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 akvakultura</a:t>
            </a:r>
          </a:p>
          <a:p>
            <a:endParaRPr lang="cs-CZ" sz="1100" dirty="0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542D3C7F-4356-744A-B1DC-AF3771A1C206}"/>
              </a:ext>
            </a:extLst>
          </p:cNvPr>
          <p:cNvSpPr txBox="1"/>
          <p:nvPr/>
        </p:nvSpPr>
        <p:spPr>
          <a:xfrm>
            <a:off x="8291665" y="2775951"/>
            <a:ext cx="113472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Farmaceutický a kosmetický průmysl 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03200DD2-ADFA-084F-BDDA-D4DEC75F8260}"/>
              </a:ext>
            </a:extLst>
          </p:cNvPr>
          <p:cNvSpPr txBox="1"/>
          <p:nvPr/>
        </p:nvSpPr>
        <p:spPr>
          <a:xfrm>
            <a:off x="9010937" y="3988970"/>
            <a:ext cx="110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Plastikářský průmysl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5065CC96-278F-DC47-B964-E293063B0914}"/>
              </a:ext>
            </a:extLst>
          </p:cNvPr>
          <p:cNvSpPr txBox="1"/>
          <p:nvPr/>
        </p:nvSpPr>
        <p:spPr>
          <a:xfrm>
            <a:off x="2564020" y="3682679"/>
            <a:ext cx="1082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Zemědělství</a:t>
            </a:r>
          </a:p>
        </p:txBody>
      </p:sp>
      <p:sp>
        <p:nvSpPr>
          <p:cNvPr id="37" name="Nadpis 1">
            <a:extLst>
              <a:ext uri="{FF2B5EF4-FFF2-40B4-BE49-F238E27FC236}">
                <a16:creationId xmlns:a16="http://schemas.microsoft.com/office/drawing/2014/main" id="{1276BF85-0EE7-3A44-873B-A252075B2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047"/>
            <a:ext cx="10515600" cy="854075"/>
          </a:xfrm>
        </p:spPr>
        <p:txBody>
          <a:bodyPr/>
          <a:lstStyle/>
          <a:p>
            <a:r>
              <a:rPr lang="cs-CZ" sz="3600" dirty="0">
                <a:solidFill>
                  <a:srgbClr val="96CE6E"/>
                </a:solidFill>
              </a:rPr>
              <a:t>Sektory a průmyslové obory náležící do bioekonomiky </a:t>
            </a:r>
            <a:endParaRPr lang="cs-CZ" sz="3200" dirty="0">
              <a:solidFill>
                <a:srgbClr val="96CE6E"/>
              </a:solidFill>
            </a:endParaRPr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1C444B1B-E575-279F-5075-529AD87F9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885" y="6216649"/>
            <a:ext cx="2259303" cy="6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4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2377</Words>
  <Application>Microsoft Office PowerPoint</Application>
  <PresentationFormat>Širokoúhlá obrazovka</PresentationFormat>
  <Paragraphs>185</Paragraphs>
  <Slides>21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21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DIN</vt:lpstr>
      <vt:lpstr>DIN Black</vt:lpstr>
      <vt:lpstr>DIN Condensed</vt:lpstr>
      <vt:lpstr>Helvetica Neue Condensed</vt:lpstr>
      <vt:lpstr>Wingdings</vt:lpstr>
      <vt:lpstr>Motiv Office</vt:lpstr>
      <vt:lpstr>Vlastní návrh</vt:lpstr>
      <vt:lpstr>Motiv systému Office</vt:lpstr>
      <vt:lpstr>Inovace v bioekonomice</vt:lpstr>
      <vt:lpstr>Evropská vize pro bioekonomiku Jean-Claude Juncker, 2018  </vt:lpstr>
      <vt:lpstr>Prezentace aplikace PowerPoint</vt:lpstr>
      <vt:lpstr>OBZ – obnovitelné biologické zdroje </vt:lpstr>
      <vt:lpstr>Prezentace aplikace PowerPoint</vt:lpstr>
      <vt:lpstr>První Strategie bioekonomiky</vt:lpstr>
      <vt:lpstr>Prezentace aplikace PowerPoint</vt:lpstr>
      <vt:lpstr>Aktualizovaná Strategie bioekonomiky</vt:lpstr>
      <vt:lpstr>Sektory a průmyslové obory náležící do bioekonomiky </vt:lpstr>
      <vt:lpstr>Iniciativy EK na podporu rozvoje bioekonomiky </vt:lpstr>
      <vt:lpstr>Prezentace aplikace PowerPoint</vt:lpstr>
      <vt:lpstr>Argumenty ve prospěch bioekonomiky v číslech a faktech</vt:lpstr>
      <vt:lpstr>Bioekonomika v ČR – aktéři</vt:lpstr>
      <vt:lpstr>Bioekonomika a klastry </vt:lpstr>
      <vt:lpstr>Prezentace aplikace PowerPoint</vt:lpstr>
      <vt:lpstr>Potenciál bioekonomiky v krajích a obcích  – zapojení aktérů veřejné sféry</vt:lpstr>
      <vt:lpstr>Bioekonomické projekty v ČR</vt:lpstr>
      <vt:lpstr>Cíle projektu CEE2ACT  </vt:lpstr>
      <vt:lpstr>Prezentace aplikace PowerPoint</vt:lpstr>
      <vt:lpstr>Stav bioekonomiky v ČR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Microsoft Office User</dc:creator>
  <cp:lastModifiedBy>Uzivatel</cp:lastModifiedBy>
  <cp:revision>37</cp:revision>
  <dcterms:created xsi:type="dcterms:W3CDTF">2022-08-01T14:47:32Z</dcterms:created>
  <dcterms:modified xsi:type="dcterms:W3CDTF">2022-12-05T07:40:23Z</dcterms:modified>
</cp:coreProperties>
</file>