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0"/>
  </p:notesMasterIdLst>
  <p:sldIdLst>
    <p:sldId id="256" r:id="rId2"/>
    <p:sldId id="295" r:id="rId3"/>
    <p:sldId id="296" r:id="rId4"/>
    <p:sldId id="293" r:id="rId5"/>
    <p:sldId id="297" r:id="rId6"/>
    <p:sldId id="300" r:id="rId7"/>
    <p:sldId id="277" r:id="rId8"/>
    <p:sldId id="276" r:id="rId9"/>
    <p:sldId id="278" r:id="rId10"/>
    <p:sldId id="281" r:id="rId11"/>
    <p:sldId id="282" r:id="rId12"/>
    <p:sldId id="283" r:id="rId13"/>
    <p:sldId id="284" r:id="rId14"/>
    <p:sldId id="285" r:id="rId15"/>
    <p:sldId id="286" r:id="rId16"/>
    <p:sldId id="288" r:id="rId17"/>
    <p:sldId id="289" r:id="rId18"/>
    <p:sldId id="291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EF69B9A7-7102-433A-88A5-815C6E4C70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C18111-373A-4A37-AC27-2A9CC19EE2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C93BC-9E04-4F70-B024-E8A5826E3F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4532D-7096-47C6-BA2B-7A305CFA62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02736-E160-4334-890E-323A812105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1C2EC-100B-44DD-BA64-8A8E5B4FC2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3A1D9-DF52-4C23-A978-AE5711F0EC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5DC49-70FF-433E-8A7C-6426EE7B65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63CFC-00B7-4972-BF28-7FA5724825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CEC95-23CA-47A8-9123-47EA62ACC8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5A81C-4018-49F7-9C92-F28D05C62B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170FA-530C-45ED-9F89-E061BCA6B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EAB6508B-1789-4E17-9016-1222E690D2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Podpora rozvoje VVI v Ústeckém kraji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SWOT analýza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Silné stránky</a:t>
            </a:r>
            <a:r>
              <a:rPr lang="cs-CZ" smtClean="0"/>
              <a:t>• tradiční obory v regionu• stávající VaV základna• UJEP</a:t>
            </a:r>
          </a:p>
          <a:p>
            <a:pPr eaLnBrk="1" hangingPunct="1"/>
            <a:r>
              <a:rPr lang="cs-CZ" b="1" smtClean="0"/>
              <a:t>Slabé stránky</a:t>
            </a:r>
            <a:r>
              <a:rPr lang="cs-CZ" smtClean="0"/>
              <a:t>• nedostatek lidských zdrojů• málo inovativní MSP• nízké využití OP v současném programovém období SF</a:t>
            </a:r>
          </a:p>
          <a:p>
            <a:pPr eaLnBrk="1" hangingPunct="1"/>
            <a:r>
              <a:rPr lang="cs-CZ" b="1" smtClean="0"/>
              <a:t>Příležitosti</a:t>
            </a:r>
            <a:r>
              <a:rPr lang="cs-CZ" smtClean="0"/>
              <a:t>• VaV centra mimo region• operační programy</a:t>
            </a:r>
          </a:p>
          <a:p>
            <a:pPr eaLnBrk="1" hangingPunct="1"/>
            <a:r>
              <a:rPr lang="cs-CZ" b="1" smtClean="0"/>
              <a:t>Hrozby</a:t>
            </a:r>
            <a:r>
              <a:rPr lang="cs-CZ" smtClean="0"/>
              <a:t>• omezení dotačních programů• odliv mozků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Strategie 1 Prioritní projekt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Cíl:Realizace projektu „Krajského centra pro transfer technologií“ </a:t>
            </a:r>
          </a:p>
          <a:p>
            <a:pPr eaLnBrk="1" hangingPunct="1"/>
            <a:r>
              <a:rPr lang="cs-CZ" smtClean="0"/>
              <a:t>Opatření: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• Krajské centrum pro transfer technologií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• Podpora a využití KCTT</a:t>
            </a:r>
          </a:p>
          <a:p>
            <a:pPr eaLnBrk="1" hangingPunct="1"/>
            <a:r>
              <a:rPr lang="cs-CZ" smtClean="0"/>
              <a:t>Cílová skupina:  Hlavní výzkumná pracoviště v regionu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Strategie 2 Podpora MSP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Cíl: Vyšší aktivita MSP v oblasti inovací </a:t>
            </a:r>
          </a:p>
          <a:p>
            <a:pPr eaLnBrk="1" hangingPunct="1"/>
            <a:r>
              <a:rPr lang="cs-CZ" smtClean="0"/>
              <a:t>Opatření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• Prezentace nabídky VVI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mtClean="0"/>
              <a:t>• Inovační vouchery </a:t>
            </a:r>
          </a:p>
          <a:p>
            <a:pPr eaLnBrk="1" hangingPunct="1"/>
            <a:r>
              <a:rPr lang="cs-CZ" smtClean="0"/>
              <a:t>Cílová skupina: MSP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Strategie 3 Lidské zdroje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Cíl:Zajištění lidských zdrojů pro VaV pracoviště a inovativní podniky </a:t>
            </a:r>
          </a:p>
          <a:p>
            <a:pPr eaLnBrk="1" hangingPunct="1"/>
            <a:r>
              <a:rPr lang="cs-CZ" smtClean="0"/>
              <a:t>Opatření: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• Stipendijní systém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• Podpora technického vzdělávání </a:t>
            </a:r>
          </a:p>
          <a:p>
            <a:pPr lvl="1"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r>
              <a:rPr lang="cs-CZ" smtClean="0"/>
              <a:t>Cílová skupina:Studenti přírodovědných a technických oborů v regionu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Strategie 4 Systémový rozvoj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Cíl:Systematický rozvoj oblasti VVI v regionu </a:t>
            </a:r>
          </a:p>
          <a:p>
            <a:pPr eaLnBrk="1" hangingPunct="1"/>
            <a:r>
              <a:rPr lang="cs-CZ" smtClean="0"/>
              <a:t>Opatření: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• Strategické řízení oblasti VVI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• Monitoring a propagace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• Příprava na další plánovací období SF EU </a:t>
            </a:r>
          </a:p>
          <a:p>
            <a:pPr eaLnBrk="1" hangingPunct="1"/>
            <a:r>
              <a:rPr lang="cs-CZ" smtClean="0"/>
              <a:t>Cílová skupina:Ústecký kraj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Realizace Akčního plánu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Stipendia pro vysokoškoláky</a:t>
            </a:r>
          </a:p>
          <a:p>
            <a:pPr eaLnBrk="1" hangingPunct="1"/>
            <a:r>
              <a:rPr lang="cs-CZ" dirty="0" smtClean="0"/>
              <a:t>Leták Průvodce školáků při rozhodování o budoucím povolání</a:t>
            </a:r>
          </a:p>
          <a:p>
            <a:pPr eaLnBrk="1" hangingPunct="1"/>
            <a:r>
              <a:rPr lang="cs-CZ" dirty="0" smtClean="0"/>
              <a:t>Prezentační akce výzkumných organizací pro </a:t>
            </a:r>
            <a:r>
              <a:rPr lang="cs-CZ" dirty="0" smtClean="0"/>
              <a:t>podnikatele</a:t>
            </a:r>
          </a:p>
          <a:p>
            <a:pPr eaLnBrk="1" hangingPunct="1"/>
            <a:r>
              <a:rPr lang="cs-CZ" dirty="0" smtClean="0"/>
              <a:t>Příprava na další období SF EU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Příprava SF 2014+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11200" indent="-711200" eaLnBrk="1" hangingPunct="1"/>
            <a:r>
              <a:rPr lang="cs-CZ" dirty="0" smtClean="0"/>
              <a:t>Prioritní oblasti </a:t>
            </a:r>
            <a:r>
              <a:rPr lang="cs-CZ" dirty="0" smtClean="0"/>
              <a:t>Ústeckého kraje</a:t>
            </a:r>
          </a:p>
          <a:p>
            <a:pPr marL="1066800" lvl="1" indent="-609600" eaLnBrk="1" hangingPunct="1"/>
            <a:r>
              <a:rPr lang="cs-CZ" b="1" dirty="0" smtClean="0"/>
              <a:t>Efektivní ekonomika</a:t>
            </a:r>
          </a:p>
          <a:p>
            <a:pPr marL="1066800" lvl="1" indent="-609600" eaLnBrk="1" hangingPunct="1"/>
            <a:r>
              <a:rPr lang="cs-CZ" b="1" dirty="0" smtClean="0"/>
              <a:t>Vzdělaná a soudržná společnost</a:t>
            </a:r>
          </a:p>
          <a:p>
            <a:pPr marL="1066800" lvl="1" indent="-609600" eaLnBrk="1" hangingPunct="1"/>
            <a:r>
              <a:rPr lang="cs-CZ" b="1" dirty="0" smtClean="0"/>
              <a:t>Udržitelný rozvoj území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Efektivní ekonomika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52500" lvl="1" indent="-495300" eaLnBrk="1" hangingPunct="1">
              <a:lnSpc>
                <a:spcPct val="90000"/>
              </a:lnSpc>
            </a:pPr>
            <a:r>
              <a:rPr lang="cs-CZ" sz="1800" smtClean="0"/>
              <a:t>Modernizace dopravy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Dobudování páteřní dopravní infrastruktury – silniční i železniční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Zavádění integrovaného dopravního systému v ÚK 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Rozvoj systémů kombinované dopravy</a:t>
            </a:r>
          </a:p>
          <a:p>
            <a:pPr marL="952500" lvl="1" indent="-495300" eaLnBrk="1" hangingPunct="1">
              <a:lnSpc>
                <a:spcPct val="90000"/>
              </a:lnSpc>
            </a:pPr>
            <a:r>
              <a:rPr lang="cs-CZ" sz="1800" smtClean="0"/>
              <a:t>Rozvoj vědy, výzkumu a inovací a vysokého školství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Budování infrastruktury VVI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Propojení vysokých škol a výzkumných institucí s podnikatelskou sférou, využití potenciálu tradičních odvětví k rozvoji odvětví s vyšší přidanou hodnotou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Příprava odborníků pro VVI</a:t>
            </a:r>
          </a:p>
          <a:p>
            <a:pPr marL="952500" lvl="1" indent="-495300" eaLnBrk="1" hangingPunct="1">
              <a:lnSpc>
                <a:spcPct val="90000"/>
              </a:lnSpc>
            </a:pPr>
            <a:r>
              <a:rPr lang="cs-CZ" sz="1800" smtClean="0"/>
              <a:t>Rozvoj malého a středního podnikání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Podpora vzniku malých a středních podniků a aktivní stimulace podnikatelského prostředí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Zavádění výsledků VVI do praxe MSP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Zavádění nejlepších technologií do výrobní praxe podpora energetických úspor</a:t>
            </a:r>
          </a:p>
          <a:p>
            <a:pPr marL="1327150" lvl="2" indent="-412750" eaLnBrk="1" hangingPunct="1">
              <a:lnSpc>
                <a:spcPct val="90000"/>
              </a:lnSpc>
            </a:pPr>
            <a:r>
              <a:rPr lang="cs-CZ" sz="1600" smtClean="0"/>
              <a:t>Podpora rozvoje podnikání ve službách a cestovním ruchu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Děkuji za pozornost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Josef Svoboda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odbor regionálního rozvoje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Krajský úřad Ústeckého kraje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E-mail:svoboda.j@kr-ustecky.cz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Výdaje ve </a:t>
            </a:r>
            <a:r>
              <a:rPr lang="cs-CZ" sz="36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VaV</a:t>
            </a:r>
            <a:r>
              <a:rPr lang="cs-CZ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v letech 2001 – 2008 v milionech Kč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81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666328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ČR celkem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28 337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29 552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32 247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35 083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42 198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49 900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54 284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54 108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Praha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10 120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10 190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11 854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13 300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15 835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19 186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22 914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22 481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Středočeský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7 216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7 614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6 960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7 238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8 561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8 525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10 560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9 782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Jihočeský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807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848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1 027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1 146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1 610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1 713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1 787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1 967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Plzeňský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652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829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712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836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1 130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1 334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1 394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1 767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Karlovarský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92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96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98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Ústecký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500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458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605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510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589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588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692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808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Liberecký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728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766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817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868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1 110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1 483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1 312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1 517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5152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Královéhradecký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685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662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784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1 177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1 169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985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1 268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1 213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Pardubický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993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1 018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1 264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1 364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1 632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1 932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2 018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2 002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Vysočina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319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424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428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529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707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517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538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698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5152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Jihomoravský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3 061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3 144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3 473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3 964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4 654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5 057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5 726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6 047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Olomoucký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742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877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909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1 054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1 372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1 328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1 511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1 433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665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Zlínský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685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1 236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905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787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1 571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1 646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1 721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1 633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5152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Moravskoslezský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1 761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1 410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2 416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2 212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2 182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5 535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2 765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Times New Roman"/>
                          <a:cs typeface="Times New Roman"/>
                        </a:rPr>
                        <a:t>2 661 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Zaměstnanci </a:t>
            </a:r>
            <a:r>
              <a:rPr lang="cs-CZ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666328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Times New Roman"/>
                          <a:cs typeface="Times New Roman"/>
                        </a:rPr>
                        <a:t>2008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ČR celkem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51 939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53 694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55 699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60 148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65 379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69 162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73 081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74 508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Praha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21 122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21 567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22 313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24 158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26 658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28 398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30 355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30 641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Středočeský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4 159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4 738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5 256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5 250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5 044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5 587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5 755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5 894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Jihočeský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1 859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1 920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2 068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2 161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2 430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2 668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2 626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2 692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Plzeňský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1 838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2 152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1 733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1 944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2 286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2 465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2 514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2 376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Karlovarský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232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183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293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268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151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330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217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160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Ústecký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1 018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916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800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1 046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957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1 155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1 360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1 277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Liberecký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1 464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1 542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1 554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1 656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1 604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1 892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1 740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1 727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1431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Královéhradecký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1 547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1 658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1 826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2 113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2 271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2 171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2 579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2 656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Pardubický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2 031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2 159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2 138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2 310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2 632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2 944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3 005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3 012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Vysočina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546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752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685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789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845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791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818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931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1431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Jihomoravský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9 128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9 114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9 517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10 227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11 391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10 963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11 442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12 277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Olomoucký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1 868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1 998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2 206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2 501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2 998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2 967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3 139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3 108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8970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Zlínský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1 440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1 651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1 644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1 895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2 226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2 335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2 197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2 362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14312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Times New Roman"/>
                          <a:cs typeface="Times New Roman"/>
                        </a:rPr>
                        <a:t>Moravskoslezský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3 687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3 345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3 667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3 831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3 886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4 496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5 336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5 395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Zaměstnanci VaV/1000 obyvatel</a:t>
            </a:r>
          </a:p>
        </p:txBody>
      </p:sp>
      <p:pic>
        <p:nvPicPr>
          <p:cNvPr id="6147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42963" y="1622425"/>
            <a:ext cx="7458075" cy="4486275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Vysoké školy v Ústeckém kraji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12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88289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Calibri"/>
                          <a:cs typeface="Times New Roman"/>
                        </a:rPr>
                        <a:t>státní a veřejné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88289">
                <a:tc rowSpan="8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Univerzita J. E. </a:t>
                      </a:r>
                      <a:r>
                        <a:rPr lang="cs-CZ" sz="1100" dirty="0" err="1">
                          <a:latin typeface="Arial"/>
                          <a:ea typeface="Calibri"/>
                          <a:cs typeface="Times New Roman"/>
                        </a:rPr>
                        <a:t>Purkyně</a:t>
                      </a: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 v Ústí nad Labem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Fakulta sociálně ekonomická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Fakulta umění a designu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Fakulta pedagogická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Fakulta přírodovědecká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Fakulta životního prostředí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Fakulta filozofická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Fakulta výrobních technologií a managementu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Ústav zdravotnických studií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774">
                <a:tc row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České vysoké učení technické v Praze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Fakulta jaderná a fyzikálně inženýrská - Katedra softwarového inženýrství v ekonomii (Děčín)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Fakulta dopravní - ústav pro bakalářská studia (Děčín)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VŠB - TU Ostrava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Detašované pracoviště Most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VŠCHT v Praze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Výukové a studijní centrum v Mostě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 grid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Calibri"/>
                          <a:cs typeface="Times New Roman"/>
                        </a:rPr>
                        <a:t>soukromé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8828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Vysoká škola finanční a správní, o.p.s.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Studijní středisko Most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8289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Bankovní institut vysoká škola, a.s.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latin typeface="Arial"/>
                          <a:ea typeface="Calibri"/>
                          <a:cs typeface="Times New Roman"/>
                        </a:rPr>
                        <a:t>Konzultační středisko Teplice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cs-CZ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Zaměření hlavních výzkumných pracovišť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54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latin typeface="Arial"/>
                          <a:ea typeface="Calibri"/>
                          <a:cs typeface="Times New Roman"/>
                        </a:rPr>
                        <a:t>název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latin typeface="Arial"/>
                          <a:ea typeface="Calibri"/>
                          <a:cs typeface="Times New Roman"/>
                        </a:rPr>
                        <a:t>popis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Chmelařský institut, s.r.o.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Pěstování, sklizeň a posklizňové úpravy chmele. Novošlechtění chmele, udržovací šlechtění chmele, množení odrůd. Řešení ekologizace výroby a životního prostředí chmelařských oblastí, ochrany a kvality.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Výzkumný ústav anorganické chemie, a.s.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Výrobní procesy, ve kterých dochází k chemickým reakcím, nebo ve kterých se používají chemicko-inženýrské operace, nebo ve kterých vznikají plynné, kapalné nebo tuhé odpady, zneškodňování exhalací, analytická a průmyslová chemie.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Výzkumný ústav pro hnědé uhlí, a.s.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latin typeface="Arial"/>
                          <a:ea typeface="Calibri"/>
                          <a:cs typeface="Times New Roman"/>
                        </a:rPr>
                        <a:t>Komplexní problematika těžby uhlí, zejména povrchovým způsobem, úpravy a užití uhlí, využití produktů spalování uhlí, ochrana a tvorba nezávadného životního a přírodního prostředí.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Pracovní skupina VVI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UJEP</a:t>
            </a:r>
          </a:p>
          <a:p>
            <a:pPr eaLnBrk="1" hangingPunct="1"/>
            <a:r>
              <a:rPr lang="cs-CZ" smtClean="0"/>
              <a:t>VÚANCH</a:t>
            </a:r>
          </a:p>
          <a:p>
            <a:pPr eaLnBrk="1" hangingPunct="1"/>
            <a:r>
              <a:rPr lang="cs-CZ" smtClean="0"/>
              <a:t>VÚHU</a:t>
            </a:r>
          </a:p>
          <a:p>
            <a:pPr eaLnBrk="1" hangingPunct="1"/>
            <a:r>
              <a:rPr lang="cs-CZ" smtClean="0"/>
              <a:t>KHK ÚK</a:t>
            </a:r>
          </a:p>
          <a:p>
            <a:pPr eaLnBrk="1" hangingPunct="1"/>
            <a:r>
              <a:rPr lang="cs-CZ" smtClean="0"/>
              <a:t>Město Ústí nad Labem</a:t>
            </a:r>
          </a:p>
          <a:p>
            <a:pPr eaLnBrk="1" hangingPunct="1"/>
            <a:r>
              <a:rPr lang="cs-CZ" smtClean="0"/>
              <a:t>CzechInvest</a:t>
            </a:r>
          </a:p>
          <a:p>
            <a:pPr eaLnBrk="1" hangingPunct="1"/>
            <a:r>
              <a:rPr lang="cs-CZ" smtClean="0"/>
              <a:t>Kr. úřad - ORR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Úloha Pracovní skupiny VVI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platforma pro diskuzi aktérů VVI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odborná konzultace pro aktualizaci Regionální inovační strategie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definování postavení jednotlivých aktérů v podpoře rozvoje VVI v kraji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návrh společného koordinovaného postupu v oblasti VVI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příprava akčního plánu na období do schválení aktualizace RIS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Akční plán VVI ÚK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 Akčního plánu: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vytvořit konkrétní seznam realizovatelných aktivit pro daný časový horizont a připravit půdu pro zlepšení pozice kraje v příštím plánovacím období EU.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nky">
  <a:themeElements>
    <a:clrScheme name="Linky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inky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nky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ky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ky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1066</TotalTime>
  <Words>997</Words>
  <Application>Microsoft Office PowerPoint</Application>
  <PresentationFormat>Předvádění na obrazovce (4:3)</PresentationFormat>
  <Paragraphs>400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Verdana</vt:lpstr>
      <vt:lpstr>Arial</vt:lpstr>
      <vt:lpstr>Garamond</vt:lpstr>
      <vt:lpstr>Wingdings</vt:lpstr>
      <vt:lpstr>Times New Roman</vt:lpstr>
      <vt:lpstr>Linky</vt:lpstr>
      <vt:lpstr>Podpora rozvoje VVI v Ústeckém kraji</vt:lpstr>
      <vt:lpstr> Výdaje ve VaV v letech 2001 – 2008 v milionech Kč</vt:lpstr>
      <vt:lpstr>  Zaměstnanci VaV</vt:lpstr>
      <vt:lpstr>Zaměstnanci VaV/1000 obyvatel</vt:lpstr>
      <vt:lpstr>Vysoké školy v Ústeckém kraji</vt:lpstr>
      <vt:lpstr> Zaměření hlavních výzkumných pracovišť</vt:lpstr>
      <vt:lpstr>Pracovní skupina VVI</vt:lpstr>
      <vt:lpstr>Úloha Pracovní skupiny VVI</vt:lpstr>
      <vt:lpstr>Akční plán VVI ÚK</vt:lpstr>
      <vt:lpstr>SWOT analýza</vt:lpstr>
      <vt:lpstr>Strategie 1 Prioritní projekt</vt:lpstr>
      <vt:lpstr>Strategie 2 Podpora MSP</vt:lpstr>
      <vt:lpstr>Strategie 3 Lidské zdroje</vt:lpstr>
      <vt:lpstr>Strategie 4 Systémový rozvoj</vt:lpstr>
      <vt:lpstr>Realizace Akčního plánu</vt:lpstr>
      <vt:lpstr>Příprava SF 2014+</vt:lpstr>
      <vt:lpstr>Efektivní ekonomika</vt:lpstr>
      <vt:lpstr>Děkuji za pozornost</vt:lpstr>
    </vt:vector>
  </TitlesOfParts>
  <Company>Krajský úřad Ústeckého kraje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podpora inovací</dc:title>
  <dc:creator>Ing. Josef Svoboda</dc:creator>
  <cp:lastModifiedBy>svoboda.j</cp:lastModifiedBy>
  <cp:revision>10</cp:revision>
  <dcterms:created xsi:type="dcterms:W3CDTF">2008-04-30T12:28:54Z</dcterms:created>
  <dcterms:modified xsi:type="dcterms:W3CDTF">2012-04-23T13:10:22Z</dcterms:modified>
</cp:coreProperties>
</file>