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63" r:id="rId5"/>
    <p:sldId id="278" r:id="rId6"/>
    <p:sldId id="264" r:id="rId7"/>
    <p:sldId id="261" r:id="rId8"/>
    <p:sldId id="279" r:id="rId9"/>
    <p:sldId id="262" r:id="rId10"/>
    <p:sldId id="265" r:id="rId11"/>
    <p:sldId id="266" r:id="rId12"/>
    <p:sldId id="309" r:id="rId13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D4B"/>
    <a:srgbClr val="0099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09" autoAdjust="0"/>
    <p:restoredTop sz="94660"/>
  </p:normalViewPr>
  <p:slideViewPr>
    <p:cSldViewPr>
      <p:cViewPr varScale="1">
        <p:scale>
          <a:sx n="104" d="100"/>
          <a:sy n="104" d="100"/>
        </p:scale>
        <p:origin x="-9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C993C9F5-966A-422B-A05E-8A606F8B97DB}" type="datetimeFigureOut">
              <a:rPr lang="cs-CZ"/>
              <a:pPr>
                <a:defRPr/>
              </a:pPr>
              <a:t>30.11.2011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31BDDA71-0B45-4FF5-9898-1FBD38E5C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DD9BC-EDE2-41E0-805B-9786141A7C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10410-65CB-4955-85CD-4C59DDEE0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7434C-5C07-4DC5-A963-4FF9A608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D96DF-A1DC-4602-8A7A-87830ED6D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E7CBF-A531-4AC3-95A8-23242014A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9A88A-07E8-4062-940C-88F44ECDAA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DAD2B-043D-4339-A072-2FF7DC8700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02437-2573-4681-B5AF-7638FECC01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F8AFA-201D-4115-B86D-BC017E03EB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36395-0A82-40CC-82E1-8502898E2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3FCB3-0B75-418B-A2C6-39D5AB570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8FCF2F-13B5-4159-8BD9-A6F36B3EDA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pruh spodni csj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05000" y="6450013"/>
            <a:ext cx="7239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kruhy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2000" y="6477000"/>
            <a:ext cx="898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pruhy lev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541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4" descr="pruh spodni cs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6450013"/>
            <a:ext cx="7239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15" descr="kruh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6477000"/>
            <a:ext cx="898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16" descr="pruhy lev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41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9" descr="CSJ logo horn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152400"/>
            <a:ext cx="411480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7772400" cy="1470025"/>
          </a:xfrm>
        </p:spPr>
        <p:txBody>
          <a:bodyPr/>
          <a:lstStyle/>
          <a:p>
            <a:pPr eaLnBrk="1" hangingPunct="1"/>
            <a:r>
              <a:rPr lang="cs-CZ" sz="4800" smtClean="0">
                <a:solidFill>
                  <a:srgbClr val="008000"/>
                </a:solidFill>
              </a:rPr>
              <a:t>Inovace (v) </a:t>
            </a:r>
            <a:br>
              <a:rPr lang="cs-CZ" sz="4800" smtClean="0">
                <a:solidFill>
                  <a:srgbClr val="008000"/>
                </a:solidFill>
              </a:rPr>
            </a:br>
            <a:r>
              <a:rPr lang="cs-CZ" sz="4800" smtClean="0">
                <a:solidFill>
                  <a:srgbClr val="008000"/>
                </a:solidFill>
              </a:rPr>
              <a:t>Modelu Excelence EFQM</a:t>
            </a:r>
            <a:r>
              <a:rPr lang="cs-CZ" sz="3200" b="1" smtClean="0">
                <a:solidFill>
                  <a:srgbClr val="008000"/>
                </a:solidFill>
              </a:rPr>
              <a:t/>
            </a:r>
            <a:br>
              <a:rPr lang="cs-CZ" sz="3200" b="1" smtClean="0">
                <a:solidFill>
                  <a:srgbClr val="008000"/>
                </a:solidFill>
              </a:rPr>
            </a:br>
            <a:endParaRPr lang="cs-CZ" sz="3200" b="1" smtClean="0">
              <a:solidFill>
                <a:srgbClr val="008000"/>
              </a:solidFill>
            </a:endParaRPr>
          </a:p>
        </p:txBody>
      </p:sp>
      <p:sp>
        <p:nvSpPr>
          <p:cNvPr id="14342" name="Text Box 22"/>
          <p:cNvSpPr txBox="1">
            <a:spLocks noChangeArrowheads="1"/>
          </p:cNvSpPr>
          <p:nvPr/>
        </p:nvSpPr>
        <p:spPr bwMode="auto">
          <a:xfrm>
            <a:off x="1979613" y="4297363"/>
            <a:ext cx="511333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Danuše Svobodová</a:t>
            </a:r>
          </a:p>
          <a:p>
            <a:pPr algn="ctr">
              <a:spcBef>
                <a:spcPct val="50000"/>
              </a:spcBef>
            </a:pPr>
            <a:r>
              <a:rPr lang="cs-CZ" sz="2800"/>
              <a:t>6.12.2011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635000" y="269875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Model excelence EFQM</a:t>
            </a:r>
          </a:p>
        </p:txBody>
      </p:sp>
      <p:pic>
        <p:nvPicPr>
          <p:cNvPr id="23556" name="Picture 2" descr="J:\P&amp;P\2.PUB\2.1 PUB at EDC\2.2.3 Training Modules\2.2.3.2 J2E Modules\5.Czech\graphics\Mod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636713"/>
            <a:ext cx="81788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6948488" y="4724400"/>
            <a:ext cx="2160587" cy="4318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907213" y="5321300"/>
            <a:ext cx="195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/>
              <a:t>The EFQM Excellence Model</a:t>
            </a:r>
            <a:r>
              <a:rPr lang="en-US" sz="1000">
                <a:cs typeface="Arial" charset="0"/>
              </a:rPr>
              <a:t>®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Logika RADAR - předpoklady</a:t>
            </a:r>
          </a:p>
        </p:txBody>
      </p:sp>
      <p:pic>
        <p:nvPicPr>
          <p:cNvPr id="67230" name="Picture 16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295400"/>
            <a:ext cx="6913563" cy="5013325"/>
          </a:xfrm>
          <a:prstGeom prst="rect">
            <a:avLst/>
          </a:prstGeom>
          <a:noFill/>
        </p:spPr>
      </p:pic>
      <p:sp>
        <p:nvSpPr>
          <p:cNvPr id="67231" name="Oval 1695"/>
          <p:cNvSpPr>
            <a:spLocks noChangeArrowheads="1"/>
          </p:cNvSpPr>
          <p:nvPr/>
        </p:nvSpPr>
        <p:spPr bwMode="auto">
          <a:xfrm>
            <a:off x="1116013" y="5084763"/>
            <a:ext cx="2663825" cy="10795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232" name="Text Box 1696"/>
          <p:cNvSpPr txBox="1">
            <a:spLocks noChangeArrowheads="1"/>
          </p:cNvSpPr>
          <p:nvPr/>
        </p:nvSpPr>
        <p:spPr bwMode="auto">
          <a:xfrm rot="5400000">
            <a:off x="7431088" y="5294313"/>
            <a:ext cx="195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/>
              <a:t>The EFQM Excellence Model</a:t>
            </a:r>
            <a:r>
              <a:rPr lang="en-US" sz="1000">
                <a:cs typeface="Arial" charset="0"/>
              </a:rPr>
              <a:t>®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ovéPole 3"/>
          <p:cNvSpPr txBox="1">
            <a:spLocks noChangeArrowheads="1"/>
          </p:cNvSpPr>
          <p:nvPr/>
        </p:nvSpPr>
        <p:spPr bwMode="auto">
          <a:xfrm>
            <a:off x="1547813" y="2087563"/>
            <a:ext cx="664368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i="1">
                <a:solidFill>
                  <a:srgbClr val="008000"/>
                </a:solidFill>
              </a:rPr>
              <a:t>Děkuji Vám za pozornost a přeji krásný advent</a:t>
            </a:r>
          </a:p>
          <a:p>
            <a:pPr algn="ctr"/>
            <a:endParaRPr lang="cs-CZ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331913" y="3789363"/>
            <a:ext cx="6840537" cy="174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/>
              <a:t>Mgr. Danuše Svobodová, manažerka Centra excelence, </a:t>
            </a:r>
          </a:p>
          <a:p>
            <a:pPr algn="ctr"/>
            <a:r>
              <a:rPr lang="cs-CZ"/>
              <a:t>Česká společnost pro jakost, o.s.</a:t>
            </a:r>
          </a:p>
          <a:p>
            <a:pPr algn="ctr"/>
            <a:r>
              <a:rPr lang="cs-CZ"/>
              <a:t>svobodova@csq.cz, +420 221 082 323, +420 602 176 777</a:t>
            </a:r>
          </a:p>
          <a:p>
            <a:pPr>
              <a:spcBef>
                <a:spcPct val="50000"/>
              </a:spcBef>
            </a:pPr>
            <a:endParaRPr lang="cs-CZ"/>
          </a:p>
          <a:p>
            <a:pPr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1450"/>
            <a:ext cx="7772400" cy="324326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008000"/>
                </a:solidFill>
              </a:rPr>
              <a:t>Inovace </a:t>
            </a:r>
            <a:br>
              <a:rPr lang="cs-CZ" smtClean="0">
                <a:solidFill>
                  <a:srgbClr val="008000"/>
                </a:solidFill>
              </a:rPr>
            </a:br>
            <a:r>
              <a:rPr lang="cs-CZ" smtClean="0">
                <a:solidFill>
                  <a:srgbClr val="008000"/>
                </a:solidFill>
              </a:rPr>
              <a:t>Modelu excelence EFQM </a:t>
            </a:r>
            <a:br>
              <a:rPr lang="cs-CZ" smtClean="0">
                <a:solidFill>
                  <a:srgbClr val="008000"/>
                </a:solidFill>
              </a:rPr>
            </a:br>
            <a:r>
              <a:rPr lang="cs-CZ" smtClean="0">
                <a:solidFill>
                  <a:srgbClr val="008000"/>
                </a:solidFill>
              </a:rPr>
              <a:t>-</a:t>
            </a:r>
            <a:br>
              <a:rPr lang="cs-CZ" smtClean="0">
                <a:solidFill>
                  <a:srgbClr val="008000"/>
                </a:solidFill>
              </a:rPr>
            </a:br>
            <a:r>
              <a:rPr lang="cs-CZ" smtClean="0">
                <a:solidFill>
                  <a:srgbClr val="008000"/>
                </a:solidFill>
              </a:rPr>
              <a:t>Model excelence EFQM 2010</a:t>
            </a:r>
          </a:p>
        </p:txBody>
      </p:sp>
      <p:pic>
        <p:nvPicPr>
          <p:cNvPr id="15365" name="Picture 5" descr="modelstam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476250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Důvody pro změny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Poslední aktualizace v roce 2003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Přizpůsobení naprosto změněným podmínkám světové ekonomiky a prostředí pro člověka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Změny vyprovokované potřebou flexibility a rychlosti reakce na změny prostředí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Zvyšující se význam kreativity a inovací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Udržitelný pohled do budoucna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Větší rovnováha zainteresovaných stran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Hlavní změny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5000" y="1600200"/>
            <a:ext cx="8229600" cy="4525963"/>
          </a:xfrm>
        </p:spPr>
        <p:txBody>
          <a:bodyPr/>
          <a:lstStyle/>
          <a:p>
            <a:pPr marL="265113" indent="-265113" eaLnBrk="1" hangingPunct="1">
              <a:lnSpc>
                <a:spcPct val="80000"/>
              </a:lnSpc>
            </a:pPr>
            <a:r>
              <a:rPr lang="cs-CZ" sz="2800" smtClean="0"/>
              <a:t>Model z praxe a pro praxi</a:t>
            </a:r>
          </a:p>
          <a:p>
            <a:pPr marL="265113" indent="-265113" eaLnBrk="1" hangingPunct="1">
              <a:lnSpc>
                <a:spcPct val="80000"/>
              </a:lnSpc>
            </a:pPr>
            <a:r>
              <a:rPr lang="cs-CZ" sz="2800" smtClean="0"/>
              <a:t>Základní koncepce jsou plně propojeny s 9 kritérii</a:t>
            </a:r>
          </a:p>
          <a:p>
            <a:pPr marL="265113" indent="-265113" eaLnBrk="1" hangingPunct="1">
              <a:lnSpc>
                <a:spcPct val="80000"/>
              </a:lnSpc>
            </a:pPr>
            <a:r>
              <a:rPr lang="cs-CZ" sz="2800" smtClean="0"/>
              <a:t>Nové koncepty / koncepty, kterým je přikládán větší důraz</a:t>
            </a:r>
          </a:p>
          <a:p>
            <a:pPr marL="265113" indent="-265113" eaLnBrk="1" hangingPunct="1">
              <a:lnSpc>
                <a:spcPct val="80000"/>
              </a:lnSpc>
            </a:pPr>
            <a:r>
              <a:rPr lang="cs-CZ" sz="2800" smtClean="0"/>
              <a:t>Pozornost se soustředí na klíčové výsledky, které mají být dosaženy prostřednictvím prosazování firemní strategie a vize</a:t>
            </a:r>
          </a:p>
          <a:p>
            <a:pPr marL="265113" indent="-265113" eaLnBrk="1" hangingPunct="1">
              <a:lnSpc>
                <a:spcPct val="80000"/>
              </a:lnSpc>
            </a:pPr>
            <a:r>
              <a:rPr lang="cs-CZ" sz="2800" smtClean="0"/>
              <a:t>Rozdělení váhy jednotlivých kritérií bylo upraveno a zjednodušeno</a:t>
            </a:r>
          </a:p>
          <a:p>
            <a:pPr marL="265113" indent="-265113" algn="just" eaLnBrk="1" hangingPunct="1">
              <a:lnSpc>
                <a:spcPct val="80000"/>
              </a:lnSpc>
              <a:buFont typeface="Symbol" pitchFamily="18" charset="2"/>
              <a:buChar char=""/>
            </a:pPr>
            <a:endParaRPr lang="cs-CZ" sz="2800" smtClean="0"/>
          </a:p>
          <a:p>
            <a:pPr marL="265113" indent="-265113" algn="just" eaLnBrk="1" hangingPunct="1">
              <a:lnSpc>
                <a:spcPct val="80000"/>
              </a:lnSpc>
              <a:buFont typeface="Symbol" pitchFamily="18" charset="2"/>
              <a:buChar char=""/>
            </a:pPr>
            <a:endParaRPr lang="cs-CZ" sz="2800" smtClean="0"/>
          </a:p>
          <a:p>
            <a:pPr marL="265113" indent="-265113" eaLnBrk="1" hangingPunct="1">
              <a:lnSpc>
                <a:spcPct val="80000"/>
              </a:lnSpc>
            </a:pPr>
            <a:endParaRPr lang="cs-CZ" sz="2800" smtClean="0"/>
          </a:p>
          <a:p>
            <a:pPr marL="265113" indent="-265113"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8000"/>
                </a:solidFill>
              </a:rPr>
              <a:t>Inovace </a:t>
            </a:r>
            <a:br>
              <a:rPr lang="cs-CZ" smtClean="0">
                <a:solidFill>
                  <a:srgbClr val="008000"/>
                </a:solidFill>
              </a:rPr>
            </a:br>
            <a:r>
              <a:rPr lang="cs-CZ" smtClean="0">
                <a:solidFill>
                  <a:srgbClr val="008000"/>
                </a:solidFill>
              </a:rPr>
              <a:t>v Modelu excelence EFQM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45" name="Picture 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3450" y="2276475"/>
            <a:ext cx="4221163" cy="3779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3 složky, 1 cíl</a:t>
            </a:r>
          </a:p>
        </p:txBody>
      </p:sp>
      <p:sp>
        <p:nvSpPr>
          <p:cNvPr id="1741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63500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Základní koncepce excelence</a:t>
            </a:r>
          </a:p>
          <a:p>
            <a:pPr eaLnBrk="1" hangingPunct="1"/>
            <a:r>
              <a:rPr lang="cs-CZ" smtClean="0"/>
              <a:t>Model excelence EFQM</a:t>
            </a:r>
          </a:p>
          <a:p>
            <a:pPr eaLnBrk="1" hangingPunct="1"/>
            <a:r>
              <a:rPr lang="cs-CZ" smtClean="0"/>
              <a:t>Logika RADAR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187450" y="1773238"/>
            <a:ext cx="6553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4400">
              <a:solidFill>
                <a:schemeClr val="tx2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659563" y="5921375"/>
            <a:ext cx="195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/>
              <a:t>The EFQM Excellence Model</a:t>
            </a:r>
            <a:r>
              <a:rPr lang="en-US" sz="1000">
                <a:cs typeface="Arial" charset="0"/>
              </a:rPr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/>
          <p:cNvSpPr>
            <a:spLocks noGrp="1" noChangeArrowheads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Základní koncepce excelence</a:t>
            </a:r>
          </a:p>
        </p:txBody>
      </p:sp>
      <p:pic>
        <p:nvPicPr>
          <p:cNvPr id="18471" name="Picture 1" descr="C:\Users\CSQ\AppData\Local\Microsoft\Windows\Temporary Internet Files\Content.IE5\RAS7L00C\koncep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1662113"/>
            <a:ext cx="78962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72" name="Oval 40"/>
          <p:cNvSpPr>
            <a:spLocks noChangeArrowheads="1"/>
          </p:cNvSpPr>
          <p:nvPr/>
        </p:nvSpPr>
        <p:spPr bwMode="auto">
          <a:xfrm>
            <a:off x="755650" y="4508500"/>
            <a:ext cx="2663825" cy="4318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6659563" y="5921375"/>
            <a:ext cx="195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/>
              <a:t>The EFQM Excellence Model</a:t>
            </a:r>
            <a:r>
              <a:rPr lang="en-US" sz="1000">
                <a:cs typeface="Arial" charset="0"/>
              </a:rPr>
              <a:t>®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Podporování kreativity a inovací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63500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sz="2800" smtClean="0"/>
              <a:t>Excelentní organizace generují </a:t>
            </a:r>
            <a:r>
              <a:rPr lang="cs-CZ" sz="2800" smtClean="0">
                <a:solidFill>
                  <a:srgbClr val="009900"/>
                </a:solidFill>
              </a:rPr>
              <a:t>zvýšenou hodnotu</a:t>
            </a:r>
            <a:r>
              <a:rPr lang="cs-CZ" sz="2800" smtClean="0"/>
              <a:t> a </a:t>
            </a:r>
            <a:r>
              <a:rPr lang="cs-CZ" sz="2800" smtClean="0">
                <a:solidFill>
                  <a:srgbClr val="009900"/>
                </a:solidFill>
              </a:rPr>
              <a:t>úrovně výkonnosti</a:t>
            </a:r>
            <a:r>
              <a:rPr lang="cs-CZ" sz="2800" smtClean="0"/>
              <a:t> prostřednictvím neustálých a systematických </a:t>
            </a:r>
            <a:r>
              <a:rPr lang="cs-CZ" sz="2800" smtClean="0">
                <a:solidFill>
                  <a:srgbClr val="009900"/>
                </a:solidFill>
              </a:rPr>
              <a:t>inovací</a:t>
            </a:r>
            <a:r>
              <a:rPr lang="cs-CZ" sz="2800" smtClean="0"/>
              <a:t> s využitím </a:t>
            </a:r>
            <a:r>
              <a:rPr lang="cs-CZ" sz="2800" smtClean="0">
                <a:solidFill>
                  <a:srgbClr val="009900"/>
                </a:solidFill>
              </a:rPr>
              <a:t>kreativity</a:t>
            </a:r>
            <a:r>
              <a:rPr lang="cs-CZ" sz="2800" smtClean="0"/>
              <a:t> svých </a:t>
            </a:r>
            <a:r>
              <a:rPr lang="cs-CZ" sz="2800" smtClean="0">
                <a:solidFill>
                  <a:srgbClr val="009900"/>
                </a:solidFill>
              </a:rPr>
              <a:t>zainteresovaných stran</a:t>
            </a:r>
          </a:p>
          <a:p>
            <a:pPr eaLnBrk="1" hangingPunct="1"/>
            <a:r>
              <a:rPr lang="cs-CZ" sz="2800" smtClean="0"/>
              <a:t>Excelentní organizace v praxi</a:t>
            </a:r>
          </a:p>
          <a:p>
            <a:pPr lvl="1" eaLnBrk="1" hangingPunct="1"/>
            <a:r>
              <a:rPr lang="cs-CZ" sz="2000" smtClean="0"/>
              <a:t>Vytvářejí a řídí sítě pro identifikování příležitostí k inovacím na základě signálů v interním a externím prostředí </a:t>
            </a:r>
            <a:r>
              <a:rPr lang="cs-CZ" sz="2000" smtClean="0">
                <a:solidFill>
                  <a:srgbClr val="009900"/>
                </a:solidFill>
              </a:rPr>
              <a:t>(4e)</a:t>
            </a:r>
          </a:p>
          <a:p>
            <a:pPr lvl="1" eaLnBrk="1" hangingPunct="1"/>
            <a:r>
              <a:rPr lang="cs-CZ" sz="2000" smtClean="0"/>
              <a:t>Stanovují jasné záměry a cíle pro inovace a zdokonalují svoji strategii v souladu s výsledky inovací </a:t>
            </a:r>
            <a:r>
              <a:rPr lang="cs-CZ" sz="2000" smtClean="0">
                <a:solidFill>
                  <a:srgbClr val="009900"/>
                </a:solidFill>
              </a:rPr>
              <a:t>(2d)</a:t>
            </a:r>
          </a:p>
          <a:p>
            <a:pPr lvl="1" eaLnBrk="1" hangingPunct="1"/>
            <a:r>
              <a:rPr lang="cs-CZ" sz="2000" smtClean="0"/>
              <a:t>Stanovují přístupy pro angažování pracovníků, partnerů, zákazníků a společnosti při generování nápadů a inovací </a:t>
            </a:r>
            <a:r>
              <a:rPr lang="cs-CZ" sz="2000" smtClean="0">
                <a:solidFill>
                  <a:srgbClr val="009900"/>
                </a:solidFill>
              </a:rPr>
              <a:t>(1c)</a:t>
            </a:r>
          </a:p>
          <a:p>
            <a:pPr lvl="1" eaLnBrk="1" hangingPunct="1"/>
            <a:r>
              <a:rPr lang="cs-CZ" sz="2000" smtClean="0"/>
              <a:t>…</a:t>
            </a:r>
          </a:p>
          <a:p>
            <a:pPr lvl="1" eaLnBrk="1" hangingPunct="1"/>
            <a:endParaRPr lang="cs-CZ" sz="2000" smtClean="0"/>
          </a:p>
          <a:p>
            <a:pPr lvl="1"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mtClean="0">
                <a:solidFill>
                  <a:srgbClr val="008000"/>
                </a:solidFill>
              </a:rPr>
              <a:t>ZKE – propojení s Modelem</a:t>
            </a:r>
          </a:p>
        </p:txBody>
      </p:sp>
      <p:pic>
        <p:nvPicPr>
          <p:cNvPr id="19460" name="Picture 2" descr="C:\Users\CSQ\AppData\Local\Microsoft\Windows\Temporary Internet Files\Content.IE5\40JXP1TA\propojeni model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3288" y="1741488"/>
            <a:ext cx="7845425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827088" y="3644900"/>
            <a:ext cx="8066087" cy="4318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9750" y="5157788"/>
            <a:ext cx="860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X (</a:t>
            </a:r>
            <a:r>
              <a:rPr lang="cs-CZ"/>
              <a:t>v oranžovém poli</a:t>
            </a:r>
            <a:r>
              <a:rPr lang="en-US"/>
              <a:t>)</a:t>
            </a:r>
            <a:r>
              <a:rPr lang="en-US">
                <a:solidFill>
                  <a:srgbClr val="000000"/>
                </a:solidFill>
              </a:rPr>
              <a:t> = </a:t>
            </a:r>
            <a:r>
              <a:rPr lang="cs-CZ">
                <a:solidFill>
                  <a:srgbClr val="000000"/>
                </a:solidFill>
              </a:rPr>
              <a:t>Text ze základní koncepce přímo vyjádřeny v subkritériu</a:t>
            </a:r>
            <a:endParaRPr lang="en-US">
              <a:solidFill>
                <a:srgbClr val="000000"/>
              </a:solidFill>
            </a:endParaRPr>
          </a:p>
          <a:p>
            <a:pPr algn="ctr"/>
            <a:r>
              <a:rPr lang="en-US">
                <a:solidFill>
                  <a:srgbClr val="000000"/>
                </a:solidFill>
              </a:rPr>
              <a:t>x = </a:t>
            </a:r>
            <a:r>
              <a:rPr lang="cs-CZ">
                <a:solidFill>
                  <a:srgbClr val="000000"/>
                </a:solidFill>
              </a:rPr>
              <a:t>Přizpůsobený text ze základní koncepce uvedený v subkritériu</a:t>
            </a:r>
            <a:endParaRPr lang="cs-CZ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877050" y="4652963"/>
            <a:ext cx="1958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/>
              <a:t>The EFQM Excellence Model</a:t>
            </a:r>
            <a:r>
              <a:rPr lang="en-US" sz="1000">
                <a:cs typeface="Arial" charset="0"/>
              </a:rPr>
              <a:t>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282</Words>
  <Application>Microsoft Office PowerPoint</Application>
  <PresentationFormat>Předvádění na obrazovce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Výchozí návrh</vt:lpstr>
      <vt:lpstr>Inovace (v)  Modelu Excelence EFQM </vt:lpstr>
      <vt:lpstr>Inovace  Modelu excelence EFQM  - Model excelence EFQM 2010</vt:lpstr>
      <vt:lpstr>Důvody pro změny</vt:lpstr>
      <vt:lpstr>Hlavní změny</vt:lpstr>
      <vt:lpstr>Inovace  v Modelu excelence EFQM</vt:lpstr>
      <vt:lpstr>3 složky, 1 cíl</vt:lpstr>
      <vt:lpstr>Základní koncepce excelence</vt:lpstr>
      <vt:lpstr>Podporování kreativity a inovací</vt:lpstr>
      <vt:lpstr>ZKE – propojení s Modelem</vt:lpstr>
      <vt:lpstr>Model excelence EFQM</vt:lpstr>
      <vt:lpstr>Logika RADAR - předpoklady</vt:lpstr>
      <vt:lpstr>Snímek 12</vt:lpstr>
    </vt:vector>
  </TitlesOfParts>
  <Company>KMI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CSJ</dc:creator>
  <cp:lastModifiedBy>svobodova.danuse</cp:lastModifiedBy>
  <cp:revision>87</cp:revision>
  <dcterms:created xsi:type="dcterms:W3CDTF">2006-08-04T09:47:23Z</dcterms:created>
  <dcterms:modified xsi:type="dcterms:W3CDTF">2011-11-30T10:47:05Z</dcterms:modified>
</cp:coreProperties>
</file>