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9" r:id="rId2"/>
    <p:sldId id="333" r:id="rId3"/>
    <p:sldId id="334" r:id="rId4"/>
    <p:sldId id="335" r:id="rId5"/>
    <p:sldId id="336" r:id="rId6"/>
    <p:sldId id="340" r:id="rId7"/>
    <p:sldId id="337" r:id="rId8"/>
    <p:sldId id="338" r:id="rId9"/>
    <p:sldId id="339" r:id="rId10"/>
    <p:sldId id="329" r:id="rId11"/>
    <p:sldId id="330" r:id="rId12"/>
    <p:sldId id="32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707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0" autoAdjust="0"/>
    <p:restoredTop sz="80706" autoAdjust="0"/>
  </p:normalViewPr>
  <p:slideViewPr>
    <p:cSldViewPr>
      <p:cViewPr>
        <p:scale>
          <a:sx n="75" d="100"/>
          <a:sy n="75" d="100"/>
        </p:scale>
        <p:origin x="-1110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8"/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podiel</c:v>
                </c:pt>
              </c:strCache>
            </c:strRef>
          </c:tx>
          <c:dPt>
            <c:idx val="0"/>
            <c:spPr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100000">
                    <a:srgbClr val="BD922A">
                      <a:alpha val="95000"/>
                    </a:srgbClr>
                  </a:gs>
                </a:gsLst>
                <a:lin ang="5400000" scaled="0"/>
              </a:gradFill>
            </c:spPr>
          </c:dPt>
          <c:dPt>
            <c:idx val="1"/>
            <c:spPr>
              <a:gradFill>
                <a:gsLst>
                  <a:gs pos="0">
                    <a:prstClr val="white">
                      <a:lumMod val="85000"/>
                    </a:prstClr>
                  </a:gs>
                  <a:gs pos="13000">
                    <a:prstClr val="white">
                      <a:lumMod val="75000"/>
                    </a:prstClr>
                  </a:gs>
                  <a:gs pos="21001">
                    <a:schemeClr val="bg1">
                      <a:lumMod val="85000"/>
                    </a:schemeClr>
                  </a:gs>
                  <a:gs pos="63000">
                    <a:prstClr val="white">
                      <a:lumMod val="65000"/>
                    </a:prstClr>
                  </a:gs>
                  <a:gs pos="100000">
                    <a:prstClr val="white">
                      <a:lumMod val="85000"/>
                    </a:prstClr>
                  </a:gs>
                </a:gsLst>
                <a:lin ang="5400000" scaled="0"/>
              </a:gradFill>
            </c:spPr>
          </c:dPt>
          <c:dPt>
            <c:idx val="2"/>
            <c:spPr>
              <a:gradFill>
                <a:gsLst>
                  <a:gs pos="0">
                    <a:srgbClr val="FFCC00"/>
                  </a:gs>
                  <a:gs pos="13000">
                    <a:srgbClr val="FFCC66"/>
                  </a:gs>
                  <a:gs pos="21001">
                    <a:srgbClr val="FDE65F"/>
                  </a:gs>
                  <a:gs pos="63000">
                    <a:srgbClr val="F0DE5C"/>
                  </a:gs>
                  <a:gs pos="100000">
                    <a:srgbClr val="FFC000"/>
                  </a:gs>
                </a:gsLst>
                <a:lin ang="5400000" scaled="0"/>
              </a:gradFill>
            </c:spPr>
          </c:dPt>
          <c:dPt>
            <c:idx val="3"/>
            <c:spPr>
              <a:gradFill>
                <a:gsLst>
                  <a:gs pos="0">
                    <a:prstClr val="white">
                      <a:lumMod val="50000"/>
                    </a:prstClr>
                  </a:gs>
                  <a:gs pos="13000">
                    <a:prstClr val="white">
                      <a:lumMod val="65000"/>
                    </a:prstClr>
                  </a:gs>
                  <a:gs pos="21001">
                    <a:prstClr val="white">
                      <a:lumMod val="75000"/>
                    </a:prstClr>
                  </a:gs>
                  <a:gs pos="63000">
                    <a:prstClr val="white">
                      <a:lumMod val="85000"/>
                    </a:prstClr>
                  </a:gs>
                  <a:gs pos="100000">
                    <a:schemeClr val="bg1"/>
                  </a:gs>
                </a:gsLst>
                <a:lin ang="5400000" scaled="0"/>
              </a:gradFill>
            </c:spPr>
          </c:dPt>
          <c:cat>
            <c:strRef>
              <c:f>Tabelle1!$A$2:$A$6</c:f>
              <c:strCache>
                <c:ptCount val="5"/>
                <c:pt idx="0">
                  <c:v>1. Tipy zamestnancov (40%)</c:v>
                </c:pt>
                <c:pt idx="1">
                  <c:v>2. Interne kontroly a procesy (30%)</c:v>
                </c:pt>
                <c:pt idx="2">
                  <c:v>3. Interny audit (14%)</c:v>
                </c:pt>
                <c:pt idx="3">
                  <c:v>4. Externy audit (5%)</c:v>
                </c:pt>
                <c:pt idx="4">
                  <c:v>5. Samokontroly IT (0,8%)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40</c:v>
                </c:pt>
                <c:pt idx="1">
                  <c:v>30</c:v>
                </c:pt>
                <c:pt idx="2">
                  <c:v>14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100" b="1" i="0" baseline="0"/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100" b="1" i="0" baseline="0"/>
            </a:pPr>
            <a:endParaRPr lang="cs-CZ"/>
          </a:p>
        </c:txPr>
      </c:legendEntry>
      <c:legendEntry>
        <c:idx val="2"/>
        <c:txPr>
          <a:bodyPr/>
          <a:lstStyle/>
          <a:p>
            <a:pPr>
              <a:defRPr sz="1100" b="1" i="0" baseline="0"/>
            </a:pPr>
            <a:endParaRPr lang="cs-CZ"/>
          </a:p>
        </c:txPr>
      </c:legendEntry>
      <c:legendEntry>
        <c:idx val="3"/>
        <c:txPr>
          <a:bodyPr/>
          <a:lstStyle/>
          <a:p>
            <a:pPr>
              <a:defRPr sz="1100" b="1" i="0" baseline="0"/>
            </a:pPr>
            <a:endParaRPr lang="cs-CZ"/>
          </a:p>
        </c:txPr>
      </c:legendEntry>
      <c:legendEntry>
        <c:idx val="4"/>
        <c:txPr>
          <a:bodyPr/>
          <a:lstStyle/>
          <a:p>
            <a:pPr>
              <a:defRPr sz="1600" b="1" i="0" baseline="0"/>
            </a:pPr>
            <a:endParaRPr lang="cs-CZ"/>
          </a:p>
        </c:txPr>
      </c:legendEntry>
      <c:layout>
        <c:manualLayout>
          <c:xMode val="edge"/>
          <c:yMode val="edge"/>
          <c:x val="0.63796707773210382"/>
          <c:y val="5.5717229236512802E-2"/>
          <c:w val="0.34187643171922805"/>
          <c:h val="0.8041110073262134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cs-CZ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CDB20-8FBE-430C-8C11-F31369CB0F87}" type="datetimeFigureOut">
              <a:rPr lang="cs-CZ" smtClean="0"/>
              <a:pPr/>
              <a:t>2.5.2011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4DF83-E64E-443D-9BAF-63C984C262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32222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4DF83-E64E-443D-9BAF-63C984C262B1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4DF83-E64E-443D-9BAF-63C984C262B1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4DF83-E64E-443D-9BAF-63C984C262B1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4DF83-E64E-443D-9BAF-63C984C262B1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4DF83-E64E-443D-9BAF-63C984C262B1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4DF83-E64E-443D-9BAF-63C984C262B1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4DF83-E64E-443D-9BAF-63C984C262B1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07AB-2DDC-4586-8CE9-EACF585EF82E}" type="datetimeFigureOut">
              <a:rPr lang="cs-CZ" smtClean="0"/>
              <a:pPr/>
              <a:t>2.5.2011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92BE-96F6-4606-9631-47D02772C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07AB-2DDC-4586-8CE9-EACF585EF82E}" type="datetimeFigureOut">
              <a:rPr lang="cs-CZ" smtClean="0"/>
              <a:pPr/>
              <a:t>2.5.2011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92BE-96F6-4606-9631-47D02772C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07AB-2DDC-4586-8CE9-EACF585EF82E}" type="datetimeFigureOut">
              <a:rPr lang="cs-CZ" smtClean="0"/>
              <a:pPr/>
              <a:t>2.5.2011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92BE-96F6-4606-9631-47D02772C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07AB-2DDC-4586-8CE9-EACF585EF82E}" type="datetimeFigureOut">
              <a:rPr lang="cs-CZ" smtClean="0"/>
              <a:pPr/>
              <a:t>2.5.2011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92BE-96F6-4606-9631-47D02772C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7600"/>
            <a:ext cx="2133600" cy="365125"/>
          </a:xfrm>
        </p:spPr>
        <p:txBody>
          <a:bodyPr/>
          <a:lstStyle>
            <a:lvl1pPr>
              <a:defRPr sz="1200"/>
            </a:lvl1pPr>
          </a:lstStyle>
          <a:p>
            <a:fld id="{B5EB07AB-2DDC-4586-8CE9-EACF585EF82E}" type="datetimeFigureOut">
              <a:rPr lang="cs-CZ" smtClean="0"/>
              <a:pPr/>
              <a:t>2.5.2011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92BE-96F6-4606-9631-47D02772C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07AB-2DDC-4586-8CE9-EACF585EF82E}" type="datetimeFigureOut">
              <a:rPr lang="cs-CZ" smtClean="0"/>
              <a:pPr/>
              <a:t>2.5.2011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92BE-96F6-4606-9631-47D02772C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07AB-2DDC-4586-8CE9-EACF585EF82E}" type="datetimeFigureOut">
              <a:rPr lang="cs-CZ" smtClean="0"/>
              <a:pPr/>
              <a:t>2.5.2011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92BE-96F6-4606-9631-47D02772CF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07AB-2DDC-4586-8CE9-EACF585EF82E}" type="datetimeFigureOut">
              <a:rPr lang="cs-CZ" smtClean="0"/>
              <a:pPr/>
              <a:t>2.5.2011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92BE-96F6-4606-9631-47D02772C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07AB-2DDC-4586-8CE9-EACF585EF82E}" type="datetimeFigureOut">
              <a:rPr lang="cs-CZ" smtClean="0"/>
              <a:pPr/>
              <a:t>2.5.2011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92BE-96F6-4606-9631-47D02772C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07AB-2DDC-4586-8CE9-EACF585EF82E}" type="datetimeFigureOut">
              <a:rPr lang="cs-CZ" smtClean="0"/>
              <a:pPr/>
              <a:t>2.5.2011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92BE-96F6-4606-9631-47D02772C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07AB-2DDC-4586-8CE9-EACF585EF82E}" type="datetimeFigureOut">
              <a:rPr lang="cs-CZ" smtClean="0"/>
              <a:pPr/>
              <a:t>2.5.2011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92BE-96F6-4606-9631-47D02772C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07AB-2DDC-4586-8CE9-EACF585EF82E}" type="datetimeFigureOut">
              <a:rPr lang="cs-CZ" smtClean="0"/>
              <a:pPr/>
              <a:t>2.5.2011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92BE-96F6-4606-9631-47D02772C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69231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Titulek 1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7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Titulek 2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C92BE-96F6-4606-9631-47D02772C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15.png"/><Relationship Id="rId10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dvaict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1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sablona_P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464402"/>
          </a:xfrm>
          <a:prstGeom prst="rect">
            <a:avLst/>
          </a:prstGeom>
        </p:spPr>
      </p:pic>
      <p:pic>
        <p:nvPicPr>
          <p:cNvPr id="4" name="Obrázek 2" descr="logo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60232" y="5577805"/>
            <a:ext cx="2062733" cy="384912"/>
          </a:xfrm>
          <a:prstGeom prst="rect">
            <a:avLst/>
          </a:prstGeom>
        </p:spPr>
      </p:pic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23528" y="3933056"/>
            <a:ext cx="6224736" cy="576064"/>
          </a:xfrm>
        </p:spPr>
        <p:txBody>
          <a:bodyPr>
            <a:noAutofit/>
          </a:bodyPr>
          <a:lstStyle/>
          <a:p>
            <a:pPr algn="l"/>
            <a:r>
              <a:rPr lang="cs-CZ" sz="1800" dirty="0" smtClean="0"/>
              <a:t>Komplexní řešení pro monitorování a bezpečnost </a:t>
            </a:r>
            <a:br>
              <a:rPr lang="cs-CZ" sz="1800" dirty="0" smtClean="0"/>
            </a:br>
            <a:r>
              <a:rPr lang="cs-CZ" sz="1800" dirty="0" smtClean="0"/>
              <a:t>datové sítě </a:t>
            </a:r>
            <a:endParaRPr lang="cs-CZ" sz="1800" dirty="0"/>
          </a:p>
        </p:txBody>
      </p:sp>
      <p:pic>
        <p:nvPicPr>
          <p:cNvPr id="7" name="Obrázek 6" descr="A-zna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79636" y="908720"/>
            <a:ext cx="2211240" cy="1975257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300764" y="2802539"/>
            <a:ext cx="42082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 smtClean="0">
                <a:solidFill>
                  <a:srgbClr val="00225B"/>
                </a:solidFill>
                <a:latin typeface="Arial" pitchFamily="34" charset="0"/>
                <a:ea typeface="Arial" pitchFamily="34" charset="0"/>
                <a:cs typeface="Times New Roman" pitchFamily="18" charset="0"/>
              </a:rPr>
              <a:t>Správa IT infrastruktury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0225B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: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 smtClean="0">
                <a:solidFill>
                  <a:srgbClr val="0076BD"/>
                </a:solidFill>
                <a:latin typeface="Arial" pitchFamily="34" charset="0"/>
                <a:ea typeface="Arial" pitchFamily="34" charset="0"/>
                <a:cs typeface="Times New Roman" pitchFamily="18" charset="0"/>
              </a:rPr>
              <a:t>l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076BD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épe, snadněji, bezpečněji</a:t>
            </a:r>
            <a:r>
              <a:rPr kumimoji="0" lang="cs-CZ" sz="2000" b="0" i="0" u="none" strike="noStrike" cap="none" normalizeH="0" dirty="0" smtClean="0">
                <a:ln>
                  <a:noFill/>
                </a:ln>
                <a:solidFill>
                  <a:srgbClr val="0076BD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a levněji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hea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25041" cy="1124744"/>
          </a:xfrm>
          <a:prstGeom prst="rect">
            <a:avLst/>
          </a:prstGeom>
        </p:spPr>
      </p:pic>
      <p:pic>
        <p:nvPicPr>
          <p:cNvPr id="7" name="Picture 4" descr="D:\TVORBA\AdavICT\sablona_wor\img\paticka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6443760"/>
            <a:ext cx="9144000" cy="413899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7308304" y="6453336"/>
            <a:ext cx="1680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www.</a:t>
            </a:r>
            <a:r>
              <a:rPr lang="cs-CZ" sz="1400" b="1" dirty="0" err="1" smtClean="0">
                <a:solidFill>
                  <a:schemeClr val="bg1"/>
                </a:solidFill>
              </a:rPr>
              <a:t>advaict.com</a:t>
            </a:r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9" name="Obrázek 8" descr="hea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0"/>
            <a:ext cx="9144000" cy="620688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467544" y="44624"/>
            <a:ext cx="8229600" cy="4949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Vybrané reference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67544" y="548680"/>
            <a:ext cx="822960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dirty="0" smtClean="0">
                <a:latin typeface="+mj-lt"/>
                <a:ea typeface="+mj-ea"/>
                <a:cs typeface="+mj-cs"/>
              </a:rPr>
              <a:t>Network </a:t>
            </a:r>
            <a:r>
              <a:rPr lang="cs-CZ" dirty="0" err="1" smtClean="0">
                <a:latin typeface="+mj-lt"/>
                <a:ea typeface="+mj-ea"/>
                <a:cs typeface="+mj-cs"/>
              </a:rPr>
              <a:t>Traffic</a:t>
            </a:r>
            <a:r>
              <a:rPr lang="cs-CZ" dirty="0" smtClean="0">
                <a:latin typeface="+mj-lt"/>
                <a:ea typeface="+mj-ea"/>
                <a:cs typeface="+mj-cs"/>
              </a:rPr>
              <a:t> Audit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42918"/>
            <a:ext cx="9144000" cy="289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3929066"/>
            <a:ext cx="2160989" cy="104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4075427"/>
            <a:ext cx="2143140" cy="8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4151784"/>
            <a:ext cx="1928826" cy="177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8662" y="5429264"/>
            <a:ext cx="463553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hea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25041" cy="1124744"/>
          </a:xfrm>
          <a:prstGeom prst="rect">
            <a:avLst/>
          </a:prstGeom>
        </p:spPr>
      </p:pic>
      <p:pic>
        <p:nvPicPr>
          <p:cNvPr id="7" name="Picture 4" descr="D:\TVORBA\AdavICT\sablona_wor\img\paticka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6443760"/>
            <a:ext cx="9144000" cy="413899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7308304" y="6453336"/>
            <a:ext cx="1680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www.</a:t>
            </a:r>
            <a:r>
              <a:rPr lang="cs-CZ" sz="1400" b="1" dirty="0" err="1" smtClean="0">
                <a:solidFill>
                  <a:schemeClr val="bg1"/>
                </a:solidFill>
              </a:rPr>
              <a:t>advaict.com</a:t>
            </a:r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9" name="Obrázek 8" descr="hea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0"/>
            <a:ext cx="9144000" cy="620688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467544" y="44624"/>
            <a:ext cx="8229600" cy="4949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Vybrané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eference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67544" y="548680"/>
            <a:ext cx="822960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dirty="0" err="1" smtClean="0">
                <a:latin typeface="+mj-lt"/>
                <a:ea typeface="+mj-ea"/>
                <a:cs typeface="+mj-cs"/>
              </a:rPr>
              <a:t>FlowMon</a:t>
            </a:r>
            <a:r>
              <a:rPr lang="cs-CZ" dirty="0" smtClean="0">
                <a:latin typeface="+mj-lt"/>
                <a:ea typeface="+mj-ea"/>
                <a:cs typeface="+mj-cs"/>
              </a:rPr>
              <a:t> ADS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42918"/>
            <a:ext cx="913066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3571876"/>
            <a:ext cx="1238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48489" y="3642922"/>
            <a:ext cx="1966915" cy="50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3595693"/>
            <a:ext cx="17145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6182" y="4572008"/>
            <a:ext cx="159970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00100" y="4714884"/>
            <a:ext cx="152401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34" y="3571876"/>
            <a:ext cx="22145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72264" y="4572008"/>
            <a:ext cx="1438277" cy="143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56184"/>
            <a:ext cx="5770984" cy="218884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None/>
            </a:pPr>
            <a:endParaRPr lang="cs-CZ" sz="1400" dirty="0" smtClean="0"/>
          </a:p>
          <a:p>
            <a:pPr>
              <a:spcBef>
                <a:spcPts val="600"/>
              </a:spcBef>
              <a:buNone/>
            </a:pPr>
            <a:r>
              <a:rPr lang="cs-CZ" sz="1400" b="1" dirty="0" err="1" smtClean="0"/>
              <a:t>AdvaICT</a:t>
            </a:r>
            <a:r>
              <a:rPr lang="cs-CZ" sz="1400" b="1" dirty="0" smtClean="0"/>
              <a:t>, a. s.</a:t>
            </a:r>
          </a:p>
          <a:p>
            <a:pPr>
              <a:spcBef>
                <a:spcPts val="600"/>
              </a:spcBef>
              <a:buNone/>
            </a:pPr>
            <a:r>
              <a:rPr lang="cs-CZ" sz="1400" dirty="0" err="1" smtClean="0"/>
              <a:t>Jundrovská</a:t>
            </a:r>
            <a:r>
              <a:rPr lang="cs-CZ" sz="1400" dirty="0" smtClean="0"/>
              <a:t> 618/31, 624 00 Brno</a:t>
            </a:r>
          </a:p>
          <a:p>
            <a:pPr>
              <a:spcBef>
                <a:spcPts val="600"/>
              </a:spcBef>
              <a:buNone/>
            </a:pPr>
            <a:r>
              <a:rPr lang="cs-CZ" sz="1400" dirty="0" smtClean="0"/>
              <a:t>tel.: +420 511 112 170, </a:t>
            </a:r>
          </a:p>
          <a:p>
            <a:pPr>
              <a:spcBef>
                <a:spcPts val="600"/>
              </a:spcBef>
              <a:buNone/>
            </a:pPr>
            <a:r>
              <a:rPr lang="cs-CZ" sz="1400" b="1" dirty="0" smtClean="0">
                <a:solidFill>
                  <a:schemeClr val="accent2"/>
                </a:solidFill>
                <a:hlinkClick r:id="rId3"/>
              </a:rPr>
              <a:t>info@</a:t>
            </a:r>
            <a:r>
              <a:rPr lang="cs-CZ" sz="1400" b="1" dirty="0" err="1" smtClean="0">
                <a:solidFill>
                  <a:schemeClr val="accent2"/>
                </a:solidFill>
                <a:hlinkClick r:id="rId3"/>
              </a:rPr>
              <a:t>advaict.com</a:t>
            </a:r>
            <a:r>
              <a:rPr lang="cs-CZ" sz="1400" dirty="0" smtClean="0"/>
              <a:t>, </a:t>
            </a:r>
            <a:r>
              <a:rPr lang="cs-CZ" sz="1400" b="1" dirty="0" smtClean="0">
                <a:solidFill>
                  <a:schemeClr val="accent2"/>
                </a:solidFill>
              </a:rPr>
              <a:t>www.</a:t>
            </a:r>
            <a:r>
              <a:rPr lang="cs-CZ" sz="1400" b="1" dirty="0" err="1" smtClean="0">
                <a:solidFill>
                  <a:schemeClr val="accent2"/>
                </a:solidFill>
              </a:rPr>
              <a:t>advaict.com</a:t>
            </a:r>
            <a:endParaRPr lang="cs-CZ" sz="1400" b="1" dirty="0" smtClean="0">
              <a:solidFill>
                <a:schemeClr val="accent2"/>
              </a:solidFill>
            </a:endParaRPr>
          </a:p>
        </p:txBody>
      </p:sp>
      <p:pic>
        <p:nvPicPr>
          <p:cNvPr id="11" name="Picture 4" descr="D:\TVORBA\AdavICT\sablona_wor\img\paticka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6443760"/>
            <a:ext cx="9144000" cy="413899"/>
          </a:xfrm>
          <a:prstGeom prst="rect">
            <a:avLst/>
          </a:prstGeom>
          <a:noFill/>
        </p:spPr>
      </p:pic>
      <p:sp>
        <p:nvSpPr>
          <p:cNvPr id="12" name="Obdélník 11"/>
          <p:cNvSpPr/>
          <p:nvPr/>
        </p:nvSpPr>
        <p:spPr>
          <a:xfrm>
            <a:off x="7308304" y="6453336"/>
            <a:ext cx="1680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www.</a:t>
            </a:r>
            <a:r>
              <a:rPr lang="cs-CZ" sz="1400" b="1" dirty="0" err="1" smtClean="0">
                <a:solidFill>
                  <a:schemeClr val="bg1"/>
                </a:solidFill>
              </a:rPr>
              <a:t>advaict.com</a:t>
            </a:r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10" name="Obrázek 9" descr="modra_sipk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183844"/>
            <a:ext cx="8172400" cy="1228932"/>
          </a:xfrm>
          <a:prstGeom prst="rect">
            <a:avLst/>
          </a:prstGeom>
        </p:spPr>
      </p:pic>
      <p:sp>
        <p:nvSpPr>
          <p:cNvPr id="13" name="Nadpis 1"/>
          <p:cNvSpPr txBox="1">
            <a:spLocks/>
          </p:cNvSpPr>
          <p:nvPr/>
        </p:nvSpPr>
        <p:spPr>
          <a:xfrm>
            <a:off x="457200" y="404664"/>
            <a:ext cx="8229600" cy="4949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Kontakt</a:t>
            </a: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3958794"/>
            <a:ext cx="7400948" cy="1541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Společnost založena v roce 2006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Oblast působení – Network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Behavior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Analysis</a:t>
            </a: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Spin-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Masarykovy univerzity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Produkt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FlowMon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ADS oceněn v soutěži inovace roku 2010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Kybernetické hrozby </a:t>
            </a:r>
            <a:r>
              <a:rPr lang="cs-CZ" dirty="0" smtClean="0"/>
              <a:t>jsou</a:t>
            </a:r>
            <a:r>
              <a:rPr lang="cs-CZ" dirty="0" smtClean="0"/>
              <a:t> skutečné</a:t>
            </a:r>
            <a:endParaRPr lang="sk-SK" dirty="0"/>
          </a:p>
        </p:txBody>
      </p:sp>
      <p:sp>
        <p:nvSpPr>
          <p:cNvPr id="4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3610744" cy="4857403"/>
          </a:xfrm>
        </p:spPr>
        <p:txBody>
          <a:bodyPr>
            <a:normAutofit lnSpcReduction="10000"/>
          </a:bodyPr>
          <a:lstStyle/>
          <a:p>
            <a:r>
              <a:rPr lang="cs-CZ" sz="2400" b="1" dirty="0" smtClean="0"/>
              <a:t>Zisk z kybernetické kriminality</a:t>
            </a:r>
            <a:r>
              <a:rPr lang="en-US" sz="2400" b="1" dirty="0" smtClean="0"/>
              <a:t> </a:t>
            </a:r>
            <a:r>
              <a:rPr lang="cs-CZ" sz="2400" dirty="0" smtClean="0"/>
              <a:t>překročil v již roce 2006 celosvětově zisk z prodeje drog</a:t>
            </a:r>
            <a:r>
              <a:rPr lang="en-US" sz="2400" dirty="0" smtClean="0"/>
              <a:t> [FBI, 2006]</a:t>
            </a:r>
          </a:p>
          <a:p>
            <a:r>
              <a:rPr lang="cs-CZ" sz="2400" dirty="0" smtClean="0"/>
              <a:t>CIA potvrzuje kybernetický útok, který způsobil </a:t>
            </a:r>
            <a:r>
              <a:rPr lang="cs-CZ" sz="2400" b="1" dirty="0" smtClean="0"/>
              <a:t>výpadek elektrického proudu </a:t>
            </a:r>
            <a:r>
              <a:rPr lang="cs-CZ" sz="2400" dirty="0" smtClean="0"/>
              <a:t>v rozsáhlé oblasti</a:t>
            </a:r>
            <a:r>
              <a:rPr lang="en-US" sz="2400" dirty="0" smtClean="0"/>
              <a:t> [New Orleans, 2008]</a:t>
            </a:r>
          </a:p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6361" y="1412776"/>
            <a:ext cx="460891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0630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Kybernetické hrozby jsou skutečné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Chu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460" y="1281460"/>
            <a:ext cx="5648935" cy="2939628"/>
          </a:xfrm>
          <a:prstGeom prst="rect">
            <a:avLst/>
          </a:prstGeom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169" y="1707002"/>
            <a:ext cx="3829680" cy="287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sx="101000" sy="1010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568" y="4140518"/>
            <a:ext cx="5079743" cy="19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sx="101000" sy="1010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904428"/>
            <a:ext cx="4560283" cy="236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Schopnosti odhalování </a:t>
            </a:r>
            <a:r>
              <a:rPr lang="cs-CZ" dirty="0" err="1" smtClean="0"/>
              <a:t>malware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/>
          <a:lstStyle/>
          <a:p>
            <a:r>
              <a:rPr lang="cs-CZ" dirty="0" smtClean="0"/>
              <a:t>Dle zprávy </a:t>
            </a:r>
            <a:r>
              <a:rPr lang="cs-CZ" dirty="0" err="1" smtClean="0"/>
              <a:t>Eurostat</a:t>
            </a:r>
            <a:r>
              <a:rPr lang="cs-CZ" dirty="0" smtClean="0"/>
              <a:t> z února 2011</a:t>
            </a:r>
          </a:p>
          <a:p>
            <a:pPr lvl="1"/>
            <a:r>
              <a:rPr lang="cs-CZ" sz="2400" dirty="0" smtClean="0"/>
              <a:t>84</a:t>
            </a:r>
            <a:r>
              <a:rPr lang="en-US" sz="2400" dirty="0" smtClean="0"/>
              <a:t>%</a:t>
            </a:r>
            <a:r>
              <a:rPr lang="cs-CZ" sz="2400" dirty="0" smtClean="0"/>
              <a:t> PC v Evropě je chráněno antivirem</a:t>
            </a:r>
          </a:p>
          <a:p>
            <a:pPr lvl="1"/>
            <a:r>
              <a:rPr lang="cs-CZ" sz="2400" dirty="0" smtClean="0"/>
              <a:t>31</a:t>
            </a:r>
            <a:r>
              <a:rPr lang="en-US" sz="2400" dirty="0" smtClean="0"/>
              <a:t>%</a:t>
            </a:r>
            <a:r>
              <a:rPr lang="cs-CZ" sz="2400" dirty="0" smtClean="0"/>
              <a:t> PC v Evropě obsahuje nežádoucí škodlivý kód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48" y="3357562"/>
            <a:ext cx="6986590" cy="264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980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Zdroje</a:t>
            </a:r>
            <a:r>
              <a:rPr lang="en-US" dirty="0" smtClean="0"/>
              <a:t> </a:t>
            </a:r>
            <a:r>
              <a:rPr lang="en-US" dirty="0" err="1" smtClean="0"/>
              <a:t>odhalen</a:t>
            </a:r>
            <a:r>
              <a:rPr lang="sk-SK" dirty="0" smtClean="0"/>
              <a:t>í kybernetických </a:t>
            </a:r>
            <a:r>
              <a:rPr lang="sk-SK" dirty="0" err="1" smtClean="0"/>
              <a:t>podvodů</a:t>
            </a:r>
            <a:endParaRPr lang="cs-CZ" dirty="0"/>
          </a:p>
        </p:txBody>
      </p:sp>
      <p:sp>
        <p:nvSpPr>
          <p:cNvPr id="21" name="Rechteck 5"/>
          <p:cNvSpPr/>
          <p:nvPr/>
        </p:nvSpPr>
        <p:spPr>
          <a:xfrm>
            <a:off x="-1405" y="1700808"/>
            <a:ext cx="9144000" cy="4725144"/>
          </a:xfrm>
          <a:prstGeom prst="rect">
            <a:avLst/>
          </a:prstGeom>
          <a:gradFill flip="none" rotWithShape="1">
            <a:gsLst>
              <a:gs pos="41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2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80975101"/>
              </p:ext>
            </p:extLst>
          </p:nvPr>
        </p:nvGraphicFramePr>
        <p:xfrm>
          <a:off x="-1" y="1700808"/>
          <a:ext cx="9142595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Zástupný symbol pro obsah 2"/>
          <p:cNvSpPr txBox="1">
            <a:spLocks/>
          </p:cNvSpPr>
          <p:nvPr/>
        </p:nvSpPr>
        <p:spPr>
          <a:xfrm>
            <a:off x="0" y="1124744"/>
            <a:ext cx="892899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cs-CZ" sz="1800" dirty="0" smtClean="0"/>
              <a:t>Dle statistiky profesionální skupiny vyšetřovatelů (za 12 let) vedly k odhalení:</a:t>
            </a:r>
          </a:p>
        </p:txBody>
      </p:sp>
    </p:spTree>
    <p:extLst>
      <p:ext uri="{BB962C8B-B14F-4D97-AF65-F5344CB8AC3E}">
        <p14:creationId xmlns:p14="http://schemas.microsoft.com/office/powerpoint/2010/main" xmlns="" val="25980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z toho vyplývá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zde prostor pro nové přístupy a nová řešení problematiky správy a bezpečnosti IT infrastruktur</a:t>
            </a:r>
          </a:p>
          <a:p>
            <a:r>
              <a:rPr lang="cs-CZ" dirty="0" smtClean="0"/>
              <a:t>Jedno z možných řešení nabízí česká firma </a:t>
            </a:r>
            <a:r>
              <a:rPr lang="cs-CZ" dirty="0" err="1" smtClean="0"/>
              <a:t>AdvaICT</a:t>
            </a:r>
            <a:r>
              <a:rPr lang="cs-CZ" dirty="0" smtClean="0"/>
              <a:t> formou</a:t>
            </a:r>
          </a:p>
          <a:p>
            <a:pPr lvl="1"/>
            <a:r>
              <a:rPr lang="cs-CZ" sz="2400" dirty="0" smtClean="0"/>
              <a:t>produktu </a:t>
            </a:r>
            <a:r>
              <a:rPr lang="cs-CZ" sz="2400" b="1" dirty="0" err="1" smtClean="0"/>
              <a:t>FlowMon</a:t>
            </a:r>
            <a:r>
              <a:rPr lang="cs-CZ" sz="2400" b="1" dirty="0" smtClean="0"/>
              <a:t> ADS </a:t>
            </a:r>
            <a:r>
              <a:rPr lang="cs-CZ" sz="2400" dirty="0" smtClean="0"/>
              <a:t>(cena Inovace roku 2010)</a:t>
            </a:r>
          </a:p>
          <a:p>
            <a:pPr lvl="1"/>
            <a:r>
              <a:rPr lang="cs-CZ" sz="2400" dirty="0" smtClean="0"/>
              <a:t>služby </a:t>
            </a:r>
            <a:r>
              <a:rPr lang="cs-CZ" sz="2400" b="1" dirty="0" smtClean="0"/>
              <a:t>Network </a:t>
            </a:r>
            <a:r>
              <a:rPr lang="cs-CZ" sz="2400" b="1" dirty="0" err="1" smtClean="0"/>
              <a:t>Traffic</a:t>
            </a:r>
            <a:r>
              <a:rPr lang="cs-CZ" sz="2400" b="1" dirty="0" smtClean="0"/>
              <a:t> Audit</a:t>
            </a:r>
          </a:p>
        </p:txBody>
      </p:sp>
    </p:spTree>
    <p:extLst>
      <p:ext uri="{BB962C8B-B14F-4D97-AF65-F5344CB8AC3E}">
        <p14:creationId xmlns:p14="http://schemas.microsoft.com/office/powerpoint/2010/main" xmlns="" val="25980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hea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25041" cy="1124744"/>
          </a:xfrm>
          <a:prstGeom prst="rect">
            <a:avLst/>
          </a:prstGeom>
        </p:spPr>
      </p:pic>
      <p:pic>
        <p:nvPicPr>
          <p:cNvPr id="7" name="Picture 4" descr="D:\TVORBA\AdavICT\sablona_wor\img\paticka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6443760"/>
            <a:ext cx="9144000" cy="413899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7308304" y="6453336"/>
            <a:ext cx="1680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www.</a:t>
            </a:r>
            <a:r>
              <a:rPr lang="cs-CZ" sz="1400" b="1" dirty="0" err="1" smtClean="0">
                <a:solidFill>
                  <a:schemeClr val="bg1"/>
                </a:solidFill>
              </a:rPr>
              <a:t>advaict.com</a:t>
            </a:r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9" name="Obrázek 8" descr="hea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0"/>
            <a:ext cx="9144000" cy="620688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467544" y="44624"/>
            <a:ext cx="8229600" cy="4949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Řešení	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67544" y="548680"/>
            <a:ext cx="822960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dirty="0" smtClean="0">
                <a:latin typeface="+mj-lt"/>
                <a:ea typeface="+mj-ea"/>
                <a:cs typeface="+mj-cs"/>
              </a:rPr>
              <a:t>Reálné výstupy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Obrázek 16" descr="FlowMon_Probe_FlowMon_A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071546"/>
            <a:ext cx="9144000" cy="5343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hea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25041" cy="1124744"/>
          </a:xfrm>
          <a:prstGeom prst="rect">
            <a:avLst/>
          </a:prstGeom>
        </p:spPr>
      </p:pic>
      <p:pic>
        <p:nvPicPr>
          <p:cNvPr id="7" name="Picture 4" descr="D:\TVORBA\AdavICT\sablona_wor\img\paticka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6443760"/>
            <a:ext cx="9144000" cy="413899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7308304" y="6453336"/>
            <a:ext cx="1680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www.</a:t>
            </a:r>
            <a:r>
              <a:rPr lang="cs-CZ" sz="1400" b="1" dirty="0" err="1" smtClean="0">
                <a:solidFill>
                  <a:schemeClr val="bg1"/>
                </a:solidFill>
              </a:rPr>
              <a:t>advaict.com</a:t>
            </a:r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9" name="Obrázek 8" descr="hea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0"/>
            <a:ext cx="9144000" cy="620688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467544" y="44624"/>
            <a:ext cx="8229600" cy="4949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Praktický příklad (bezpečnost)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67544" y="548680"/>
            <a:ext cx="822960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Obrázek 14" descr="Insp-Mirror-In-U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1571612"/>
            <a:ext cx="5143536" cy="3857652"/>
          </a:xfrm>
          <a:prstGeom prst="rect">
            <a:avLst/>
          </a:prstGeom>
        </p:spPr>
      </p:pic>
      <p:sp>
        <p:nvSpPr>
          <p:cNvPr id="16" name="Zaoblený obdélník 15"/>
          <p:cNvSpPr/>
          <p:nvPr/>
        </p:nvSpPr>
        <p:spPr>
          <a:xfrm>
            <a:off x="3714744" y="2143116"/>
            <a:ext cx="5143536" cy="292895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Blesk 17"/>
          <p:cNvSpPr/>
          <p:nvPr/>
        </p:nvSpPr>
        <p:spPr>
          <a:xfrm rot="6960000">
            <a:off x="2550185" y="3196123"/>
            <a:ext cx="1154341" cy="1150247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Mrak 18"/>
          <p:cNvSpPr/>
          <p:nvPr/>
        </p:nvSpPr>
        <p:spPr>
          <a:xfrm>
            <a:off x="285720" y="3357562"/>
            <a:ext cx="2071702" cy="1357322"/>
          </a:xfrm>
          <a:prstGeom prst="cloud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Internet</a:t>
            </a:r>
          </a:p>
          <a:p>
            <a:pPr algn="ctr"/>
            <a:r>
              <a:rPr lang="cs-CZ" dirty="0" smtClean="0"/>
              <a:t>(ISP)</a:t>
            </a:r>
            <a:endParaRPr lang="cs-CZ" dirty="0"/>
          </a:p>
        </p:txBody>
      </p:sp>
      <p:sp>
        <p:nvSpPr>
          <p:cNvPr id="20" name="Šipka doleva 19"/>
          <p:cNvSpPr/>
          <p:nvPr/>
        </p:nvSpPr>
        <p:spPr>
          <a:xfrm>
            <a:off x="1071538" y="2500306"/>
            <a:ext cx="2200290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SPAM</a:t>
            </a:r>
            <a:endParaRPr lang="cs-CZ" dirty="0"/>
          </a:p>
        </p:txBody>
      </p:sp>
      <p:sp>
        <p:nvSpPr>
          <p:cNvPr id="22" name="Šipka doprava 21"/>
          <p:cNvSpPr/>
          <p:nvPr/>
        </p:nvSpPr>
        <p:spPr>
          <a:xfrm>
            <a:off x="1214414" y="4786322"/>
            <a:ext cx="207170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Varování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2928926" y="450057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5" name="Zaoblený obdélník 24"/>
          <p:cNvSpPr/>
          <p:nvPr/>
        </p:nvSpPr>
        <p:spPr>
          <a:xfrm>
            <a:off x="5572132" y="3143248"/>
            <a:ext cx="1500198" cy="35719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NBA</a:t>
            </a:r>
            <a:endParaRPr lang="cs-CZ" b="1" dirty="0"/>
          </a:p>
        </p:txBody>
      </p:sp>
      <p:sp>
        <p:nvSpPr>
          <p:cNvPr id="27" name="Symbol „Zákaz“ 26"/>
          <p:cNvSpPr/>
          <p:nvPr/>
        </p:nvSpPr>
        <p:spPr>
          <a:xfrm>
            <a:off x="2643174" y="3357562"/>
            <a:ext cx="928694" cy="857256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6715140" y="351473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SPAMMER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3" grpId="0"/>
      <p:bldP spid="23" grpId="1"/>
      <p:bldP spid="25" grpId="0" animBg="1"/>
      <p:bldP spid="27" grpId="0" animBg="1"/>
      <p:bldP spid="27" grpId="1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hea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25041" cy="1124744"/>
          </a:xfrm>
          <a:prstGeom prst="rect">
            <a:avLst/>
          </a:prstGeom>
        </p:spPr>
      </p:pic>
      <p:pic>
        <p:nvPicPr>
          <p:cNvPr id="7" name="Picture 4" descr="D:\TVORBA\AdavICT\sablona_wor\img\paticka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6443760"/>
            <a:ext cx="9144000" cy="413899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7308304" y="6453336"/>
            <a:ext cx="1680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www.</a:t>
            </a:r>
            <a:r>
              <a:rPr lang="cs-CZ" sz="1400" b="1" dirty="0" err="1" smtClean="0">
                <a:solidFill>
                  <a:schemeClr val="bg1"/>
                </a:solidFill>
              </a:rPr>
              <a:t>advaict.com</a:t>
            </a:r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9" name="Obrázek 8" descr="hea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0"/>
            <a:ext cx="9144000" cy="620688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467544" y="44624"/>
            <a:ext cx="8229600" cy="4949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Praktický příklad (provoz)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67544" y="548680"/>
            <a:ext cx="822960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Obrázek 14" descr="Insp-Mirror-In-U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4143380"/>
            <a:ext cx="2762269" cy="2071702"/>
          </a:xfrm>
          <a:prstGeom prst="rect">
            <a:avLst/>
          </a:prstGeom>
        </p:spPr>
      </p:pic>
      <p:sp>
        <p:nvSpPr>
          <p:cNvPr id="16" name="Zaoblený obdélník 15"/>
          <p:cNvSpPr/>
          <p:nvPr/>
        </p:nvSpPr>
        <p:spPr>
          <a:xfrm>
            <a:off x="5929322" y="4485687"/>
            <a:ext cx="2786082" cy="158651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Mrak 18"/>
          <p:cNvSpPr/>
          <p:nvPr/>
        </p:nvSpPr>
        <p:spPr>
          <a:xfrm>
            <a:off x="3500430" y="3071810"/>
            <a:ext cx="2071702" cy="1357322"/>
          </a:xfrm>
          <a:prstGeom prst="cloud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VPN přes </a:t>
            </a:r>
          </a:p>
          <a:p>
            <a:pPr algn="ctr"/>
            <a:r>
              <a:rPr lang="cs-CZ" dirty="0" smtClean="0"/>
              <a:t>ISP</a:t>
            </a:r>
            <a:endParaRPr lang="cs-CZ" dirty="0"/>
          </a:p>
        </p:txBody>
      </p:sp>
      <p:pic>
        <p:nvPicPr>
          <p:cNvPr id="24" name="Obrázek 23" descr="Insp-Mirror-In-U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1000108"/>
            <a:ext cx="2762269" cy="2071702"/>
          </a:xfrm>
          <a:prstGeom prst="rect">
            <a:avLst/>
          </a:prstGeom>
        </p:spPr>
      </p:pic>
      <p:sp>
        <p:nvSpPr>
          <p:cNvPr id="21" name="Zaoblený obdélník 20"/>
          <p:cNvSpPr/>
          <p:nvPr/>
        </p:nvSpPr>
        <p:spPr>
          <a:xfrm>
            <a:off x="357158" y="1366821"/>
            <a:ext cx="2786082" cy="158651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Blesk 25"/>
          <p:cNvSpPr/>
          <p:nvPr/>
        </p:nvSpPr>
        <p:spPr>
          <a:xfrm>
            <a:off x="2786050" y="2857496"/>
            <a:ext cx="928694" cy="50006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Blesk 27"/>
          <p:cNvSpPr/>
          <p:nvPr/>
        </p:nvSpPr>
        <p:spPr>
          <a:xfrm rot="10680000">
            <a:off x="5294823" y="4087996"/>
            <a:ext cx="928694" cy="50006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Zástupný symbol pro obsah 2"/>
          <p:cNvSpPr txBox="1">
            <a:spLocks/>
          </p:cNvSpPr>
          <p:nvPr/>
        </p:nvSpPr>
        <p:spPr>
          <a:xfrm>
            <a:off x="4500562" y="1357298"/>
            <a:ext cx="4214842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600" b="1" dirty="0" smtClean="0"/>
              <a:t>Uživatel: Proč je ta aplikace tak pomalá?</a:t>
            </a:r>
          </a:p>
        </p:txBody>
      </p:sp>
      <p:sp>
        <p:nvSpPr>
          <p:cNvPr id="33" name="Zástupný symbol pro obsah 2"/>
          <p:cNvSpPr txBox="1">
            <a:spLocks/>
          </p:cNvSpPr>
          <p:nvPr/>
        </p:nvSpPr>
        <p:spPr>
          <a:xfrm>
            <a:off x="4500562" y="1714488"/>
            <a:ext cx="4214842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600" dirty="0" smtClean="0"/>
              <a:t>Správce: Za to může poskytoval připojení, zavolám na technickou podporu</a:t>
            </a:r>
          </a:p>
        </p:txBody>
      </p:sp>
      <p:sp>
        <p:nvSpPr>
          <p:cNvPr id="34" name="Zástupný symbol pro obsah 2"/>
          <p:cNvSpPr txBox="1">
            <a:spLocks/>
          </p:cNvSpPr>
          <p:nvPr/>
        </p:nvSpPr>
        <p:spPr>
          <a:xfrm>
            <a:off x="4500562" y="2285992"/>
            <a:ext cx="4214842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600" dirty="0" smtClean="0"/>
              <a:t>Technická podpora: U nás je všechno v pořádku, problém musí být u vás</a:t>
            </a:r>
          </a:p>
        </p:txBody>
      </p:sp>
      <p:sp>
        <p:nvSpPr>
          <p:cNvPr id="35" name="Zaoblený obdélník 34"/>
          <p:cNvSpPr/>
          <p:nvPr/>
        </p:nvSpPr>
        <p:spPr>
          <a:xfrm>
            <a:off x="2285984" y="2714620"/>
            <a:ext cx="1500198" cy="35719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NBA</a:t>
            </a:r>
            <a:endParaRPr lang="cs-CZ" b="1" dirty="0"/>
          </a:p>
        </p:txBody>
      </p:sp>
      <p:sp>
        <p:nvSpPr>
          <p:cNvPr id="36" name="Zaoblený obdélník 35"/>
          <p:cNvSpPr/>
          <p:nvPr/>
        </p:nvSpPr>
        <p:spPr>
          <a:xfrm>
            <a:off x="5214942" y="4357694"/>
            <a:ext cx="1500198" cy="35719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NBA</a:t>
            </a:r>
            <a:endParaRPr lang="cs-CZ" b="1" dirty="0"/>
          </a:p>
        </p:txBody>
      </p:sp>
      <p:sp>
        <p:nvSpPr>
          <p:cNvPr id="37" name="Zástupný symbol pro obsah 2"/>
          <p:cNvSpPr txBox="1">
            <a:spLocks/>
          </p:cNvSpPr>
          <p:nvPr/>
        </p:nvSpPr>
        <p:spPr>
          <a:xfrm>
            <a:off x="357158" y="4572008"/>
            <a:ext cx="4214842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600" b="1" dirty="0" smtClean="0"/>
              <a:t>NBA: V odpolední špičce vidím zpoždění  500ms při navazování spojení</a:t>
            </a:r>
          </a:p>
        </p:txBody>
      </p:sp>
      <p:sp>
        <p:nvSpPr>
          <p:cNvPr id="38" name="Zástupný symbol pro obsah 2"/>
          <p:cNvSpPr txBox="1">
            <a:spLocks/>
          </p:cNvSpPr>
          <p:nvPr/>
        </p:nvSpPr>
        <p:spPr>
          <a:xfrm>
            <a:off x="357158" y="5143512"/>
            <a:ext cx="4214842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600" dirty="0" smtClean="0"/>
              <a:t>Správce: Provedli jsme nezávislé měření, zpoždění u vás můžeme doložit</a:t>
            </a:r>
          </a:p>
        </p:txBody>
      </p:sp>
      <p:sp>
        <p:nvSpPr>
          <p:cNvPr id="39" name="Zástupný symbol pro obsah 2"/>
          <p:cNvSpPr txBox="1">
            <a:spLocks/>
          </p:cNvSpPr>
          <p:nvPr/>
        </p:nvSpPr>
        <p:spPr>
          <a:xfrm>
            <a:off x="357158" y="5715016"/>
            <a:ext cx="4214842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600" dirty="0" smtClean="0"/>
              <a:t>Technická podpora: </a:t>
            </a:r>
            <a:r>
              <a:rPr lang="cs-CZ" sz="1600" dirty="0" err="1" smtClean="0"/>
              <a:t>ajaj</a:t>
            </a:r>
            <a:r>
              <a:rPr lang="cs-CZ" sz="1600" dirty="0" smtClean="0"/>
              <a:t>, tak tohle už </a:t>
            </a:r>
            <a:r>
              <a:rPr lang="cs-CZ" sz="1600" dirty="0" err="1" smtClean="0"/>
              <a:t>neukecáme</a:t>
            </a:r>
            <a:r>
              <a:rPr lang="cs-CZ" sz="1600" dirty="0" smtClean="0"/>
              <a:t>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8" grpId="0" animBg="1"/>
      <p:bldP spid="31" grpId="0"/>
      <p:bldP spid="33" grpId="0"/>
      <p:bldP spid="34" grpId="0"/>
      <p:bldP spid="35" grpId="0" animBg="1"/>
      <p:bldP spid="36" grpId="0" animBg="1"/>
      <p:bldP spid="37" grpId="0"/>
      <p:bldP spid="38" grpId="0"/>
      <p:bldP spid="3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2_Sablona_PowerPoint">
  <a:themeElements>
    <a:clrScheme name="ADVA_ICT">
      <a:dk1>
        <a:srgbClr val="707070"/>
      </a:dk1>
      <a:lt1>
        <a:sysClr val="window" lastClr="FFFFFF"/>
      </a:lt1>
      <a:dk2>
        <a:srgbClr val="00225B"/>
      </a:dk2>
      <a:lt2>
        <a:srgbClr val="ECECEC"/>
      </a:lt2>
      <a:accent1>
        <a:srgbClr val="004283"/>
      </a:accent1>
      <a:accent2>
        <a:srgbClr val="0076B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6BD"/>
      </a:hlink>
      <a:folHlink>
        <a:srgbClr val="00225B"/>
      </a:folHlink>
    </a:clrScheme>
    <a:fontScheme name="AdvaI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A2_Sablona_PowerPoint</Template>
  <TotalTime>631</TotalTime>
  <Words>314</Words>
  <Application>Microsoft Office PowerPoint</Application>
  <PresentationFormat>Předvádění na obrazovce (4:3)</PresentationFormat>
  <Paragraphs>66</Paragraphs>
  <Slides>12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A2_Sablona_PowerPoint</vt:lpstr>
      <vt:lpstr>Snímek 1</vt:lpstr>
      <vt:lpstr>Kybernetické hrozby jsou skutečné</vt:lpstr>
      <vt:lpstr>Kybernetické hrozby jsou skutečné</vt:lpstr>
      <vt:lpstr>Schopnosti odhalování malware</vt:lpstr>
      <vt:lpstr>Zdroje odhalení kybernetických podvodů</vt:lpstr>
      <vt:lpstr>Co z toho vyplývá</vt:lpstr>
      <vt:lpstr>Snímek 7</vt:lpstr>
      <vt:lpstr>Snímek 8</vt:lpstr>
      <vt:lpstr>Snímek 9</vt:lpstr>
      <vt:lpstr>Snímek 10</vt:lpstr>
      <vt:lpstr>Snímek 11</vt:lpstr>
      <vt:lpstr>Snímek 12</vt:lpstr>
    </vt:vector>
  </TitlesOfParts>
  <Company>Mycroft Mind, a.s.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Mycroft Mind, a.s.</dc:creator>
  <cp:lastModifiedBy>MIN</cp:lastModifiedBy>
  <cp:revision>45</cp:revision>
  <dcterms:created xsi:type="dcterms:W3CDTF">2010-08-05T13:39:21Z</dcterms:created>
  <dcterms:modified xsi:type="dcterms:W3CDTF">2011-05-02T10:03:33Z</dcterms:modified>
</cp:coreProperties>
</file>