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5" r:id="rId9"/>
    <p:sldId id="267" r:id="rId10"/>
    <p:sldId id="263" r:id="rId11"/>
    <p:sldId id="270" r:id="rId12"/>
    <p:sldId id="271" r:id="rId13"/>
    <p:sldId id="272" r:id="rId14"/>
    <p:sldId id="268" r:id="rId15"/>
  </p:sldIdLst>
  <p:sldSz cx="12190413" cy="7021513"/>
  <p:notesSz cx="6858000" cy="9144000"/>
  <p:defaultTextStyle>
    <a:defPPr>
      <a:defRPr lang="cs-CZ"/>
    </a:defPPr>
    <a:lvl1pPr algn="l" defTabSz="1228725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614363" indent="-157163" algn="l" defTabSz="1228725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1228725" indent="-314325" algn="l" defTabSz="1228725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843088" indent="-471488" algn="l" defTabSz="1228725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2457450" indent="-628650" algn="l" defTabSz="1228725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34E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1757"/>
        <p:guide pos="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7"/>
          <p:cNvSpPr txBox="1"/>
          <p:nvPr userDrawn="1"/>
        </p:nvSpPr>
        <p:spPr>
          <a:xfrm>
            <a:off x="900113" y="900113"/>
            <a:ext cx="446405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295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latin typeface="+mn-lt"/>
              </a:rPr>
              <a:t>MINISTERSTVO PRO MÍSTNÍ ROZVOJ </a:t>
            </a:r>
            <a:r>
              <a:rPr lang="cs-CZ" b="1" dirty="0">
                <a:latin typeface="+mn-lt"/>
              </a:rPr>
              <a:t/>
            </a:r>
            <a:br>
              <a:rPr lang="cs-CZ" b="1" dirty="0">
                <a:latin typeface="+mn-lt"/>
              </a:rPr>
            </a:br>
            <a:r>
              <a:rPr lang="cs-CZ" sz="2000" b="1" dirty="0">
                <a:latin typeface="+mn-lt"/>
              </a:rPr>
              <a:t>Národní orgán pro koordinaci</a:t>
            </a:r>
          </a:p>
        </p:txBody>
      </p:sp>
      <p:pic>
        <p:nvPicPr>
          <p:cNvPr id="6" name="Obrázek 9" descr="roh-0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99363" y="0"/>
            <a:ext cx="45910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12" descr="OPTP_CZ_RO_B_C-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62388" y="5959475"/>
            <a:ext cx="44656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0000" y="4734893"/>
            <a:ext cx="8533289" cy="504055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cs-CZ" dirty="0"/>
          </a:p>
        </p:txBody>
      </p:sp>
      <p:sp>
        <p:nvSpPr>
          <p:cNvPr id="19" name="Nadpis 18"/>
          <p:cNvSpPr>
            <a:spLocks noGrp="1"/>
          </p:cNvSpPr>
          <p:nvPr>
            <p:ph type="title"/>
          </p:nvPr>
        </p:nvSpPr>
        <p:spPr>
          <a:xfrm>
            <a:off x="900000" y="2160000"/>
            <a:ext cx="10971372" cy="1170252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4000" b="1" baseline="0">
                <a:solidFill>
                  <a:srgbClr val="034EA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/>
          </p:nvPr>
        </p:nvSpPr>
        <p:spPr>
          <a:xfrm>
            <a:off x="900000" y="5454650"/>
            <a:ext cx="4608512" cy="360363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2000">
                <a:solidFill>
                  <a:srgbClr val="034EA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 descr="OPTP_CZ_RO_B_C-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9063" y="6313488"/>
            <a:ext cx="39846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241425"/>
            <a:ext cx="122078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4"/>
          <p:cNvPicPr>
            <a:picLocks noChangeAspect="1"/>
          </p:cNvPicPr>
          <p:nvPr userDrawn="1"/>
        </p:nvPicPr>
        <p:blipFill>
          <a:blip r:embed="rId4"/>
          <a:srcRect l="34061"/>
          <a:stretch>
            <a:fillRect/>
          </a:stretch>
        </p:blipFill>
        <p:spPr bwMode="auto">
          <a:xfrm>
            <a:off x="4151313" y="6319838"/>
            <a:ext cx="803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0971372" cy="463387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2846-0FCC-458D-8D01-01B10D97C9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62163" y="3582988"/>
            <a:ext cx="8093075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8" descr="OPTP_CZ_RO_B_C-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313488"/>
            <a:ext cx="39846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/>
          <p:cNvPicPr>
            <a:picLocks noChangeAspect="1"/>
          </p:cNvPicPr>
          <p:nvPr userDrawn="1"/>
        </p:nvPicPr>
        <p:blipFill>
          <a:blip r:embed="rId4"/>
          <a:srcRect l="34061"/>
          <a:stretch>
            <a:fillRect/>
          </a:stretch>
        </p:blipFill>
        <p:spPr bwMode="auto">
          <a:xfrm>
            <a:off x="4151313" y="6319838"/>
            <a:ext cx="803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590" y="2204112"/>
            <a:ext cx="10971372" cy="1170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aseline="0">
                <a:solidFill>
                  <a:srgbClr val="034EA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19DE-ECCB-4ABF-8291-80F0AB504B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41425"/>
            <a:ext cx="122078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0" descr="OPTP_CZ_RO_B_C-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313488"/>
            <a:ext cx="39846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4"/>
          <p:cNvPicPr>
            <a:picLocks noChangeAspect="1"/>
          </p:cNvPicPr>
          <p:nvPr userDrawn="1"/>
        </p:nvPicPr>
        <p:blipFill>
          <a:blip r:embed="rId4"/>
          <a:srcRect l="34061"/>
          <a:stretch>
            <a:fillRect/>
          </a:stretch>
        </p:blipFill>
        <p:spPr bwMode="auto">
          <a:xfrm>
            <a:off x="4151313" y="6319838"/>
            <a:ext cx="803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00" y="1566863"/>
            <a:ext cx="10945813" cy="4392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/>
          </a:p>
        </p:txBody>
      </p:sp>
      <p:sp>
        <p:nvSpPr>
          <p:cNvPr id="7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9D99-5FCC-45FF-9D0F-F03D826155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41425"/>
            <a:ext cx="122078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1" descr="OPTP_CZ_RO_B_C-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313488"/>
            <a:ext cx="39846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4"/>
          <p:cNvPicPr>
            <a:picLocks noChangeAspect="1"/>
          </p:cNvPicPr>
          <p:nvPr userDrawn="1"/>
        </p:nvPicPr>
        <p:blipFill>
          <a:blip r:embed="rId4"/>
          <a:srcRect l="34061"/>
          <a:stretch>
            <a:fillRect/>
          </a:stretch>
        </p:blipFill>
        <p:spPr bwMode="auto">
          <a:xfrm>
            <a:off x="4151313" y="6319838"/>
            <a:ext cx="803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00" y="1638300"/>
            <a:ext cx="11017250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 smtClean="0"/>
              <a:t>Kliknutím na ikonu přidáte tabulku.</a:t>
            </a:r>
            <a:endParaRPr lang="cs-CZ" noProof="0"/>
          </a:p>
        </p:txBody>
      </p:sp>
      <p:sp>
        <p:nvSpPr>
          <p:cNvPr id="7" name="Zástupný symbol pro číslo snímku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E251-93E1-46DB-B841-48416C185F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 descr="roh-0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99363" y="0"/>
            <a:ext cx="45910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9" descr="OPTP_CZ_RO_B_C-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62388" y="5959475"/>
            <a:ext cx="44656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46735" y="4806900"/>
            <a:ext cx="8496944" cy="1008112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cs-CZ" dirty="0"/>
          </a:p>
        </p:txBody>
      </p:sp>
      <p:sp>
        <p:nvSpPr>
          <p:cNvPr id="19" name="Nadpis 18"/>
          <p:cNvSpPr>
            <a:spLocks noGrp="1"/>
          </p:cNvSpPr>
          <p:nvPr>
            <p:ph type="title"/>
          </p:nvPr>
        </p:nvSpPr>
        <p:spPr>
          <a:xfrm>
            <a:off x="1054100" y="2789238"/>
            <a:ext cx="10081666" cy="122557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5400" b="0" baseline="0">
                <a:solidFill>
                  <a:srgbClr val="034EA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9825" y="5886450"/>
            <a:ext cx="2844800" cy="374650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 defTabSz="1229502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13459F-E1ED-4ACA-8AA9-2E42346735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ctr" defTabSz="1228725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2872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2872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2872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2872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457200" algn="ctr" defTabSz="122872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914400" algn="ctr" defTabSz="122872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371600" algn="ctr" defTabSz="122872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1828800" algn="ctr" defTabSz="122872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60375" indent="-460375" algn="l" defTabSz="1228725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538" indent="-384175" algn="l" defTabSz="1228725" rtl="0" fontAlgn="base">
        <a:spcBef>
          <a:spcPct val="20000"/>
        </a:spcBef>
        <a:spcAft>
          <a:spcPct val="0"/>
        </a:spcAft>
        <a:buFont typeface="Arial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700" indent="-306388" algn="l" defTabSz="1228725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063" indent="-306388" algn="l" defTabSz="1228725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5425" indent="-306388" algn="l" defTabSz="1228725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900113" y="4735513"/>
            <a:ext cx="8532812" cy="503237"/>
          </a:xfrm>
        </p:spPr>
        <p:txBody>
          <a:bodyPr>
            <a:normAutofit lnSpcReduction="10000"/>
          </a:bodyPr>
          <a:lstStyle/>
          <a:p>
            <a:pPr defTabSz="122950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Ing. Dagmar Vránová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00113" y="2160588"/>
            <a:ext cx="10971212" cy="1169987"/>
          </a:xfrm>
        </p:spPr>
        <p:txBody>
          <a:bodyPr>
            <a:normAutofit fontScale="90000"/>
          </a:bodyPr>
          <a:lstStyle/>
          <a:p>
            <a:pPr defTabSz="1229502" fontAlgn="auto">
              <a:spcAft>
                <a:spcPts val="0"/>
              </a:spcAft>
              <a:defRPr/>
            </a:pPr>
            <a:r>
              <a:rPr lang="cs-CZ" dirty="0" smtClean="0"/>
              <a:t>Inovace jako nedílná součást programů </a:t>
            </a:r>
            <a:br>
              <a:rPr lang="cs-CZ" dirty="0" smtClean="0"/>
            </a:br>
            <a:r>
              <a:rPr lang="cs-CZ" dirty="0" smtClean="0"/>
              <a:t>financovaných z ESIF</a:t>
            </a:r>
            <a:endParaRPr lang="cs-CZ" dirty="0"/>
          </a:p>
        </p:txBody>
      </p:sp>
      <p:sp>
        <p:nvSpPr>
          <p:cNvPr id="8195" name="Zástupný symbol pro text 3"/>
          <p:cNvSpPr>
            <a:spLocks noGrp="1"/>
          </p:cNvSpPr>
          <p:nvPr>
            <p:ph type="body" sz="quarter" idx="17"/>
          </p:nvPr>
        </p:nvSpPr>
        <p:spPr bwMode="auto">
          <a:xfrm>
            <a:off x="900113" y="5454650"/>
            <a:ext cx="5338762" cy="360363"/>
          </a:xfrm>
          <a:noFill/>
          <a:ln>
            <a:miter lim="800000"/>
            <a:headEnd/>
            <a:tailEnd/>
          </a:ln>
        </p:spPr>
        <p:txBody>
          <a:bodyPr vert="horz" wrap="square" tIns="4572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6. 12. 2016, Praha, </a:t>
            </a:r>
            <a:r>
              <a:rPr lang="cs-CZ" dirty="0" smtClean="0"/>
              <a:t>INOVACE </a:t>
            </a:r>
            <a:r>
              <a:rPr lang="cs-CZ" dirty="0" smtClean="0"/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609600" y="280988"/>
            <a:ext cx="10971213" cy="92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600" b="1" smtClean="0">
                <a:solidFill>
                  <a:srgbClr val="034EA2"/>
                </a:solidFill>
                <a:latin typeface="Arial" charset="0"/>
              </a:rPr>
              <a:t>Postup v naplňování TC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94606" y="1422524"/>
            <a:ext cx="10971213" cy="4896544"/>
          </a:xfrm>
          <a:prstGeom prst="rect">
            <a:avLst/>
          </a:prstGeom>
        </p:spPr>
        <p:txBody>
          <a:bodyPr/>
          <a:lstStyle/>
          <a:p>
            <a:r>
              <a:rPr lang="cs-CZ" sz="2800" dirty="0" smtClean="0">
                <a:latin typeface="Arial" charset="0"/>
              </a:rPr>
              <a:t>Stav výzev a finančních objemů ve vybraných prioritních osách</a:t>
            </a:r>
            <a:endParaRPr lang="cs-CZ" sz="2800" dirty="0" smtClean="0"/>
          </a:p>
          <a:p>
            <a:endParaRPr lang="cs-CZ" sz="4000" dirty="0" smtClean="0"/>
          </a:p>
          <a:p>
            <a:endParaRPr lang="cs-CZ" sz="4000" dirty="0" smtClean="0"/>
          </a:p>
          <a:p>
            <a:endParaRPr lang="cs-CZ" sz="4000" dirty="0" smtClean="0"/>
          </a:p>
          <a:p>
            <a:r>
              <a:rPr lang="cs-CZ" sz="2000" b="1" dirty="0" smtClean="0"/>
              <a:t>Hlavní očekávané výsledky: </a:t>
            </a:r>
          </a:p>
          <a:p>
            <a:pPr lvl="1">
              <a:buFont typeface="Arial" charset="0"/>
              <a:buChar char="»"/>
            </a:pPr>
            <a:r>
              <a:rPr lang="cs-CZ" sz="2000" dirty="0" smtClean="0"/>
              <a:t>Zvýšená kvalita výzkumu a jeho větší přínosy pro praxi, mezinárodní otevřenost</a:t>
            </a:r>
          </a:p>
          <a:p>
            <a:pPr lvl="1">
              <a:buFont typeface="Arial" charset="0"/>
              <a:buChar char="»"/>
            </a:pPr>
            <a:r>
              <a:rPr lang="cs-CZ" sz="2000" dirty="0" smtClean="0"/>
              <a:t>Zvýšené přínosy výzkumu a vývoje pro konkurenceschopnost</a:t>
            </a:r>
          </a:p>
          <a:p>
            <a:pPr lvl="1">
              <a:buFont typeface="Arial" charset="0"/>
              <a:buChar char="»"/>
            </a:pPr>
            <a:r>
              <a:rPr lang="cs-CZ" sz="2000" dirty="0" smtClean="0"/>
              <a:t>Zvýšení počtu firem schopných mezinárodní technologické konkurence v oboru svého podnikání (průmyslový výzkum, inovační aktivity zaváděním KET, spolupráce)</a:t>
            </a:r>
          </a:p>
          <a:p>
            <a:pPr lvl="1">
              <a:buFont typeface="Arial" charset="0"/>
              <a:buChar char="»"/>
            </a:pPr>
            <a:r>
              <a:rPr lang="cs-CZ" sz="2000" dirty="0" smtClean="0"/>
              <a:t>Posílení vazeb mezi zemědělstvím a výzkumem, posílení spolupráce formou EIP</a:t>
            </a:r>
          </a:p>
          <a:p>
            <a:pPr lvl="1">
              <a:buFont typeface="Arial" charset="0"/>
              <a:buNone/>
            </a:pPr>
            <a:endParaRPr lang="cs-CZ" sz="2000" dirty="0" smtClean="0"/>
          </a:p>
        </p:txBody>
      </p:sp>
      <p:graphicFrame>
        <p:nvGraphicFramePr>
          <p:cNvPr id="2257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9671912"/>
              </p:ext>
            </p:extLst>
          </p:nvPr>
        </p:nvGraphicFramePr>
        <p:xfrm>
          <a:off x="1342677" y="1926580"/>
          <a:ext cx="8856985" cy="2053565"/>
        </p:xfrm>
        <a:graphic>
          <a:graphicData uri="http://schemas.openxmlformats.org/drawingml/2006/table">
            <a:tbl>
              <a:tblPr/>
              <a:tblGrid>
                <a:gridCol w="1224137"/>
                <a:gridCol w="1327876"/>
                <a:gridCol w="2251776"/>
                <a:gridCol w="1726361"/>
                <a:gridCol w="232683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</a:rPr>
                        <a:t>Podané žádosti</a:t>
                      </a:r>
                      <a:b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</a:rPr>
                        <a:t>o podporu - počet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Objem financí v podaných žádostech (příspěvek Unie, CZK)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Operace s právním aktem o </a:t>
                      </a:r>
                      <a:r>
                        <a:rPr kumimoji="0" lang="cs-CZ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posk</a:t>
                      </a:r>
                      <a:r>
                        <a:rPr kumimoji="0" lang="cs-CZ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. podpory – počet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Objem financí v operacích s právním aktem o poskytnutí podpory - CZK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</a:rPr>
                        <a:t>OP PIK, PO 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</a:rPr>
                        <a:t>2 057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</a:rPr>
                        <a:t>28 705 940 482,42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</a:rPr>
                        <a:t>137 225 343,76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2739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OP VVV, PO 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572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58 639 961 420,11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2 220 539 900,54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OP PPR, PO 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227 592 908,62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PRV,  PU 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za OP PIK – PO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PO 1 vyhlášeno již 33 výzev</a:t>
            </a:r>
          </a:p>
          <a:p>
            <a:r>
              <a:rPr lang="cs-CZ" dirty="0" smtClean="0"/>
              <a:t>Z toho 7 výzev otevřených</a:t>
            </a:r>
          </a:p>
          <a:p>
            <a:pPr lvl="1"/>
            <a:r>
              <a:rPr lang="cs-CZ" sz="2000" dirty="0"/>
              <a:t>POTENCIÁL - III. VÝZVA </a:t>
            </a:r>
            <a:r>
              <a:rPr lang="cs-CZ" sz="2000" dirty="0" smtClean="0"/>
              <a:t>Termín:15</a:t>
            </a:r>
            <a:r>
              <a:rPr lang="cs-CZ" sz="2000" dirty="0"/>
              <a:t>. 11. 2016 - 28. 2. 2017</a:t>
            </a:r>
          </a:p>
          <a:p>
            <a:pPr lvl="1"/>
            <a:r>
              <a:rPr lang="cs-CZ" sz="2000" dirty="0" smtClean="0"/>
              <a:t>SPOLUPRÁCE-KLASTRY-III</a:t>
            </a:r>
            <a:r>
              <a:rPr lang="cs-CZ" sz="2000" dirty="0"/>
              <a:t>. VÝZVA-ROZVOJ KLASTRU </a:t>
            </a:r>
            <a:r>
              <a:rPr lang="cs-CZ" sz="2000" dirty="0" smtClean="0"/>
              <a:t>Termín:24</a:t>
            </a:r>
            <a:r>
              <a:rPr lang="cs-CZ" sz="2000" dirty="0"/>
              <a:t>. 10. 2016 - 7. 4. 2017</a:t>
            </a:r>
          </a:p>
          <a:p>
            <a:pPr lvl="1"/>
            <a:r>
              <a:rPr lang="cs-CZ" sz="2000" dirty="0" smtClean="0"/>
              <a:t>SPOLUPRÁCE-KLASTRY-III</a:t>
            </a:r>
            <a:r>
              <a:rPr lang="cs-CZ" sz="2000" dirty="0"/>
              <a:t>. VÝZVA-INTERNACIONALIZACE </a:t>
            </a:r>
            <a:r>
              <a:rPr lang="cs-CZ" sz="2000" dirty="0" smtClean="0"/>
              <a:t>Termín:24</a:t>
            </a:r>
            <a:r>
              <a:rPr lang="cs-CZ" sz="2000" dirty="0"/>
              <a:t>. 10. 2016 - 7. 4. 2017</a:t>
            </a:r>
          </a:p>
          <a:p>
            <a:pPr lvl="1"/>
            <a:r>
              <a:rPr lang="cs-CZ" sz="2000" dirty="0" smtClean="0"/>
              <a:t>SPOLUPRÁCE-KLASTRY-III</a:t>
            </a:r>
            <a:r>
              <a:rPr lang="cs-CZ" sz="2000" dirty="0"/>
              <a:t>. VÝZVA-SDÍLENÁ INFRASTRUKTURA </a:t>
            </a:r>
            <a:r>
              <a:rPr lang="cs-CZ" sz="2000" dirty="0" smtClean="0"/>
              <a:t>Termín:24</a:t>
            </a:r>
            <a:r>
              <a:rPr lang="cs-CZ" sz="2000" dirty="0"/>
              <a:t>. 10. 2016 - 7. 4. 2017</a:t>
            </a:r>
          </a:p>
          <a:p>
            <a:pPr lvl="1"/>
            <a:r>
              <a:rPr lang="cs-CZ" sz="2000" dirty="0" smtClean="0"/>
              <a:t>SPOLUPRÁCE-KLASTRY-III</a:t>
            </a:r>
            <a:r>
              <a:rPr lang="cs-CZ" sz="2000" dirty="0"/>
              <a:t>. VÝZVA-KOLEKTIVNÍ VÝZKUM </a:t>
            </a:r>
            <a:r>
              <a:rPr lang="cs-CZ" sz="2000" dirty="0" smtClean="0"/>
              <a:t>Termín:24</a:t>
            </a:r>
            <a:r>
              <a:rPr lang="cs-CZ" sz="2000" dirty="0"/>
              <a:t>. 10. 2016 - 7. 4. 2017</a:t>
            </a:r>
          </a:p>
          <a:p>
            <a:pPr lvl="1"/>
            <a:r>
              <a:rPr lang="cs-CZ" sz="2000" dirty="0" smtClean="0"/>
              <a:t>PARTNERSTVÍ </a:t>
            </a:r>
            <a:r>
              <a:rPr lang="cs-CZ" sz="2000" dirty="0"/>
              <a:t>ZNALOSTNÍHO TRANSFERU - II. VÝZVA </a:t>
            </a:r>
            <a:r>
              <a:rPr lang="cs-CZ" sz="2000" dirty="0" smtClean="0"/>
              <a:t>Termín:24</a:t>
            </a:r>
            <a:r>
              <a:rPr lang="cs-CZ" sz="2000" dirty="0"/>
              <a:t>. 10. 2016 - 7. 2. 2017</a:t>
            </a:r>
          </a:p>
          <a:p>
            <a:pPr lvl="1"/>
            <a:r>
              <a:rPr lang="cs-CZ" sz="2000" dirty="0" smtClean="0"/>
              <a:t>INOVACE </a:t>
            </a:r>
            <a:r>
              <a:rPr lang="cs-CZ" sz="2000" dirty="0"/>
              <a:t>- Projekt na ochranu práv průmyslového vlastnictví - Výzva II </a:t>
            </a:r>
            <a:r>
              <a:rPr lang="cs-CZ" sz="2000" dirty="0" smtClean="0"/>
              <a:t>Termín:15</a:t>
            </a:r>
            <a:r>
              <a:rPr lang="cs-CZ" sz="2000" dirty="0"/>
              <a:t>. 12. 2015 - 31. 12. 2017</a:t>
            </a:r>
          </a:p>
          <a:p>
            <a:pPr marL="614363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7880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za OP VVV – PO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PO 1 vyhlášeno již 10 výzev</a:t>
            </a:r>
          </a:p>
          <a:p>
            <a:r>
              <a:rPr lang="cs-CZ" dirty="0" smtClean="0"/>
              <a:t>Z toho 2 výzvy otevřené</a:t>
            </a:r>
          </a:p>
          <a:p>
            <a:pPr lvl="1"/>
            <a:r>
              <a:rPr lang="cs-CZ" sz="2000" dirty="0"/>
              <a:t>Výzva č. 02_16_040 pro Strategické řízení </a:t>
            </a:r>
            <a:r>
              <a:rPr lang="cs-CZ" sz="2000" dirty="0" err="1"/>
              <a:t>VaVaI</a:t>
            </a:r>
            <a:r>
              <a:rPr lang="cs-CZ" sz="2000" dirty="0"/>
              <a:t> na národní úrovni I v prioritní ose 1 </a:t>
            </a:r>
            <a:r>
              <a:rPr lang="cs-CZ" sz="2000" dirty="0" smtClean="0"/>
              <a:t>OP Termín:1</a:t>
            </a:r>
            <a:r>
              <a:rPr lang="cs-CZ" sz="2000" dirty="0"/>
              <a:t>. 6. 2016 - 31. 3. 2017</a:t>
            </a:r>
          </a:p>
          <a:p>
            <a:pPr lvl="1"/>
            <a:r>
              <a:rPr lang="cs-CZ" sz="2000" dirty="0"/>
              <a:t>Výzva č. 02_16_019 pro Excelentní výzkum v prioritní ose 1 OP </a:t>
            </a:r>
            <a:r>
              <a:rPr lang="cs-CZ" sz="2000" dirty="0" smtClean="0"/>
              <a:t>Termín:9</a:t>
            </a:r>
            <a:r>
              <a:rPr lang="cs-CZ" sz="2000" dirty="0"/>
              <a:t>. 2. 2016 - 9. 3. 2017</a:t>
            </a:r>
          </a:p>
          <a:p>
            <a:r>
              <a:rPr lang="cs-CZ" dirty="0" smtClean="0"/>
              <a:t>Další výzvy v </a:t>
            </a:r>
            <a:r>
              <a:rPr lang="cs-CZ" dirty="0"/>
              <a:t>PO 1 </a:t>
            </a:r>
            <a:r>
              <a:rPr lang="cs-CZ" dirty="0" smtClean="0"/>
              <a:t>jsou připraveny k vyhlášení v</a:t>
            </a:r>
            <a:r>
              <a:rPr lang="cs-CZ" dirty="0"/>
              <a:t> </a:t>
            </a:r>
            <a:r>
              <a:rPr lang="cs-CZ" dirty="0" smtClean="0"/>
              <a:t>lednu 2016</a:t>
            </a:r>
            <a:endParaRPr lang="cs-CZ" dirty="0"/>
          </a:p>
          <a:p>
            <a:pPr marL="614363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5321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za OP PPR – PO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PO 1 vyhlášeno již 8 výzev</a:t>
            </a:r>
          </a:p>
          <a:p>
            <a:r>
              <a:rPr lang="cs-CZ" dirty="0" smtClean="0"/>
              <a:t>Z toho 4 výzvy otevřené</a:t>
            </a:r>
          </a:p>
          <a:p>
            <a:pPr lvl="1"/>
            <a:r>
              <a:rPr lang="cs-CZ" sz="2000" dirty="0"/>
              <a:t>24. výzva SC 1.1 - Podpora transferu technologií a znalostí z výzkumných organizací do </a:t>
            </a:r>
            <a:r>
              <a:rPr lang="cs-CZ" sz="2000" dirty="0" smtClean="0"/>
              <a:t>praxe Termín:29</a:t>
            </a:r>
            <a:r>
              <a:rPr lang="cs-CZ" sz="2000" dirty="0"/>
              <a:t>. 9. 2016 - 28. 2. 2017</a:t>
            </a:r>
          </a:p>
          <a:p>
            <a:pPr lvl="1"/>
            <a:r>
              <a:rPr lang="cs-CZ" sz="2000" dirty="0"/>
              <a:t>08. výzva SC 1.1 - Inovační poptávka veřejného sektoru </a:t>
            </a:r>
            <a:r>
              <a:rPr lang="cs-CZ" sz="2000" dirty="0" smtClean="0"/>
              <a:t>Termín:1</a:t>
            </a:r>
            <a:r>
              <a:rPr lang="cs-CZ" sz="2000" dirty="0"/>
              <a:t>. 6. 2016 - 31. 3. 2017</a:t>
            </a:r>
          </a:p>
          <a:p>
            <a:pPr lvl="1"/>
            <a:r>
              <a:rPr lang="cs-CZ" sz="2000" dirty="0"/>
              <a:t>11. výzva SC 1.2 - Vznik a rozvoj kapacit poskytujících progresivní služby pro podnikatele (MSP) </a:t>
            </a:r>
            <a:r>
              <a:rPr lang="cs-CZ" sz="2000" dirty="0" smtClean="0"/>
              <a:t>Termín:4</a:t>
            </a:r>
            <a:r>
              <a:rPr lang="cs-CZ" sz="2000" dirty="0"/>
              <a:t>. 5. 2016 - 31. 3. 2017</a:t>
            </a:r>
          </a:p>
          <a:p>
            <a:pPr lvl="1"/>
            <a:r>
              <a:rPr lang="cs-CZ" sz="2000" dirty="0" smtClean="0"/>
              <a:t>09. výzva SC 1.1 - Projekty spolupráce výzkumného sektoru s aplikační sférou - inovační vouchery  Termín:4</a:t>
            </a:r>
            <a:r>
              <a:rPr lang="cs-CZ" sz="2000" dirty="0"/>
              <a:t>. 5. 2016 - 31. 3. 2017</a:t>
            </a:r>
          </a:p>
          <a:p>
            <a:pPr marL="614363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848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dagmar.vranova@mmr.cz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66614" y="2790676"/>
            <a:ext cx="10081666" cy="1225574"/>
          </a:xfrm>
        </p:spPr>
        <p:txBody>
          <a:bodyPr>
            <a:normAutofit/>
          </a:bodyPr>
          <a:lstStyle/>
          <a:p>
            <a:r>
              <a:rPr lang="cs-CZ" sz="4800" dirty="0" smtClean="0"/>
              <a:t>Děkuji za pozornost a očekávám dotazy.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xmlns="" val="16610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Nadpis 1"/>
          <p:cNvSpPr>
            <a:spLocks noGrp="1"/>
          </p:cNvSpPr>
          <p:nvPr>
            <p:ph type="title"/>
          </p:nvPr>
        </p:nvSpPr>
        <p:spPr bwMode="auto">
          <a:xfrm>
            <a:off x="609600" y="280988"/>
            <a:ext cx="10971213" cy="925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Co jsme už v rámci kohezní politiky získali</a:t>
            </a:r>
          </a:p>
        </p:txBody>
      </p:sp>
      <p:graphicFrame>
        <p:nvGraphicFramePr>
          <p:cNvPr id="924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3565670"/>
              </p:ext>
            </p:extLst>
          </p:nvPr>
        </p:nvGraphicFramePr>
        <p:xfrm>
          <a:off x="622300" y="1566863"/>
          <a:ext cx="11017250" cy="4297680"/>
        </p:xfrm>
        <a:graphic>
          <a:graphicData uri="http://schemas.openxmlformats.org/drawingml/2006/table">
            <a:tbl>
              <a:tblPr/>
              <a:tblGrid>
                <a:gridCol w="1800225"/>
                <a:gridCol w="5329238"/>
                <a:gridCol w="1584325"/>
                <a:gridCol w="23034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Období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Cíle podpory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Finanční zdroje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Celková alokace pro ČR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2004 - 2006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1 – Rozvoj zaostávajících regionů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2 – Oblasti potýkající se s restrukturalizací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3 – Politika zaměstnanosti a vzdělání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6 fondů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2,43 mld. EUR / </a:t>
                      </a:r>
                      <a:b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65,70 mld.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2007 - 2013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1 – Konvergence</a:t>
                      </a:r>
                    </a:p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2 – Regionální konkurenceschopnost a zaměstnanost</a:t>
                      </a:r>
                    </a:p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3 – Evropská územní spolupráce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3 fondy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26,54 mld. EUR / 717,51 mld.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2014 - 2020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1 – Investice pro růst a zaměstnanost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2 – Evropská územní spolupráce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5 fondů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23,98 mld. EUR / 648,30 mld.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F"/>
                    </a:solidFill>
                  </a:tcPr>
                </a:tc>
              </a:tr>
              <a:tr h="3714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C E L K E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52,95 mld. EUR /</a:t>
                      </a:r>
                      <a:b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1 431,50 mld. 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latin typeface="Calibri" pitchFamily="34" charset="0"/>
                        </a:rPr>
                        <a:t>Kč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EA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Nadpis 1"/>
          <p:cNvSpPr>
            <a:spLocks noGrp="1"/>
          </p:cNvSpPr>
          <p:nvPr>
            <p:ph type="title"/>
          </p:nvPr>
        </p:nvSpPr>
        <p:spPr bwMode="auto">
          <a:xfrm>
            <a:off x="609600" y="280988"/>
            <a:ext cx="10971213" cy="925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… a jak jsme to využili</a:t>
            </a:r>
          </a:p>
        </p:txBody>
      </p:sp>
      <p:sp>
        <p:nvSpPr>
          <p:cNvPr id="1024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609600" y="1638300"/>
            <a:ext cx="10971213" cy="4633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smtClean="0">
                <a:solidFill>
                  <a:srgbClr val="034EA2"/>
                </a:solidFill>
              </a:rPr>
              <a:t>2004 – 2006</a:t>
            </a:r>
          </a:p>
          <a:p>
            <a:pPr lvl="1">
              <a:buFont typeface="Arial" charset="0"/>
              <a:buChar char="»"/>
            </a:pPr>
            <a:r>
              <a:rPr lang="cs-CZ" sz="2400" smtClean="0">
                <a:solidFill>
                  <a:srgbClr val="034EA2"/>
                </a:solidFill>
              </a:rPr>
              <a:t>Vytvořeno 46 020 nových pracovních míst, postaveno 426 km silnic, 374 km nových kanalizačních sítí, 360 990 m2 podnikatelských zón a prostor, založeno 1570 nových MSP, postaveno 30 čistíren odpadních vod pro 69 000 obyvatel</a:t>
            </a:r>
          </a:p>
          <a:p>
            <a:r>
              <a:rPr lang="cs-CZ" sz="2800" smtClean="0">
                <a:solidFill>
                  <a:srgbClr val="034EA2"/>
                </a:solidFill>
              </a:rPr>
              <a:t>2007 – 2013</a:t>
            </a:r>
          </a:p>
          <a:p>
            <a:pPr lvl="1">
              <a:buFont typeface="Arial" charset="0"/>
              <a:buChar char="»"/>
            </a:pPr>
            <a:r>
              <a:rPr lang="cs-CZ" sz="2400" smtClean="0">
                <a:solidFill>
                  <a:srgbClr val="034EA2"/>
                </a:solidFill>
              </a:rPr>
              <a:t>Vytvořeno 94 000 pracovních míst, podpořeno 8 500 MSP a 4,5 tis. podnikových inovací, vybudováno 8 center excelence, 40 regionálních vědeckovýzkumných center, podpořeno 6,2 tis. vědeckých pracovníků, postaveno 263 nových dálnic, 603 km železničních tratí, 3 tis. km silnic II. a III. třídy, 153 čistíren odpadních vod, revitalizováno 264 km2 území, odstraněny ekologické zátěže na 1735 m2, zrekonstruováno 307 památkových objektů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Nadpis 1"/>
          <p:cNvSpPr>
            <a:spLocks noGrp="1"/>
          </p:cNvSpPr>
          <p:nvPr>
            <p:ph type="title"/>
          </p:nvPr>
        </p:nvSpPr>
        <p:spPr bwMode="auto">
          <a:xfrm>
            <a:off x="609600" y="280988"/>
            <a:ext cx="10971213" cy="925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Interaktivní mapa projektů na www.dotaceeu.cz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9494" t="9630" r="12096" b="27460"/>
          <a:stretch>
            <a:fillRect/>
          </a:stretch>
        </p:blipFill>
        <p:spPr bwMode="auto">
          <a:xfrm>
            <a:off x="2135188" y="1422400"/>
            <a:ext cx="7599362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title"/>
          </p:nvPr>
        </p:nvSpPr>
        <p:spPr bwMode="auto">
          <a:xfrm>
            <a:off x="609600" y="280988"/>
            <a:ext cx="10971213" cy="925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Evropské strukturální a investiční fondy 2014 - 2020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663" y="1719263"/>
            <a:ext cx="10225087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ovéPole 19"/>
          <p:cNvSpPr txBox="1">
            <a:spLocks noChangeArrowheads="1"/>
          </p:cNvSpPr>
          <p:nvPr/>
        </p:nvSpPr>
        <p:spPr bwMode="auto">
          <a:xfrm>
            <a:off x="3646488" y="5454650"/>
            <a:ext cx="4549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>
                <a:solidFill>
                  <a:srgbClr val="034EA2"/>
                </a:solidFill>
                <a:latin typeface="Calibri" pitchFamily="34" charset="0"/>
              </a:rPr>
              <a:t>Příležitost pro chytré investice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Nadpis 1"/>
          <p:cNvSpPr>
            <a:spLocks noGrp="1"/>
          </p:cNvSpPr>
          <p:nvPr>
            <p:ph type="title"/>
          </p:nvPr>
        </p:nvSpPr>
        <p:spPr bwMode="auto">
          <a:xfrm>
            <a:off x="609600" y="280988"/>
            <a:ext cx="10971213" cy="925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Vyhlášené výzvy v jednotlivých programech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 l="17526" t="41145" r="16914" b="11604"/>
          <a:stretch>
            <a:fillRect/>
          </a:stretch>
        </p:blipFill>
        <p:spPr bwMode="auto">
          <a:xfrm>
            <a:off x="1919288" y="1514475"/>
            <a:ext cx="8208962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609600" y="280988"/>
            <a:ext cx="10971213" cy="92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600" b="1" smtClean="0">
                <a:solidFill>
                  <a:srgbClr val="034EA2"/>
                </a:solidFill>
                <a:latin typeface="Arial" charset="0"/>
              </a:rPr>
              <a:t>Stav čerpání</a:t>
            </a:r>
            <a:r>
              <a:rPr lang="cs-CZ" sz="3600" b="1" smtClean="0">
                <a:solidFill>
                  <a:srgbClr val="034EA2"/>
                </a:solidFill>
              </a:rPr>
              <a:t> v jednotlivých programech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 l="17526" t="21208" r="16914" b="16884"/>
          <a:stretch>
            <a:fillRect/>
          </a:stretch>
        </p:blipFill>
        <p:spPr bwMode="auto">
          <a:xfrm>
            <a:off x="2711450" y="1422400"/>
            <a:ext cx="64801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478963" y="1493838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s-CZ" sz="1600"/>
              <a:t>(Příspěvek Unie)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80988"/>
            <a:ext cx="10971213" cy="1169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600" b="1" smtClean="0">
                <a:solidFill>
                  <a:srgbClr val="034EA2"/>
                </a:solidFill>
                <a:latin typeface="Arial" charset="0"/>
              </a:rPr>
              <a:t>Tematické cíle a jejich inovativnost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1422400"/>
            <a:ext cx="72009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967663" y="1638300"/>
            <a:ext cx="4222750" cy="403187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 defTabSz="914400">
              <a:spcBef>
                <a:spcPct val="50000"/>
              </a:spcBef>
              <a:buFontTx/>
              <a:buChar char="•"/>
            </a:pPr>
            <a:r>
              <a:rPr lang="cs-CZ" sz="1600" b="1" dirty="0">
                <a:solidFill>
                  <a:srgbClr val="034EA2"/>
                </a:solidFill>
              </a:rPr>
              <a:t>TC 1 – hlavní váha podpory inovací</a:t>
            </a:r>
          </a:p>
          <a:p>
            <a:pPr marL="177800" indent="-177800" defTabSz="914400">
              <a:spcBef>
                <a:spcPct val="50000"/>
              </a:spcBef>
              <a:buFontTx/>
              <a:buChar char="•"/>
            </a:pPr>
            <a:r>
              <a:rPr lang="cs-CZ" sz="1600" b="1" dirty="0">
                <a:solidFill>
                  <a:srgbClr val="034EA2"/>
                </a:solidFill>
              </a:rPr>
              <a:t>Prvek inovací je obsažen i v dalších TC</a:t>
            </a:r>
          </a:p>
          <a:p>
            <a:pPr marL="177800" indent="-177800" defTabSz="914400">
              <a:spcBef>
                <a:spcPct val="50000"/>
              </a:spcBef>
              <a:buFontTx/>
              <a:buChar char="•"/>
            </a:pPr>
            <a:r>
              <a:rPr lang="cs-CZ" sz="1600" b="1" dirty="0">
                <a:solidFill>
                  <a:srgbClr val="034EA2"/>
                </a:solidFill>
              </a:rPr>
              <a:t>TC 2 – vytváření prostředí pro inovace budováním vysokorychlostních datových sítí</a:t>
            </a:r>
          </a:p>
          <a:p>
            <a:pPr marL="177800" indent="-177800" defTabSz="914400">
              <a:spcBef>
                <a:spcPct val="50000"/>
              </a:spcBef>
              <a:buFontTx/>
              <a:buChar char="•"/>
            </a:pPr>
            <a:r>
              <a:rPr lang="cs-CZ" sz="1600" b="1" dirty="0">
                <a:solidFill>
                  <a:srgbClr val="034EA2"/>
                </a:solidFill>
              </a:rPr>
              <a:t>TC 7 – inovace v řízení dopravy (inteligentní dopravní systémy)</a:t>
            </a:r>
          </a:p>
          <a:p>
            <a:pPr marL="177800" indent="-177800" defTabSz="914400">
              <a:spcBef>
                <a:spcPct val="50000"/>
              </a:spcBef>
              <a:buFontTx/>
              <a:buChar char="•"/>
            </a:pPr>
            <a:r>
              <a:rPr lang="cs-CZ" sz="1600" b="1" dirty="0">
                <a:solidFill>
                  <a:srgbClr val="034EA2"/>
                </a:solidFill>
              </a:rPr>
              <a:t>TC 8 – nové služby zaměstnanosti, analytické a prognostické nástroje</a:t>
            </a:r>
          </a:p>
          <a:p>
            <a:pPr marL="177800" indent="-177800" defTabSz="914400">
              <a:spcBef>
                <a:spcPct val="50000"/>
              </a:spcBef>
              <a:buFontTx/>
              <a:buChar char="•"/>
            </a:pPr>
            <a:r>
              <a:rPr lang="cs-CZ" sz="1600" b="1" dirty="0">
                <a:solidFill>
                  <a:srgbClr val="034EA2"/>
                </a:solidFill>
              </a:rPr>
              <a:t>TC 8 a 9 – sociální inovace a podpora inovačního podnikání</a:t>
            </a:r>
          </a:p>
          <a:p>
            <a:pPr marL="177800" indent="-177800" defTabSz="914400">
              <a:spcBef>
                <a:spcPct val="50000"/>
              </a:spcBef>
              <a:buFontTx/>
              <a:buChar char="•"/>
            </a:pPr>
            <a:r>
              <a:rPr lang="cs-CZ" sz="1600" b="1" dirty="0">
                <a:solidFill>
                  <a:srgbClr val="034EA2"/>
                </a:solidFill>
              </a:rPr>
              <a:t>TC 11 – inovace ve veřejné správě, elektronizace veřejných služeb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80988"/>
            <a:ext cx="10971213" cy="1169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600" b="1" dirty="0" smtClean="0">
                <a:solidFill>
                  <a:srgbClr val="034EA2"/>
                </a:solidFill>
                <a:latin typeface="Arial" charset="0"/>
              </a:rPr>
              <a:t>Operační programy zaměřené na inovace</a:t>
            </a:r>
          </a:p>
        </p:txBody>
      </p:sp>
      <p:graphicFrame>
        <p:nvGraphicFramePr>
          <p:cNvPr id="26694" name="Group 7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416563111"/>
              </p:ext>
            </p:extLst>
          </p:nvPr>
        </p:nvGraphicFramePr>
        <p:xfrm>
          <a:off x="2206774" y="1422524"/>
          <a:ext cx="8208913" cy="4752527"/>
        </p:xfrm>
        <a:graphic>
          <a:graphicData uri="http://schemas.openxmlformats.org/drawingml/2006/table">
            <a:tbl>
              <a:tblPr/>
              <a:tblGrid>
                <a:gridCol w="4355646"/>
                <a:gridCol w="1263560"/>
                <a:gridCol w="2589707"/>
              </a:tblGrid>
              <a:tr h="949589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Alokace v mld. EUR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Tematické cíle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361833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Integrovaný regionální operační program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20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0" algn="dec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4,63 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205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0" algn="dec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2, 4, 5, 6, 7, 9, 10, 11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</a:tr>
              <a:tr h="311979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OP Doprava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4,70 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</a:tr>
              <a:tr h="311979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OP Životní prostředí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2,64 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4, 5, 6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</a:tr>
              <a:tr h="616977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OP Podnikání a inovace pro konkurenceschopnost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4,33 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, 2, 3, 4, 7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</a:tr>
              <a:tr h="311979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OP Zaměstnanost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2,13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8, 9, 11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</a:tr>
              <a:tr h="311979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OP Výzkum, vývoj a vzdělávání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2,78 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, 9, 10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</a:tr>
              <a:tr h="311979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OP Technická pomoc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0,22 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- 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</a:tr>
              <a:tr h="311979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OP Praha - pól růstu ČR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0,20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, 4, 8, 9, 10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</a:tr>
              <a:tr h="328296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Program rozvoje venkova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2,17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, 3, 4, 5, 6, 8, 9, 10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</a:tr>
              <a:tr h="311979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OP Rybářství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0,03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3, 6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</a:tr>
              <a:tr h="311979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CELKEM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23,83</a:t>
                      </a: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79" marR="6279" marT="62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2" name="Šipka doprava 1"/>
          <p:cNvSpPr/>
          <p:nvPr/>
        </p:nvSpPr>
        <p:spPr>
          <a:xfrm>
            <a:off x="1270670" y="343874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1270670" y="423083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1270670" y="495091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1270670" y="524981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šablona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Prezentace_šablona</Template>
  <TotalTime>465</TotalTime>
  <Words>995</Words>
  <Application>Microsoft Office PowerPoint</Application>
  <PresentationFormat>Vlastní</PresentationFormat>
  <Paragraphs>142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Prezentace_šablona</vt:lpstr>
      <vt:lpstr>Inovace jako nedílná součást programů  financovaných z ESIF</vt:lpstr>
      <vt:lpstr>Co jsme už v rámci kohezní politiky získali</vt:lpstr>
      <vt:lpstr>… a jak jsme to využili</vt:lpstr>
      <vt:lpstr>Interaktivní mapa projektů na www.dotaceeu.cz</vt:lpstr>
      <vt:lpstr>Evropské strukturální a investiční fondy 2014 - 2020</vt:lpstr>
      <vt:lpstr>Vyhlášené výzvy v jednotlivých programech</vt:lpstr>
      <vt:lpstr>Stav čerpání v jednotlivých programech</vt:lpstr>
      <vt:lpstr>Tematické cíle a jejich inovativnost</vt:lpstr>
      <vt:lpstr>Operační programy zaměřené na inovace</vt:lpstr>
      <vt:lpstr>Postup v naplňování TC 1</vt:lpstr>
      <vt:lpstr>Výzvy za OP PIK – PO 1</vt:lpstr>
      <vt:lpstr>Výzvy za OP VVV – PO 1</vt:lpstr>
      <vt:lpstr>Výzvy za OP PPR – PO 1</vt:lpstr>
      <vt:lpstr>Děkuji za pozornost a očekávám dotazy.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Inovace jako nedílná součást programů  financovaných z ESIF</dc:title>
  <dc:creator>Vránová Dagmar</dc:creator>
  <cp:lastModifiedBy>pc</cp:lastModifiedBy>
  <cp:revision>20</cp:revision>
  <dcterms:created xsi:type="dcterms:W3CDTF">2016-11-28T17:45:52Z</dcterms:created>
  <dcterms:modified xsi:type="dcterms:W3CDTF">2016-12-06T13:46:45Z</dcterms:modified>
</cp:coreProperties>
</file>