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14"/>
  </p:notesMasterIdLst>
  <p:handoutMasterIdLst>
    <p:handoutMasterId r:id="rId15"/>
  </p:handoutMasterIdLst>
  <p:sldIdLst>
    <p:sldId id="324" r:id="rId3"/>
    <p:sldId id="350" r:id="rId4"/>
    <p:sldId id="355" r:id="rId5"/>
    <p:sldId id="351" r:id="rId6"/>
    <p:sldId id="358" r:id="rId7"/>
    <p:sldId id="359" r:id="rId8"/>
    <p:sldId id="360" r:id="rId9"/>
    <p:sldId id="361" r:id="rId10"/>
    <p:sldId id="362" r:id="rId11"/>
    <p:sldId id="356" r:id="rId12"/>
    <p:sldId id="357" r:id="rId1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a Drábková" initials="I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E7A7"/>
    <a:srgbClr val="A3E7FF"/>
    <a:srgbClr val="F03741"/>
    <a:srgbClr val="CC99FF"/>
    <a:srgbClr val="33CCCC"/>
    <a:srgbClr val="CC3399"/>
    <a:srgbClr val="66FFCC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425" autoAdjust="0"/>
    <p:restoredTop sz="88438" autoAdjust="0"/>
  </p:normalViewPr>
  <p:slideViewPr>
    <p:cSldViewPr>
      <p:cViewPr>
        <p:scale>
          <a:sx n="73" d="100"/>
          <a:sy n="73" d="100"/>
        </p:scale>
        <p:origin x="-6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CE86A-B754-40D2-AD54-347824F896AE}" type="datetimeFigureOut">
              <a:rPr lang="cs-CZ" smtClean="0"/>
              <a:pPr/>
              <a:t>5.12.2016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1E3A5-D349-455B-8A18-D9DF8186DFB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626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2FE3-DC78-4ED0-8E60-15BDEC73F7D1}" type="datetimeFigureOut">
              <a:rPr lang="cs-CZ" smtClean="0"/>
              <a:pPr/>
              <a:t>5.12.2016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4F018-F138-4E8B-87F4-8274E124F78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558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7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cs-CZ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8</a:t>
            </a:fld>
            <a:endParaRPr lang="cs-CZ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340043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/>
              <a:t>Klepnutím vložte 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78904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4365625"/>
            <a:ext cx="6400800" cy="38417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Klepnutím vložte pozici přednášejícího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5229200"/>
            <a:ext cx="7776864" cy="432048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místo/akci 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5661248"/>
            <a:ext cx="7776864" cy="3904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datum</a:t>
            </a:r>
          </a:p>
        </p:txBody>
      </p:sp>
    </p:spTree>
    <p:extLst>
      <p:ext uri="{BB962C8B-B14F-4D97-AF65-F5344CB8AC3E}">
        <p14:creationId xmlns:p14="http://schemas.microsoft.com/office/powerpoint/2010/main" xmlns="" val="123377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BDD5-99DB-47CB-BA81-6A66B0A9A75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57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678D-312C-49A6-8307-6C7D0D2DF5C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765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649B-195D-4A17-9F86-52F406806B0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512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A9BD1-E7F2-48AB-9A24-264EB1414A9B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83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B8C7D-9F32-4E89-AC0A-74E7EEFFB24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617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AFE6-9992-4691-9EAB-B7805A66462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7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570B-CBDD-40C7-AC30-86C09FF9F40C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04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0374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6145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0592" y="1600200"/>
            <a:ext cx="3596208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366990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31731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xmlns="" val="28790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6ADF7-81BE-42CC-9007-F4027F652F5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6AA9-E4F9-4FCE-BF70-5A1729F1F5E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4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4E992-7972-427A-AFB7-63AE18DA1A5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35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8DB1-C0DF-4383-9BE8-0FE01600F52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07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r="86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3448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B9063E-6802-4696-9C74-7CFB5774F15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00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i="0" kern="1200" baseline="0">
          <a:solidFill>
            <a:srgbClr val="F037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86000" b="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E0B75-082B-4848-AE23-DB507E01373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5.12.2016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17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"/>
            <a:ext cx="9144000" cy="6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403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latin typeface="HurmeGeometricSans4 Bold" panose="020B0800020000000000" pitchFamily="34" charset="-18"/>
              </a:rPr>
              <a:t>ISTA - Informační systém TA ČR </a:t>
            </a:r>
            <a:br>
              <a:rPr lang="cs-CZ" dirty="0">
                <a:latin typeface="HurmeGeometricSans4 Bold" panose="020B0800020000000000" pitchFamily="34" charset="-18"/>
              </a:rPr>
            </a:br>
            <a:r>
              <a:rPr lang="cs-CZ" dirty="0">
                <a:latin typeface="HurmeGeometricSans4 Bold" panose="020B0800020000000000" pitchFamily="34" charset="-18"/>
              </a:rPr>
              <a:t>v novém kabátě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131840" y="937994"/>
            <a:ext cx="5027464" cy="2232248"/>
            <a:chOff x="2189981" y="772691"/>
            <a:chExt cx="6329363" cy="29118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948"/>
            <a:stretch>
              <a:fillRect/>
            </a:stretch>
          </p:blipFill>
          <p:spPr bwMode="auto">
            <a:xfrm>
              <a:off x="2189981" y="772691"/>
              <a:ext cx="3559175" cy="2487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4" t="1553" r="3900" b="3346"/>
            <a:stretch>
              <a:fillRect/>
            </a:stretch>
          </p:blipFill>
          <p:spPr bwMode="auto">
            <a:xfrm>
              <a:off x="5076056" y="1287451"/>
              <a:ext cx="3443288" cy="239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xmlns="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5" name="Obdélník 4"/>
          <p:cNvSpPr/>
          <p:nvPr/>
        </p:nvSpPr>
        <p:spPr>
          <a:xfrm>
            <a:off x="251520" y="3204989"/>
            <a:ext cx="8568952" cy="3839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400" dirty="0">
                <a:solidFill>
                  <a:srgbClr val="000000"/>
                </a:solidFill>
                <a:latin typeface="HurmeGeometricSans4 Regular" panose="020B0500020000000000" pitchFamily="34" charset="-18"/>
              </a:rPr>
              <a:t>příprava nového informačního systému – ISTA (Informační systém Technologické agentury), který nahradí původní systém IS Patriot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HurmeGeometricSans4 Regular" panose="020B0500020000000000" pitchFamily="34" charset="-18"/>
              </a:rPr>
              <a:t>vyhlašování soutěží TA ČR a pro   přípravu a hodnocení   projektů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400" dirty="0">
                <a:solidFill>
                  <a:srgbClr val="000000"/>
                </a:solidFill>
                <a:latin typeface="HurmeGeometricSans4 Regular" panose="020B0500020000000000" pitchFamily="34" charset="-18"/>
              </a:rPr>
              <a:t>postaven na aktuálních technologiích a umožní pokročilejší analýzy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400" dirty="0">
                <a:solidFill>
                  <a:srgbClr val="000000"/>
                </a:solidFill>
                <a:latin typeface="HurmeGeometricSans4 Regular" panose="020B0500020000000000" pitchFamily="34" charset="-18"/>
              </a:rPr>
              <a:t>použití ve všech moderních prohlížečích a mobilních telefonech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400" dirty="0">
                <a:solidFill>
                  <a:srgbClr val="000000"/>
                </a:solidFill>
                <a:latin typeface="HurmeGeometricSans4 Regular" panose="020B0500020000000000" pitchFamily="34" charset="-18"/>
              </a:rPr>
              <a:t>pokrytí všech klíčových procesů TA ČR 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400" dirty="0">
                <a:solidFill>
                  <a:srgbClr val="000000"/>
                </a:solidFill>
                <a:latin typeface="HurmeGeometricSans4 Regular" panose="020B0500020000000000" pitchFamily="34" charset="-18"/>
              </a:rPr>
              <a:t>základní zdroj pro tvorbu reportů o projektech TA ČR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kern="1400" dirty="0">
                <a:solidFill>
                  <a:srgbClr val="000000"/>
                </a:solidFill>
                <a:latin typeface="HurmeGeometricSans4 Regular" panose="020B0500020000000000" pitchFamily="34" charset="-18"/>
              </a:rPr>
              <a:t>plánované spuštění systému </a:t>
            </a:r>
            <a:r>
              <a:rPr lang="cs-CZ" sz="1600" b="1" kern="1400" dirty="0">
                <a:solidFill>
                  <a:srgbClr val="000000"/>
                </a:solidFill>
                <a:latin typeface="HurmeGeometricSans4 Regular" panose="020B0500020000000000" pitchFamily="34" charset="-18"/>
              </a:rPr>
              <a:t>na jaře roku 201</a:t>
            </a:r>
            <a:r>
              <a:rPr lang="cs-CZ" sz="1600" kern="1400" dirty="0">
                <a:solidFill>
                  <a:srgbClr val="000000"/>
                </a:solidFill>
                <a:latin typeface="HurmeGeometricSans4 Regular" panose="020B0500020000000000" pitchFamily="34" charset="-18"/>
              </a:rPr>
              <a:t>7 (součástí implementace je i testování s vybranými externími uživateli)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kern="1400" dirty="0">
                <a:solidFill>
                  <a:srgbClr val="000000"/>
                </a:solidFill>
                <a:latin typeface="HurmeGeometricSans4 Regular" panose="020B0500020000000000" pitchFamily="34" charset="-18"/>
              </a:rPr>
              <a:t>podrobnější informace na konci roku 2016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100" kern="1400" dirty="0">
              <a:ln>
                <a:noFill/>
              </a:ln>
              <a:solidFill>
                <a:srgbClr val="000000"/>
              </a:solidFill>
              <a:effectLst/>
              <a:latin typeface="HurmeGeometricSans4 Regular" panose="020B0500020000000000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7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1979712" y="692696"/>
            <a:ext cx="5544616" cy="100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C0000"/>
              </a:buClr>
              <a:buSzPct val="25000"/>
              <a:buFont typeface="Cambria"/>
              <a:buNone/>
            </a:pPr>
            <a:r>
              <a:rPr lang="cs-CZ" sz="3200" b="1" i="0" u="none" strike="noStrike" cap="none" baseline="0" dirty="0">
                <a:latin typeface="HurmeGeometricSans4 Bold" panose="020B0800020000000000" pitchFamily="34" charset="-18"/>
                <a:ea typeface="Cambria"/>
                <a:cs typeface="Cambria"/>
                <a:sym typeface="Cambria"/>
              </a:rPr>
              <a:t>    </a:t>
            </a:r>
            <a:r>
              <a:rPr lang="cs-CZ" dirty="0">
                <a:latin typeface="HurmeGeometricSans4 Bold" panose="020B0800020000000000" pitchFamily="34" charset="-18"/>
                <a:cs typeface="Cambria"/>
                <a:sym typeface="Cambria"/>
              </a:rPr>
              <a:t>Děkuji za pozornost!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0" y="5281934"/>
            <a:ext cx="9144000" cy="7890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2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000" b="1" i="0" strike="noStrike" cap="none" baseline="0" dirty="0">
                <a:solidFill>
                  <a:srgbClr val="F03741"/>
                </a:solidFill>
                <a:latin typeface="HurmeGeometricSans4 Bold" panose="020B0800020000000000" pitchFamily="34" charset="-18"/>
                <a:ea typeface="Cambria"/>
                <a:cs typeface="Cambria"/>
                <a:sym typeface="Cambria"/>
              </a:rPr>
              <a:t>www.tacr.cz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778" y="1717478"/>
            <a:ext cx="5346685" cy="356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4180" y="3011748"/>
            <a:ext cx="967879" cy="9759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887" y="5970498"/>
            <a:ext cx="2920225" cy="60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8327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Úkoly </a:t>
            </a:r>
            <a:r>
              <a:rPr lang="cs-CZ" dirty="0" smtClean="0"/>
              <a:t>TA ČR </a:t>
            </a:r>
            <a:r>
              <a:rPr lang="cs-CZ" dirty="0"/>
              <a:t>v oblasti aplikovaného výzkumu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Miroslav Janeček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 smtClean="0"/>
              <a:t>Člen předsednictva TA ČR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Praha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6</a:t>
            </a:r>
            <a:r>
              <a:rPr lang="cs-CZ" dirty="0" smtClean="0"/>
              <a:t> prosince 2016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7490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9063E-6802-4696-9C74-7CFB5774F15F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7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0454"/>
            <a:ext cx="7561262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051720" y="216024"/>
            <a:ext cx="6768752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sz="2800" b="1" dirty="0">
                <a:solidFill>
                  <a:srgbClr val="F03741"/>
                </a:solidFill>
                <a:latin typeface="Cambria"/>
                <a:cs typeface="Cambria"/>
              </a:rPr>
              <a:t>Systém podpory VaVaI v ČR</a:t>
            </a:r>
          </a:p>
        </p:txBody>
      </p:sp>
    </p:spTree>
    <p:extLst>
      <p:ext uri="{BB962C8B-B14F-4D97-AF65-F5344CB8AC3E}">
        <p14:creationId xmlns:p14="http://schemas.microsoft.com/office/powerpoint/2010/main" xmlns="" val="27380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Běžící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cs-CZ" dirty="0"/>
              <a:t>ALFA, implementační plány, chystá se hodnocení  ex post</a:t>
            </a:r>
          </a:p>
          <a:p>
            <a:pPr lvl="0"/>
            <a:r>
              <a:rPr lang="cs-CZ" dirty="0"/>
              <a:t>BETA, nevýhody a rizika původní verze programu, co zlepšit pro 2. generaci programu by mělo ukázat připravované ex post hodnocení</a:t>
            </a:r>
          </a:p>
          <a:p>
            <a:pPr lvl="0"/>
            <a:r>
              <a:rPr lang="cs-CZ" dirty="0"/>
              <a:t>GAMA, zatím jen </a:t>
            </a:r>
            <a:r>
              <a:rPr lang="cs-CZ" dirty="0" smtClean="0"/>
              <a:t>PP1, </a:t>
            </a:r>
            <a:r>
              <a:rPr lang="cs-CZ" dirty="0"/>
              <a:t>kontroly ze strany </a:t>
            </a:r>
            <a:r>
              <a:rPr lang="cs-CZ" dirty="0" err="1"/>
              <a:t>přTA</a:t>
            </a:r>
            <a:r>
              <a:rPr lang="cs-CZ" dirty="0"/>
              <a:t>, připravuje se průběžné hodnocení</a:t>
            </a:r>
          </a:p>
          <a:p>
            <a:pPr lvl="0"/>
            <a:r>
              <a:rPr lang="cs-CZ" dirty="0"/>
              <a:t>DELTA, dosud </a:t>
            </a:r>
            <a:r>
              <a:rPr lang="cs-CZ" dirty="0" smtClean="0"/>
              <a:t>3 </a:t>
            </a:r>
            <a:r>
              <a:rPr lang="cs-CZ" dirty="0"/>
              <a:t>výzvy (Vietnam, </a:t>
            </a:r>
            <a:r>
              <a:rPr lang="cs-CZ" dirty="0" smtClean="0"/>
              <a:t>Korea, </a:t>
            </a:r>
            <a:r>
              <a:rPr lang="cs-CZ" dirty="0"/>
              <a:t>čínské regiony) , chystá se Německo a </a:t>
            </a:r>
            <a:r>
              <a:rPr lang="cs-CZ" dirty="0" smtClean="0"/>
              <a:t>Japonsko a </a:t>
            </a:r>
            <a:r>
              <a:rPr lang="cs-CZ" dirty="0"/>
              <a:t>průběžné hodnocení, které by mělo zhodnotit efekt navázané spolupráce i fungování programu</a:t>
            </a:r>
          </a:p>
          <a:p>
            <a:pPr lvl="0"/>
            <a:r>
              <a:rPr lang="cs-CZ" dirty="0"/>
              <a:t>CK, dokončeno průběžné hodnocení</a:t>
            </a:r>
          </a:p>
          <a:p>
            <a:pPr lvl="0"/>
            <a:r>
              <a:rPr lang="cs-CZ" dirty="0"/>
              <a:t>Omega, hodnocení dopadů, poučení pro </a:t>
            </a:r>
            <a:r>
              <a:rPr lang="cs-CZ" dirty="0" smtClean="0"/>
              <a:t>program ÉTA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157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51517" y="188640"/>
            <a:ext cx="84968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400" b="1" i="0" u="none" strike="noStrike" cap="none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Připravované programy </a:t>
            </a:r>
            <a:r>
              <a:rPr lang="cs-CZ" sz="2400" b="1" i="0" u="none" strike="noStrike" cap="none" dirty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TA ČR </a:t>
            </a:r>
            <a:r>
              <a:rPr lang="cs-CZ" sz="2400" b="1" i="0" u="none" strike="noStrike" cap="none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- ZÉTA</a:t>
            </a:r>
            <a:endParaRPr lang="cs-CZ" sz="2400" b="1" i="0" u="none" strike="noStrike" cap="none" dirty="0">
              <a:solidFill>
                <a:srgbClr val="F0374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00175" y="1350950"/>
            <a:ext cx="8348399" cy="524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0165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dirty="0" smtClean="0">
                <a:ea typeface="Cambria"/>
                <a:cs typeface="Cambria"/>
                <a:sym typeface="Cambria"/>
              </a:rPr>
              <a:t>Podpora aplikovaného výzkumu ve spolupráce akademických institucí a </a:t>
            </a:r>
            <a:r>
              <a:rPr lang="cs-CZ" sz="2600" dirty="0">
                <a:ea typeface="Cambria"/>
                <a:cs typeface="Cambria"/>
                <a:sym typeface="Cambria"/>
              </a:rPr>
              <a:t>podniků prostřednictvím zapojení studentů vysokých škol a mladých výzkumných pracovníků ve věku do 35 let.</a:t>
            </a:r>
          </a:p>
          <a:p>
            <a:pPr marL="501650" indent="-34925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dirty="0" smtClean="0">
                <a:ea typeface="Cambria"/>
                <a:cs typeface="Cambria"/>
                <a:sym typeface="Arial"/>
              </a:rPr>
              <a:t>Genderové aspekty, </a:t>
            </a:r>
            <a:r>
              <a:rPr lang="cs-CZ" sz="2600" dirty="0">
                <a:ea typeface="Cambria"/>
                <a:cs typeface="Cambria"/>
                <a:sym typeface="Arial"/>
              </a:rPr>
              <a:t>započítává se mateřská a rodičovská </a:t>
            </a:r>
            <a:r>
              <a:rPr lang="cs-CZ" sz="2600" dirty="0" smtClean="0">
                <a:ea typeface="Cambria"/>
                <a:cs typeface="Cambria"/>
                <a:sym typeface="Arial"/>
              </a:rPr>
              <a:t>dovolená, hodnotit se bude i vstřícnost vůči znevýhodněným osobám (např. podnikové školky)</a:t>
            </a:r>
            <a:endParaRPr lang="cs-CZ" sz="2600" dirty="0">
              <a:ea typeface="Cambria"/>
              <a:cs typeface="Cambria"/>
              <a:sym typeface="Arial"/>
            </a:endParaRPr>
          </a:p>
          <a:p>
            <a:pPr marL="50165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dirty="0" smtClean="0">
                <a:ea typeface="Cambria"/>
                <a:cs typeface="Cambria"/>
                <a:sym typeface="Cambria"/>
              </a:rPr>
              <a:t>Stav</a:t>
            </a:r>
            <a:r>
              <a:rPr lang="cs-CZ" sz="2600" dirty="0">
                <a:ea typeface="Cambria"/>
                <a:cs typeface="Cambria"/>
                <a:sym typeface="Cambria"/>
              </a:rPr>
              <a:t>: schválen dne 7. 4. 2016 usnesením v</a:t>
            </a:r>
            <a:r>
              <a:rPr lang="cs-CZ" sz="2600" dirty="0" smtClean="0">
                <a:ea typeface="Cambria"/>
                <a:cs typeface="Cambria"/>
                <a:sym typeface="Cambria"/>
              </a:rPr>
              <a:t>lády ČR</a:t>
            </a:r>
            <a:endParaRPr lang="cs-CZ" sz="2600" dirty="0">
              <a:ea typeface="Cambria"/>
              <a:cs typeface="Cambria"/>
              <a:sym typeface="Cambria"/>
            </a:endParaRPr>
          </a:p>
          <a:p>
            <a:pPr marL="50165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dirty="0">
                <a:ea typeface="Cambria"/>
                <a:cs typeface="Cambria"/>
                <a:sym typeface="Cambria"/>
              </a:rPr>
              <a:t>Vyhlášení 1. VS: předpoklad první polovina roku 2017.</a:t>
            </a:r>
          </a:p>
          <a:p>
            <a:pPr marL="50165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dirty="0">
                <a:ea typeface="Cambria"/>
                <a:cs typeface="Cambria"/>
                <a:sym typeface="Cambria"/>
              </a:rPr>
              <a:t>Program bude otevřen možnému financování v rámci </a:t>
            </a:r>
            <a:r>
              <a:rPr lang="cs-CZ" sz="2600" dirty="0" err="1">
                <a:ea typeface="Cambria"/>
                <a:cs typeface="Cambria"/>
                <a:sym typeface="Cambria"/>
              </a:rPr>
              <a:t>Cofund</a:t>
            </a:r>
            <a:endParaRPr lang="cs-CZ" sz="2600" dirty="0">
              <a:ea typeface="Cambria"/>
              <a:cs typeface="Cambria"/>
              <a:sym typeface="Cambria"/>
            </a:endParaRPr>
          </a:p>
          <a:p>
            <a:pPr marL="1016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220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Cambria"/>
                <a:cs typeface="Cambria"/>
                <a:sym typeface="Cambria"/>
              </a:rPr>
              <a:t>Připravované programy TA ČR </a:t>
            </a:r>
            <a:r>
              <a:rPr lang="cs-CZ" dirty="0" smtClean="0">
                <a:ea typeface="Cambria"/>
                <a:cs typeface="Cambria"/>
                <a:sym typeface="Cambria"/>
              </a:rPr>
              <a:t>- THÉTA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1600" lvl="0" indent="0" algn="just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endParaRPr lang="cs-CZ" b="1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marL="152400" lvl="0" indent="0" algn="just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cs-CZ" dirty="0" smtClean="0">
                <a:ea typeface="Cambria"/>
                <a:cs typeface="Cambria"/>
                <a:sym typeface="Cambria"/>
              </a:rPr>
              <a:t>Oblast energetiky</a:t>
            </a:r>
            <a:r>
              <a:rPr lang="cs-CZ" dirty="0">
                <a:ea typeface="Cambria"/>
                <a:cs typeface="Cambria"/>
                <a:sym typeface="Cambria"/>
              </a:rPr>
              <a:t>, pokrývající velkou šíři problematiky energetického výzkumu; program byl navržen jako odezva na usnesení vlády</a:t>
            </a:r>
          </a:p>
          <a:p>
            <a:pPr marL="609600" indent="-457200" algn="just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cs-CZ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Podprogramy: </a:t>
            </a:r>
          </a:p>
          <a:p>
            <a:pPr marL="901700" lvl="1" indent="-34925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Výzkum ve veřejném zájmu</a:t>
            </a:r>
          </a:p>
          <a:p>
            <a:pPr marL="901700" lvl="1" indent="-34925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dirty="0"/>
              <a:t>Strategické energetické </a:t>
            </a:r>
            <a:r>
              <a:rPr lang="cs-CZ" sz="2600" dirty="0" smtClean="0"/>
              <a:t>technologie</a:t>
            </a:r>
          </a:p>
          <a:p>
            <a:pPr marL="901700" lvl="1" indent="-34925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600" dirty="0"/>
              <a:t>Dlouhodobé technologické </a:t>
            </a:r>
            <a:r>
              <a:rPr lang="cs-CZ" sz="2600" dirty="0" smtClean="0"/>
              <a:t>perspektivy</a:t>
            </a:r>
            <a:endParaRPr lang="cs-CZ" sz="2600" dirty="0" smtClean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marL="501650" lvl="0" indent="-34925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Stav</a:t>
            </a:r>
            <a:r>
              <a:rPr lang="cs-CZ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: návrh schválen RVVI (27. 10. 2016), předložení vládě do konce roku 2016. </a:t>
            </a:r>
          </a:p>
          <a:p>
            <a:pPr marL="501650" lvl="0" indent="-34925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Vyhlášení 1. VS: předpoklad podzim 2017.</a:t>
            </a:r>
          </a:p>
          <a:p>
            <a:pPr marL="501650" lvl="0" indent="-349250" algn="just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Zatím se diskutuje o finančním krytí programu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965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51517" y="188640"/>
            <a:ext cx="84968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400" b="1" i="0" u="none" strike="noStrike" cap="none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Připravované programy </a:t>
            </a:r>
            <a:r>
              <a:rPr lang="cs-CZ" sz="2400" b="1" i="0" u="none" strike="noStrike" cap="none" dirty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TA ČR </a:t>
            </a:r>
            <a:r>
              <a:rPr lang="cs-CZ" sz="2400" b="1" i="0" u="none" strike="noStrike" cap="none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- NCK</a:t>
            </a:r>
            <a:endParaRPr lang="cs-CZ" sz="2400" b="1" i="0" u="none" strike="noStrike" cap="none" dirty="0">
              <a:solidFill>
                <a:srgbClr val="F0374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55325" y="1268759"/>
            <a:ext cx="8734800" cy="54084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16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 smtClean="0">
                <a:latin typeface="Cambria"/>
                <a:ea typeface="Cambria"/>
                <a:cs typeface="Cambria"/>
                <a:sym typeface="Cambria"/>
              </a:rPr>
              <a:t>Zvýšení efektivity a kvality výsledků aplikovaného výzkumu a transferu technologií v perspektivních oborech a zvýšení konkurenceschopnosti podniků a posílení excelence a aplikační relevance výzkumných organizací</a:t>
            </a:r>
            <a:r>
              <a:rPr lang="cs-CZ" sz="2400" b="0" i="0" u="none" strike="noStrike" cap="none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cs-CZ" sz="2400" b="0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Dílčí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cíle: propojení stávajících úspěšných center, zajištění mezioborovosti, dlouhodobé spolupráce, podpora inovací prostřednictvím transferu technologií, aplikovatelnost výsledků a zvýšení počtu inovačních lídrů. </a:t>
            </a: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Stav: příprava návrhu (dopracování v průběhu roku 2017).</a:t>
            </a:r>
          </a:p>
          <a:p>
            <a:pPr marL="457200" marR="0" lvl="0" indent="-292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 průběhu roku 2016 byla uspořádána diskuse s relevantními aktéry, další diskuse proběhnou v průběhu roku 2017.</a:t>
            </a:r>
          </a:p>
          <a:p>
            <a:pPr marL="457200" marR="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Proběhlo d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otazníkové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šetření s vybranými zástupci Center kompetence 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za účelem sběru zkušeností.</a:t>
            </a:r>
            <a:endParaRPr lang="cs-CZ" sz="24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0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251517" y="188640"/>
            <a:ext cx="8496899" cy="71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400" b="1" i="0" u="none" strike="noStrike" cap="none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Připravované programy </a:t>
            </a:r>
            <a:r>
              <a:rPr lang="cs-CZ" sz="2400" b="1" i="0" u="none" strike="noStrike" cap="none" dirty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TA </a:t>
            </a:r>
            <a:r>
              <a:rPr lang="cs-CZ" sz="2400" b="1" i="0" u="none" strike="noStrike" cap="none" dirty="0" smtClean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ČR - ÉTA </a:t>
            </a:r>
            <a:endParaRPr lang="cs-CZ" sz="2400" b="1" i="0" u="none" strike="noStrike" cap="none" dirty="0">
              <a:solidFill>
                <a:srgbClr val="F0374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95535" y="1412775"/>
            <a:ext cx="8280921" cy="52644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016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ÉTA</a:t>
            </a:r>
          </a:p>
          <a:p>
            <a:pPr marL="1016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0165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Zapojení společenských a humanitních věd do projektů </a:t>
            </a:r>
            <a:r>
              <a:rPr lang="cs-CZ" sz="2400" b="0" i="0" u="none" strike="noStrike" cap="none" dirty="0" err="1">
                <a:latin typeface="Cambria"/>
                <a:ea typeface="Cambria"/>
                <a:cs typeface="Cambria"/>
                <a:sym typeface="Cambria"/>
              </a:rPr>
              <a:t>VaVaI</a:t>
            </a:r>
            <a:r>
              <a:rPr lang="cs-CZ" sz="2400" b="0" i="0" u="none" strike="noStrike" cap="none" dirty="0">
                <a:latin typeface="Cambria"/>
                <a:ea typeface="Cambria"/>
                <a:cs typeface="Cambria"/>
                <a:sym typeface="Cambria"/>
              </a:rPr>
              <a:t>, které jsou přínosné pro udržení a zvyšování kvality života v reakci na společenské, ekonomické, kulturní a další změny.</a:t>
            </a:r>
          </a:p>
          <a:p>
            <a:pPr marL="50165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Stav: </a:t>
            </a:r>
            <a:r>
              <a:rPr lang="cs-CZ" sz="2400" b="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schváleno na RVVI dne 25.11.</a:t>
            </a:r>
            <a:endParaRPr lang="cs-CZ" sz="24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501650" marR="0" lvl="0" indent="-3492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Vyhlášení 1. VS: předpoklad podzim 2017.</a:t>
            </a:r>
          </a:p>
        </p:txBody>
      </p:sp>
    </p:spTree>
    <p:extLst>
      <p:ext uri="{BB962C8B-B14F-4D97-AF65-F5344CB8AC3E}">
        <p14:creationId xmlns:p14="http://schemas.microsoft.com/office/powerpoint/2010/main" xmlns="" val="4610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Interní projekty (hodnocení, lepší využití datových zdrojů, využití metod porovnávání textů k odhalování duplicit, přiřazování oponentů)</a:t>
            </a:r>
          </a:p>
          <a:p>
            <a:r>
              <a:rPr lang="cs-CZ" dirty="0" smtClean="0"/>
              <a:t>Zlepšování vnitřních procesů (např. hodnocení projektových návrhů, zkušenosti z TAFTIE)</a:t>
            </a:r>
          </a:p>
          <a:p>
            <a:r>
              <a:rPr lang="cs-CZ" dirty="0" smtClean="0"/>
              <a:t>Zlepšení činností u veřejných zakázek na </a:t>
            </a:r>
            <a:r>
              <a:rPr lang="cs-CZ" dirty="0" err="1" smtClean="0"/>
              <a:t>VaV</a:t>
            </a:r>
            <a:endParaRPr lang="cs-CZ" dirty="0" smtClean="0"/>
          </a:p>
          <a:p>
            <a:r>
              <a:rPr lang="cs-CZ" dirty="0" smtClean="0"/>
              <a:t>Regionální aspekty činnosti TA ČR</a:t>
            </a:r>
          </a:p>
          <a:p>
            <a:r>
              <a:rPr lang="cs-CZ" dirty="0" smtClean="0"/>
              <a:t>Mezinárodní spolupráce</a:t>
            </a:r>
          </a:p>
          <a:p>
            <a:pPr lvl="1"/>
            <a:r>
              <a:rPr lang="cs-CZ" dirty="0" smtClean="0"/>
              <a:t>Předsednictví v TAFTIE v roce 2017</a:t>
            </a:r>
          </a:p>
          <a:p>
            <a:pPr lvl="1"/>
            <a:r>
              <a:rPr lang="cs-CZ" dirty="0" smtClean="0"/>
              <a:t>Genderová problematika</a:t>
            </a:r>
          </a:p>
          <a:p>
            <a:pPr lvl="1"/>
            <a:r>
              <a:rPr lang="cs-CZ" dirty="0" err="1" smtClean="0"/>
              <a:t>Responsible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endParaRPr lang="cs-CZ" dirty="0" smtClean="0"/>
          </a:p>
          <a:p>
            <a:pPr lvl="1"/>
            <a:r>
              <a:rPr lang="cs-CZ" dirty="0" smtClean="0"/>
              <a:t>Financování v režimu </a:t>
            </a:r>
            <a:r>
              <a:rPr lang="cs-CZ" dirty="0" err="1"/>
              <a:t>C</a:t>
            </a:r>
            <a:r>
              <a:rPr lang="cs-CZ" dirty="0" err="1" smtClean="0"/>
              <a:t>ofund</a:t>
            </a:r>
            <a:endParaRPr lang="cs-CZ" dirty="0" smtClean="0"/>
          </a:p>
          <a:p>
            <a:pPr lvl="1"/>
            <a:r>
              <a:rPr lang="cs-CZ" dirty="0" smtClean="0"/>
              <a:t>Využití finančních nástrojů</a:t>
            </a:r>
          </a:p>
        </p:txBody>
      </p:sp>
    </p:spTree>
    <p:extLst>
      <p:ext uri="{BB962C8B-B14F-4D97-AF65-F5344CB8AC3E}">
        <p14:creationId xmlns:p14="http://schemas.microsoft.com/office/powerpoint/2010/main" xmlns="" val="39354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_prezentace">
  <a:themeElements>
    <a:clrScheme name="Tačr šedé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3F3F3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03741"/>
      </a:accent6>
      <a:hlink>
        <a:srgbClr val="7F7F7F"/>
      </a:hlink>
      <a:folHlink>
        <a:srgbClr val="7F7F7F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solidFill>
            <a:schemeClr val="accent3"/>
          </a:solidFill>
        </a:ln>
      </a:spPr>
      <a:bodyPr rtlCol="0" anchor="ctr"/>
      <a:lstStyle>
        <a:defPPr algn="ctr">
          <a:defRPr sz="12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AČR červená">
  <a:themeElements>
    <a:clrScheme name="TAČR červené">
      <a:dk1>
        <a:sysClr val="windowText" lastClr="000000"/>
      </a:dk1>
      <a:lt1>
        <a:sysClr val="window" lastClr="FFFFFF"/>
      </a:lt1>
      <a:dk2>
        <a:srgbClr val="F03741"/>
      </a:dk2>
      <a:lt2>
        <a:srgbClr val="F9ADAD"/>
      </a:lt2>
      <a:accent1>
        <a:srgbClr val="F03741"/>
      </a:accent1>
      <a:accent2>
        <a:srgbClr val="F9ADAD"/>
      </a:accent2>
      <a:accent3>
        <a:srgbClr val="FBD1D3"/>
      </a:accent3>
      <a:accent4>
        <a:srgbClr val="595959"/>
      </a:accent4>
      <a:accent5>
        <a:srgbClr val="7F7F7F"/>
      </a:accent5>
      <a:accent6>
        <a:srgbClr val="A5A5A5"/>
      </a:accent6>
      <a:hlink>
        <a:srgbClr val="D8D8D8"/>
      </a:hlink>
      <a:folHlink>
        <a:srgbClr val="F2F2F2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Šablona_prezentace</Template>
  <TotalTime>18896</TotalTime>
  <Words>538</Words>
  <Application>Microsoft Office PowerPoint</Application>
  <PresentationFormat>Předvádění na obrazovce (4:3)</PresentationFormat>
  <Paragraphs>67</Paragraphs>
  <Slides>11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Šablona_prezentace</vt:lpstr>
      <vt:lpstr>TAČR červená</vt:lpstr>
      <vt:lpstr>Snímek 1</vt:lpstr>
      <vt:lpstr>Úkoly TA ČR v oblasti aplikovaného výzkumu </vt:lpstr>
      <vt:lpstr>Snímek 3</vt:lpstr>
      <vt:lpstr>Běžící programy</vt:lpstr>
      <vt:lpstr>Připravované programy TA ČR - ZÉTA</vt:lpstr>
      <vt:lpstr>Připravované programy TA ČR - THÉTA</vt:lpstr>
      <vt:lpstr>Připravované programy TA ČR - NCK</vt:lpstr>
      <vt:lpstr>Připravované programy TA ČR - ÉTA </vt:lpstr>
      <vt:lpstr>Další aktivity</vt:lpstr>
      <vt:lpstr>ISTA - Informační systém TA ČR  v novém kabátě</vt:lpstr>
      <vt:lpstr>    Děkuji za pozornost!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miluse.rollerova</dc:creator>
  <cp:lastModifiedBy>pc</cp:lastModifiedBy>
  <cp:revision>267</cp:revision>
  <cp:lastPrinted>2016-05-18T10:26:21Z</cp:lastPrinted>
  <dcterms:created xsi:type="dcterms:W3CDTF">2016-01-19T13:27:07Z</dcterms:created>
  <dcterms:modified xsi:type="dcterms:W3CDTF">2016-12-05T06:52:42Z</dcterms:modified>
</cp:coreProperties>
</file>