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6" r:id="rId2"/>
    <p:sldMasterId id="2147483690" r:id="rId3"/>
    <p:sldMasterId id="2147483704" r:id="rId4"/>
  </p:sldMasterIdLst>
  <p:sldIdLst>
    <p:sldId id="257" r:id="rId5"/>
    <p:sldId id="258" r:id="rId6"/>
    <p:sldId id="259" r:id="rId7"/>
    <p:sldId id="260" r:id="rId8"/>
    <p:sldId id="262" r:id="rId9"/>
    <p:sldId id="263" r:id="rId10"/>
    <p:sldId id="266" r:id="rId11"/>
    <p:sldId id="264" r:id="rId12"/>
    <p:sldId id="26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2" d="100"/>
          <a:sy n="72" d="100"/>
        </p:scale>
        <p:origin x="-456" y="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9"/>
          <p:cNvSpPr>
            <a:spLocks noChangeArrowheads="1"/>
          </p:cNvSpPr>
          <p:nvPr userDrawn="1"/>
        </p:nvSpPr>
        <p:spPr bwMode="auto">
          <a:xfrm>
            <a:off x="103188" y="6096000"/>
            <a:ext cx="8937625" cy="666750"/>
          </a:xfrm>
          <a:prstGeom prst="rect">
            <a:avLst/>
          </a:prstGeom>
          <a:solidFill>
            <a:srgbClr val="7FC41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Text Box 40"/>
          <p:cNvSpPr txBox="1">
            <a:spLocks noChangeArrowheads="1"/>
          </p:cNvSpPr>
          <p:nvPr userDrawn="1"/>
        </p:nvSpPr>
        <p:spPr bwMode="auto">
          <a:xfrm>
            <a:off x="304800" y="6248400"/>
            <a:ext cx="4191000" cy="30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>
              <a:defRPr sz="2800">
                <a:solidFill>
                  <a:schemeClr val="bg1"/>
                </a:solidFill>
                <a:latin typeface="Trebuchet MS" pitchFamily="34" charset="0"/>
                <a:ea typeface="ＭＳ Ｐゴシック"/>
                <a:cs typeface="ＭＳ Ｐゴシック"/>
              </a:defRPr>
            </a:lvl1pPr>
            <a:lvl2pPr marL="742950" indent="-285750">
              <a:defRPr sz="2800">
                <a:solidFill>
                  <a:schemeClr val="bg1"/>
                </a:solidFill>
                <a:latin typeface="Trebuchet MS" pitchFamily="34" charset="0"/>
                <a:ea typeface="ＭＳ Ｐゴシック"/>
                <a:cs typeface="ＭＳ Ｐゴシック"/>
              </a:defRPr>
            </a:lvl2pPr>
            <a:lvl3pPr marL="1143000" indent="-228600">
              <a:defRPr sz="2800">
                <a:solidFill>
                  <a:schemeClr val="bg1"/>
                </a:solidFill>
                <a:latin typeface="Trebuchet MS" pitchFamily="34" charset="0"/>
                <a:ea typeface="ＭＳ Ｐゴシック"/>
                <a:cs typeface="ＭＳ Ｐゴシック"/>
              </a:defRPr>
            </a:lvl3pPr>
            <a:lvl4pPr marL="1600200" indent="-228600">
              <a:defRPr sz="2800">
                <a:solidFill>
                  <a:schemeClr val="bg1"/>
                </a:solidFill>
                <a:latin typeface="Trebuchet MS" pitchFamily="34" charset="0"/>
                <a:ea typeface="ＭＳ Ｐゴシック"/>
                <a:cs typeface="ＭＳ Ｐゴシック"/>
              </a:defRPr>
            </a:lvl4pPr>
            <a:lvl5pPr marL="2057400" indent="-228600">
              <a:defRPr sz="2800">
                <a:solidFill>
                  <a:schemeClr val="bg1"/>
                </a:solidFill>
                <a:latin typeface="Trebuchet MS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  <a:ea typeface="ＭＳ Ｐゴシック"/>
                <a:cs typeface="ＭＳ Ｐゴシック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fr-BE" sz="1400" smtClean="0">
                <a:solidFill>
                  <a:srgbClr val="FFFFFF"/>
                </a:solidFill>
              </a:rPr>
              <a:t>Doing business through technology</a:t>
            </a:r>
            <a:endParaRPr lang="en-GB" sz="1400" smtClean="0">
              <a:solidFill>
                <a:srgbClr val="FFFFFF"/>
              </a:solidFill>
            </a:endParaRPr>
          </a:p>
        </p:txBody>
      </p:sp>
      <p:sp>
        <p:nvSpPr>
          <p:cNvPr id="6" name="Text Box 41"/>
          <p:cNvSpPr txBox="1">
            <a:spLocks noChangeArrowheads="1"/>
          </p:cNvSpPr>
          <p:nvPr userDrawn="1"/>
        </p:nvSpPr>
        <p:spPr bwMode="auto">
          <a:xfrm>
            <a:off x="6629400" y="6248400"/>
            <a:ext cx="2362200" cy="30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>
              <a:defRPr sz="2800">
                <a:solidFill>
                  <a:schemeClr val="bg1"/>
                </a:solidFill>
                <a:latin typeface="Trebuchet MS" pitchFamily="34" charset="0"/>
                <a:ea typeface="ＭＳ Ｐゴシック"/>
                <a:cs typeface="ＭＳ Ｐゴシック"/>
              </a:defRPr>
            </a:lvl1pPr>
            <a:lvl2pPr marL="742950" indent="-285750">
              <a:defRPr sz="2800">
                <a:solidFill>
                  <a:schemeClr val="bg1"/>
                </a:solidFill>
                <a:latin typeface="Trebuchet MS" pitchFamily="34" charset="0"/>
                <a:ea typeface="ＭＳ Ｐゴシック"/>
                <a:cs typeface="ＭＳ Ｐゴシック"/>
              </a:defRPr>
            </a:lvl2pPr>
            <a:lvl3pPr marL="1143000" indent="-228600">
              <a:defRPr sz="2800">
                <a:solidFill>
                  <a:schemeClr val="bg1"/>
                </a:solidFill>
                <a:latin typeface="Trebuchet MS" pitchFamily="34" charset="0"/>
                <a:ea typeface="ＭＳ Ｐゴシック"/>
                <a:cs typeface="ＭＳ Ｐゴシック"/>
              </a:defRPr>
            </a:lvl3pPr>
            <a:lvl4pPr marL="1600200" indent="-228600">
              <a:defRPr sz="2800">
                <a:solidFill>
                  <a:schemeClr val="bg1"/>
                </a:solidFill>
                <a:latin typeface="Trebuchet MS" pitchFamily="34" charset="0"/>
                <a:ea typeface="ＭＳ Ｐゴシック"/>
                <a:cs typeface="ＭＳ Ｐゴシック"/>
              </a:defRPr>
            </a:lvl4pPr>
            <a:lvl5pPr marL="2057400" indent="-228600">
              <a:defRPr sz="2800">
                <a:solidFill>
                  <a:schemeClr val="bg1"/>
                </a:solidFill>
                <a:latin typeface="Trebuchet MS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  <a:ea typeface="ＭＳ Ｐゴシック"/>
                <a:cs typeface="ＭＳ Ｐゴシック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fr-BE" sz="1400" smtClean="0">
                <a:solidFill>
                  <a:srgbClr val="FFFFFF"/>
                </a:solidFill>
              </a:rPr>
              <a:t>www.eurekanetwork.org</a:t>
            </a:r>
            <a:endParaRPr lang="en-GB" sz="1400" smtClean="0">
              <a:solidFill>
                <a:srgbClr val="FFFFFF"/>
              </a:solidFill>
            </a:endParaRPr>
          </a:p>
        </p:txBody>
      </p:sp>
      <p:sp>
        <p:nvSpPr>
          <p:cNvPr id="7" name="Text Box 45"/>
          <p:cNvSpPr txBox="1">
            <a:spLocks noChangeArrowheads="1"/>
          </p:cNvSpPr>
          <p:nvPr userDrawn="1"/>
        </p:nvSpPr>
        <p:spPr bwMode="auto">
          <a:xfrm>
            <a:off x="304800" y="1981200"/>
            <a:ext cx="2514600" cy="51911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2800">
                <a:solidFill>
                  <a:schemeClr val="bg1"/>
                </a:solidFill>
                <a:latin typeface="Trebuchet MS" pitchFamily="34" charset="0"/>
                <a:ea typeface="ＭＳ Ｐゴシック"/>
                <a:cs typeface="ＭＳ Ｐゴシック"/>
              </a:defRPr>
            </a:lvl1pPr>
            <a:lvl2pPr marL="742950" indent="-285750">
              <a:defRPr sz="2800">
                <a:solidFill>
                  <a:schemeClr val="bg1"/>
                </a:solidFill>
                <a:latin typeface="Trebuchet MS" pitchFamily="34" charset="0"/>
                <a:ea typeface="ＭＳ Ｐゴシック"/>
                <a:cs typeface="ＭＳ Ｐゴシック"/>
              </a:defRPr>
            </a:lvl2pPr>
            <a:lvl3pPr marL="1143000" indent="-228600">
              <a:defRPr sz="2800">
                <a:solidFill>
                  <a:schemeClr val="bg1"/>
                </a:solidFill>
                <a:latin typeface="Trebuchet MS" pitchFamily="34" charset="0"/>
                <a:ea typeface="ＭＳ Ｐゴシック"/>
                <a:cs typeface="ＭＳ Ｐゴシック"/>
              </a:defRPr>
            </a:lvl3pPr>
            <a:lvl4pPr marL="1600200" indent="-228600">
              <a:defRPr sz="2800">
                <a:solidFill>
                  <a:schemeClr val="bg1"/>
                </a:solidFill>
                <a:latin typeface="Trebuchet MS" pitchFamily="34" charset="0"/>
                <a:ea typeface="ＭＳ Ｐゴシック"/>
                <a:cs typeface="ＭＳ Ｐゴシック"/>
              </a:defRPr>
            </a:lvl4pPr>
            <a:lvl5pPr marL="2057400" indent="-228600">
              <a:defRPr sz="2800">
                <a:solidFill>
                  <a:schemeClr val="bg1"/>
                </a:solidFill>
                <a:latin typeface="Trebuchet MS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  <a:ea typeface="ＭＳ Ｐゴシック"/>
                <a:cs typeface="ＭＳ Ｐゴシック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b="1" smtClean="0">
                <a:solidFill>
                  <a:srgbClr val="FFFFFF"/>
                </a:solidFill>
              </a:rPr>
              <a:t>EUREKA</a:t>
            </a:r>
          </a:p>
        </p:txBody>
      </p:sp>
      <p:pic>
        <p:nvPicPr>
          <p:cNvPr id="8" name="Picture 49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0113" y="333375"/>
            <a:ext cx="6029325" cy="279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19" name="Rectangle 47"/>
          <p:cNvSpPr>
            <a:spLocks noGrp="1" noChangeArrowheads="1"/>
          </p:cNvSpPr>
          <p:nvPr>
            <p:ph type="ctrTitle" sz="quarter"/>
          </p:nvPr>
        </p:nvSpPr>
        <p:spPr>
          <a:xfrm>
            <a:off x="2667000" y="2362200"/>
            <a:ext cx="5791200" cy="1055688"/>
          </a:xfrm>
          <a:extLst/>
        </p:spPr>
        <p:txBody>
          <a:bodyPr lIns="91440" anchor="t"/>
          <a:lstStyle>
            <a:lvl1pPr>
              <a:defRPr sz="28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120" name="Rectangle 4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651125" y="3494088"/>
            <a:ext cx="5807075" cy="1752600"/>
          </a:xfrm>
          <a:extLst/>
        </p:spPr>
        <p:txBody>
          <a:bodyPr/>
          <a:lstStyle>
            <a:lvl1pPr marL="0" indent="0">
              <a:buFontTx/>
              <a:buNone/>
              <a:defRPr sz="1800">
                <a:solidFill>
                  <a:srgbClr val="8CC63F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045386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4488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1447800"/>
            <a:ext cx="1885950" cy="403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1447800"/>
            <a:ext cx="5505450" cy="403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198627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rnière de couv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21063" y="5807075"/>
            <a:ext cx="2346325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5067" t="22581" r="25069" b="22298"/>
          <a:stretch>
            <a:fillRect/>
          </a:stretch>
        </p:blipFill>
        <p:spPr bwMode="auto">
          <a:xfrm>
            <a:off x="8402638" y="5865813"/>
            <a:ext cx="477837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itre 15"/>
          <p:cNvSpPr>
            <a:spLocks noGrp="1"/>
          </p:cNvSpPr>
          <p:nvPr>
            <p:ph type="title"/>
          </p:nvPr>
        </p:nvSpPr>
        <p:spPr>
          <a:xfrm>
            <a:off x="1071744" y="1888696"/>
            <a:ext cx="7056784" cy="648072"/>
          </a:xfrm>
          <a:prstGeom prst="rect">
            <a:avLst/>
          </a:prstGeom>
        </p:spPr>
        <p:txBody>
          <a:bodyPr/>
          <a:lstStyle>
            <a:lvl1pPr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3224818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04788"/>
            <a:ext cx="7086600" cy="8382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381000" y="1066800"/>
            <a:ext cx="8001000" cy="2971800"/>
          </a:xfrm>
        </p:spPr>
        <p:txBody>
          <a:bodyPr/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xmlns="" val="1300605425"/>
      </p:ext>
    </p:extLst>
  </p:cSld>
  <p:clrMapOvr>
    <a:masterClrMapping/>
  </p:clrMapOvr>
  <p:transition advClick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22275" y="6369050"/>
            <a:ext cx="2133600" cy="365125"/>
          </a:xfrm>
          <a:prstGeom prst="rect">
            <a:avLst/>
          </a:prstGeom>
        </p:spPr>
        <p:txBody>
          <a:bodyPr/>
          <a:lstStyle>
            <a:lvl1pPr>
              <a:spcBef>
                <a:spcPct val="50000"/>
              </a:spcBef>
              <a:defRPr>
                <a:ea typeface="ＭＳ Ｐゴシック" pitchFamily="34" charset="-128"/>
              </a:defRPr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fr-FR" sz="2800">
              <a:solidFill>
                <a:srgbClr val="FFFFFF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xfrm>
            <a:off x="7667625" y="6369050"/>
            <a:ext cx="6223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fld id="{AE4CB335-5E04-4D6B-8907-EF4003935098}" type="slidenum">
              <a:rPr lang="fr-FR" altLang="cs-CZ" sz="2800">
                <a:solidFill>
                  <a:srgbClr val="FFFFFF"/>
                </a:solidFill>
              </a:rPr>
              <a:pPr eaLnBrk="0" fontAlgn="base" hangingPunct="0">
                <a:spcAft>
                  <a:spcPct val="0"/>
                </a:spcAft>
                <a:defRPr/>
              </a:pPr>
              <a:t>‹#›</a:t>
            </a:fld>
            <a:endParaRPr lang="fr-FR" altLang="cs-CZ" sz="2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3174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D SLIDE EUR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7975" cy="691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1584115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rebuchet MS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546639B0-D179-4828-83E4-9DECA0BE499A}" type="datetimeFigureOut">
              <a:rPr lang="en-GB"/>
              <a:pPr>
                <a:defRPr/>
              </a:pPr>
              <a:t>05/12/2016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rebuchet MS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rebuchet MS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6DB3C576-5BB6-4D45-8F7B-AC1F55B941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357227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rebuchet MS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59246D3C-4E1D-4A28-978D-DC30EA28C770}" type="datetimeFigureOut">
              <a:rPr lang="en-GB"/>
              <a:pPr>
                <a:defRPr/>
              </a:pPr>
              <a:t>05/12/2016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rebuchet MS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rebuchet MS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F5A23DD2-E72F-4960-B219-AD8689B863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7655617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rebuchet MS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8BBDC983-55DC-4ECE-B554-28AA5DE6F70D}" type="datetimeFigureOut">
              <a:rPr lang="en-GB"/>
              <a:pPr>
                <a:defRPr/>
              </a:pPr>
              <a:t>05/12/2016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rebuchet MS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rebuchet MS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9268226F-FC79-404A-82EF-FA57FA8EFB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107498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rebuchet MS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095B94A8-A48E-4C9E-B10A-525872C205F4}" type="datetimeFigureOut">
              <a:rPr lang="en-GB"/>
              <a:pPr>
                <a:defRPr/>
              </a:pPr>
              <a:t>05/12/2016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rebuchet MS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rebuchet MS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BBD48B0B-58D1-4CE4-A2F0-4C8F689A11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9251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247684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rebuchet MS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12ED852D-1942-4CD6-AF18-3FEBFEA66CC2}" type="datetimeFigureOut">
              <a:rPr lang="en-GB"/>
              <a:pPr>
                <a:defRPr/>
              </a:pPr>
              <a:t>05/12/2016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rebuchet MS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rebuchet MS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F747B9E6-EFCF-429B-BDB8-A5CB4331ED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384137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rebuchet MS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38AAB520-8908-41A2-ABBA-0E57A6E9E0A4}" type="datetimeFigureOut">
              <a:rPr lang="en-GB"/>
              <a:pPr>
                <a:defRPr/>
              </a:pPr>
              <a:t>05/12/2016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rebuchet MS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rebuchet MS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AA3B7BFA-23D1-4E31-A952-219F4D42977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732467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rebuchet MS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7DF177A8-36C8-470B-8D1A-F79B40264FD3}" type="datetimeFigureOut">
              <a:rPr lang="en-GB"/>
              <a:pPr>
                <a:defRPr/>
              </a:pPr>
              <a:t>05/12/2016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rebuchet MS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rebuchet MS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6433D4FA-FB2E-4037-A2EB-ACBABF693AC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6738740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rebuchet MS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5B9CBCC7-2FC4-4433-945F-68B0444AF736}" type="datetimeFigureOut">
              <a:rPr lang="en-GB"/>
              <a:pPr>
                <a:defRPr/>
              </a:pPr>
              <a:t>05/12/2016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rebuchet MS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rebuchet MS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4BF7DF20-D56E-4B04-87BD-1E3158AF335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381986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rebuchet MS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EC8A43FB-B159-43C5-9C26-41C164CD1584}" type="datetimeFigureOut">
              <a:rPr lang="en-GB"/>
              <a:pPr>
                <a:defRPr/>
              </a:pPr>
              <a:t>05/12/2016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rebuchet MS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rebuchet MS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50E9B7A9-980A-469B-BADE-63BBEDC507B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523314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rebuchet MS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7C21779E-7CCE-4325-B6B2-FD80BD96CD86}" type="datetimeFigureOut">
              <a:rPr lang="en-GB"/>
              <a:pPr>
                <a:defRPr/>
              </a:pPr>
              <a:t>05/12/2016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rebuchet MS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rebuchet MS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367FE4B5-219A-4061-8F56-C1102EC06CE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2375711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rebuchet MS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A12919FF-2A9C-47A6-8FBA-751600F55F53}" type="datetimeFigureOut">
              <a:rPr lang="en-GB"/>
              <a:pPr>
                <a:defRPr/>
              </a:pPr>
              <a:t>05/12/2016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rebuchet MS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rebuchet MS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92BDF796-B873-475B-B447-C412170E77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865927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TEXT EUR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el 1"/>
          <p:cNvSpPr txBox="1">
            <a:spLocks/>
          </p:cNvSpPr>
          <p:nvPr userDrawn="1"/>
        </p:nvSpPr>
        <p:spPr>
          <a:xfrm>
            <a:off x="457200" y="96838"/>
            <a:ext cx="8229600" cy="96678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i="0" kern="1200">
                <a:solidFill>
                  <a:srgbClr val="FF66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nl-BE" sz="2800" dirty="0" smtClean="0">
                <a:solidFill>
                  <a:srgbClr val="8064A2">
                    <a:lumMod val="20000"/>
                    <a:lumOff val="80000"/>
                  </a:srgbClr>
                </a:solidFill>
              </a:rPr>
              <a:t>EUREKA</a:t>
            </a:r>
            <a:endParaRPr lang="nl-NL" sz="2800" dirty="0">
              <a:solidFill>
                <a:srgbClr val="8064A2">
                  <a:lumMod val="20000"/>
                  <a:lumOff val="80000"/>
                </a:srgbClr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991807"/>
            <a:ext cx="8229600" cy="1143000"/>
          </a:xfrm>
        </p:spPr>
        <p:txBody>
          <a:bodyPr>
            <a:normAutofit/>
          </a:bodyPr>
          <a:lstStyle>
            <a:lvl1pPr algn="l">
              <a:defRPr sz="2800" b="1" i="0">
                <a:solidFill>
                  <a:srgbClr val="84C32C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2416482"/>
            <a:ext cx="8229600" cy="3709681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/>
                <a:cs typeface="Franklin Gothic Book"/>
              </a:defRPr>
            </a:lvl1pPr>
            <a:lvl2pPr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xmlns="" val="7538341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D SLIDE EUR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7975" cy="691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1549618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3DAF-FDAA-45F0-BB27-B712B8B2AE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05/12/2016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F0B98-2BE3-4F8E-9F03-D75536EB472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9059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12942036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3DAF-FDAA-45F0-BB27-B712B8B2AE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05/12/2016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F0B98-2BE3-4F8E-9F03-D75536EB472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161039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3DAF-FDAA-45F0-BB27-B712B8B2AE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05/12/2016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F0B98-2BE3-4F8E-9F03-D75536EB472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996623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3DAF-FDAA-45F0-BB27-B712B8B2AE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05/12/2016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F0B98-2BE3-4F8E-9F03-D75536EB472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83871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3DAF-FDAA-45F0-BB27-B712B8B2AE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05/12/2016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F0B98-2BE3-4F8E-9F03-D75536EB472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305662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3DAF-FDAA-45F0-BB27-B712B8B2AE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05/12/2016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F0B98-2BE3-4F8E-9F03-D75536EB472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460373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3DAF-FDAA-45F0-BB27-B712B8B2AE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05/12/2016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F0B98-2BE3-4F8E-9F03-D75536EB472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010588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3DAF-FDAA-45F0-BB27-B712B8B2AE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05/12/2016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F0B98-2BE3-4F8E-9F03-D75536EB472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126932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3DAF-FDAA-45F0-BB27-B712B8B2AE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05/12/2016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F0B98-2BE3-4F8E-9F03-D75536EB472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205085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3DAF-FDAA-45F0-BB27-B712B8B2AE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05/12/2016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F0B98-2BE3-4F8E-9F03-D75536EB472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044296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3DAF-FDAA-45F0-BB27-B712B8B2AE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05/12/2016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F0B98-2BE3-4F8E-9F03-D75536EB472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3283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438400"/>
            <a:ext cx="3581400" cy="304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2438400"/>
            <a:ext cx="3581400" cy="304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3877471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TEXT EUR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0"/>
            <a:ext cx="9143998" cy="687170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991807"/>
            <a:ext cx="8229600" cy="1143000"/>
          </a:xfrm>
        </p:spPr>
        <p:txBody>
          <a:bodyPr>
            <a:normAutofit/>
          </a:bodyPr>
          <a:lstStyle>
            <a:lvl1pPr algn="l">
              <a:defRPr sz="2800" b="1" i="0">
                <a:solidFill>
                  <a:srgbClr val="84C32C"/>
                </a:solidFill>
              </a:defRPr>
            </a:lvl1pPr>
          </a:lstStyle>
          <a:p>
            <a:r>
              <a:rPr lang="nl-BE" dirty="0" smtClean="0"/>
              <a:t>Title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57200" y="2416482"/>
            <a:ext cx="8229600" cy="3709681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/>
                <a:cs typeface="Franklin Gothic Book"/>
              </a:defRPr>
            </a:lvl1pPr>
            <a:lvl2pPr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dirty="0" smtClean="0"/>
              <a:t>Text</a:t>
            </a:r>
            <a:endParaRPr lang="nl-NL" dirty="0"/>
          </a:p>
        </p:txBody>
      </p:sp>
      <p:sp>
        <p:nvSpPr>
          <p:cNvPr id="10" name="Titel 1"/>
          <p:cNvSpPr txBox="1">
            <a:spLocks/>
          </p:cNvSpPr>
          <p:nvPr userDrawn="1"/>
        </p:nvSpPr>
        <p:spPr>
          <a:xfrm>
            <a:off x="457200" y="97254"/>
            <a:ext cx="8229600" cy="9661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i="0" kern="1200">
                <a:solidFill>
                  <a:srgbClr val="FF66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sz="2800" dirty="0" smtClean="0">
                <a:solidFill>
                  <a:srgbClr val="8064A2">
                    <a:lumMod val="20000"/>
                    <a:lumOff val="80000"/>
                  </a:srgbClr>
                </a:solidFill>
              </a:rPr>
              <a:t>EUREKA</a:t>
            </a:r>
            <a:endParaRPr lang="nl-NL" sz="2800" dirty="0">
              <a:solidFill>
                <a:srgbClr val="8064A2">
                  <a:lumMod val="20000"/>
                  <a:lumOff val="8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2852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D SLIDE EUR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" y="-1"/>
            <a:ext cx="9197707" cy="6912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2693480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3DAF-FDAA-45F0-BB27-B712B8B2AE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05/12/2016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F0B98-2BE3-4F8E-9F03-D75536EB472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088028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3DAF-FDAA-45F0-BB27-B712B8B2AE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05/12/2016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F0B98-2BE3-4F8E-9F03-D75536EB472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163546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3DAF-FDAA-45F0-BB27-B712B8B2AE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05/12/2016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F0B98-2BE3-4F8E-9F03-D75536EB472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478960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3DAF-FDAA-45F0-BB27-B712B8B2AE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05/12/2016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F0B98-2BE3-4F8E-9F03-D75536EB472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500971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3DAF-FDAA-45F0-BB27-B712B8B2AE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05/12/2016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F0B98-2BE3-4F8E-9F03-D75536EB472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474131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3DAF-FDAA-45F0-BB27-B712B8B2AE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05/12/2016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F0B98-2BE3-4F8E-9F03-D75536EB472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246260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3DAF-FDAA-45F0-BB27-B712B8B2AE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05/12/2016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F0B98-2BE3-4F8E-9F03-D75536EB472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424718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3DAF-FDAA-45F0-BB27-B712B8B2AE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05/12/2016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F0B98-2BE3-4F8E-9F03-D75536EB472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02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1553807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3DAF-FDAA-45F0-BB27-B712B8B2AE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05/12/2016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F0B98-2BE3-4F8E-9F03-D75536EB472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905098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3DAF-FDAA-45F0-BB27-B712B8B2AE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05/12/2016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F0B98-2BE3-4F8E-9F03-D75536EB472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892862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3DAF-FDAA-45F0-BB27-B712B8B2AE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05/12/2016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F0B98-2BE3-4F8E-9F03-D75536EB472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947159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TEXT EUR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0"/>
            <a:ext cx="9143998" cy="687170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991807"/>
            <a:ext cx="8229600" cy="1143000"/>
          </a:xfrm>
        </p:spPr>
        <p:txBody>
          <a:bodyPr>
            <a:normAutofit/>
          </a:bodyPr>
          <a:lstStyle>
            <a:lvl1pPr algn="l">
              <a:defRPr sz="2800" b="1" i="0">
                <a:solidFill>
                  <a:srgbClr val="84C32C"/>
                </a:solidFill>
              </a:defRPr>
            </a:lvl1pPr>
          </a:lstStyle>
          <a:p>
            <a:r>
              <a:rPr lang="nl-BE" dirty="0" smtClean="0"/>
              <a:t>Title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57200" y="2416482"/>
            <a:ext cx="8229600" cy="3709681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/>
                <a:cs typeface="Franklin Gothic Book"/>
              </a:defRPr>
            </a:lvl1pPr>
            <a:lvl2pPr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dirty="0" smtClean="0"/>
              <a:t>Text</a:t>
            </a:r>
            <a:endParaRPr lang="nl-NL" dirty="0"/>
          </a:p>
        </p:txBody>
      </p:sp>
      <p:sp>
        <p:nvSpPr>
          <p:cNvPr id="10" name="Titel 1"/>
          <p:cNvSpPr txBox="1">
            <a:spLocks/>
          </p:cNvSpPr>
          <p:nvPr userDrawn="1"/>
        </p:nvSpPr>
        <p:spPr>
          <a:xfrm>
            <a:off x="457200" y="97254"/>
            <a:ext cx="8229600" cy="9661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i="0" kern="1200">
                <a:solidFill>
                  <a:srgbClr val="FF66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sz="2800" dirty="0" smtClean="0">
                <a:solidFill>
                  <a:srgbClr val="8064A2">
                    <a:lumMod val="20000"/>
                    <a:lumOff val="80000"/>
                  </a:srgbClr>
                </a:solidFill>
              </a:rPr>
              <a:t>EUREKA</a:t>
            </a:r>
            <a:endParaRPr lang="nl-NL" sz="2800" dirty="0">
              <a:solidFill>
                <a:srgbClr val="8064A2">
                  <a:lumMod val="20000"/>
                  <a:lumOff val="8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7344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D SLIDE EUR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" y="-1"/>
            <a:ext cx="9197707" cy="6912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79468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10024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262507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504638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687753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13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slideLayout" Target="../slideLayouts/slideLayout53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2438400"/>
            <a:ext cx="73152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Click to edit Master text styles</a:t>
            </a:r>
          </a:p>
          <a:p>
            <a:pPr lvl="1"/>
            <a:r>
              <a:rPr lang="en-US" altLang="cs-CZ" smtClean="0"/>
              <a:t>Second level</a:t>
            </a:r>
          </a:p>
          <a:p>
            <a:pPr lvl="2"/>
            <a:r>
              <a:rPr lang="en-US" altLang="cs-CZ" smtClean="0"/>
              <a:t>Third level</a:t>
            </a:r>
          </a:p>
          <a:p>
            <a:pPr lvl="3"/>
            <a:r>
              <a:rPr lang="en-US" altLang="cs-CZ" smtClean="0"/>
              <a:t>Fourth level</a:t>
            </a:r>
          </a:p>
          <a:p>
            <a:pPr lvl="4"/>
            <a:r>
              <a:rPr lang="en-US" altLang="cs-CZ" smtClean="0"/>
              <a:t>Fifth level</a:t>
            </a:r>
          </a:p>
        </p:txBody>
      </p:sp>
      <p:sp>
        <p:nvSpPr>
          <p:cNvPr id="1027" name="Rectangle 23"/>
          <p:cNvSpPr>
            <a:spLocks noChangeArrowheads="1"/>
          </p:cNvSpPr>
          <p:nvPr userDrawn="1"/>
        </p:nvSpPr>
        <p:spPr bwMode="auto">
          <a:xfrm>
            <a:off x="8229600" y="228600"/>
            <a:ext cx="685800" cy="685800"/>
          </a:xfrm>
          <a:prstGeom prst="rect">
            <a:avLst/>
          </a:prstGeom>
          <a:solidFill>
            <a:srgbClr val="7FC41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3500">
              <a:solidFill>
                <a:srgbClr val="8CC63F"/>
              </a:solidFill>
            </a:endParaRPr>
          </a:p>
        </p:txBody>
      </p:sp>
      <p:sp>
        <p:nvSpPr>
          <p:cNvPr id="1028" name="Text Box 24"/>
          <p:cNvSpPr txBox="1">
            <a:spLocks noChangeArrowheads="1"/>
          </p:cNvSpPr>
          <p:nvPr userDrawn="1"/>
        </p:nvSpPr>
        <p:spPr bwMode="auto">
          <a:xfrm>
            <a:off x="8001000" y="381000"/>
            <a:ext cx="838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2pPr>
            <a:lvl3pPr marL="1143000" indent="-228600">
              <a:defRPr sz="2800"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3pPr>
            <a:lvl4pPr marL="1600200" indent="-228600">
              <a:defRPr sz="2800"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4pPr>
            <a:lvl5pPr marL="2057400" indent="-228600">
              <a:defRPr sz="2800"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  <a:ea typeface="ＭＳ Ｐゴシック" pitchFamily="34" charset="-128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cs-CZ" sz="1800" smtClean="0">
                <a:solidFill>
                  <a:srgbClr val="FFFFFF"/>
                </a:solidFill>
              </a:rPr>
              <a:t>&gt; </a:t>
            </a:r>
            <a:fld id="{0160937B-DE67-41DA-8E38-84A4067B6E48}" type="slidenum">
              <a:rPr lang="en-US" altLang="cs-CZ" sz="1800" smtClean="0">
                <a:solidFill>
                  <a:srgbClr val="FFFFFF"/>
                </a:solidFill>
              </a:rPr>
              <a:pPr algn="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altLang="cs-CZ" sz="1800" smtClean="0">
              <a:solidFill>
                <a:srgbClr val="FFFFFF"/>
              </a:solidFill>
            </a:endParaRPr>
          </a:p>
        </p:txBody>
      </p:sp>
      <p:sp>
        <p:nvSpPr>
          <p:cNvPr id="1029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1447800"/>
            <a:ext cx="7467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432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Click to edit Master title style</a:t>
            </a:r>
          </a:p>
        </p:txBody>
      </p:sp>
      <p:sp>
        <p:nvSpPr>
          <p:cNvPr id="1030" name="Rectangle 29"/>
          <p:cNvSpPr>
            <a:spLocks noChangeArrowheads="1"/>
          </p:cNvSpPr>
          <p:nvPr userDrawn="1"/>
        </p:nvSpPr>
        <p:spPr bwMode="auto">
          <a:xfrm>
            <a:off x="103188" y="6096000"/>
            <a:ext cx="8937625" cy="666750"/>
          </a:xfrm>
          <a:prstGeom prst="rect">
            <a:avLst/>
          </a:prstGeom>
          <a:solidFill>
            <a:srgbClr val="7FC41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1" name="Text Box 30"/>
          <p:cNvSpPr txBox="1">
            <a:spLocks noChangeArrowheads="1"/>
          </p:cNvSpPr>
          <p:nvPr userDrawn="1"/>
        </p:nvSpPr>
        <p:spPr bwMode="auto">
          <a:xfrm>
            <a:off x="304800" y="6248400"/>
            <a:ext cx="4191000" cy="30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>
              <a:defRPr sz="2800">
                <a:solidFill>
                  <a:schemeClr val="bg1"/>
                </a:solidFill>
                <a:latin typeface="Trebuchet MS" pitchFamily="34" charset="0"/>
                <a:ea typeface="ＭＳ Ｐゴシック"/>
                <a:cs typeface="ＭＳ Ｐゴシック"/>
              </a:defRPr>
            </a:lvl1pPr>
            <a:lvl2pPr marL="742950" indent="-285750">
              <a:defRPr sz="2800">
                <a:solidFill>
                  <a:schemeClr val="bg1"/>
                </a:solidFill>
                <a:latin typeface="Trebuchet MS" pitchFamily="34" charset="0"/>
                <a:ea typeface="ＭＳ Ｐゴシック"/>
                <a:cs typeface="ＭＳ Ｐゴシック"/>
              </a:defRPr>
            </a:lvl2pPr>
            <a:lvl3pPr marL="1143000" indent="-228600">
              <a:defRPr sz="2800">
                <a:solidFill>
                  <a:schemeClr val="bg1"/>
                </a:solidFill>
                <a:latin typeface="Trebuchet MS" pitchFamily="34" charset="0"/>
                <a:ea typeface="ＭＳ Ｐゴシック"/>
                <a:cs typeface="ＭＳ Ｐゴシック"/>
              </a:defRPr>
            </a:lvl3pPr>
            <a:lvl4pPr marL="1600200" indent="-228600">
              <a:defRPr sz="2800">
                <a:solidFill>
                  <a:schemeClr val="bg1"/>
                </a:solidFill>
                <a:latin typeface="Trebuchet MS" pitchFamily="34" charset="0"/>
                <a:ea typeface="ＭＳ Ｐゴシック"/>
                <a:cs typeface="ＭＳ Ｐゴシック"/>
              </a:defRPr>
            </a:lvl4pPr>
            <a:lvl5pPr marL="2057400" indent="-228600">
              <a:defRPr sz="2800">
                <a:solidFill>
                  <a:schemeClr val="bg1"/>
                </a:solidFill>
                <a:latin typeface="Trebuchet MS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  <a:ea typeface="ＭＳ Ｐゴシック"/>
                <a:cs typeface="ＭＳ Ｐゴシック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fr-BE" sz="1400" smtClean="0">
                <a:solidFill>
                  <a:srgbClr val="FFFFFF"/>
                </a:solidFill>
              </a:rPr>
              <a:t>Doing business through technology</a:t>
            </a:r>
            <a:endParaRPr lang="en-GB" sz="1400" smtClean="0">
              <a:solidFill>
                <a:srgbClr val="FFFFFF"/>
              </a:solidFill>
            </a:endParaRPr>
          </a:p>
        </p:txBody>
      </p:sp>
      <p:sp>
        <p:nvSpPr>
          <p:cNvPr id="1032" name="Text Box 31"/>
          <p:cNvSpPr txBox="1">
            <a:spLocks noChangeArrowheads="1"/>
          </p:cNvSpPr>
          <p:nvPr userDrawn="1"/>
        </p:nvSpPr>
        <p:spPr bwMode="auto">
          <a:xfrm>
            <a:off x="6629400" y="6248400"/>
            <a:ext cx="2362200" cy="30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>
              <a:defRPr sz="2800">
                <a:solidFill>
                  <a:schemeClr val="bg1"/>
                </a:solidFill>
                <a:latin typeface="Trebuchet MS" pitchFamily="34" charset="0"/>
                <a:ea typeface="ＭＳ Ｐゴシック"/>
                <a:cs typeface="ＭＳ Ｐゴシック"/>
              </a:defRPr>
            </a:lvl1pPr>
            <a:lvl2pPr marL="742950" indent="-285750">
              <a:defRPr sz="2800">
                <a:solidFill>
                  <a:schemeClr val="bg1"/>
                </a:solidFill>
                <a:latin typeface="Trebuchet MS" pitchFamily="34" charset="0"/>
                <a:ea typeface="ＭＳ Ｐゴシック"/>
                <a:cs typeface="ＭＳ Ｐゴシック"/>
              </a:defRPr>
            </a:lvl2pPr>
            <a:lvl3pPr marL="1143000" indent="-228600">
              <a:defRPr sz="2800">
                <a:solidFill>
                  <a:schemeClr val="bg1"/>
                </a:solidFill>
                <a:latin typeface="Trebuchet MS" pitchFamily="34" charset="0"/>
                <a:ea typeface="ＭＳ Ｐゴシック"/>
                <a:cs typeface="ＭＳ Ｐゴシック"/>
              </a:defRPr>
            </a:lvl3pPr>
            <a:lvl4pPr marL="1600200" indent="-228600">
              <a:defRPr sz="2800">
                <a:solidFill>
                  <a:schemeClr val="bg1"/>
                </a:solidFill>
                <a:latin typeface="Trebuchet MS" pitchFamily="34" charset="0"/>
                <a:ea typeface="ＭＳ Ｐゴシック"/>
                <a:cs typeface="ＭＳ Ｐゴシック"/>
              </a:defRPr>
            </a:lvl4pPr>
            <a:lvl5pPr marL="2057400" indent="-228600">
              <a:defRPr sz="2800">
                <a:solidFill>
                  <a:schemeClr val="bg1"/>
                </a:solidFill>
                <a:latin typeface="Trebuchet MS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  <a:ea typeface="ＭＳ Ｐゴシック"/>
                <a:cs typeface="ＭＳ Ｐゴシック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fr-BE" sz="1400" smtClean="0">
                <a:solidFill>
                  <a:srgbClr val="FFFFFF"/>
                </a:solidFill>
              </a:rPr>
              <a:t>www.eurekanetwork.org</a:t>
            </a:r>
            <a:endParaRPr lang="en-GB" sz="140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1370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>
          <a:solidFill>
            <a:srgbClr val="8CC63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>
          <a:solidFill>
            <a:srgbClr val="8CC63F"/>
          </a:solidFill>
          <a:latin typeface="Trebuchet MS" pitchFamily="34" charset="0"/>
          <a:ea typeface="ＭＳ Ｐゴシック"/>
          <a:cs typeface="ＭＳ Ｐゴシック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>
          <a:solidFill>
            <a:srgbClr val="8CC63F"/>
          </a:solidFill>
          <a:latin typeface="Trebuchet MS" pitchFamily="34" charset="0"/>
          <a:ea typeface="ＭＳ Ｐゴシック"/>
          <a:cs typeface="ＭＳ Ｐゴシック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>
          <a:solidFill>
            <a:srgbClr val="8CC63F"/>
          </a:solidFill>
          <a:latin typeface="Trebuchet MS" pitchFamily="34" charset="0"/>
          <a:ea typeface="ＭＳ Ｐゴシック"/>
          <a:cs typeface="ＭＳ Ｐゴシック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>
          <a:solidFill>
            <a:srgbClr val="8CC63F"/>
          </a:solidFill>
          <a:latin typeface="Trebuchet MS" pitchFamily="34" charset="0"/>
          <a:ea typeface="ＭＳ Ｐゴシック"/>
          <a:cs typeface="ＭＳ Ｐゴシック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rgbClr val="8CC63F"/>
          </a:solidFill>
          <a:latin typeface="Trebuchet MS" pitchFamily="34" charset="0"/>
          <a:ea typeface="ＭＳ Ｐゴシック"/>
          <a:cs typeface="ＭＳ Ｐゴシック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rgbClr val="8CC63F"/>
          </a:solidFill>
          <a:latin typeface="Trebuchet MS" pitchFamily="34" charset="0"/>
          <a:ea typeface="ＭＳ Ｐゴシック"/>
          <a:cs typeface="ＭＳ Ｐゴシック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rgbClr val="8CC63F"/>
          </a:solidFill>
          <a:latin typeface="Trebuchet MS" pitchFamily="34" charset="0"/>
          <a:ea typeface="ＭＳ Ｐゴシック"/>
          <a:cs typeface="ＭＳ Ｐゴシック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rgbClr val="8CC63F"/>
          </a:solidFill>
          <a:latin typeface="Trebuchet MS" pitchFamily="34" charset="0"/>
          <a:ea typeface="ＭＳ Ｐゴシック"/>
          <a:cs typeface="ＭＳ Ｐゴシック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&gt;"/>
        <a:defRPr sz="25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&gt;"/>
        <a:defRPr sz="25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&gt;"/>
        <a:defRPr sz="25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&gt;"/>
        <a:defRPr sz="25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Arial" pitchFamily="34" charset="0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Arial" pitchFamily="34" charset="0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Arial" pitchFamily="34" charset="0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Arial" pitchFamily="34" charset="0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C80372DB-3AC5-487E-B700-A6795640F573}" type="datetimeFigureOut">
              <a:rPr lang="en-GB"/>
              <a:pPr>
                <a:defRPr/>
              </a:pPr>
              <a:t>05/12/2016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4121BF19-00FE-4DAB-9B24-97F8E77AC5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03843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A3DAF-FDAA-45F0-BB27-B712B8B2AE6C}" type="datetimeFigureOut">
              <a:rPr lang="en-GB" smtClean="0">
                <a:solidFill>
                  <a:prstClr val="black">
                    <a:tint val="75000"/>
                  </a:prstClr>
                </a:solidFill>
                <a:ea typeface="ＭＳ Ｐゴシック" pitchFamily="34" charset="-128"/>
              </a:rPr>
              <a:pPr/>
              <a:t>05/12/2016</a:t>
            </a:fld>
            <a:endParaRPr lang="en-GB">
              <a:solidFill>
                <a:prstClr val="black">
                  <a:tint val="75000"/>
                </a:prstClr>
              </a:solidFill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  <a:ea typeface="ＭＳ Ｐゴシック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F0B98-2BE3-4F8E-9F03-D75536EB4727}" type="slidenum">
              <a:rPr lang="en-GB" smtClean="0">
                <a:solidFill>
                  <a:prstClr val="black">
                    <a:tint val="75000"/>
                  </a:prstClr>
                </a:solidFill>
                <a:ea typeface="ＭＳ Ｐゴシック" pitchFamily="34" charset="-128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5053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A3DAF-FDAA-45F0-BB27-B712B8B2AE6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05/12/2016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F0B98-2BE3-4F8E-9F03-D75536EB472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319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5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>
          <a:xfrm>
            <a:off x="900113" y="1700213"/>
            <a:ext cx="7253287" cy="3168650"/>
          </a:xfrm>
        </p:spPr>
        <p:txBody>
          <a:bodyPr/>
          <a:lstStyle/>
          <a:p>
            <a:pPr algn="ctr">
              <a:spcBef>
                <a:spcPct val="50000"/>
              </a:spcBef>
              <a:defRPr/>
            </a:pPr>
            <a:r>
              <a:rPr lang="en-GB" sz="3600" b="1" dirty="0" smtClean="0">
                <a:solidFill>
                  <a:schemeClr val="bg2"/>
                </a:solidFill>
              </a:rPr>
              <a:t>EUPRO II LE15028</a:t>
            </a:r>
            <a:r>
              <a:rPr lang="cs-CZ" sz="3600" b="1" dirty="0" smtClean="0">
                <a:solidFill>
                  <a:schemeClr val="bg2"/>
                </a:solidFill>
              </a:rPr>
              <a:t> </a:t>
            </a:r>
            <a:r>
              <a:rPr lang="en-GB" sz="3600" b="1" dirty="0" smtClean="0">
                <a:solidFill>
                  <a:schemeClr val="bg2"/>
                </a:solidFill>
              </a:rPr>
              <a:t>project </a:t>
            </a:r>
            <a:r>
              <a:rPr lang="cs-CZ" sz="3600" b="1" dirty="0" smtClean="0">
                <a:solidFill>
                  <a:schemeClr val="tx1"/>
                </a:solidFill>
              </a:rPr>
              <a:t/>
            </a:r>
            <a:br>
              <a:rPr lang="cs-CZ" sz="3600" b="1" dirty="0" smtClean="0">
                <a:solidFill>
                  <a:schemeClr val="tx1"/>
                </a:solidFill>
              </a:rPr>
            </a:br>
            <a:r>
              <a:rPr lang="cs-CZ" sz="3600" b="1" dirty="0" smtClean="0">
                <a:solidFill>
                  <a:schemeClr val="tx1"/>
                </a:solidFill>
              </a:rPr>
              <a:t/>
            </a:r>
            <a:br>
              <a:rPr lang="cs-CZ" sz="3600" b="1" dirty="0" smtClean="0">
                <a:solidFill>
                  <a:schemeClr val="tx1"/>
                </a:solidFill>
              </a:rPr>
            </a:br>
            <a:r>
              <a:rPr lang="cs-CZ" sz="3600" b="1" dirty="0" smtClean="0">
                <a:solidFill>
                  <a:schemeClr val="tx1"/>
                </a:solidFill>
              </a:rPr>
              <a:t/>
            </a:r>
            <a:br>
              <a:rPr lang="cs-CZ" sz="3600" b="1" dirty="0" smtClean="0">
                <a:solidFill>
                  <a:schemeClr val="tx1"/>
                </a:solidFill>
              </a:rPr>
            </a:br>
            <a:r>
              <a:rPr lang="cs-CZ" altLang="cs-CZ" sz="2800" dirty="0" smtClean="0">
                <a:solidFill>
                  <a:schemeClr val="tx1"/>
                </a:solidFill>
                <a:latin typeface="Calibri" pitchFamily="34" charset="0"/>
              </a:rPr>
              <a:t>Svatopluk Halada</a:t>
            </a:r>
            <a:br>
              <a:rPr lang="cs-CZ" altLang="cs-CZ" sz="28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en-GB" altLang="cs-CZ" sz="2400" dirty="0" smtClean="0">
                <a:solidFill>
                  <a:schemeClr val="tx1"/>
                </a:solidFill>
                <a:latin typeface="Calibri" pitchFamily="34" charset="0"/>
              </a:rPr>
              <a:t>Association of Innovative Entrepreneurship CR</a:t>
            </a:r>
            <a:br>
              <a:rPr lang="en-GB" altLang="cs-CZ" sz="2400" dirty="0" smtClean="0">
                <a:solidFill>
                  <a:schemeClr val="tx1"/>
                </a:solidFill>
                <a:latin typeface="Calibri" pitchFamily="34" charset="0"/>
              </a:rPr>
            </a:br>
            <a:endParaRPr lang="en-GB" sz="2400" b="1" dirty="0" smtClean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34819" name="Picture 9" descr="AIP ČR, z.s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4175" y="333375"/>
            <a:ext cx="2085975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29249176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xfrm>
            <a:off x="285750" y="204788"/>
            <a:ext cx="7867650" cy="703932"/>
          </a:xfrm>
        </p:spPr>
        <p:txBody>
          <a:bodyPr/>
          <a:lstStyle/>
          <a:p>
            <a:r>
              <a:rPr lang="en-GB" sz="2400" dirty="0" smtClean="0">
                <a:solidFill>
                  <a:schemeClr val="bg2"/>
                </a:solidFill>
              </a:rPr>
              <a:t>EUPRO II LE15028</a:t>
            </a:r>
            <a:r>
              <a:rPr lang="cs-CZ" sz="2400" dirty="0" smtClean="0">
                <a:solidFill>
                  <a:schemeClr val="bg2"/>
                </a:solidFill>
              </a:rPr>
              <a:t> </a:t>
            </a:r>
            <a:r>
              <a:rPr lang="en-GB" sz="2400" dirty="0" smtClean="0">
                <a:solidFill>
                  <a:schemeClr val="bg2"/>
                </a:solidFill>
              </a:rPr>
              <a:t>project</a:t>
            </a:r>
            <a:endParaRPr lang="cs-CZ" altLang="cs-CZ" sz="2400" dirty="0" smtClean="0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35843" name="Obdélník 3"/>
          <p:cNvSpPr>
            <a:spLocks noChangeArrowheads="1"/>
          </p:cNvSpPr>
          <p:nvPr/>
        </p:nvSpPr>
        <p:spPr bwMode="auto">
          <a:xfrm>
            <a:off x="714375" y="1214438"/>
            <a:ext cx="7643813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1313" indent="-341313" algn="ctr" eaLnBrk="0" fontAlgn="base" hangingPunct="0">
              <a:spcBef>
                <a:spcPts val="60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600">
                <a:solidFill>
                  <a:srgbClr val="000000"/>
                </a:solidFill>
              </a:rPr>
              <a:t>  </a:t>
            </a:r>
            <a:endParaRPr lang="cs-CZ" altLang="cs-CZ" sz="3600">
              <a:solidFill>
                <a:srgbClr val="000000"/>
              </a:solidFill>
            </a:endParaRPr>
          </a:p>
          <a:p>
            <a:pPr marL="341313" indent="-341313" eaLnBrk="0" fontAlgn="base" hangingPunct="0">
              <a:spcBef>
                <a:spcPts val="60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3600">
              <a:solidFill>
                <a:srgbClr val="000000"/>
              </a:solidFill>
            </a:endParaRPr>
          </a:p>
          <a:p>
            <a:pPr marL="341313" indent="-341313" eaLnBrk="0" fontAlgn="base" hangingPunct="0">
              <a:spcBef>
                <a:spcPts val="60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600">
                <a:solidFill>
                  <a:srgbClr val="000000"/>
                </a:solidFill>
              </a:rPr>
              <a:t>   </a:t>
            </a:r>
          </a:p>
        </p:txBody>
      </p:sp>
      <p:sp>
        <p:nvSpPr>
          <p:cNvPr id="6" name="Obdélník 5"/>
          <p:cNvSpPr/>
          <p:nvPr/>
        </p:nvSpPr>
        <p:spPr>
          <a:xfrm>
            <a:off x="467544" y="980728"/>
            <a:ext cx="8352606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cs-CZ" sz="3200" dirty="0">
                <a:solidFill>
                  <a:srgbClr val="000000"/>
                </a:solidFill>
                <a:latin typeface="Calibri" pitchFamily="34" charset="0"/>
              </a:rPr>
              <a:t>Programme EUPRO II</a:t>
            </a:r>
          </a:p>
          <a:p>
            <a:pPr marL="342900" indent="-3429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en-GB" sz="2200" dirty="0">
                <a:solidFill>
                  <a:srgbClr val="000000"/>
                </a:solidFill>
                <a:latin typeface="Calibri" pitchFamily="34" charset="0"/>
              </a:rPr>
              <a:t>managed and coordinated by </a:t>
            </a:r>
            <a:r>
              <a:rPr lang="en-GB" sz="2200" dirty="0">
                <a:solidFill>
                  <a:srgbClr val="000000"/>
                </a:solidFill>
                <a:latin typeface="Calibri" pitchFamily="34" charset="0"/>
                <a:ea typeface="Calibri"/>
              </a:rPr>
              <a:t>Ministry of Education, Youth and Sports (</a:t>
            </a:r>
            <a:r>
              <a:rPr lang="en-GB" sz="2200" dirty="0">
                <a:solidFill>
                  <a:srgbClr val="000000"/>
                </a:solidFill>
                <a:latin typeface="Calibri" pitchFamily="34" charset="0"/>
              </a:rPr>
              <a:t>MEYS)</a:t>
            </a:r>
          </a:p>
          <a:p>
            <a:pPr marL="342900" indent="-3429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en-GB" sz="2200" dirty="0">
                <a:solidFill>
                  <a:srgbClr val="000000"/>
                </a:solidFill>
                <a:latin typeface="Calibri" pitchFamily="34" charset="0"/>
              </a:rPr>
              <a:t>ongoing in 2010 - 2017</a:t>
            </a:r>
          </a:p>
          <a:p>
            <a:pPr marL="342900" indent="-3429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en-GB" sz="2200" dirty="0">
                <a:solidFill>
                  <a:srgbClr val="000000"/>
                </a:solidFill>
                <a:latin typeface="Calibri" pitchFamily="34" charset="0"/>
              </a:rPr>
              <a:t>tool for funding national infrastructure supporting international R&amp;D cooperation of the Czech Republic</a:t>
            </a:r>
          </a:p>
          <a:p>
            <a:pPr marL="800100" lvl="1" indent="-3429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en-GB" sz="2200" dirty="0">
                <a:solidFill>
                  <a:srgbClr val="000000"/>
                </a:solidFill>
                <a:latin typeface="Calibri" pitchFamily="34" charset="0"/>
              </a:rPr>
              <a:t>increase participation of Czech organisations in multi- and bilateral programmes and other R&amp;D cooperation activities</a:t>
            </a:r>
          </a:p>
          <a:p>
            <a:pPr marL="800100" lvl="1" indent="-3429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en-GB" sz="2200" dirty="0">
                <a:solidFill>
                  <a:srgbClr val="000000"/>
                </a:solidFill>
                <a:latin typeface="Calibri" pitchFamily="34" charset="0"/>
              </a:rPr>
              <a:t>support Czech representatives involved in governing bodies of international R&amp;D programmes and relevant actions</a:t>
            </a:r>
            <a:endParaRPr lang="en-GB" sz="2200" dirty="0">
              <a:solidFill>
                <a:srgbClr val="0D2456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770763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>
          <a:xfrm>
            <a:off x="285750" y="204788"/>
            <a:ext cx="7867650" cy="703932"/>
          </a:xfrm>
        </p:spPr>
        <p:txBody>
          <a:bodyPr/>
          <a:lstStyle/>
          <a:p>
            <a:r>
              <a:rPr lang="en-GB" sz="2400" dirty="0" smtClean="0">
                <a:solidFill>
                  <a:schemeClr val="bg2"/>
                </a:solidFill>
              </a:rPr>
              <a:t>EUPRO II LE15028</a:t>
            </a:r>
            <a:r>
              <a:rPr lang="cs-CZ" sz="2400" dirty="0" smtClean="0">
                <a:solidFill>
                  <a:schemeClr val="bg2"/>
                </a:solidFill>
              </a:rPr>
              <a:t> </a:t>
            </a:r>
            <a:r>
              <a:rPr lang="en-GB" sz="2400" dirty="0" smtClean="0">
                <a:solidFill>
                  <a:schemeClr val="bg2"/>
                </a:solidFill>
              </a:rPr>
              <a:t>project </a:t>
            </a:r>
            <a:endParaRPr lang="cs-CZ" altLang="cs-CZ" sz="2400" dirty="0" smtClean="0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36867" name="Obdélník 3"/>
          <p:cNvSpPr>
            <a:spLocks noChangeArrowheads="1"/>
          </p:cNvSpPr>
          <p:nvPr/>
        </p:nvSpPr>
        <p:spPr bwMode="auto">
          <a:xfrm>
            <a:off x="714375" y="1214438"/>
            <a:ext cx="7643813" cy="1277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1313" indent="-341313" algn="just" eaLnBrk="0" fontAlgn="base" hangingPunct="0">
              <a:spcBef>
                <a:spcPts val="60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600">
                <a:solidFill>
                  <a:srgbClr val="000000"/>
                </a:solidFill>
              </a:rPr>
              <a:t>  </a:t>
            </a:r>
            <a:endParaRPr lang="cs-CZ" altLang="cs-CZ" sz="3600">
              <a:solidFill>
                <a:srgbClr val="000000"/>
              </a:solidFill>
            </a:endParaRPr>
          </a:p>
          <a:p>
            <a:pPr marL="341313" indent="-341313" eaLnBrk="0" fontAlgn="base" hangingPunct="0">
              <a:spcBef>
                <a:spcPts val="60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600">
                <a:solidFill>
                  <a:srgbClr val="000000"/>
                </a:solidFill>
              </a:rPr>
              <a:t>   </a:t>
            </a:r>
          </a:p>
        </p:txBody>
      </p:sp>
      <p:sp>
        <p:nvSpPr>
          <p:cNvPr id="6" name="Obdélník 5"/>
          <p:cNvSpPr/>
          <p:nvPr/>
        </p:nvSpPr>
        <p:spPr>
          <a:xfrm>
            <a:off x="467544" y="980728"/>
            <a:ext cx="8318128" cy="490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sz="2800" dirty="0" smtClean="0">
                <a:solidFill>
                  <a:srgbClr val="000000"/>
                </a:solidFill>
                <a:latin typeface="Calibri" pitchFamily="34" charset="0"/>
              </a:rPr>
              <a:t>LE 15028 project</a:t>
            </a:r>
          </a:p>
          <a:p>
            <a:pPr eaLnBrk="0" fontAlgn="base" hangingPunct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en-GB" sz="2200" dirty="0" smtClean="0">
                <a:latin typeface="Calibri" pitchFamily="34" charset="0"/>
                <a:ea typeface="Calibri"/>
                <a:cs typeface="Times New Roman"/>
              </a:rPr>
              <a:t>AIE CR - Branch contact organizations for </a:t>
            </a:r>
            <a:r>
              <a:rPr lang="en-GB" sz="2200" dirty="0">
                <a:latin typeface="Calibri" pitchFamily="34" charset="0"/>
                <a:ea typeface="Calibri"/>
                <a:cs typeface="Times New Roman"/>
              </a:rPr>
              <a:t>international EUREKA and Eurostars </a:t>
            </a:r>
            <a:r>
              <a:rPr lang="en-GB" sz="2200" dirty="0" smtClean="0">
                <a:latin typeface="Calibri" pitchFamily="34" charset="0"/>
                <a:ea typeface="Calibri"/>
                <a:cs typeface="Times New Roman"/>
              </a:rPr>
              <a:t>programmes </a:t>
            </a:r>
            <a:endParaRPr lang="cs-CZ" sz="2200" dirty="0" smtClean="0">
              <a:latin typeface="Calibri" pitchFamily="34" charset="0"/>
              <a:ea typeface="Calibri"/>
              <a:cs typeface="Times New Roman"/>
            </a:endParaRPr>
          </a:p>
          <a:p>
            <a:pPr marL="342900" indent="-342900" eaLnBrk="0" fontAlgn="base" hangingPunct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Font typeface="Wingdings" pitchFamily="2" charset="2"/>
              <a:buChar char="§"/>
            </a:pPr>
            <a:r>
              <a:rPr lang="en-GB" sz="2200" dirty="0" smtClean="0">
                <a:latin typeface="Calibri" pitchFamily="34" charset="0"/>
              </a:rPr>
              <a:t>Investigator of the project</a:t>
            </a:r>
            <a:r>
              <a:rPr lang="en-GB" sz="2200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Times New Roman"/>
              </a:rPr>
              <a:t>: </a:t>
            </a:r>
            <a:r>
              <a:rPr lang="cs-CZ" sz="2200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Times New Roman"/>
              </a:rPr>
              <a:t> </a:t>
            </a:r>
            <a:r>
              <a:rPr lang="en-GB" altLang="cs-CZ" sz="2200" dirty="0" smtClean="0">
                <a:latin typeface="Calibri" pitchFamily="34" charset="0"/>
              </a:rPr>
              <a:t>Association of Innovative Entrepreneurship CR</a:t>
            </a:r>
            <a:r>
              <a:rPr lang="cs-CZ" altLang="cs-CZ" sz="2200" dirty="0" smtClean="0">
                <a:latin typeface="Calibri" pitchFamily="34" charset="0"/>
              </a:rPr>
              <a:t> (AIE CR)</a:t>
            </a:r>
            <a:endParaRPr lang="en-GB" altLang="cs-CZ" sz="2200" dirty="0" smtClean="0">
              <a:latin typeface="Calibri" pitchFamily="34" charset="0"/>
            </a:endParaRPr>
          </a:p>
          <a:p>
            <a:pPr marL="342900" indent="-342900" eaLnBrk="0" fontAlgn="base" hangingPunct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Font typeface="Wingdings" pitchFamily="2" charset="2"/>
              <a:buChar char="§"/>
            </a:pPr>
            <a:r>
              <a:rPr lang="en-GB" altLang="cs-CZ" sz="2200" dirty="0" smtClean="0">
                <a:latin typeface="Calibri" pitchFamily="34" charset="0"/>
              </a:rPr>
              <a:t>P</a:t>
            </a:r>
            <a:r>
              <a:rPr lang="en-GB" sz="2200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Times New Roman"/>
              </a:rPr>
              <a:t>roject time: 2016 -2017</a:t>
            </a:r>
          </a:p>
          <a:p>
            <a:pPr marL="800100" lvl="1" indent="-342900" eaLnBrk="0" fontAlgn="base" hangingPunct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Font typeface="Wingdings" pitchFamily="2" charset="2"/>
              <a:buChar char="§"/>
            </a:pPr>
            <a:r>
              <a:rPr lang="en-GB" sz="2200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Times New Roman"/>
              </a:rPr>
              <a:t>Main project goals and activities:</a:t>
            </a:r>
          </a:p>
          <a:p>
            <a:pPr marL="706438" indent="-342900" eaLnBrk="0" fontAlgn="base" hangingPunct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Font typeface="Wingdings" pitchFamily="2" charset="2"/>
              <a:buChar char="ü"/>
            </a:pPr>
            <a:r>
              <a:rPr lang="en-GB" dirty="0" smtClean="0">
                <a:latin typeface="Calibri" pitchFamily="34" charset="0"/>
                <a:ea typeface="Calibri"/>
                <a:cs typeface="Times New Roman"/>
              </a:rPr>
              <a:t>administrative </a:t>
            </a:r>
            <a:r>
              <a:rPr lang="en-GB" dirty="0">
                <a:latin typeface="Calibri" pitchFamily="34" charset="0"/>
                <a:ea typeface="Calibri"/>
                <a:cs typeface="Times New Roman"/>
              </a:rPr>
              <a:t>support </a:t>
            </a:r>
            <a:r>
              <a:rPr lang="cs-CZ" dirty="0" smtClean="0">
                <a:latin typeface="Calibri" pitchFamily="34" charset="0"/>
                <a:ea typeface="Calibri"/>
                <a:cs typeface="Times New Roman"/>
              </a:rPr>
              <a:t>to</a:t>
            </a:r>
            <a:r>
              <a:rPr lang="en-GB" dirty="0" smtClean="0">
                <a:latin typeface="Calibri" pitchFamily="34" charset="0"/>
                <a:ea typeface="Calibri"/>
                <a:cs typeface="Times New Roman"/>
              </a:rPr>
              <a:t> </a:t>
            </a:r>
            <a:r>
              <a:rPr lang="en-GB" dirty="0">
                <a:latin typeface="Calibri" pitchFamily="34" charset="0"/>
                <a:ea typeface="Calibri"/>
                <a:cs typeface="Times New Roman"/>
              </a:rPr>
              <a:t>the Expert Advisory Body INTER- EUREKA, EUREKA </a:t>
            </a:r>
            <a:r>
              <a:rPr lang="en-GB" dirty="0" smtClean="0">
                <a:latin typeface="Calibri" pitchFamily="34" charset="0"/>
                <a:ea typeface="Calibri"/>
                <a:cs typeface="Times New Roman"/>
              </a:rPr>
              <a:t>and Eurostars of MEYS </a:t>
            </a:r>
          </a:p>
          <a:p>
            <a:pPr marL="706438" indent="-342900" eaLnBrk="0" fontAlgn="base" hangingPunct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Font typeface="Wingdings" pitchFamily="2" charset="2"/>
              <a:buChar char="ü"/>
            </a:pPr>
            <a:r>
              <a:rPr lang="en-GB" dirty="0" smtClean="0">
                <a:latin typeface="Calibri" pitchFamily="34" charset="0"/>
                <a:ea typeface="Calibri"/>
                <a:cs typeface="Times New Roman"/>
              </a:rPr>
              <a:t>expert support to Czech EUREKA NPC</a:t>
            </a:r>
          </a:p>
          <a:p>
            <a:pPr marL="706438" indent="-342900" eaLnBrk="0" fontAlgn="base" hangingPunct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Font typeface="Wingdings" pitchFamily="2" charset="2"/>
              <a:buChar char="ü"/>
            </a:pPr>
            <a:r>
              <a:rPr lang="en-GB" dirty="0" smtClean="0">
                <a:latin typeface="Calibri" pitchFamily="34" charset="0"/>
                <a:ea typeface="Calibri"/>
                <a:cs typeface="Times New Roman"/>
              </a:rPr>
              <a:t>national  office of </a:t>
            </a:r>
            <a:r>
              <a:rPr lang="cs-CZ" dirty="0" smtClean="0">
                <a:latin typeface="Calibri" pitchFamily="34" charset="0"/>
                <a:ea typeface="Calibri"/>
                <a:cs typeface="Times New Roman"/>
              </a:rPr>
              <a:t>Czech </a:t>
            </a:r>
            <a:r>
              <a:rPr lang="en-GB" dirty="0" smtClean="0">
                <a:latin typeface="Calibri" pitchFamily="34" charset="0"/>
                <a:ea typeface="Calibri"/>
                <a:cs typeface="Times New Roman"/>
              </a:rPr>
              <a:t>EUREKA HLR</a:t>
            </a:r>
          </a:p>
        </p:txBody>
      </p:sp>
    </p:spTree>
    <p:extLst>
      <p:ext uri="{BB962C8B-B14F-4D97-AF65-F5344CB8AC3E}">
        <p14:creationId xmlns:p14="http://schemas.microsoft.com/office/powerpoint/2010/main" xmlns="" val="194659817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>
          <a:xfrm>
            <a:off x="285750" y="204788"/>
            <a:ext cx="7867650" cy="703932"/>
          </a:xfrm>
        </p:spPr>
        <p:txBody>
          <a:bodyPr/>
          <a:lstStyle/>
          <a:p>
            <a:r>
              <a:rPr lang="en-GB" sz="2400" dirty="0" smtClean="0">
                <a:solidFill>
                  <a:schemeClr val="bg2"/>
                </a:solidFill>
              </a:rPr>
              <a:t>EUPRO II LE15028</a:t>
            </a:r>
            <a:r>
              <a:rPr lang="cs-CZ" sz="2400" dirty="0" smtClean="0">
                <a:solidFill>
                  <a:schemeClr val="bg2"/>
                </a:solidFill>
              </a:rPr>
              <a:t> </a:t>
            </a:r>
            <a:r>
              <a:rPr lang="en-GB" sz="2400" dirty="0" smtClean="0">
                <a:solidFill>
                  <a:schemeClr val="bg2"/>
                </a:solidFill>
              </a:rPr>
              <a:t>project</a:t>
            </a:r>
            <a:endParaRPr lang="cs-CZ" altLang="cs-CZ" sz="2400" dirty="0" smtClean="0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36867" name="Obdélník 3"/>
          <p:cNvSpPr>
            <a:spLocks noChangeArrowheads="1"/>
          </p:cNvSpPr>
          <p:nvPr/>
        </p:nvSpPr>
        <p:spPr bwMode="auto">
          <a:xfrm>
            <a:off x="714375" y="1214438"/>
            <a:ext cx="7643813" cy="1277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1313" indent="-341313" algn="just" eaLnBrk="0" fontAlgn="base" hangingPunct="0">
              <a:spcBef>
                <a:spcPts val="60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600">
                <a:solidFill>
                  <a:srgbClr val="000000"/>
                </a:solidFill>
              </a:rPr>
              <a:t>  </a:t>
            </a:r>
            <a:endParaRPr lang="cs-CZ" altLang="cs-CZ" sz="3600">
              <a:solidFill>
                <a:srgbClr val="000000"/>
              </a:solidFill>
            </a:endParaRPr>
          </a:p>
          <a:p>
            <a:pPr marL="341313" indent="-341313" eaLnBrk="0" fontAlgn="base" hangingPunct="0">
              <a:spcBef>
                <a:spcPts val="60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600">
                <a:solidFill>
                  <a:srgbClr val="000000"/>
                </a:solidFill>
              </a:rPr>
              <a:t>   </a:t>
            </a:r>
          </a:p>
        </p:txBody>
      </p:sp>
      <p:sp>
        <p:nvSpPr>
          <p:cNvPr id="6" name="Obdélník 5"/>
          <p:cNvSpPr/>
          <p:nvPr/>
        </p:nvSpPr>
        <p:spPr>
          <a:xfrm>
            <a:off x="467544" y="980728"/>
            <a:ext cx="8208912" cy="5002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06438" lvl="0" indent="-342900" eaLnBrk="0" fontAlgn="base" hangingPunct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Font typeface="Wingdings" pitchFamily="2" charset="2"/>
              <a:buChar char="ü"/>
            </a:pPr>
            <a:r>
              <a:rPr lang="en-GB" dirty="0">
                <a:solidFill>
                  <a:srgbClr val="000000"/>
                </a:solidFill>
                <a:latin typeface="Calibri" pitchFamily="34" charset="0"/>
                <a:ea typeface="Calibri"/>
                <a:cs typeface="Times New Roman"/>
              </a:rPr>
              <a:t>proactive approach to Czech applicants for international cooperation in research, development and innovation</a:t>
            </a:r>
          </a:p>
          <a:p>
            <a:pPr marL="706438" indent="-342900" eaLnBrk="0" fontAlgn="base" hangingPunct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Font typeface="Wingdings" pitchFamily="2" charset="2"/>
              <a:buChar char="ü"/>
            </a:pPr>
            <a:r>
              <a:rPr lang="en-GB" dirty="0" smtClean="0">
                <a:solidFill>
                  <a:srgbClr val="000000"/>
                </a:solidFill>
                <a:latin typeface="Calibri" pitchFamily="34" charset="0"/>
              </a:rPr>
              <a:t>procedures </a:t>
            </a:r>
            <a:r>
              <a:rPr lang="en-GB" dirty="0">
                <a:solidFill>
                  <a:srgbClr val="000000"/>
                </a:solidFill>
                <a:latin typeface="Calibri" pitchFamily="34" charset="0"/>
              </a:rPr>
              <a:t>and mechanisms for involving of Czech entities into international programmes EUREKA and Eurostars</a:t>
            </a:r>
            <a:endParaRPr lang="en-GB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  <a:p>
            <a:pPr marL="706438" indent="-342900" eaLnBrk="0" fontAlgn="base" hangingPunct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Font typeface="Wingdings" pitchFamily="2" charset="2"/>
              <a:buChar char="ü"/>
            </a:pPr>
            <a:r>
              <a:rPr lang="en-GB" dirty="0">
                <a:solidFill>
                  <a:srgbClr val="000000"/>
                </a:solidFill>
                <a:latin typeface="Calibri" pitchFamily="34" charset="0"/>
                <a:ea typeface="Calibri"/>
                <a:cs typeface="Times New Roman"/>
              </a:rPr>
              <a:t>providing evaluation of results and impacts of EUREKA and Eurostars projects </a:t>
            </a:r>
          </a:p>
          <a:p>
            <a:pPr marL="706438" indent="-342900" eaLnBrk="0" fontAlgn="base" hangingPunct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Font typeface="Wingdings" pitchFamily="2" charset="2"/>
              <a:buChar char="ü"/>
            </a:pPr>
            <a:r>
              <a:rPr lang="en-GB" dirty="0">
                <a:solidFill>
                  <a:srgbClr val="000000"/>
                </a:solidFill>
                <a:latin typeface="Calibri" pitchFamily="34" charset="0"/>
                <a:ea typeface="Calibri"/>
                <a:cs typeface="Times New Roman"/>
              </a:rPr>
              <a:t>national database management of EUREKA and Eurostars projects </a:t>
            </a:r>
          </a:p>
          <a:p>
            <a:pPr marL="706438" indent="-342900" eaLnBrk="0" fontAlgn="base" hangingPunct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Font typeface="Wingdings" pitchFamily="2" charset="2"/>
              <a:buChar char="ü"/>
            </a:pPr>
            <a:r>
              <a:rPr lang="en-GB" dirty="0">
                <a:solidFill>
                  <a:srgbClr val="000000"/>
                </a:solidFill>
                <a:latin typeface="Calibri" pitchFamily="34" charset="0"/>
                <a:ea typeface="Calibri"/>
                <a:cs typeface="Times New Roman"/>
              </a:rPr>
              <a:t>preparation and publication of  an overview </a:t>
            </a:r>
            <a:r>
              <a:rPr lang="cs-CZ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Times New Roman"/>
              </a:rPr>
              <a:t>“T</a:t>
            </a:r>
            <a:r>
              <a:rPr lang="en-GB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Times New Roman"/>
              </a:rPr>
              <a:t>he </a:t>
            </a:r>
            <a:r>
              <a:rPr lang="en-GB" dirty="0">
                <a:solidFill>
                  <a:srgbClr val="000000"/>
                </a:solidFill>
                <a:latin typeface="Calibri" pitchFamily="34" charset="0"/>
                <a:ea typeface="Calibri"/>
                <a:cs typeface="Times New Roman"/>
              </a:rPr>
              <a:t>Czech Republic in EUREKA </a:t>
            </a:r>
            <a:r>
              <a:rPr lang="en-GB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Times New Roman"/>
              </a:rPr>
              <a:t>1985-2015</a:t>
            </a:r>
            <a:r>
              <a:rPr lang="cs-CZ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Times New Roman"/>
              </a:rPr>
              <a:t>“</a:t>
            </a:r>
            <a:endParaRPr lang="en-GB" dirty="0" smtClean="0">
              <a:solidFill>
                <a:srgbClr val="000000"/>
              </a:solidFill>
              <a:latin typeface="Calibri" pitchFamily="34" charset="0"/>
              <a:ea typeface="Calibri"/>
              <a:cs typeface="Times New Roman"/>
            </a:endParaRPr>
          </a:p>
          <a:p>
            <a:pPr marL="706438" indent="-342900" eaLnBrk="0" fontAlgn="base" hangingPunct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Font typeface="Wingdings" pitchFamily="2" charset="2"/>
              <a:buChar char="ü"/>
            </a:pPr>
            <a:r>
              <a:rPr lang="en-GB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Times New Roman"/>
              </a:rPr>
              <a:t>preparation and publication of methodological manuals e.g. Funding rules </a:t>
            </a:r>
            <a:r>
              <a:rPr lang="en-GB" dirty="0">
                <a:solidFill>
                  <a:srgbClr val="000000"/>
                </a:solidFill>
                <a:latin typeface="Calibri" pitchFamily="34" charset="0"/>
                <a:ea typeface="Calibri"/>
                <a:cs typeface="Times New Roman"/>
              </a:rPr>
              <a:t>in EUREKA member </a:t>
            </a:r>
            <a:r>
              <a:rPr lang="en-GB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Times New Roman"/>
              </a:rPr>
              <a:t>countries</a:t>
            </a:r>
            <a:r>
              <a:rPr lang="cs-CZ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Times New Roman"/>
              </a:rPr>
              <a:t> (</a:t>
            </a:r>
            <a:r>
              <a:rPr lang="en-GB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Times New Roman"/>
              </a:rPr>
              <a:t>EUREKA </a:t>
            </a:r>
            <a:r>
              <a:rPr lang="en-GB" dirty="0">
                <a:solidFill>
                  <a:srgbClr val="000000"/>
                </a:solidFill>
                <a:latin typeface="Calibri" pitchFamily="34" charset="0"/>
                <a:ea typeface="Calibri"/>
                <a:cs typeface="Times New Roman"/>
              </a:rPr>
              <a:t>and Eurostars </a:t>
            </a:r>
            <a:r>
              <a:rPr lang="en-GB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Times New Roman"/>
              </a:rPr>
              <a:t>projects</a:t>
            </a:r>
            <a:r>
              <a:rPr lang="cs-CZ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Times New Roman"/>
              </a:rPr>
              <a:t>)</a:t>
            </a:r>
            <a:endParaRPr lang="en-GB" dirty="0">
              <a:solidFill>
                <a:srgbClr val="000000"/>
              </a:solidFill>
              <a:latin typeface="Calibri" pitchFamily="34" charset="0"/>
              <a:ea typeface="Calibri"/>
              <a:cs typeface="Times New Roman"/>
            </a:endParaRPr>
          </a:p>
          <a:p>
            <a:pPr marL="706438" indent="-342900" eaLnBrk="0" fontAlgn="base" hangingPunct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Font typeface="Wingdings" pitchFamily="2" charset="2"/>
              <a:buChar char="ü"/>
            </a:pPr>
            <a:r>
              <a:rPr lang="en-GB" dirty="0">
                <a:solidFill>
                  <a:srgbClr val="000000"/>
                </a:solidFill>
                <a:latin typeface="Calibri" pitchFamily="34" charset="0"/>
                <a:ea typeface="Calibri"/>
                <a:cs typeface="Times New Roman"/>
              </a:rPr>
              <a:t>public relations and promotion of EUREKA and Eurostars </a:t>
            </a:r>
            <a:r>
              <a:rPr lang="en-GB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Times New Roman"/>
              </a:rPr>
              <a:t>at domestic </a:t>
            </a:r>
            <a:r>
              <a:rPr lang="en-GB" dirty="0">
                <a:solidFill>
                  <a:srgbClr val="000000"/>
                </a:solidFill>
                <a:latin typeface="Calibri" pitchFamily="34" charset="0"/>
                <a:ea typeface="Calibri"/>
                <a:cs typeface="Times New Roman"/>
              </a:rPr>
              <a:t>and foreign information workshops and seminars (mainly for SMEs), </a:t>
            </a:r>
            <a:r>
              <a:rPr lang="cs-CZ" dirty="0">
                <a:solidFill>
                  <a:srgbClr val="000000"/>
                </a:solidFill>
                <a:latin typeface="Calibri" pitchFamily="34" charset="0"/>
                <a:ea typeface="Calibri"/>
                <a:cs typeface="Times New Roman"/>
              </a:rPr>
              <a:t>co-</a:t>
            </a:r>
            <a:r>
              <a:rPr lang="en-GB" dirty="0">
                <a:solidFill>
                  <a:srgbClr val="000000"/>
                </a:solidFill>
                <a:latin typeface="Calibri" pitchFamily="34" charset="0"/>
                <a:ea typeface="Calibri"/>
                <a:cs typeface="Times New Roman"/>
              </a:rPr>
              <a:t>organising INNOVATION 2016 and  INNOVATION 2017 events </a:t>
            </a:r>
            <a:endParaRPr lang="en-GB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090394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7504" y="1196975"/>
            <a:ext cx="8784976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>
              <a:defRPr/>
            </a:pPr>
            <a:r>
              <a:rPr lang="en-GB" altLang="cs-CZ" sz="2600" dirty="0">
                <a:solidFill>
                  <a:prstClr val="black"/>
                </a:solidFill>
                <a:ea typeface="ＭＳ Ｐゴシック" pitchFamily="34" charset="-128"/>
              </a:rPr>
              <a:t>Czech EUREKA national infrastructure</a:t>
            </a:r>
          </a:p>
          <a:p>
            <a:pPr indent="357188">
              <a:defRPr/>
            </a:pPr>
            <a:endParaRPr lang="cs-CZ" altLang="cs-CZ" sz="800" dirty="0" smtClean="0">
              <a:solidFill>
                <a:prstClr val="black"/>
              </a:solidFill>
              <a:ea typeface="ＭＳ Ｐゴシック" pitchFamily="34" charset="-128"/>
              <a:cs typeface="Times New Roman" pitchFamily="18" charset="0"/>
            </a:endParaRPr>
          </a:p>
          <a:p>
            <a:pPr indent="357188">
              <a:defRPr/>
            </a:pPr>
            <a:r>
              <a:rPr lang="en-GB" altLang="cs-CZ" sz="2200" dirty="0" smtClean="0">
                <a:solidFill>
                  <a:prstClr val="black"/>
                </a:solidFill>
                <a:ea typeface="ＭＳ Ｐゴシック" pitchFamily="34" charset="-128"/>
                <a:cs typeface="Times New Roman" pitchFamily="18" charset="0"/>
              </a:rPr>
              <a:t>Ministry </a:t>
            </a:r>
            <a:r>
              <a:rPr lang="en-GB" altLang="cs-CZ" sz="2200" dirty="0">
                <a:solidFill>
                  <a:prstClr val="black"/>
                </a:solidFill>
                <a:ea typeface="ＭＳ Ｐゴシック" pitchFamily="34" charset="-128"/>
                <a:cs typeface="Times New Roman" pitchFamily="18" charset="0"/>
              </a:rPr>
              <a:t>of Education, Youth and Sports </a:t>
            </a:r>
            <a:r>
              <a:rPr lang="en-GB" altLang="cs-CZ" sz="2000" dirty="0">
                <a:solidFill>
                  <a:prstClr val="black"/>
                </a:solidFill>
                <a:ea typeface="ＭＳ Ｐゴシック" pitchFamily="34" charset="-128"/>
                <a:cs typeface="Times New Roman" pitchFamily="18" charset="0"/>
              </a:rPr>
              <a:t>(MEYS)</a:t>
            </a:r>
          </a:p>
          <a:p>
            <a:pPr marL="1143000" lvl="2" indent="-228600">
              <a:buFont typeface="Wingdings" pitchFamily="2" charset="2"/>
              <a:buChar char="ü"/>
              <a:defRPr/>
            </a:pPr>
            <a:r>
              <a:rPr lang="en-GB" altLang="cs-CZ" dirty="0">
                <a:solidFill>
                  <a:prstClr val="black"/>
                </a:solidFill>
                <a:ea typeface="ＭＳ Ｐゴシック" pitchFamily="34" charset="-128"/>
                <a:cs typeface="Times New Roman" pitchFamily="18" charset="0"/>
              </a:rPr>
              <a:t>G</a:t>
            </a:r>
            <a:r>
              <a:rPr lang="en-GB" altLang="cs-CZ" dirty="0">
                <a:solidFill>
                  <a:prstClr val="black"/>
                </a:solidFill>
                <a:ea typeface="ＭＳ Ｐゴシック" pitchFamily="34" charset="-128"/>
              </a:rPr>
              <a:t>overnmental body responsible for international  R&amp;D co-operation and projects financing  (</a:t>
            </a:r>
            <a:r>
              <a:rPr lang="en-GB" altLang="cs-CZ" b="1" dirty="0">
                <a:solidFill>
                  <a:prstClr val="black"/>
                </a:solidFill>
                <a:ea typeface="ＭＳ Ｐゴシック" pitchFamily="34" charset="-128"/>
              </a:rPr>
              <a:t>incl. EUREKA  and Eurostars</a:t>
            </a:r>
            <a:r>
              <a:rPr lang="en-GB" altLang="cs-CZ" dirty="0">
                <a:solidFill>
                  <a:prstClr val="black"/>
                </a:solidFill>
                <a:ea typeface="ＭＳ Ｐゴシック" pitchFamily="34" charset="-128"/>
              </a:rPr>
              <a:t>)</a:t>
            </a:r>
          </a:p>
          <a:p>
            <a:pPr marL="1143000" lvl="2" indent="-228600">
              <a:buFont typeface="Wingdings" pitchFamily="2" charset="2"/>
              <a:buChar char="ü"/>
              <a:defRPr/>
            </a:pPr>
            <a:r>
              <a:rPr lang="en-GB" altLang="cs-CZ" dirty="0">
                <a:solidFill>
                  <a:prstClr val="black"/>
                </a:solidFill>
                <a:ea typeface="ＭＳ Ｐゴシック" pitchFamily="34" charset="-128"/>
              </a:rPr>
              <a:t>NPC office (administration of EUREKA agenda)</a:t>
            </a:r>
          </a:p>
          <a:p>
            <a:pPr marL="1143000" lvl="2" indent="-228600">
              <a:buFont typeface="Wingdings" pitchFamily="2" charset="2"/>
              <a:buChar char="ü"/>
              <a:defRPr/>
            </a:pPr>
            <a:r>
              <a:rPr lang="en-GB" dirty="0">
                <a:solidFill>
                  <a:srgbClr val="000000"/>
                </a:solidFill>
                <a:ea typeface="Calibri"/>
                <a:cs typeface="Times New Roman"/>
              </a:rPr>
              <a:t>Expert Advisory Body for INTER- EUREKA, EUREKA and Eurostars </a:t>
            </a:r>
          </a:p>
          <a:p>
            <a:pPr marL="1600200" lvl="3" indent="-228600">
              <a:buFont typeface="Wingdings" pitchFamily="2" charset="2"/>
              <a:buChar char="ü"/>
              <a:defRPr/>
            </a:pPr>
            <a:r>
              <a:rPr lang="en-GB" altLang="cs-CZ" dirty="0">
                <a:solidFill>
                  <a:srgbClr val="000000"/>
                </a:solidFill>
                <a:ea typeface="ＭＳ Ｐゴシック" pitchFamily="34" charset="-128"/>
                <a:cs typeface="Times New Roman"/>
              </a:rPr>
              <a:t>Group of</a:t>
            </a:r>
            <a:r>
              <a:rPr lang="en-GB" altLang="cs-CZ" dirty="0">
                <a:solidFill>
                  <a:prstClr val="black"/>
                </a:solidFill>
                <a:ea typeface="ＭＳ Ｐゴシック" pitchFamily="34" charset="-128"/>
              </a:rPr>
              <a:t> 15 experts from industry and research field (appointed by Deputy Minister )</a:t>
            </a:r>
          </a:p>
          <a:p>
            <a:pPr marL="1600200" lvl="3" indent="-228600">
              <a:buFont typeface="Wingdings" pitchFamily="2" charset="2"/>
              <a:buChar char="ü"/>
              <a:defRPr/>
            </a:pPr>
            <a:r>
              <a:rPr lang="en-GB" altLang="cs-CZ" dirty="0">
                <a:solidFill>
                  <a:prstClr val="black"/>
                </a:solidFill>
                <a:ea typeface="ＭＳ Ｐゴシック" pitchFamily="34" charset="-128"/>
              </a:rPr>
              <a:t> Assessment of submitted EUREKA project proposals and monitoring </a:t>
            </a:r>
            <a:r>
              <a:rPr lang="en-GB" altLang="cs-CZ" dirty="0" smtClean="0">
                <a:solidFill>
                  <a:prstClr val="black"/>
                </a:solidFill>
                <a:ea typeface="ＭＳ Ｐゴシック" pitchFamily="34" charset="-128"/>
              </a:rPr>
              <a:t>ongoing EUREKA and Eurostars projects </a:t>
            </a:r>
          </a:p>
          <a:p>
            <a:pPr marL="742950" lvl="1" indent="-285750">
              <a:defRPr/>
            </a:pPr>
            <a:endParaRPr lang="en-GB" altLang="cs-CZ" sz="800" dirty="0" smtClean="0">
              <a:solidFill>
                <a:prstClr val="black"/>
              </a:solidFill>
              <a:ea typeface="ＭＳ Ｐゴシック" pitchFamily="34" charset="-128"/>
            </a:endParaRPr>
          </a:p>
          <a:p>
            <a:pPr marL="627063" lvl="1" indent="-285750">
              <a:defRPr/>
            </a:pPr>
            <a:r>
              <a:rPr lang="en-GB" altLang="cs-CZ" sz="2200" dirty="0" smtClean="0">
                <a:solidFill>
                  <a:prstClr val="black"/>
                </a:solidFill>
                <a:ea typeface="ＭＳ Ｐゴシック" pitchFamily="34" charset="-128"/>
              </a:rPr>
              <a:t>Association of Innovative Entrepreneurship of the Czech Republic </a:t>
            </a:r>
            <a:r>
              <a:rPr lang="en-GB" altLang="cs-CZ" sz="2000" dirty="0" smtClean="0">
                <a:solidFill>
                  <a:prstClr val="black"/>
                </a:solidFill>
                <a:ea typeface="ＭＳ Ｐゴシック" pitchFamily="34" charset="-128"/>
              </a:rPr>
              <a:t>(AIE CR)</a:t>
            </a:r>
          </a:p>
          <a:p>
            <a:pPr marL="684213" lvl="1" indent="-342900">
              <a:buFontTx/>
              <a:buBlip>
                <a:blip r:embed="rId2"/>
              </a:buBlip>
              <a:defRPr/>
            </a:pPr>
            <a:r>
              <a:rPr lang="en-GB" altLang="cs-CZ" sz="2000" dirty="0" smtClean="0">
                <a:solidFill>
                  <a:prstClr val="black"/>
                </a:solidFill>
                <a:ea typeface="ＭＳ Ｐゴシック" pitchFamily="34" charset="-128"/>
              </a:rPr>
              <a:t>Activities within </a:t>
            </a:r>
            <a:r>
              <a:rPr lang="en-GB" sz="2000" kern="0" dirty="0" smtClean="0">
                <a:solidFill>
                  <a:srgbClr val="000000"/>
                </a:solidFill>
                <a:ea typeface="ＭＳ Ｐゴシック"/>
              </a:rPr>
              <a:t>EUPRO II LE 15028 project</a:t>
            </a:r>
          </a:p>
          <a:p>
            <a:pPr marL="1163638" lvl="3" indent="-285750">
              <a:buFont typeface="Wingdings" pitchFamily="2" charset="2"/>
              <a:buChar char="ü"/>
              <a:defRPr/>
            </a:pPr>
            <a:r>
              <a:rPr lang="en-GB" altLang="cs-CZ" dirty="0" smtClean="0">
                <a:solidFill>
                  <a:prstClr val="black"/>
                </a:solidFill>
                <a:ea typeface="ＭＳ Ｐゴシック" pitchFamily="34" charset="-128"/>
              </a:rPr>
              <a:t>Support to Expert Advisory Body </a:t>
            </a:r>
          </a:p>
          <a:p>
            <a:pPr marL="1163638" lvl="3" indent="-285750">
              <a:buFont typeface="Wingdings" pitchFamily="2" charset="2"/>
              <a:buChar char="ü"/>
              <a:defRPr/>
            </a:pPr>
            <a:r>
              <a:rPr lang="en-GB" altLang="cs-CZ" dirty="0" smtClean="0">
                <a:solidFill>
                  <a:prstClr val="black"/>
                </a:solidFill>
                <a:ea typeface="ＭＳ Ｐゴシック" pitchFamily="34" charset="-128"/>
              </a:rPr>
              <a:t>Functioning HLR Office</a:t>
            </a:r>
          </a:p>
          <a:p>
            <a:pPr marL="1143000" lvl="2" indent="-228600">
              <a:buFont typeface="Wingdings" pitchFamily="2" charset="2"/>
              <a:buChar char="ü"/>
              <a:defRPr/>
            </a:pPr>
            <a:r>
              <a:rPr lang="en-GB" altLang="cs-CZ" dirty="0" smtClean="0">
                <a:solidFill>
                  <a:prstClr val="black"/>
                </a:solidFill>
                <a:ea typeface="ＭＳ Ｐゴシック" pitchFamily="34" charset="-128"/>
              </a:rPr>
              <a:t>Support to NPC</a:t>
            </a:r>
          </a:p>
          <a:p>
            <a:pPr marL="1143000" lvl="2" indent="-228600">
              <a:buFont typeface="Wingdings" pitchFamily="2" charset="2"/>
              <a:buChar char="ü"/>
              <a:defRPr/>
            </a:pPr>
            <a:r>
              <a:rPr lang="en-GB" altLang="cs-CZ" dirty="0" smtClean="0">
                <a:solidFill>
                  <a:prstClr val="black"/>
                </a:solidFill>
                <a:ea typeface="ＭＳ Ｐゴシック" pitchFamily="34" charset="-128"/>
              </a:rPr>
              <a:t>Projects preparation consultancy</a:t>
            </a:r>
          </a:p>
          <a:p>
            <a:pPr marL="1143000" lvl="2" indent="-228600">
              <a:buFont typeface="Wingdings" pitchFamily="2" charset="2"/>
              <a:buChar char="ü"/>
              <a:defRPr/>
            </a:pPr>
            <a:r>
              <a:rPr lang="en-GB" altLang="cs-CZ" dirty="0" smtClean="0">
                <a:solidFill>
                  <a:prstClr val="black"/>
                </a:solidFill>
                <a:ea typeface="ＭＳ Ｐゴシック" pitchFamily="34" charset="-128"/>
              </a:rPr>
              <a:t>EUREKA public relations and promotion activities </a:t>
            </a:r>
          </a:p>
          <a:p>
            <a:pPr marL="1143000" lvl="2" indent="-228600">
              <a:buFont typeface="Wingdings" pitchFamily="2" charset="2"/>
              <a:buChar char="ü"/>
              <a:defRPr/>
            </a:pPr>
            <a:r>
              <a:rPr lang="en-GB" altLang="cs-CZ" dirty="0" smtClean="0">
                <a:solidFill>
                  <a:prstClr val="black"/>
                </a:solidFill>
                <a:ea typeface="ＭＳ Ｐゴシック" pitchFamily="34" charset="-128"/>
              </a:rPr>
              <a:t>Etc….</a:t>
            </a:r>
            <a:endParaRPr lang="en-GB" altLang="cs-CZ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424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67544" y="1196752"/>
            <a:ext cx="813690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/>
            <a:r>
              <a:rPr lang="en-GB" sz="2800" dirty="0" smtClean="0">
                <a:solidFill>
                  <a:prstClr val="black"/>
                </a:solidFill>
                <a:ea typeface="ＭＳ Ｐゴシック" pitchFamily="34" charset="-128"/>
              </a:rPr>
              <a:t>EUREKA and Eurostars projects results with Czech participation</a:t>
            </a:r>
          </a:p>
          <a:p>
            <a:pPr marL="342900"/>
            <a:r>
              <a:rPr lang="en-GB" sz="2400" dirty="0" smtClean="0">
                <a:solidFill>
                  <a:prstClr val="black"/>
                </a:solidFill>
                <a:ea typeface="ＭＳ Ｐゴシック" pitchFamily="34" charset="-128"/>
              </a:rPr>
              <a:t>Individual projects</a:t>
            </a:r>
            <a:r>
              <a:rPr lang="en-GB" sz="3200" dirty="0" smtClean="0">
                <a:solidFill>
                  <a:prstClr val="black"/>
                </a:solidFill>
                <a:ea typeface="ＭＳ Ｐゴシック" pitchFamily="34" charset="-128"/>
              </a:rPr>
              <a:t>		</a:t>
            </a:r>
          </a:p>
          <a:p>
            <a:pPr marL="819150" lvl="1" indent="-534988">
              <a:buFont typeface="Wingdings" pitchFamily="2" charset="2"/>
              <a:buChar char="ü"/>
            </a:pPr>
            <a:r>
              <a:rPr lang="en-GB" sz="2000" dirty="0" smtClean="0">
                <a:solidFill>
                  <a:prstClr val="black"/>
                </a:solidFill>
                <a:ea typeface="ＭＳ Ｐゴシック" pitchFamily="34" charset="-128"/>
              </a:rPr>
              <a:t>Strength in generation  (tradition, influence of functioning national co-financing since 1994)</a:t>
            </a:r>
          </a:p>
          <a:p>
            <a:pPr marL="819150" indent="-534988"/>
            <a:endParaRPr lang="en-GB" sz="800" dirty="0" smtClean="0">
              <a:solidFill>
                <a:prstClr val="black"/>
              </a:solidFill>
              <a:ea typeface="ＭＳ Ｐゴシック" pitchFamily="34" charset="-128"/>
            </a:endParaRPr>
          </a:p>
          <a:p>
            <a:pPr marL="819150" indent="-534988"/>
            <a:r>
              <a:rPr lang="en-GB" sz="2400" dirty="0" smtClean="0">
                <a:solidFill>
                  <a:prstClr val="black"/>
                </a:solidFill>
                <a:ea typeface="ＭＳ Ｐゴシック" pitchFamily="34" charset="-128"/>
              </a:rPr>
              <a:t>Cluster (sub)projects</a:t>
            </a:r>
          </a:p>
          <a:p>
            <a:pPr marL="819150" lvl="1" indent="-534988">
              <a:buFont typeface="Wingdings" pitchFamily="2" charset="2"/>
              <a:buChar char="ü"/>
            </a:pPr>
            <a:r>
              <a:rPr lang="en-GB" sz="2000" dirty="0" smtClean="0">
                <a:solidFill>
                  <a:prstClr val="black"/>
                </a:solidFill>
                <a:ea typeface="ＭＳ Ｐゴシック" pitchFamily="34" charset="-128"/>
              </a:rPr>
              <a:t>Lower projects participation (absence of relevant large companies, and mother company in abroad; but very good  last results in EURIPIDES Cluster project)</a:t>
            </a:r>
          </a:p>
          <a:p>
            <a:pPr marL="819150" indent="-534988"/>
            <a:r>
              <a:rPr lang="en-GB" sz="2400" dirty="0" smtClean="0">
                <a:solidFill>
                  <a:prstClr val="black"/>
                </a:solidFill>
                <a:ea typeface="ＭＳ Ｐゴシック" pitchFamily="34" charset="-128"/>
              </a:rPr>
              <a:t>Eurostars projects	</a:t>
            </a:r>
            <a:r>
              <a:rPr lang="en-GB" sz="3200" dirty="0" smtClean="0">
                <a:solidFill>
                  <a:prstClr val="black"/>
                </a:solidFill>
                <a:ea typeface="ＭＳ Ｐゴシック" pitchFamily="34" charset="-128"/>
              </a:rPr>
              <a:t>	</a:t>
            </a:r>
          </a:p>
          <a:p>
            <a:pPr marL="819150" lvl="1" indent="-534988">
              <a:buFont typeface="Wingdings" pitchFamily="2" charset="2"/>
              <a:buChar char="ü"/>
            </a:pPr>
            <a:r>
              <a:rPr lang="en-GB" sz="2000" dirty="0" smtClean="0">
                <a:solidFill>
                  <a:prstClr val="black"/>
                </a:solidFill>
                <a:ea typeface="ＭＳ Ｐゴシック" pitchFamily="34" charset="-128"/>
              </a:rPr>
              <a:t>Average in successful generation (weaker ability to write an international project, choosing wrong partner country, impact of providing centralised assessment, ....)</a:t>
            </a:r>
            <a:endParaRPr lang="en-GB" sz="2000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116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7488577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755576" y="1196752"/>
            <a:ext cx="73448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800" b="1" dirty="0" smtClean="0">
                <a:solidFill>
                  <a:srgbClr val="C0504D"/>
                </a:solidFill>
              </a:rPr>
              <a:t> </a:t>
            </a:r>
            <a:r>
              <a:rPr lang="cs-CZ" altLang="cs-CZ" sz="2800" dirty="0" smtClean="0">
                <a:solidFill>
                  <a:prstClr val="black"/>
                </a:solidFill>
              </a:rPr>
              <a:t>Czech p</a:t>
            </a:r>
            <a:r>
              <a:rPr lang="cs-CZ" altLang="fr-FR" sz="2800" dirty="0" smtClean="0">
                <a:solidFill>
                  <a:prstClr val="black"/>
                </a:solidFill>
              </a:rPr>
              <a:t>roject cooperation within EUREKA</a:t>
            </a:r>
            <a:endParaRPr lang="en-GB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455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9750" y="1268413"/>
            <a:ext cx="8135938" cy="41560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algn="ctr">
              <a:defRPr/>
            </a:pPr>
            <a:r>
              <a:rPr lang="en-GB" sz="2800" dirty="0">
                <a:solidFill>
                  <a:prstClr val="black"/>
                </a:solidFill>
                <a:ea typeface="ＭＳ Ｐゴシック" pitchFamily="34" charset="-128"/>
              </a:rPr>
              <a:t>Czech Republic </a:t>
            </a:r>
            <a:r>
              <a:rPr lang="cs-CZ" sz="2800" dirty="0">
                <a:solidFill>
                  <a:prstClr val="black"/>
                </a:solidFill>
                <a:ea typeface="ＭＳ Ｐゴシック" pitchFamily="34" charset="-128"/>
              </a:rPr>
              <a:t>in</a:t>
            </a:r>
            <a:r>
              <a:rPr lang="en-GB" sz="2800" dirty="0">
                <a:solidFill>
                  <a:prstClr val="black"/>
                </a:solidFill>
                <a:ea typeface="ＭＳ Ｐゴシック" pitchFamily="34" charset="-128"/>
              </a:rPr>
              <a:t> EUREKA </a:t>
            </a:r>
            <a:r>
              <a:rPr lang="cs-CZ" sz="2800" dirty="0" smtClean="0">
                <a:solidFill>
                  <a:prstClr val="black"/>
                </a:solidFill>
                <a:ea typeface="ＭＳ Ｐゴシック" pitchFamily="34" charset="-128"/>
              </a:rPr>
              <a:t>and Eurostars </a:t>
            </a:r>
            <a:r>
              <a:rPr lang="en-GB" sz="2800" dirty="0" smtClean="0">
                <a:solidFill>
                  <a:prstClr val="black"/>
                </a:solidFill>
                <a:ea typeface="ＭＳ Ｐゴシック" pitchFamily="34" charset="-128"/>
              </a:rPr>
              <a:t>projects</a:t>
            </a:r>
            <a:endParaRPr lang="en-GB" sz="2800" dirty="0">
              <a:solidFill>
                <a:prstClr val="black"/>
              </a:solidFill>
              <a:ea typeface="ＭＳ Ｐゴシック" pitchFamily="34" charset="-128"/>
            </a:endParaRPr>
          </a:p>
          <a:p>
            <a:pPr marL="342900" algn="ctr">
              <a:defRPr/>
            </a:pPr>
            <a:r>
              <a:rPr lang="cs-CZ" sz="2400" dirty="0">
                <a:solidFill>
                  <a:prstClr val="black"/>
                </a:solidFill>
                <a:ea typeface="ＭＳ Ｐゴシック" pitchFamily="34" charset="-128"/>
              </a:rPr>
              <a:t>(1993 – </a:t>
            </a:r>
            <a:r>
              <a:rPr lang="cs-CZ" sz="2400" dirty="0" smtClean="0">
                <a:solidFill>
                  <a:prstClr val="black"/>
                </a:solidFill>
                <a:ea typeface="ＭＳ Ｐゴシック" pitchFamily="34" charset="-128"/>
              </a:rPr>
              <a:t>2013)</a:t>
            </a:r>
            <a:endParaRPr lang="cs-CZ" sz="2400" dirty="0">
              <a:solidFill>
                <a:prstClr val="black"/>
              </a:solidFill>
              <a:ea typeface="ＭＳ Ｐゴシック" pitchFamily="34" charset="-128"/>
            </a:endParaRPr>
          </a:p>
          <a:p>
            <a:pPr marL="342900" algn="ctr">
              <a:defRPr/>
            </a:pPr>
            <a:endParaRPr lang="en-GB" sz="2000" dirty="0">
              <a:solidFill>
                <a:prstClr val="black"/>
              </a:solidFill>
              <a:ea typeface="ＭＳ Ｐゴシック" pitchFamily="34" charset="-128"/>
            </a:endParaRPr>
          </a:p>
          <a:p>
            <a:pPr marL="342900" algn="ctr">
              <a:defRPr/>
            </a:pPr>
            <a:endParaRPr lang="en-GB" sz="1400" dirty="0">
              <a:solidFill>
                <a:prstClr val="black"/>
              </a:solidFill>
              <a:ea typeface="ＭＳ Ｐゴシック" pitchFamily="34" charset="-128"/>
            </a:endParaRPr>
          </a:p>
          <a:p>
            <a:pPr marL="342900">
              <a:defRPr/>
            </a:pPr>
            <a:r>
              <a:rPr lang="en-GB" sz="1400" dirty="0">
                <a:solidFill>
                  <a:prstClr val="black"/>
                </a:solidFill>
                <a:ea typeface="ＭＳ Ｐゴシック" pitchFamily="34" charset="-128"/>
              </a:rPr>
              <a:t>                                     </a:t>
            </a:r>
            <a:r>
              <a:rPr lang="cs-CZ" sz="1400" dirty="0">
                <a:solidFill>
                  <a:prstClr val="black"/>
                </a:solidFill>
                <a:ea typeface="ＭＳ Ｐゴシック" pitchFamily="34" charset="-128"/>
              </a:rPr>
              <a:t>	     </a:t>
            </a:r>
            <a:r>
              <a:rPr lang="en-GB" b="1" dirty="0">
                <a:solidFill>
                  <a:prstClr val="black"/>
                </a:solidFill>
                <a:ea typeface="ＭＳ Ｐゴシック" pitchFamily="34" charset="-128"/>
              </a:rPr>
              <a:t> </a:t>
            </a:r>
            <a:r>
              <a:rPr lang="cs-CZ" b="1" dirty="0">
                <a:solidFill>
                  <a:prstClr val="black"/>
                </a:solidFill>
                <a:ea typeface="ＭＳ Ｐゴシック" pitchFamily="34" charset="-128"/>
              </a:rPr>
              <a:t>	</a:t>
            </a:r>
            <a:r>
              <a:rPr lang="en-GB" sz="2000" dirty="0">
                <a:solidFill>
                  <a:prstClr val="black"/>
                </a:solidFill>
                <a:ea typeface="ＭＳ Ｐゴシック" pitchFamily="34" charset="-128"/>
              </a:rPr>
              <a:t>Individual      </a:t>
            </a:r>
            <a:r>
              <a:rPr lang="cs-CZ" sz="2000" dirty="0">
                <a:solidFill>
                  <a:prstClr val="black"/>
                </a:solidFill>
                <a:ea typeface="ＭＳ Ｐゴシック" pitchFamily="34" charset="-128"/>
              </a:rPr>
              <a:t>  </a:t>
            </a:r>
            <a:r>
              <a:rPr lang="en-GB" sz="2000" dirty="0">
                <a:solidFill>
                  <a:prstClr val="black"/>
                </a:solidFill>
                <a:ea typeface="ＭＳ Ｐゴシック" pitchFamily="34" charset="-128"/>
              </a:rPr>
              <a:t>Clusters</a:t>
            </a:r>
            <a:r>
              <a:rPr lang="cs-CZ" sz="2000" dirty="0">
                <a:solidFill>
                  <a:prstClr val="black"/>
                </a:solidFill>
                <a:ea typeface="ＭＳ Ｐゴシック" pitchFamily="34" charset="-128"/>
              </a:rPr>
              <a:t> </a:t>
            </a:r>
            <a:r>
              <a:rPr lang="en-GB" sz="2000" dirty="0">
                <a:solidFill>
                  <a:prstClr val="black"/>
                </a:solidFill>
                <a:ea typeface="ＭＳ Ｐゴシック" pitchFamily="34" charset="-128"/>
              </a:rPr>
              <a:t>         Eurostars </a:t>
            </a:r>
            <a:r>
              <a:rPr lang="en-GB" b="1" dirty="0">
                <a:solidFill>
                  <a:prstClr val="black"/>
                </a:solidFill>
                <a:ea typeface="ＭＳ Ｐゴシック" pitchFamily="34" charset="-128"/>
              </a:rPr>
              <a:t>           </a:t>
            </a:r>
            <a:r>
              <a:rPr lang="cs-CZ" b="1" dirty="0">
                <a:solidFill>
                  <a:prstClr val="black"/>
                </a:solidFill>
                <a:ea typeface="ＭＳ Ｐゴシック" pitchFamily="34" charset="-128"/>
              </a:rPr>
              <a:t>Total</a:t>
            </a:r>
            <a:endParaRPr lang="en-GB" b="1" dirty="0">
              <a:solidFill>
                <a:prstClr val="black"/>
              </a:solidFill>
              <a:ea typeface="ＭＳ Ｐゴシック" pitchFamily="34" charset="-128"/>
            </a:endParaRPr>
          </a:p>
          <a:p>
            <a:pPr marL="342900">
              <a:defRPr/>
            </a:pPr>
            <a:r>
              <a:rPr lang="cs-CZ" dirty="0">
                <a:solidFill>
                  <a:prstClr val="black"/>
                </a:solidFill>
                <a:ea typeface="ＭＳ Ｐゴシック" pitchFamily="34" charset="-128"/>
              </a:rPr>
              <a:t>---------------------------------------------------------------------------------------------------------</a:t>
            </a:r>
          </a:p>
          <a:p>
            <a:pPr marL="342900">
              <a:defRPr/>
            </a:pPr>
            <a:r>
              <a:rPr lang="en-GB" sz="2200" b="1" dirty="0">
                <a:solidFill>
                  <a:prstClr val="black"/>
                </a:solidFill>
                <a:ea typeface="ＭＳ Ｐゴシック" pitchFamily="34" charset="-128"/>
              </a:rPr>
              <a:t>Number of projects         </a:t>
            </a:r>
            <a:r>
              <a:rPr lang="en-GB" dirty="0">
                <a:solidFill>
                  <a:prstClr val="black"/>
                </a:solidFill>
                <a:ea typeface="ＭＳ Ｐゴシック" pitchFamily="34" charset="-128"/>
              </a:rPr>
              <a:t>343	 </a:t>
            </a:r>
            <a:r>
              <a:rPr lang="cs-CZ" dirty="0">
                <a:solidFill>
                  <a:prstClr val="black"/>
                </a:solidFill>
                <a:ea typeface="ＭＳ Ｐゴシック" pitchFamily="34" charset="-128"/>
              </a:rPr>
              <a:t>              1</a:t>
            </a:r>
            <a:r>
              <a:rPr lang="en-GB" dirty="0">
                <a:solidFill>
                  <a:prstClr val="black"/>
                </a:solidFill>
                <a:ea typeface="ＭＳ Ｐゴシック" pitchFamily="34" charset="-128"/>
              </a:rPr>
              <a:t>4	 </a:t>
            </a:r>
            <a:r>
              <a:rPr lang="cs-CZ" dirty="0">
                <a:solidFill>
                  <a:prstClr val="black"/>
                </a:solidFill>
                <a:ea typeface="ＭＳ Ｐゴシック" pitchFamily="34" charset="-128"/>
              </a:rPr>
              <a:t>        3</a:t>
            </a:r>
            <a:r>
              <a:rPr lang="en-GB" dirty="0">
                <a:solidFill>
                  <a:prstClr val="black"/>
                </a:solidFill>
                <a:ea typeface="ＭＳ Ｐゴシック" pitchFamily="34" charset="-128"/>
              </a:rPr>
              <a:t>6	</a:t>
            </a:r>
            <a:r>
              <a:rPr lang="cs-CZ" dirty="0">
                <a:solidFill>
                  <a:prstClr val="black"/>
                </a:solidFill>
                <a:ea typeface="ＭＳ Ｐゴシック" pitchFamily="34" charset="-128"/>
              </a:rPr>
              <a:t>                </a:t>
            </a:r>
            <a:r>
              <a:rPr lang="en-GB" b="1" dirty="0">
                <a:solidFill>
                  <a:prstClr val="black"/>
                </a:solidFill>
                <a:ea typeface="ＭＳ Ｐゴシック" pitchFamily="34" charset="-128"/>
              </a:rPr>
              <a:t>393</a:t>
            </a:r>
            <a:endParaRPr lang="cs-CZ" b="1" dirty="0">
              <a:solidFill>
                <a:prstClr val="black"/>
              </a:solidFill>
              <a:ea typeface="ＭＳ Ｐゴシック" pitchFamily="34" charset="-128"/>
            </a:endParaRPr>
          </a:p>
          <a:p>
            <a:pPr marL="342900">
              <a:defRPr/>
            </a:pPr>
            <a:endParaRPr lang="en-GB" dirty="0">
              <a:solidFill>
                <a:prstClr val="black"/>
              </a:solidFill>
              <a:ea typeface="ＭＳ Ｐゴシック" pitchFamily="34" charset="-128"/>
            </a:endParaRPr>
          </a:p>
          <a:p>
            <a:pPr marL="342900">
              <a:defRPr/>
            </a:pPr>
            <a:r>
              <a:rPr lang="en-GB" sz="2200" b="1" dirty="0">
                <a:solidFill>
                  <a:prstClr val="black"/>
                </a:solidFill>
                <a:ea typeface="ＭＳ Ｐゴシック" pitchFamily="34" charset="-128"/>
              </a:rPr>
              <a:t>Total budget (</a:t>
            </a:r>
            <a:r>
              <a:rPr lang="cs-CZ" sz="2200" b="1" dirty="0">
                <a:solidFill>
                  <a:prstClr val="black"/>
                </a:solidFill>
                <a:ea typeface="ＭＳ Ｐゴシック" pitchFamily="34" charset="-128"/>
              </a:rPr>
              <a:t>Mio</a:t>
            </a:r>
            <a:r>
              <a:rPr lang="en-GB" sz="2200" b="1" dirty="0">
                <a:solidFill>
                  <a:prstClr val="black"/>
                </a:solidFill>
                <a:ea typeface="ＭＳ Ｐゴシック" pitchFamily="34" charset="-128"/>
              </a:rPr>
              <a:t> </a:t>
            </a:r>
            <a:r>
              <a:rPr lang="cs-CZ" sz="2200" b="1" dirty="0">
                <a:solidFill>
                  <a:prstClr val="black"/>
                </a:solidFill>
                <a:ea typeface="ＭＳ Ｐゴシック" pitchFamily="34" charset="-128"/>
              </a:rPr>
              <a:t>€)       </a:t>
            </a:r>
            <a:r>
              <a:rPr lang="cs-CZ" dirty="0">
                <a:solidFill>
                  <a:prstClr val="black"/>
                </a:solidFill>
                <a:ea typeface="ＭＳ Ｐゴシック" pitchFamily="34" charset="-128"/>
              </a:rPr>
              <a:t>150,2	               13,8                    15,4                </a:t>
            </a:r>
            <a:r>
              <a:rPr lang="cs-CZ" b="1" dirty="0">
                <a:solidFill>
                  <a:prstClr val="black"/>
                </a:solidFill>
                <a:ea typeface="ＭＳ Ｐゴシック" pitchFamily="34" charset="-128"/>
              </a:rPr>
              <a:t>179,3 </a:t>
            </a:r>
            <a:r>
              <a:rPr lang="cs-CZ" dirty="0">
                <a:solidFill>
                  <a:prstClr val="black"/>
                </a:solidFill>
                <a:ea typeface="ＭＳ Ｐゴシック" pitchFamily="34" charset="-128"/>
              </a:rPr>
              <a:t>   </a:t>
            </a:r>
          </a:p>
          <a:p>
            <a:pPr marL="342900">
              <a:defRPr/>
            </a:pPr>
            <a:r>
              <a:rPr lang="cs-CZ" dirty="0">
                <a:solidFill>
                  <a:prstClr val="black"/>
                </a:solidFill>
                <a:ea typeface="ＭＳ Ｐゴシック" pitchFamily="34" charset="-128"/>
              </a:rPr>
              <a:t>---------------------------------------------------------------------------------------------------------</a:t>
            </a:r>
          </a:p>
          <a:p>
            <a:pPr marL="342900">
              <a:defRPr/>
            </a:pPr>
            <a:endParaRPr lang="cs-CZ" dirty="0">
              <a:solidFill>
                <a:prstClr val="black"/>
              </a:solidFill>
              <a:ea typeface="ＭＳ Ｐゴシック" pitchFamily="34" charset="-128"/>
            </a:endParaRPr>
          </a:p>
          <a:p>
            <a:pPr marL="342900">
              <a:defRPr/>
            </a:pPr>
            <a:r>
              <a:rPr lang="en-GB" sz="2200" b="1" dirty="0" smtClean="0">
                <a:solidFill>
                  <a:prstClr val="black"/>
                </a:solidFill>
                <a:ea typeface="ＭＳ Ｐゴシック" pitchFamily="34" charset="-128"/>
              </a:rPr>
              <a:t>Tech area</a:t>
            </a:r>
            <a:r>
              <a:rPr lang="cs-CZ" sz="2200" b="1" dirty="0" smtClean="0">
                <a:solidFill>
                  <a:prstClr val="black"/>
                </a:solidFill>
                <a:ea typeface="ＭＳ Ｐゴシック" pitchFamily="34" charset="-128"/>
              </a:rPr>
              <a:t>:</a:t>
            </a:r>
            <a:r>
              <a:rPr lang="en-GB" sz="2200" b="1" dirty="0" smtClean="0">
                <a:solidFill>
                  <a:prstClr val="black"/>
                </a:solidFill>
                <a:ea typeface="ＭＳ Ｐゴシック" pitchFamily="34" charset="-128"/>
              </a:rPr>
              <a:t>     </a:t>
            </a:r>
            <a:endParaRPr lang="en-GB" sz="2200" b="1" dirty="0">
              <a:solidFill>
                <a:prstClr val="black"/>
              </a:solidFill>
              <a:ea typeface="ＭＳ Ｐゴシック" pitchFamily="34" charset="-128"/>
            </a:endParaRPr>
          </a:p>
          <a:p>
            <a:pPr marL="342900">
              <a:defRPr/>
            </a:pPr>
            <a:r>
              <a:rPr lang="cs-CZ" sz="2000" dirty="0">
                <a:solidFill>
                  <a:prstClr val="black"/>
                </a:solidFill>
                <a:ea typeface="ＭＳ Ｐゴシック" pitchFamily="34" charset="-128"/>
              </a:rPr>
              <a:t>ICT  (35%) ; </a:t>
            </a:r>
            <a:r>
              <a:rPr lang="en-GB" sz="2000" dirty="0">
                <a:solidFill>
                  <a:prstClr val="black"/>
                </a:solidFill>
                <a:ea typeface="ＭＳ Ｐゴシック" pitchFamily="34" charset="-128"/>
              </a:rPr>
              <a:t>I</a:t>
            </a:r>
            <a:r>
              <a:rPr lang="cs-CZ" sz="2000" dirty="0">
                <a:solidFill>
                  <a:prstClr val="black"/>
                </a:solidFill>
                <a:ea typeface="ＭＳ Ｐゴシック" pitchFamily="34" charset="-128"/>
              </a:rPr>
              <a:t>ND  (31</a:t>
            </a:r>
            <a:r>
              <a:rPr lang="en-GB" sz="2000" dirty="0">
                <a:solidFill>
                  <a:prstClr val="black"/>
                </a:solidFill>
                <a:ea typeface="ＭＳ Ｐゴシック" pitchFamily="34" charset="-128"/>
              </a:rPr>
              <a:t>%</a:t>
            </a:r>
            <a:r>
              <a:rPr lang="cs-CZ" sz="2000" dirty="0">
                <a:solidFill>
                  <a:prstClr val="black"/>
                </a:solidFill>
                <a:ea typeface="ＭＳ Ｐゴシック" pitchFamily="34" charset="-128"/>
              </a:rPr>
              <a:t>) ; ENV (17%) ; BIO (10%) ; ENE (5%) ; </a:t>
            </a:r>
            <a:r>
              <a:rPr lang="en-GB" sz="2000" dirty="0">
                <a:solidFill>
                  <a:prstClr val="black"/>
                </a:solidFill>
                <a:ea typeface="ＭＳ Ｐゴシック" pitchFamily="34" charset="-128"/>
              </a:rPr>
              <a:t>Other </a:t>
            </a:r>
            <a:r>
              <a:rPr lang="cs-CZ" sz="2000" dirty="0">
                <a:solidFill>
                  <a:prstClr val="black"/>
                </a:solidFill>
                <a:ea typeface="ＭＳ Ｐゴシック" pitchFamily="34" charset="-128"/>
              </a:rPr>
              <a:t>(2%)</a:t>
            </a:r>
            <a:endParaRPr lang="en-GB" sz="2000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471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8163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8CC63F"/>
      </a:accent2>
      <a:accent3>
        <a:srgbClr val="FFFFFF"/>
      </a:accent3>
      <a:accent4>
        <a:srgbClr val="000000"/>
      </a:accent4>
      <a:accent5>
        <a:srgbClr val="DAEDEF"/>
      </a:accent5>
      <a:accent6>
        <a:srgbClr val="7EB338"/>
      </a:accent6>
      <a:hlink>
        <a:srgbClr val="009999"/>
      </a:hlink>
      <a:folHlink>
        <a:srgbClr val="B6EC00"/>
      </a:folHlink>
    </a:clrScheme>
    <a:fontScheme name="Blank Presentation">
      <a:majorFont>
        <a:latin typeface="Trebuchet MS"/>
        <a:ea typeface="ＭＳ Ｐゴシック"/>
        <a:cs typeface="ＭＳ Ｐゴシック"/>
      </a:majorFont>
      <a:minorFont>
        <a:latin typeface="Trebuchet MS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rebuchet MS" pitchFamily="34" charset="0"/>
            <a:ea typeface="ＭＳ Ｐゴシック"/>
            <a:cs typeface="ＭＳ Ｐゴシック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rebuchet MS" pitchFamily="34" charset="0"/>
            <a:ea typeface="ＭＳ Ｐゴシック"/>
            <a:cs typeface="ＭＳ Ｐゴシック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413</Words>
  <Application>Microsoft Office PowerPoint</Application>
  <PresentationFormat>Předvádění na obrazovce (4:3)</PresentationFormat>
  <Paragraphs>71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4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Blank Presentation</vt:lpstr>
      <vt:lpstr>Office Theme</vt:lpstr>
      <vt:lpstr>2_Office Theme</vt:lpstr>
      <vt:lpstr>1_Office Theme</vt:lpstr>
      <vt:lpstr>EUPRO II LE15028 project    Svatopluk Halada Association of Innovative Entrepreneurship CR </vt:lpstr>
      <vt:lpstr>EUPRO II LE15028 project</vt:lpstr>
      <vt:lpstr>EUPRO II LE15028 project </vt:lpstr>
      <vt:lpstr>EUPRO II LE15028 project</vt:lpstr>
      <vt:lpstr>Snímek 5</vt:lpstr>
      <vt:lpstr>Snímek 6</vt:lpstr>
      <vt:lpstr>Snímek 7</vt:lpstr>
      <vt:lpstr>Snímek 8</vt:lpstr>
      <vt:lpstr>Snímek 9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EUPRO II LE15028 project    Svatopluk Halada Association of Innovative Entrepreneurship CR</dc:title>
  <dc:creator>user</dc:creator>
  <cp:lastModifiedBy>pc</cp:lastModifiedBy>
  <cp:revision>10</cp:revision>
  <dcterms:created xsi:type="dcterms:W3CDTF">2016-12-04T14:08:29Z</dcterms:created>
  <dcterms:modified xsi:type="dcterms:W3CDTF">2016-12-05T07:19:20Z</dcterms:modified>
</cp:coreProperties>
</file>