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2" r:id="rId3"/>
    <p:sldId id="260" r:id="rId4"/>
    <p:sldId id="257" r:id="rId5"/>
    <p:sldId id="261" r:id="rId6"/>
    <p:sldId id="274" r:id="rId7"/>
    <p:sldId id="266" r:id="rId8"/>
    <p:sldId id="276" r:id="rId9"/>
    <p:sldId id="267" r:id="rId10"/>
    <p:sldId id="275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6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3585E9-1C78-4BB8-BE7A-04CDD2E3DFE3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973673-A2A3-47E4-B23F-C02FDE27A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214554"/>
            <a:ext cx="6028722" cy="135732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Health strengthening drinks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500702"/>
            <a:ext cx="4071966" cy="714380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chemeClr val="tx1"/>
                </a:solidFill>
              </a:rPr>
              <a:t>Svetlana  </a:t>
            </a:r>
            <a:r>
              <a:rPr lang="en-US" b="1" i="1" u="sng" dirty="0" err="1" smtClean="0">
                <a:solidFill>
                  <a:schemeClr val="tx1"/>
                </a:solidFill>
              </a:rPr>
              <a:t>Mikhnova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428604"/>
            <a:ext cx="6500858" cy="15716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b="1" cap="all" dirty="0"/>
              <a:t>Local Fund "</a:t>
            </a:r>
            <a:r>
              <a:rPr lang="en-US" sz="3200" b="1" cap="all" dirty="0" smtClean="0"/>
              <a:t>Science - </a:t>
            </a:r>
            <a:r>
              <a:rPr lang="en-US" sz="3200" b="1" cap="all" dirty="0"/>
              <a:t>Technological </a:t>
            </a:r>
            <a:r>
              <a:rPr lang="en-US" sz="3200" b="1" cap="all" dirty="0" smtClean="0"/>
              <a:t>Park“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200" dirty="0" smtClean="0"/>
              <a:t>Minsk</a:t>
            </a:r>
            <a:r>
              <a:rPr lang="en-US" sz="3200" dirty="0"/>
              <a:t>, Belarus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80" y="285728"/>
            <a:ext cx="16277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img1.liveinternet.ru/images/attach/c/9/105/322/105322165_5C0RaQUOf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643314"/>
            <a:ext cx="428628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fotokanal.com/images/68/picture-27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4205" y="0"/>
            <a:ext cx="1028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74" y="549560"/>
            <a:ext cx="8501090" cy="1511288"/>
          </a:xfrm>
          <a:gradFill flip="none" rotWithShape="1">
            <a:gsLst>
              <a:gs pos="0">
                <a:schemeClr val="bg2">
                  <a:lumMod val="75000"/>
                  <a:alpha val="6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152400" dist="114300" dir="5340000" sx="102000" sy="102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Combinations of health-improving mixtures for tea and kvass </a:t>
            </a:r>
            <a:r>
              <a:rPr lang="en-US" sz="2400" dirty="0">
                <a:solidFill>
                  <a:schemeClr val="tx1"/>
                </a:solidFill>
              </a:rPr>
              <a:t>drinks are based on natural, </a:t>
            </a:r>
            <a:r>
              <a:rPr lang="en-US" sz="2400" dirty="0" smtClean="0">
                <a:solidFill>
                  <a:schemeClr val="tx1"/>
                </a:solidFill>
              </a:rPr>
              <a:t>domestic </a:t>
            </a:r>
            <a:r>
              <a:rPr lang="en-US" sz="2400" dirty="0">
                <a:solidFill>
                  <a:schemeClr val="tx1"/>
                </a:solidFill>
              </a:rPr>
              <a:t>vegetable raw materials and processed fruit and berries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3" y="2285992"/>
            <a:ext cx="4357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powder of </a:t>
            </a:r>
            <a:r>
              <a:rPr lang="en-US" dirty="0"/>
              <a:t>dried apple and / or apple </a:t>
            </a:r>
            <a:r>
              <a:rPr lang="en-US" dirty="0" err="1"/>
              <a:t>pomace</a:t>
            </a:r>
            <a:r>
              <a:rPr lang="en-US" dirty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powder of </a:t>
            </a:r>
            <a:r>
              <a:rPr lang="en-US" dirty="0"/>
              <a:t>dried </a:t>
            </a:r>
            <a:r>
              <a:rPr lang="en-US" dirty="0" smtClean="0"/>
              <a:t>beetroots,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powder of </a:t>
            </a:r>
            <a:r>
              <a:rPr lang="en-US" dirty="0"/>
              <a:t>dried carrots,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cinnamon,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2" y="235743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nutmeg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cumin,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ginger,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cloves,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oregano,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768" y="3645024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daisy flowers,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black tea,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green tea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hibiscus tea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etc.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3460624"/>
            <a:ext cx="3159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sweet grass,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peppermint,</a:t>
            </a:r>
          </a:p>
          <a:p>
            <a:pPr>
              <a:buFont typeface="Wingdings" pitchFamily="2" charset="2"/>
              <a:buChar char="v"/>
            </a:pPr>
            <a:r>
              <a:rPr lang="en-US" dirty="0" err="1"/>
              <a:t>melissa</a:t>
            </a:r>
            <a:r>
              <a:rPr lang="en-US" dirty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black currant (berries)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blueberry (berries)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tokanal.com/images/68/picture-27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10287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0260" y="2155086"/>
            <a:ext cx="8258204" cy="2786082"/>
          </a:xfrm>
        </p:spPr>
        <p:txBody>
          <a:bodyPr>
            <a:normAutofit/>
          </a:bodyPr>
          <a:lstStyle/>
          <a:p>
            <a:r>
              <a:rPr lang="en-US" dirty="0" smtClean="0"/>
              <a:t>- rye </a:t>
            </a:r>
            <a:r>
              <a:rPr lang="en-US" dirty="0"/>
              <a:t>malt </a:t>
            </a:r>
            <a:r>
              <a:rPr lang="en-US" dirty="0" smtClean="0"/>
              <a:t>(fermented),</a:t>
            </a:r>
            <a:endParaRPr lang="en-US" dirty="0"/>
          </a:p>
          <a:p>
            <a:r>
              <a:rPr lang="en-US" dirty="0" smtClean="0"/>
              <a:t>- vitamins B  </a:t>
            </a:r>
            <a:r>
              <a:rPr lang="en-US" dirty="0"/>
              <a:t>(B6, folic acid), vitamin PP;</a:t>
            </a:r>
          </a:p>
          <a:p>
            <a:r>
              <a:rPr lang="en-US" dirty="0"/>
              <a:t>- </a:t>
            </a:r>
            <a:r>
              <a:rPr lang="en-US" dirty="0" smtClean="0"/>
              <a:t>organic acids </a:t>
            </a:r>
            <a:r>
              <a:rPr lang="en-US" dirty="0"/>
              <a:t>(ascorbic acid, succinic acid, citric acid);</a:t>
            </a:r>
          </a:p>
          <a:p>
            <a:r>
              <a:rPr lang="en-US" dirty="0"/>
              <a:t>- </a:t>
            </a:r>
            <a:r>
              <a:rPr lang="en-US" dirty="0" smtClean="0"/>
              <a:t>insoluble dietary fibers </a:t>
            </a:r>
            <a:r>
              <a:rPr lang="en-US" dirty="0"/>
              <a:t>(inulin, pectin);</a:t>
            </a:r>
          </a:p>
          <a:p>
            <a:r>
              <a:rPr lang="en-US" dirty="0"/>
              <a:t>- </a:t>
            </a:r>
            <a:r>
              <a:rPr lang="en-US" dirty="0" smtClean="0"/>
              <a:t>vital trace </a:t>
            </a:r>
            <a:r>
              <a:rPr lang="en-US" dirty="0"/>
              <a:t>elements;</a:t>
            </a:r>
          </a:p>
          <a:p>
            <a:r>
              <a:rPr lang="en-US" dirty="0"/>
              <a:t>- </a:t>
            </a:r>
            <a:r>
              <a:rPr lang="en-US" dirty="0" smtClean="0"/>
              <a:t>isotonic solutions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1083178"/>
            <a:ext cx="8874028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alpha val="6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152400" dist="114300" dir="5340000" sx="102000" sy="102000" algn="tr" rotWithShape="0">
              <a:prstClr val="black">
                <a:alpha val="40000"/>
              </a:prstClr>
            </a:outerShdw>
          </a:effectLst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cap="small" dirty="0"/>
              <a:t>health-improving </a:t>
            </a:r>
            <a:r>
              <a:rPr lang="en-US" sz="2800" cap="small" dirty="0" smtClean="0"/>
              <a:t>mixtures also contain: </a:t>
            </a:r>
            <a:r>
              <a:rPr kumimoji="0" lang="ru-RU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60"/>
            <a:ext cx="6303644" cy="1858496"/>
          </a:xfrm>
          <a:gradFill flip="none" rotWithShape="1">
            <a:gsLst>
              <a:gs pos="0">
                <a:srgbClr val="92D050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15900">
              <a:schemeClr val="accent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Health-improving drinks of </a:t>
            </a:r>
            <a:r>
              <a:rPr lang="en-US" sz="2800" dirty="0">
                <a:solidFill>
                  <a:schemeClr val="tx1"/>
                </a:solidFill>
              </a:rPr>
              <a:t>combined structure </a:t>
            </a: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>
                <a:solidFill>
                  <a:schemeClr val="tx1"/>
                </a:solidFill>
              </a:rPr>
              <a:t>preventive </a:t>
            </a:r>
            <a:r>
              <a:rPr lang="en-US" sz="2800" dirty="0" smtClean="0">
                <a:solidFill>
                  <a:schemeClr val="tx1"/>
                </a:solidFill>
              </a:rPr>
              <a:t>products of </a:t>
            </a:r>
            <a:r>
              <a:rPr lang="en-US" sz="2800" dirty="0" err="1">
                <a:solidFill>
                  <a:schemeClr val="tx1"/>
                </a:solidFill>
              </a:rPr>
              <a:t>polyfunctional</a:t>
            </a:r>
            <a:r>
              <a:rPr lang="en-US" sz="2800" dirty="0">
                <a:solidFill>
                  <a:schemeClr val="tx1"/>
                </a:solidFill>
              </a:rPr>
              <a:t> profile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357430"/>
            <a:ext cx="8229600" cy="375762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- With significant </a:t>
            </a:r>
            <a:r>
              <a:rPr lang="en-US" sz="2800" dirty="0" smtClean="0"/>
              <a:t>biological values </a:t>
            </a:r>
            <a:br>
              <a:rPr lang="en-US" sz="2800" dirty="0" smtClean="0"/>
            </a:br>
            <a:r>
              <a:rPr lang="en-US" sz="2800" dirty="0" smtClean="0"/>
              <a:t>and familiar organoleptic </a:t>
            </a:r>
            <a:br>
              <a:rPr lang="en-US" sz="2800" dirty="0" smtClean="0"/>
            </a:br>
            <a:r>
              <a:rPr lang="en-US" sz="2800" dirty="0" smtClean="0"/>
              <a:t>characteristics</a:t>
            </a:r>
            <a:r>
              <a:rPr lang="en-US" sz="2800" dirty="0"/>
              <a:t>;</a:t>
            </a:r>
          </a:p>
          <a:p>
            <a:r>
              <a:rPr lang="en-US" sz="2800" dirty="0"/>
              <a:t>- With a high concentration of natural vitamin-mineral complexes, and other biologically active substances;</a:t>
            </a:r>
          </a:p>
          <a:p>
            <a:r>
              <a:rPr lang="en-US" sz="2800" dirty="0"/>
              <a:t>- Adapted to the needs of the growing organism in conditions of deficiency of </a:t>
            </a:r>
            <a:r>
              <a:rPr lang="en-US" sz="2800" dirty="0" smtClean="0"/>
              <a:t>macro- and </a:t>
            </a:r>
            <a:r>
              <a:rPr lang="en-US" sz="2800" dirty="0"/>
              <a:t>micronutrients;</a:t>
            </a:r>
          </a:p>
          <a:p>
            <a:r>
              <a:rPr lang="en-US" sz="2800" dirty="0"/>
              <a:t>- With a maximum degree of assimilation.</a:t>
            </a:r>
            <a:endParaRPr lang="ru-RU" dirty="0"/>
          </a:p>
        </p:txBody>
      </p:sp>
      <p:sp>
        <p:nvSpPr>
          <p:cNvPr id="4" name="AutoShape 2" descr="http://www.lovepattaya.com/cfcadmin/images/mContent_Image542556201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60338"/>
            <a:ext cx="221084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68" y="44624"/>
            <a:ext cx="4031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626968" cy="9409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,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Consuming such drinks leads to: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no </a:t>
            </a:r>
            <a:r>
              <a:rPr lang="en-US" sz="2200" dirty="0"/>
              <a:t>dependency syndrome</a:t>
            </a:r>
          </a:p>
          <a:p>
            <a:r>
              <a:rPr lang="en-US" sz="2200" dirty="0" smtClean="0"/>
              <a:t>no withdrawal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These drinks: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 are involved </a:t>
            </a:r>
            <a:r>
              <a:rPr lang="en-US" sz="2200" dirty="0"/>
              <a:t>in the </a:t>
            </a:r>
            <a:r>
              <a:rPr lang="en-US" sz="2200" dirty="0" smtClean="0"/>
              <a:t>regulation and </a:t>
            </a:r>
            <a:br>
              <a:rPr lang="en-US" sz="2200" dirty="0" smtClean="0"/>
            </a:br>
            <a:r>
              <a:rPr lang="en-US" sz="2200" dirty="0" smtClean="0"/>
              <a:t>improving </a:t>
            </a:r>
            <a:r>
              <a:rPr lang="en-US" sz="2200" dirty="0"/>
              <a:t>the </a:t>
            </a:r>
            <a:r>
              <a:rPr lang="en-US" sz="2200" dirty="0" smtClean="0"/>
              <a:t>protective biological </a:t>
            </a:r>
            <a:br>
              <a:rPr lang="en-US" sz="2200" dirty="0" smtClean="0"/>
            </a:br>
            <a:r>
              <a:rPr lang="en-US" sz="2200" dirty="0" smtClean="0"/>
              <a:t>mechanisms of </a:t>
            </a:r>
            <a:r>
              <a:rPr lang="en-US" sz="2200" dirty="0"/>
              <a:t>the body</a:t>
            </a:r>
          </a:p>
          <a:p>
            <a:r>
              <a:rPr lang="en-US" sz="2200" dirty="0"/>
              <a:t>increase endurance</a:t>
            </a:r>
          </a:p>
          <a:p>
            <a:r>
              <a:rPr lang="en-US" sz="2200" dirty="0"/>
              <a:t>protect against certain </a:t>
            </a:r>
            <a:r>
              <a:rPr lang="en-US" sz="2200" dirty="0" smtClean="0"/>
              <a:t>diseases </a:t>
            </a:r>
            <a:br>
              <a:rPr lang="en-US" sz="2200" dirty="0" smtClean="0"/>
            </a:br>
            <a:r>
              <a:rPr lang="en-US" sz="2200" dirty="0" smtClean="0"/>
              <a:t>or </a:t>
            </a:r>
            <a:r>
              <a:rPr lang="en-US" sz="2200" dirty="0"/>
              <a:t>warn them</a:t>
            </a:r>
          </a:p>
          <a:p>
            <a:r>
              <a:rPr lang="en-US" sz="2200" dirty="0"/>
              <a:t>improve psychological and psychosomatic condition</a:t>
            </a:r>
            <a:endParaRPr lang="ru-RU" sz="2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4624"/>
            <a:ext cx="5083898" cy="13572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Important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properties of health-improving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drinks: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tokanal.com/images/68/picture-27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222" y="35720"/>
            <a:ext cx="10287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7403"/>
            <a:ext cx="8435280" cy="2435733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/>
              <a:t>Products of this kind </a:t>
            </a:r>
            <a:r>
              <a:rPr lang="en-US" dirty="0" smtClean="0"/>
              <a:t>are </a:t>
            </a:r>
            <a:r>
              <a:rPr lang="en-US" dirty="0"/>
              <a:t>necessary for many </a:t>
            </a:r>
            <a:r>
              <a:rPr lang="en-US" dirty="0" smtClean="0"/>
              <a:t>groups of population:</a:t>
            </a:r>
            <a:endParaRPr lang="en-US" dirty="0"/>
          </a:p>
          <a:p>
            <a:pPr algn="just"/>
            <a:r>
              <a:rPr lang="en-US" dirty="0" smtClean="0"/>
              <a:t>especially </a:t>
            </a:r>
            <a:r>
              <a:rPr lang="en-US" dirty="0"/>
              <a:t>for school children and students</a:t>
            </a:r>
            <a:r>
              <a:rPr lang="en-US" dirty="0" smtClean="0"/>
              <a:t>,</a:t>
            </a:r>
          </a:p>
          <a:p>
            <a:pPr algn="just"/>
            <a:r>
              <a:rPr lang="en-US" dirty="0" smtClean="0"/>
              <a:t>for elderly people </a:t>
            </a:r>
            <a:r>
              <a:rPr lang="en-US" dirty="0"/>
              <a:t>in order to strengthen </a:t>
            </a:r>
            <a:r>
              <a:rPr lang="en-US" dirty="0" smtClean="0"/>
              <a:t>their </a:t>
            </a:r>
            <a:r>
              <a:rPr lang="en-US" dirty="0"/>
              <a:t>immune </a:t>
            </a:r>
            <a:r>
              <a:rPr lang="en-US" dirty="0" smtClean="0"/>
              <a:t>system,</a:t>
            </a:r>
          </a:p>
          <a:p>
            <a:pPr algn="just"/>
            <a:r>
              <a:rPr lang="en-US" dirty="0" smtClean="0"/>
              <a:t>for </a:t>
            </a:r>
            <a:r>
              <a:rPr lang="en-US" dirty="0"/>
              <a:t>people engaged in heavy mental or physical work, requiring a lot of energy,</a:t>
            </a:r>
          </a:p>
          <a:p>
            <a:pPr algn="just"/>
            <a:r>
              <a:rPr lang="en-US" dirty="0" smtClean="0"/>
              <a:t>as </a:t>
            </a:r>
            <a:r>
              <a:rPr lang="en-US" dirty="0"/>
              <a:t>well as for those living in ecologically unfavorable </a:t>
            </a:r>
            <a:r>
              <a:rPr lang="en-US" dirty="0" smtClean="0"/>
              <a:t>regions.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otokanal.com/images/68/picture-27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7052" y="0"/>
            <a:ext cx="1028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929066"/>
            <a:ext cx="9289032" cy="78581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Thank You For Your Attention!!!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58975"/>
            <a:ext cx="3384376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img.minibanda.ru/Articles/6/c/9/cache/6c9ab076-b9ad-4f5e-8b92-305e5292afce-w500-h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857364"/>
            <a:ext cx="428628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58204" cy="70328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Functional Foods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4143404" cy="5214974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Technopark</a:t>
            </a:r>
            <a:r>
              <a:rPr lang="en-US" sz="2800" dirty="0"/>
              <a:t> BSU organizes and coordinates the work of various scientific and industrial organizations of </a:t>
            </a:r>
            <a:r>
              <a:rPr lang="en-US" sz="2800" dirty="0" smtClean="0"/>
              <a:t>Belarus in order </a:t>
            </a:r>
            <a:r>
              <a:rPr lang="en-US" sz="2800" dirty="0"/>
              <a:t>to implement cooperation projects</a:t>
            </a:r>
            <a:endParaRPr lang="ru-RU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Projects purpose</a:t>
            </a:r>
            <a:r>
              <a:rPr lang="ru-RU" sz="2800" dirty="0" smtClean="0"/>
              <a:t>: </a:t>
            </a:r>
            <a:r>
              <a:rPr lang="en-US" sz="2800" dirty="0"/>
              <a:t>creating a line of food products with preventive properties</a:t>
            </a:r>
            <a:endParaRPr lang="ru-RU" sz="2800" dirty="0"/>
          </a:p>
        </p:txBody>
      </p:sp>
      <p:pic>
        <p:nvPicPr>
          <p:cNvPr id="25602" name="Picture 2" descr="Функциональные проду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04965"/>
            <a:ext cx="3776082" cy="4452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0717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 deficiency of vitamins, minerals, dietary </a:t>
            </a:r>
            <a:r>
              <a:rPr lang="en-US" sz="3200" dirty="0" smtClean="0">
                <a:solidFill>
                  <a:schemeClr val="tx1"/>
                </a:solidFill>
              </a:rPr>
              <a:t>fibers, emotional stress</a:t>
            </a:r>
            <a:r>
              <a:rPr lang="en-US" sz="3200" dirty="0">
                <a:solidFill>
                  <a:schemeClr val="tx1"/>
                </a:solidFill>
              </a:rPr>
              <a:t>, increased </a:t>
            </a:r>
            <a:r>
              <a:rPr lang="en-US" sz="3200" dirty="0" smtClean="0">
                <a:solidFill>
                  <a:schemeClr val="tx1"/>
                </a:solidFill>
              </a:rPr>
              <a:t>load </a:t>
            </a:r>
            <a:r>
              <a:rPr lang="ru-RU" sz="3200" dirty="0" smtClean="0">
                <a:solidFill>
                  <a:schemeClr val="tx1"/>
                </a:solidFill>
              </a:rPr>
              <a:t> =</a:t>
            </a:r>
            <a:r>
              <a:rPr lang="en-US" sz="3200" dirty="0" smtClean="0">
                <a:solidFill>
                  <a:schemeClr val="tx1"/>
                </a:solidFill>
              </a:rPr>
              <a:t>&gt;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Chronic Fatigue Syndrome</a:t>
            </a:r>
            <a:r>
              <a:rPr lang="ru-RU" sz="3200" b="1" dirty="0" smtClean="0">
                <a:solidFill>
                  <a:srgbClr val="FF0000"/>
                </a:solidFill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</a:rPr>
              <a:t>CFS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660082"/>
            <a:ext cx="4143404" cy="348356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 dirty="0" smtClean="0"/>
              <a:t>CFS </a:t>
            </a:r>
            <a:r>
              <a:rPr lang="en-US" b="1" u="sng" dirty="0"/>
              <a:t>(manifestation)</a:t>
            </a:r>
            <a:r>
              <a:rPr lang="ru-RU" b="1" u="sng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en-US" dirty="0"/>
              <a:t>prolonged fatigue</a:t>
            </a:r>
          </a:p>
          <a:p>
            <a:r>
              <a:rPr lang="en-US" dirty="0"/>
              <a:t>muscular discomfort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painful lymph nodes</a:t>
            </a:r>
          </a:p>
          <a:p>
            <a:r>
              <a:rPr lang="en-US" dirty="0"/>
              <a:t>arthralgia</a:t>
            </a:r>
          </a:p>
          <a:p>
            <a:r>
              <a:rPr lang="en-US" dirty="0"/>
              <a:t>loss of memory</a:t>
            </a:r>
          </a:p>
          <a:p>
            <a:r>
              <a:rPr lang="en-US" dirty="0"/>
              <a:t>depression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660770"/>
            <a:ext cx="3643338" cy="36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8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Diet of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school children, students and elderly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571612"/>
            <a:ext cx="3528392" cy="614354"/>
          </a:xfrm>
        </p:spPr>
        <p:txBody>
          <a:bodyPr>
            <a:noAutofit/>
          </a:bodyPr>
          <a:lstStyle/>
          <a:p>
            <a:r>
              <a:rPr lang="en-US" sz="3200" dirty="0" smtClean="0"/>
              <a:t> A </a:t>
            </a:r>
            <a:r>
              <a:rPr lang="en-US" sz="3200" dirty="0"/>
              <a:t>healthy </a:t>
            </a:r>
            <a:r>
              <a:rPr lang="en-US" sz="3200" dirty="0" smtClean="0"/>
              <a:t>diet:</a:t>
            </a:r>
            <a:endParaRPr lang="ru-RU" sz="32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2" y="1643050"/>
            <a:ext cx="3786214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Real situation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30" y="2414825"/>
            <a:ext cx="4726788" cy="37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948" y="2431280"/>
            <a:ext cx="4609499" cy="345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7032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Methods </a:t>
            </a:r>
            <a:r>
              <a:rPr lang="en-US" dirty="0" smtClean="0">
                <a:solidFill>
                  <a:schemeClr val="tx1"/>
                </a:solidFill>
              </a:rPr>
              <a:t>of CFS treatment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4000528" cy="378621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/>
              <a:t>Drug therapy</a:t>
            </a:r>
            <a:r>
              <a:rPr lang="ru-RU" sz="2800" b="1" dirty="0" smtClean="0"/>
              <a:t>:</a:t>
            </a:r>
          </a:p>
          <a:p>
            <a:endParaRPr lang="ru-RU" dirty="0" smtClean="0"/>
          </a:p>
          <a:p>
            <a:r>
              <a:rPr lang="en-US" sz="2200" dirty="0"/>
              <a:t>antimicrobial</a:t>
            </a:r>
            <a:r>
              <a:rPr lang="ru-RU" sz="2200" dirty="0" smtClean="0"/>
              <a:t>,</a:t>
            </a:r>
          </a:p>
          <a:p>
            <a:r>
              <a:rPr lang="en-US" sz="2200" dirty="0"/>
              <a:t>anti-</a:t>
            </a:r>
            <a:r>
              <a:rPr lang="en-US" sz="2200" dirty="0" err="1"/>
              <a:t>inflamatory</a:t>
            </a:r>
            <a:r>
              <a:rPr lang="en-US" sz="2200" dirty="0"/>
              <a:t> drugs</a:t>
            </a:r>
            <a:r>
              <a:rPr lang="ru-RU" sz="2200" dirty="0" smtClean="0"/>
              <a:t>, </a:t>
            </a:r>
          </a:p>
          <a:p>
            <a:r>
              <a:rPr lang="en-US" sz="2200" dirty="0"/>
              <a:t>antihistamine drugs</a:t>
            </a:r>
            <a:r>
              <a:rPr lang="ru-RU" sz="2200" dirty="0" smtClean="0"/>
              <a:t>, </a:t>
            </a:r>
          </a:p>
          <a:p>
            <a:r>
              <a:rPr lang="en-US" sz="2200" dirty="0"/>
              <a:t>antidepressant medication</a:t>
            </a:r>
            <a:r>
              <a:rPr lang="ru-RU" sz="2200" dirty="0" smtClean="0"/>
              <a:t> </a:t>
            </a:r>
          </a:p>
          <a:p>
            <a:r>
              <a:rPr lang="en-US" sz="2200" dirty="0" smtClean="0"/>
              <a:t>etc.</a:t>
            </a:r>
            <a:endParaRPr lang="ru-RU" sz="22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43438" y="3000372"/>
            <a:ext cx="4000528" cy="37862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buClr>
                <a:schemeClr val="accent1"/>
              </a:buClr>
              <a:buSzPct val="70000"/>
            </a:pPr>
            <a:r>
              <a:rPr lang="en-US" sz="2800" b="1" dirty="0"/>
              <a:t>Herbal preparations based on plant </a:t>
            </a:r>
            <a:r>
              <a:rPr lang="en-US" sz="2800" b="1" dirty="0" smtClean="0"/>
              <a:t>extracts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supplements containing vitamins B6, B12, folic acid, ginseng </a:t>
            </a:r>
            <a:r>
              <a:rPr lang="en-US" sz="2200" dirty="0" smtClean="0"/>
              <a:t>extracts, </a:t>
            </a:r>
            <a:r>
              <a:rPr lang="en-US" sz="2200" dirty="0"/>
              <a:t>Echinacea </a:t>
            </a:r>
            <a:r>
              <a:rPr lang="en-US" sz="2200" dirty="0" err="1"/>
              <a:t>purpurea</a:t>
            </a:r>
            <a:r>
              <a:rPr lang="en-US" sz="2200" dirty="0"/>
              <a:t> (USA)</a:t>
            </a:r>
            <a:endParaRPr lang="ru-RU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54201"/>
            <a:ext cx="3752847" cy="19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mind-gu.ru/wp-content/uploads/2013/02/9972565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89" y="4500570"/>
            <a:ext cx="3143271" cy="2357454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5400000">
            <a:off x="2035951" y="1107265"/>
            <a:ext cx="642942" cy="28575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00298" y="928670"/>
            <a:ext cx="2143140" cy="57150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49" y="812608"/>
            <a:ext cx="914774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929066"/>
            <a:ext cx="3143272" cy="2571768"/>
          </a:xfrm>
        </p:spPr>
        <p:txBody>
          <a:bodyPr/>
          <a:lstStyle/>
          <a:p>
            <a:r>
              <a:rPr lang="en-US" dirty="0"/>
              <a:t>easily digestible carbohydrates</a:t>
            </a:r>
          </a:p>
          <a:p>
            <a:r>
              <a:rPr lang="en-US" dirty="0"/>
              <a:t>organic </a:t>
            </a:r>
            <a:r>
              <a:rPr lang="en-US" dirty="0" smtClean="0"/>
              <a:t>acids</a:t>
            </a:r>
            <a:endParaRPr lang="en-US" dirty="0"/>
          </a:p>
          <a:p>
            <a:r>
              <a:rPr lang="en-US" dirty="0"/>
              <a:t>vitamins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572132" y="3929066"/>
            <a:ext cx="3143272" cy="2571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86446" y="3929066"/>
            <a:ext cx="3214710" cy="264320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dirty="0">
                <a:solidFill>
                  <a:prstClr val="black"/>
                </a:solidFill>
              </a:rPr>
              <a:t>flavor and </a:t>
            </a:r>
            <a:r>
              <a:rPr lang="en-US" sz="2400" dirty="0" smtClean="0">
                <a:solidFill>
                  <a:prstClr val="black"/>
                </a:solidFill>
              </a:rPr>
              <a:t>aroma substances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400" dirty="0">
                <a:solidFill>
                  <a:prstClr val="black"/>
                </a:solidFill>
              </a:rPr>
              <a:t>minerals - potassium, calcium, magnesium, iron, phosphorus, etc.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e-B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8382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6119" y="3214686"/>
            <a:ext cx="4447881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47526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3571876"/>
            <a:ext cx="4500594" cy="31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/>
              <a:t>Components of biologically active substances </a:t>
            </a:r>
            <a:r>
              <a:rPr lang="en-US" sz="2000" dirty="0" smtClean="0"/>
              <a:t>of herbal powders do </a:t>
            </a:r>
            <a:r>
              <a:rPr lang="en-US" sz="2000" dirty="0"/>
              <a:t>not accumulate in the human body, and therefore their dose of exposure </a:t>
            </a:r>
            <a:r>
              <a:rPr lang="en-US" sz="2000" dirty="0" smtClean="0"/>
              <a:t>should not be regulated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43438" y="71438"/>
            <a:ext cx="4500594" cy="31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/>
              <a:t>Functional significance of </a:t>
            </a:r>
            <a:r>
              <a:rPr lang="en-US" sz="2000" dirty="0"/>
              <a:t>herbal powders is confirmed  </a:t>
            </a:r>
            <a:r>
              <a:rPr lang="en-US" sz="2000" dirty="0" smtClean="0"/>
              <a:t>by the </a:t>
            </a:r>
            <a:r>
              <a:rPr lang="en-US" sz="2000" dirty="0"/>
              <a:t>fact that they contain a set of materials adapted to the metabolic processes in the human body, and </a:t>
            </a:r>
            <a:r>
              <a:rPr lang="en-US" sz="2000" dirty="0" smtClean="0"/>
              <a:t>therefore cases </a:t>
            </a:r>
            <a:r>
              <a:rPr lang="en-US" sz="2000" dirty="0"/>
              <a:t>of intolerance and allergic </a:t>
            </a:r>
            <a:r>
              <a:rPr lang="en-US" sz="2000" dirty="0" smtClean="0"/>
              <a:t>complications are</a:t>
            </a:r>
            <a:endParaRPr lang="ru-RU" sz="2000" dirty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sz="2000" dirty="0" smtClean="0"/>
              <a:t> </a:t>
            </a:r>
            <a:r>
              <a:rPr lang="en-US" sz="2000" dirty="0"/>
              <a:t>almost always </a:t>
            </a:r>
            <a:r>
              <a:rPr lang="en-US" sz="2000" dirty="0" smtClean="0"/>
              <a:t>excluded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73" y="2170584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be-BY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4847" y="3047649"/>
            <a:ext cx="7430725" cy="74139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functional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drinks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for grown ups</a:t>
            </a:r>
            <a:endParaRPr lang="be-BY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0837" y="4077072"/>
            <a:ext cx="7467600" cy="1944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“Tonus” - Functional drinks of </a:t>
            </a:r>
            <a:r>
              <a:rPr lang="en-US" dirty="0" err="1"/>
              <a:t>gerodietetic</a:t>
            </a:r>
            <a:r>
              <a:rPr lang="en-US" dirty="0"/>
              <a:t> </a:t>
            </a:r>
            <a:r>
              <a:rPr lang="en-US" dirty="0" smtClean="0"/>
              <a:t>profile for grown ups, created on the basis of Combinations of health-improving mixtures “</a:t>
            </a:r>
            <a:r>
              <a:rPr lang="en-US" dirty="0" err="1" smtClean="0"/>
              <a:t>Daugalettsie</a:t>
            </a:r>
            <a:r>
              <a:rPr lang="en-US" dirty="0" smtClean="0"/>
              <a:t>” (“Longevity”)</a:t>
            </a:r>
            <a:r>
              <a:rPr lang="ru-RU" dirty="0" smtClean="0"/>
              <a:t>. </a:t>
            </a:r>
            <a:endParaRPr lang="be-BY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7973" y="112474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functional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drinks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for children</a:t>
            </a:r>
            <a:endParaRPr lang="be-BY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04800" y="2132856"/>
            <a:ext cx="7467600" cy="892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 </a:t>
            </a:r>
            <a:r>
              <a:rPr lang="en-US" dirty="0" smtClean="0"/>
              <a:t>Functional drinks are </a:t>
            </a:r>
            <a:r>
              <a:rPr lang="en-US" dirty="0"/>
              <a:t>under </a:t>
            </a:r>
            <a:r>
              <a:rPr lang="en-US" dirty="0" smtClean="0"/>
              <a:t>development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/>
              <a:t>pupils and students</a:t>
            </a:r>
            <a:r>
              <a:rPr lang="en-US" dirty="0" smtClean="0"/>
              <a:t>)</a:t>
            </a:r>
            <a:endParaRPr lang="ru-RU" dirty="0" smtClean="0"/>
          </a:p>
          <a:p>
            <a:endParaRPr lang="be-BY" dirty="0"/>
          </a:p>
          <a:p>
            <a:endParaRPr lang="be-BY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4848" y="274638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smtClean="0">
                <a:solidFill>
                  <a:schemeClr val="accent3">
                    <a:lumMod val="75000"/>
                  </a:schemeClr>
                </a:solidFill>
              </a:rPr>
              <a:t>Our products</a:t>
            </a:r>
            <a:endParaRPr lang="ru-RU" sz="4400" b="1" u="sng" dirty="0"/>
          </a:p>
        </p:txBody>
      </p:sp>
      <p:pic>
        <p:nvPicPr>
          <p:cNvPr id="1026" name="Picture 2" descr="Чай с сахаром и лимон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9548"/>
            <a:ext cx="2724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5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line of functional food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 development: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28800"/>
            <a:ext cx="5929354" cy="2003114"/>
          </a:xfrm>
        </p:spPr>
        <p:txBody>
          <a:bodyPr>
            <a:normAutofit/>
          </a:bodyPr>
          <a:lstStyle/>
          <a:p>
            <a:r>
              <a:rPr lang="en-US" dirty="0"/>
              <a:t>1) dry teas for a single welding and catering establishments;</a:t>
            </a:r>
          </a:p>
          <a:p>
            <a:r>
              <a:rPr lang="en-US" dirty="0"/>
              <a:t>2) dry kvass drinks;</a:t>
            </a:r>
          </a:p>
          <a:p>
            <a:r>
              <a:rPr lang="en-US" dirty="0"/>
              <a:t>3) bottled tea drinks and kvass</a:t>
            </a:r>
            <a:endParaRPr lang="ru-RU" dirty="0"/>
          </a:p>
        </p:txBody>
      </p:sp>
      <p:pic>
        <p:nvPicPr>
          <p:cNvPr id="22532" name="Picture 4" descr="http://about-tea.ru/wp-content/uploads/2009/12/%D1%84%D0%B8%D1%82%D0%BE%D1%87%D0%B0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14818"/>
            <a:ext cx="2709859" cy="2643182"/>
          </a:xfrm>
          <a:prstGeom prst="rect">
            <a:avLst/>
          </a:prstGeom>
          <a:noFill/>
        </p:spPr>
      </p:pic>
      <p:pic>
        <p:nvPicPr>
          <p:cNvPr id="22534" name="Picture 6" descr="http://belbeer.com/wp-content/uploads/2013/06/kak-prigotovit-domashnij-kv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14818"/>
            <a:ext cx="3457575" cy="2219326"/>
          </a:xfrm>
          <a:prstGeom prst="rect">
            <a:avLst/>
          </a:prstGeom>
          <a:noFill/>
        </p:spPr>
      </p:pic>
      <p:pic>
        <p:nvPicPr>
          <p:cNvPr id="22536" name="Picture 8" descr="http://homehelpers.ru/wp-content/uploads/2010/09/kva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571612"/>
            <a:ext cx="2878149" cy="2600336"/>
          </a:xfrm>
          <a:prstGeom prst="rect">
            <a:avLst/>
          </a:prstGeom>
          <a:noFill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169" y="214290"/>
            <a:ext cx="1740832" cy="127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779</TotalTime>
  <Words>555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Health strengthening drinks  </vt:lpstr>
      <vt:lpstr>Functional Foods</vt:lpstr>
      <vt:lpstr>A deficiency of vitamins, minerals, dietary fibers, emotional stress, increased load  =&gt; Chronic Fatigue Syndrome (CFS)</vt:lpstr>
      <vt:lpstr>Diet of school children, students and elderly</vt:lpstr>
      <vt:lpstr>Methods of CFS treatment</vt:lpstr>
      <vt:lpstr>Презентация PowerPoint</vt:lpstr>
      <vt:lpstr>Презентация PowerPoint</vt:lpstr>
      <vt:lpstr> </vt:lpstr>
      <vt:lpstr>line of functional food  in development:</vt:lpstr>
      <vt:lpstr>Combinations of health-improving mixtures for tea and kvass drinks are based on natural, domestic vegetable raw materials and processed fruit and berries</vt:lpstr>
      <vt:lpstr>Презентация PowerPoint</vt:lpstr>
      <vt:lpstr>Health-improving drinks of combined structure – preventive products of polyfunctional profile</vt:lpstr>
      <vt:lpstr>,</vt:lpstr>
      <vt:lpstr>Презентация PowerPoint</vt:lpstr>
      <vt:lpstr>Thank You For Your Attention!!!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138</cp:revision>
  <dcterms:created xsi:type="dcterms:W3CDTF">2013-08-22T11:19:23Z</dcterms:created>
  <dcterms:modified xsi:type="dcterms:W3CDTF">2014-11-29T16:57:12Z</dcterms:modified>
</cp:coreProperties>
</file>