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79" r:id="rId4"/>
    <p:sldId id="275" r:id="rId5"/>
    <p:sldId id="291" r:id="rId6"/>
    <p:sldId id="286" r:id="rId7"/>
    <p:sldId id="287" r:id="rId8"/>
    <p:sldId id="288" r:id="rId9"/>
    <p:sldId id="289" r:id="rId10"/>
    <p:sldId id="290" r:id="rId11"/>
    <p:sldId id="282" r:id="rId12"/>
    <p:sldId id="285" r:id="rId13"/>
    <p:sldId id="284" r:id="rId14"/>
    <p:sldId id="292" r:id="rId15"/>
    <p:sldId id="277" r:id="rId16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37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D26EE-58B8-46CD-BD31-7997A8AE3F98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C1338-7B7C-49C2-8746-2F3A7AE875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2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4054-5A43-410B-A8D7-114D77828E28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5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B6F4A-4CCD-4F9B-925B-BE96CF45B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5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B6F4A-4CCD-4F9B-925B-BE96CF45BF7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32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6371C-6385-4DF8-85A5-67C087C03721}" type="slidenum">
              <a:rPr lang="en-US" altLang="ru-RU" smtClean="0">
                <a:latin typeface="Arial" charset="0"/>
                <a:cs typeface="Arial" charset="0"/>
              </a:rPr>
              <a:pPr/>
              <a:t>12</a:t>
            </a:fld>
            <a:endParaRPr lang="en-US" altLang="ru-RU" smtClean="0">
              <a:latin typeface="Arial" charset="0"/>
              <a:cs typeface="Arial" charset="0"/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5599875" y="6458172"/>
            <a:ext cx="4274376" cy="33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22" tIns="46012" rIns="92022" bIns="46012" anchor="b"/>
          <a:lstStyle/>
          <a:p>
            <a:pPr algn="r" defTabSz="904875"/>
            <a:fld id="{18DCFA39-C79B-4E20-B95D-2555A9CCE94D}" type="slidenum">
              <a:rPr lang="de-DE" altLang="ru-RU" sz="1200">
                <a:latin typeface="Times New Roman" pitchFamily="18" charset="0"/>
              </a:rPr>
              <a:pPr algn="r" defTabSz="904875"/>
              <a:t>12</a:t>
            </a:fld>
            <a:endParaRPr lang="de-DE" altLang="ru-RU" sz="1200">
              <a:latin typeface="Times New Roman" pitchFamily="18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4850" y="511175"/>
            <a:ext cx="3397250" cy="2547938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1642" y="3230719"/>
            <a:ext cx="7250969" cy="3058790"/>
          </a:xfrm>
          <a:noFill/>
          <a:ln/>
        </p:spPr>
        <p:txBody>
          <a:bodyPr lIns="92022" tIns="46012" rIns="92022" bIns="46012"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2F74-2810-476D-BA3D-BE0CD0DDD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8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EB5E8CB-8488-4662-B809-68EA3C418EE5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4FBA9F-2F2E-4C05-AF02-D32287F24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hyperlink" Target="http://www.google.by/url?url=http://galleryhip.com/zte-logo.html&amp;rct=j&amp;frm=1&amp;q=&amp;esrc=s&amp;sa=U&amp;ei=bFJBVIe7LIvbap_HgmA&amp;ved=0CB4Q9QEwBQ&amp;sig2=gO4e7Ehoz77ngb8gkT9oCA&amp;usg=AFQjCNHDwsEO-xLUS5HxgjtsU4cU8xV5I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hyperlink" Target="http://www.google.by/url?url=http://sidenxab.ru/drayvera-smartfonov-i-planshetov-firmy-te.html&amp;rct=j&amp;frm=1&amp;q=&amp;esrc=s&amp;sa=U&amp;ei=bFJBVIe7LIvbap_HgmA&amp;ved=0CBQQ9QEwAA&amp;sig2=aYwIx_nJ06a5pKNRwZmOrg&amp;usg=AFQjCNHmCATk7P9MxL93Ivka20OMTOcvJQ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11" Type="http://schemas.openxmlformats.org/officeDocument/2006/relationships/image" Target="../media/image24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060849"/>
            <a:ext cx="9036496" cy="194421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/>
              </a:rPr>
              <a:t>Main directions of innovation policy development in the Republic of Belarus</a:t>
            </a:r>
            <a:endParaRPr lang="ru-RU" sz="3600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64" y="4797152"/>
            <a:ext cx="9126835" cy="86409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1970088"/>
            <a:r>
              <a:rPr lang="en-US" b="1" dirty="0" smtClean="0">
                <a:solidFill>
                  <a:schemeClr val="tx2"/>
                </a:solidFill>
              </a:rPr>
              <a:t>	State </a:t>
            </a:r>
            <a:r>
              <a:rPr lang="en-US" b="1" dirty="0">
                <a:solidFill>
                  <a:schemeClr val="tx2"/>
                </a:solidFill>
              </a:rPr>
              <a:t>Committee for Science and Technology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Text Box 1032"/>
          <p:cNvSpPr txBox="1">
            <a:spLocks noChangeArrowheads="1"/>
          </p:cNvSpPr>
          <p:nvPr/>
        </p:nvSpPr>
        <p:spPr bwMode="auto">
          <a:xfrm>
            <a:off x="1458515" y="6165304"/>
            <a:ext cx="6191250" cy="336550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7" rIns="91434" bIns="45717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Prague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December 2, 2014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5" name="Picture 5" descr="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860" y="116632"/>
            <a:ext cx="1094560" cy="1094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3" descr="F:\gh2.emf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82685"/>
            <a:ext cx="1605409" cy="7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" y="0"/>
            <a:ext cx="5004048" cy="184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12521"/>
            <a:ext cx="4668055" cy="305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6512" y="4168465"/>
            <a:ext cx="4833689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i="1" dirty="0"/>
              <a:t>The proximity to the city of Minsk (the capital's population - 1.9 million. </a:t>
            </a:r>
            <a:r>
              <a:rPr lang="en-US" b="1" i="1" dirty="0" smtClean="0"/>
              <a:t>pers., </a:t>
            </a:r>
            <a:r>
              <a:rPr lang="en-US" b="1" i="1" dirty="0"/>
              <a:t>Students - 450 thousand. </a:t>
            </a:r>
            <a:r>
              <a:rPr lang="en-US" b="1" i="1" dirty="0" smtClean="0"/>
              <a:t>pers.) and the </a:t>
            </a:r>
            <a:r>
              <a:rPr lang="en-US" b="1" i="1" dirty="0"/>
              <a:t>capital's satellite cities </a:t>
            </a:r>
            <a:r>
              <a:rPr lang="en-US" b="1" i="1" dirty="0" err="1"/>
              <a:t>Smolevichy</a:t>
            </a:r>
            <a:r>
              <a:rPr lang="en-US" b="1" i="1" dirty="0"/>
              <a:t> (population - 15 thousand. </a:t>
            </a:r>
            <a:r>
              <a:rPr lang="en-US" b="1" i="1" dirty="0" smtClean="0"/>
              <a:t>pers., 15 </a:t>
            </a:r>
            <a:r>
              <a:rPr lang="en-US" b="1" i="1" dirty="0"/>
              <a:t>km from the park) promotes maintenance of the park with professional staff.</a:t>
            </a:r>
            <a:endParaRPr lang="ru-RU" b="1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275856" y="1628800"/>
            <a:ext cx="726368" cy="6920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907704" y="2672120"/>
            <a:ext cx="1368152" cy="4777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123728" y="2487454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25 км.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07804" y="1633250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15 км.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0839" y="10111"/>
            <a:ext cx="4572000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b="1" i="1" dirty="0"/>
              <a:t>The land in the park investor can get in use (lease) for up to 99 years or to buy into private ownership.</a:t>
            </a:r>
            <a:endParaRPr lang="ru-RU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12521"/>
            <a:ext cx="4418831" cy="394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s://encrypted-tbn3.gstatic.com/images?q=tbn:ANd9GcRtXvVJhdgXXlBsyHsTZhLEsLHD70xJrDYEHjZQcypCuBxTcWYNwrwrip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89240"/>
            <a:ext cx="1400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static.com/images?q=tbn:ANd9GcSNrbueZt5LiOZFvxZ8C8nU83yWdPcdxu9VVxEicAmzzp3_hqbdbd3KWyMZ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237" y="520643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14" name="Прямая соединительная линия 13"/>
            <p:cNvCxnSpPr>
              <a:stCxn id="15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10</a:t>
              </a:fld>
              <a:endParaRPr lang="ru-RU" b="1" dirty="0"/>
            </a:p>
          </p:txBody>
        </p:sp>
        <p:pic>
          <p:nvPicPr>
            <p:cNvPr id="16" name="Picture 2" descr="F:\gh.emf"/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72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0010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ru-RU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Priorities of scientific and technological development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F:\gh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09591"/>
            <a:ext cx="809836" cy="4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 anchor="ctr"/>
          <a:lstStyle/>
          <a:p>
            <a:pPr algn="ctr"/>
            <a:fld id="{725C68B6-61C2-468F-89AB-4B9F7531AA68}" type="slidenum">
              <a:rPr lang="ru-RU" b="1" smtClean="0">
                <a:solidFill>
                  <a:srgbClr val="738AC8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pPr algn="ctr"/>
              <a:t>11</a:t>
            </a:fld>
            <a:endParaRPr lang="ru-RU" b="1" dirty="0">
              <a:solidFill>
                <a:srgbClr val="738AC8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11" name="Прямая соединительная линия 10"/>
            <p:cNvCxnSpPr>
              <a:stCxn id="12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11</a:t>
              </a:fld>
              <a:endParaRPr lang="ru-RU" b="1" dirty="0"/>
            </a:p>
          </p:txBody>
        </p:sp>
        <p:pic>
          <p:nvPicPr>
            <p:cNvPr id="13" name="Picture 2" descr="F:\gh.emf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351206" y="1540725"/>
            <a:ext cx="84150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Belarus there are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priority directions of scientific and technical activities, the development of which the state pays the most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attention: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energy and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efficiency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agro-technology and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industrial and construction technology and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medicine, medical equipment and technology,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pharmacy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chemical technology, nanotechnology and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information and communication technology and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aerospace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environmental management, resource conservation and protection from emergency situations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defense capability and national security</a:t>
            </a:r>
            <a:endParaRPr lang="be-BY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15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104292" y="332656"/>
            <a:ext cx="7583488" cy="1571842"/>
          </a:xfrm>
          <a:prstGeom prst="rect">
            <a:avLst/>
          </a:prstGeom>
          <a:noFill/>
          <a:ln w="6350" algn="ctr">
            <a:noFill/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Creation of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and improvement of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existing highly promising high-tech sectors</a:t>
            </a:r>
            <a:endParaRPr lang="el-GR" alt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0" y="2060848"/>
            <a:ext cx="6553200" cy="375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31825" indent="-631825">
              <a:tabLst>
                <a:tab pos="625475" algn="l"/>
              </a:tabLs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wood chemistry;</a:t>
            </a:r>
          </a:p>
          <a:p>
            <a:pPr marL="631825" indent="-631825">
              <a:tabLst>
                <a:tab pos="625475" algn="l"/>
              </a:tabLs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genetic engineering, chemical and pharmaceutical and biotechnology;</a:t>
            </a:r>
          </a:p>
          <a:p>
            <a:pPr marL="631825" indent="-631825">
              <a:tabLst>
                <a:tab pos="625475" algn="l"/>
              </a:tabLs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robotics and automation, nanotechnology;</a:t>
            </a:r>
          </a:p>
          <a:p>
            <a:pPr marL="631825" indent="-631825">
              <a:tabLst>
                <a:tab pos="625475" algn="l"/>
              </a:tabLst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Information and Communication Technologies</a:t>
            </a:r>
            <a:endParaRPr lang="ru-RU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538" y="2019300"/>
            <a:ext cx="23463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4032250"/>
            <a:ext cx="235108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7" name="Прямая соединительная линия 6"/>
            <p:cNvCxnSpPr>
              <a:stCxn id="8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12</a:t>
              </a:fld>
              <a:endParaRPr lang="ru-RU" b="1" dirty="0"/>
            </a:p>
          </p:txBody>
        </p:sp>
        <p:pic>
          <p:nvPicPr>
            <p:cNvPr id="9" name="Picture 2" descr="F:\gh.emf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96752"/>
            <a:ext cx="9144000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development of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unified state system of scientific and technical expertise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of innovative projects.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174625" indent="-174625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174625" indent="-174625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Creation of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system of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venture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financing of scientific developments.</a:t>
            </a:r>
            <a:endParaRPr lang="be-BY" sz="20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174625" indent="-174625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be-BY" sz="20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174625" lvl="0" indent="-174625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Creation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and maintenance of the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state system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of the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commercialization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of results of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scientific and technological activities.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174625" lvl="0" indent="-174625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174625" indent="-174625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Allocation of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funds on a fundamentally new (breakthrough) research and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development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up to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20 per cent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of the national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budget.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 algn="just" eaLnBrk="0" fontAlgn="base" hangingPunct="0">
              <a:spcBef>
                <a:spcPts val="200"/>
              </a:spcBef>
              <a:spcAft>
                <a:spcPct val="0"/>
              </a:spcAft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174625" lvl="0" indent="-174625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When the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projects are included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 the State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Programme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of Innovative Development of the Republic of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Belarus,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funding for their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implementation is provided from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innovation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funds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through lending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by JSC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"Development Bank of the Republic of Belarus" and the Belarusian Innovation Fund.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180000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indent="180000" algn="just" eaLnBrk="0" fontAlgn="base" hangingPunct="0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txBody>
          <a:bodyPr anchor="ctr"/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Additional systemic measures to promote research and innovation policy of the Republic of Belarus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F:\gh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8290"/>
            <a:ext cx="1028700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 anchor="ctr"/>
          <a:lstStyle/>
          <a:p>
            <a:pPr algn="ctr"/>
            <a:fld id="{725C68B6-61C2-468F-89AB-4B9F7531AA68}" type="slidenum">
              <a:rPr lang="ru-RU" b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</a:t>
            </a:fld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8" name="Прямая соединительная линия 7"/>
            <p:cNvCxnSpPr>
              <a:stCxn id="11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13</a:t>
              </a:fld>
              <a:endParaRPr lang="ru-RU" b="1" dirty="0"/>
            </a:p>
          </p:txBody>
        </p:sp>
        <p:pic>
          <p:nvPicPr>
            <p:cNvPr id="12" name="Picture 2" descr="F:\gh.emf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txBody>
          <a:bodyPr anchor="ctr"/>
          <a:lstStyle/>
          <a:p>
            <a:pPr lvl="0" algn="ctr">
              <a:lnSpc>
                <a:spcPct val="800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International cooperation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http://www.gknt.gov.by/opencms/export/sites/default/.content/images/int_cooperation/Internal.-coop-24_09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7" y="697071"/>
            <a:ext cx="8640960" cy="57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5" name="Прямая соединительная линия 4"/>
            <p:cNvCxnSpPr>
              <a:stCxn id="6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14</a:t>
              </a:fld>
              <a:endParaRPr lang="ru-RU" b="1" dirty="0"/>
            </a:p>
          </p:txBody>
        </p:sp>
        <p:pic>
          <p:nvPicPr>
            <p:cNvPr id="7" name="Picture 2" descr="F:\gh.emf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174876" y="537321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С 20 странами действуют комиссии по научно-техническому сотрудничеству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8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612" y="2548880"/>
            <a:ext cx="8229600" cy="160020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4" name="Прямая соединительная линия 3"/>
            <p:cNvCxnSpPr>
              <a:stCxn id="5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15</a:t>
              </a:fld>
              <a:endParaRPr lang="ru-RU" b="1" dirty="0"/>
            </a:p>
          </p:txBody>
        </p:sp>
        <p:pic>
          <p:nvPicPr>
            <p:cNvPr id="6" name="Picture 2" descr="F:\gh.emf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3" descr="F:\gh2.emf"/>
          <p:cNvPicPr>
            <a:picLocks noChangeAspect="1" noChangeArrowheads="1"/>
          </p:cNvPicPr>
          <p:nvPr/>
        </p:nvPicPr>
        <p:blipFill>
          <a:blip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12" y="116632"/>
            <a:ext cx="2487020" cy="10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116632"/>
            <a:ext cx="1094560" cy="1094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program of social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economic development of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Republic of Belarus for 2011 - 2015 years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284" y="857232"/>
            <a:ext cx="87662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Main goals: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welfare improvement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improvement of living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conditions by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ways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improvement of socio-economic relations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innovative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development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increase of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competitiveness of the national economy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main problems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creating conditions for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development of human potential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basis of the creation of 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full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family, real income growth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improvement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comfort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living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population,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improvement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health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enhancement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quality of education and culture of citizens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creating favorable conditions for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implementation of entrepreneurial initiative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business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entities, including the strengthening of motivation to work effectively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employees' responsibility for the results and the quality of their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improving the structure of the economy based on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priority development of resource-saving, high-tech industries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with high added value and advanced types of services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10" name="Прямая соединительная линия 9"/>
            <p:cNvCxnSpPr>
              <a:stCxn id="7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2</a:t>
              </a:fld>
              <a:endParaRPr lang="ru-RU" b="1" dirty="0"/>
            </a:p>
          </p:txBody>
        </p:sp>
        <p:pic>
          <p:nvPicPr>
            <p:cNvPr id="8" name="Picture 2" descr="F:\gh.emf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87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387" y="159040"/>
            <a:ext cx="8785225" cy="8410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cs typeface="Arial" charset="0"/>
              </a:rPr>
              <a:t>The Republic of Belarus in the international rankings</a:t>
            </a:r>
            <a:endParaRPr lang="ru-RU" sz="24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0277-DCC1-40E1-998F-55FBCE3ACB7C}" type="slidenum">
              <a:rPr lang="ru-RU" sz="1800" b="1" smtClean="0">
                <a:solidFill>
                  <a:schemeClr val="tx1"/>
                </a:solidFill>
              </a:rPr>
              <a:pPr/>
              <a:t>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8924" y="1020696"/>
            <a:ext cx="8929718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Knowledge index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146 </a:t>
            </a:r>
            <a:r>
              <a:rPr lang="en-US" altLang="ru-RU" sz="2000" dirty="0" smtClean="0">
                <a:latin typeface="Times New Roman" pitchFamily="18" charset="0"/>
                <a:cs typeface="Times New Roman" pitchFamily="18" charset="0"/>
              </a:rPr>
              <a:t>counties all over the world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2010 г. –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ru-RU" sz="2400" b="1" baseline="30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 smtClean="0"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2012 г. – 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altLang="ru-RU" sz="3200" b="1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ru-RU" alt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ebdings"/>
              </a:rPr>
              <a:t></a:t>
            </a:r>
            <a:endParaRPr lang="ru-RU" alt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Education index of the World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Bank </a:t>
            </a: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counties</a:t>
            </a: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2012 г. –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e-BY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Global Innovation Index</a:t>
            </a:r>
            <a:r>
              <a:rPr lang="be-BY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index of</a:t>
            </a:r>
            <a:r>
              <a:rPr lang="be-BY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Higher Education</a:t>
            </a:r>
            <a:r>
              <a:rPr lang="be-BY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be-BY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2013 г. –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the world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Bloomberg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innovation index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Level of higher education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the world</a:t>
            </a:r>
            <a:endParaRPr lang="be-BY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Growth of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knowledge and technologies</a:t>
            </a:r>
            <a:r>
              <a:rPr lang="be-BY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be-BY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Creation of new knowledge</a:t>
            </a:r>
            <a:r>
              <a:rPr lang="be-BY" sz="1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position</a:t>
            </a:r>
            <a:endParaRPr lang="ru-RU" sz="2400" b="1" baseline="30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8" name="Прямая соединительная линия 7"/>
            <p:cNvCxnSpPr>
              <a:stCxn id="9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3</a:t>
              </a:fld>
              <a:endParaRPr lang="ru-RU" b="1" dirty="0"/>
            </a:p>
          </p:txBody>
        </p:sp>
        <p:pic>
          <p:nvPicPr>
            <p:cNvPr id="10" name="Picture 2" descr="F:\gh.emf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58" y="4613870"/>
            <a:ext cx="707707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002" y="4627294"/>
            <a:ext cx="1832725" cy="1754326"/>
          </a:xfrm>
          <a:prstGeom prst="rect">
            <a:avLst/>
          </a:prstGeom>
          <a:solidFill>
            <a:srgbClr val="FF7C80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Intellectual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property,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Dollars. (US)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Main planned values of innovation development till 2030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11" name="Прямая соединительная линия 10"/>
            <p:cNvCxnSpPr>
              <a:stCxn id="12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4</a:t>
              </a:fld>
              <a:endParaRPr lang="ru-RU" b="1" dirty="0"/>
            </a:p>
          </p:txBody>
        </p:sp>
        <p:pic>
          <p:nvPicPr>
            <p:cNvPr id="13" name="Picture 2" descr="F:\gh.emf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016727"/>
              </p:ext>
            </p:extLst>
          </p:nvPr>
        </p:nvGraphicFramePr>
        <p:xfrm>
          <a:off x="899592" y="1036105"/>
          <a:ext cx="6768752" cy="50906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4416"/>
                <a:gridCol w="720080"/>
                <a:gridCol w="720080"/>
                <a:gridCol w="792088"/>
                <a:gridCol w="792088"/>
              </a:tblGrid>
              <a:tr h="196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0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of innovation-active organizations</a:t>
                      </a:r>
                      <a:r>
                        <a:rPr lang="be-BY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0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of innovative products</a:t>
                      </a:r>
                      <a:r>
                        <a:rPr lang="be-BY" sz="16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6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93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researchers per 10 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th.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people of population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90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 of non-budgetary sources in the internal costs of research and development</a:t>
                      </a:r>
                      <a:r>
                        <a:rPr lang="be-BY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6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983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Salary in economic activity "Research and development" as a% of the nominal monthly wages of employees of the Republic of Belarus</a:t>
                      </a:r>
                      <a:endParaRPr lang="ru-RU" sz="16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6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6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87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number of patents for inventions, industrial designs, plant varieties, created by scientists of the Republic of Belarus, per 100,000 inhabitants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6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6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6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6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393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Gross domestic expenditure on investigations as % of GDP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6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16" marR="68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8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Innovation Infrastructure of the Republic of Belarus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24744"/>
            <a:ext cx="26642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be-BY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technoparks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2014 г. 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be-BY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technology transfer centers</a:t>
            </a:r>
            <a:r>
              <a:rPr lang="be-BY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scientific production (theoretical and practical) centers and holdings in the structure of the National Academy of Sciences of Belarus and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sectoral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ministries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7" name="Прямая соединительная линия 6"/>
            <p:cNvCxnSpPr>
              <a:stCxn id="8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5</a:t>
              </a:fld>
              <a:endParaRPr lang="ru-RU" b="1" dirty="0"/>
            </a:p>
          </p:txBody>
        </p:sp>
        <p:pic>
          <p:nvPicPr>
            <p:cNvPr id="9" name="Picture 2" descr="F:\gh.emf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009277"/>
            <a:ext cx="6120680" cy="548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08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mepage_park_pp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7625"/>
            <a:ext cx="90487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825" y="765175"/>
            <a:ext cx="741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 Black" pitchFamily="34" charset="0"/>
              </a:rPr>
              <a:t>H</a:t>
            </a:r>
            <a:r>
              <a:rPr lang="en-US" sz="2500" b="1" dirty="0">
                <a:solidFill>
                  <a:srgbClr val="002060"/>
                </a:solidFill>
                <a:latin typeface="Arial Black" pitchFamily="34" charset="0"/>
              </a:rPr>
              <a:t>igh</a:t>
            </a:r>
            <a:r>
              <a:rPr lang="en-US" sz="2500" b="1" dirty="0">
                <a:solidFill>
                  <a:srgbClr val="FF6600"/>
                </a:solidFill>
                <a:latin typeface="Arial Black" pitchFamily="34" charset="0"/>
              </a:rPr>
              <a:t>-T</a:t>
            </a:r>
            <a:r>
              <a:rPr lang="en-US" sz="2500" b="1" dirty="0">
                <a:solidFill>
                  <a:srgbClr val="002060"/>
                </a:solidFill>
                <a:latin typeface="Arial Black" pitchFamily="34" charset="0"/>
              </a:rPr>
              <a:t>ech</a:t>
            </a:r>
            <a:r>
              <a:rPr lang="en-US" sz="2500" b="1" dirty="0">
                <a:solidFill>
                  <a:srgbClr val="FF6600"/>
                </a:solidFill>
                <a:latin typeface="Arial Black" pitchFamily="34" charset="0"/>
              </a:rPr>
              <a:t> P</a:t>
            </a:r>
            <a:r>
              <a:rPr lang="en-US" sz="2500" b="1" dirty="0">
                <a:solidFill>
                  <a:srgbClr val="002060"/>
                </a:solidFill>
                <a:latin typeface="Arial Black" pitchFamily="34" charset="0"/>
              </a:rPr>
              <a:t>ark</a:t>
            </a:r>
            <a:endParaRPr lang="ru-RU" sz="25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100" name="Picture 4" descr="sec-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b="5705"/>
          <a:stretch>
            <a:fillRect/>
          </a:stretch>
        </p:blipFill>
        <p:spPr bwMode="auto">
          <a:xfrm>
            <a:off x="323850" y="44450"/>
            <a:ext cx="84963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54063" y="1341438"/>
            <a:ext cx="6049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Arial Black" pitchFamily="34" charset="0"/>
              </a:rPr>
              <a:t>Decree of the President of the Republic of Belarus 22.09.2005 № </a:t>
            </a:r>
            <a:r>
              <a:rPr lang="en-US" sz="2400" dirty="0" smtClean="0">
                <a:solidFill>
                  <a:srgbClr val="333333"/>
                </a:solidFill>
                <a:latin typeface="Arial Black" pitchFamily="34" charset="0"/>
              </a:rPr>
              <a:t>12 “About </a:t>
            </a:r>
            <a:r>
              <a:rPr lang="en-US" sz="2400" dirty="0">
                <a:solidFill>
                  <a:srgbClr val="333333"/>
                </a:solidFill>
                <a:latin typeface="Arial Black" pitchFamily="34" charset="0"/>
              </a:rPr>
              <a:t>the High-Tech Park"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01675" y="3134231"/>
            <a:ext cx="610235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Arial Black" pitchFamily="34" charset="0"/>
              </a:rPr>
              <a:t>What is </a:t>
            </a:r>
            <a:r>
              <a:rPr lang="en-US" sz="3200" b="1" dirty="0">
                <a:solidFill>
                  <a:srgbClr val="FF6600"/>
                </a:solidFill>
                <a:latin typeface="Arial Black" pitchFamily="34" charset="0"/>
              </a:rPr>
              <a:t>High-Tech </a:t>
            </a:r>
            <a:r>
              <a:rPr lang="en-US" sz="3200" b="1" dirty="0" smtClean="0">
                <a:solidFill>
                  <a:srgbClr val="FF6600"/>
                </a:solidFill>
                <a:latin typeface="Arial Black" pitchFamily="34" charset="0"/>
              </a:rPr>
              <a:t>Park</a:t>
            </a:r>
            <a:r>
              <a:rPr lang="ru-RU" sz="3200" dirty="0" smtClean="0">
                <a:solidFill>
                  <a:srgbClr val="FF3300"/>
                </a:solidFill>
                <a:latin typeface="Arial Black" pitchFamily="34" charset="0"/>
              </a:rPr>
              <a:t>?</a:t>
            </a:r>
            <a:r>
              <a:rPr lang="ru-RU" sz="2400" b="1" dirty="0" smtClean="0">
                <a:solidFill>
                  <a:srgbClr val="FF33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4103" name="Picture 7" descr="prezi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79500"/>
            <a:ext cx="15128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3850" y="5805488"/>
            <a:ext cx="8496300" cy="8636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54063" y="4105275"/>
            <a:ext cx="7921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Arial Black" pitchFamily="34" charset="0"/>
              </a:rPr>
              <a:t>Special legal regime </a:t>
            </a: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Black" pitchFamily="34" charset="0"/>
              </a:rPr>
              <a:t>aimed at carrying out development of modern information technology and software, increasing their exports, as well as bringing in this </a:t>
            </a:r>
            <a:r>
              <a:rPr lang="en-US" sz="24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 Black" pitchFamily="34" charset="0"/>
              </a:rPr>
              <a:t>area </a:t>
            </a:r>
            <a:r>
              <a:rPr lang="en-US" sz="24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 Black" pitchFamily="34" charset="0"/>
              </a:rPr>
              <a:t>domestic and foreign investment.</a:t>
            </a:r>
            <a:endParaRPr lang="ru-RU" sz="2000" dirty="0">
              <a:solidFill>
                <a:schemeClr val="accent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1011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9238"/>
            <a:ext cx="91440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01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88913"/>
            <a:ext cx="1873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01-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88913"/>
            <a:ext cx="1873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09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1484313"/>
            <a:ext cx="1873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09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84313"/>
            <a:ext cx="18716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15-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2875"/>
            <a:ext cx="187166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15-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484313"/>
            <a:ext cx="1871663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12-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18716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12-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913"/>
            <a:ext cx="18716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homepage_park_pp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7625"/>
            <a:ext cx="90487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sec-s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b="5705"/>
          <a:stretch>
            <a:fillRect/>
          </a:stretch>
        </p:blipFill>
        <p:spPr bwMode="auto">
          <a:xfrm>
            <a:off x="323850" y="44450"/>
            <a:ext cx="84963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0825" y="765175"/>
            <a:ext cx="741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Arial Black" pitchFamily="34" charset="0"/>
              </a:rPr>
              <a:t>H</a:t>
            </a:r>
            <a:r>
              <a:rPr lang="en-US" sz="2500" b="1" dirty="0">
                <a:solidFill>
                  <a:srgbClr val="002060"/>
                </a:solidFill>
                <a:latin typeface="Arial Black" pitchFamily="34" charset="0"/>
              </a:rPr>
              <a:t>igh</a:t>
            </a:r>
            <a:r>
              <a:rPr lang="en-US" sz="2500" b="1" dirty="0">
                <a:solidFill>
                  <a:srgbClr val="FF6600"/>
                </a:solidFill>
                <a:latin typeface="Arial Black" pitchFamily="34" charset="0"/>
              </a:rPr>
              <a:t>-T</a:t>
            </a:r>
            <a:r>
              <a:rPr lang="en-US" sz="2500" b="1" dirty="0">
                <a:solidFill>
                  <a:srgbClr val="002060"/>
                </a:solidFill>
                <a:latin typeface="Arial Black" pitchFamily="34" charset="0"/>
              </a:rPr>
              <a:t>ech</a:t>
            </a:r>
            <a:r>
              <a:rPr lang="en-US" sz="2500" b="1" dirty="0">
                <a:solidFill>
                  <a:srgbClr val="FF6600"/>
                </a:solidFill>
                <a:latin typeface="Arial Black" pitchFamily="34" charset="0"/>
              </a:rPr>
              <a:t> P</a:t>
            </a:r>
            <a:r>
              <a:rPr lang="en-US" sz="2500" b="1" dirty="0">
                <a:solidFill>
                  <a:srgbClr val="002060"/>
                </a:solidFill>
                <a:latin typeface="Arial Black" pitchFamily="34" charset="0"/>
              </a:rPr>
              <a:t>ark</a:t>
            </a:r>
            <a:endParaRPr lang="ru-RU" sz="2500" b="1" dirty="0">
              <a:solidFill>
                <a:srgbClr val="4D4D4D"/>
              </a:solidFill>
              <a:latin typeface="Arial Black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95300" y="2640013"/>
            <a:ext cx="8208963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6</a:t>
            </a:r>
            <a:r>
              <a:rPr lang="ru-RU" sz="2800" dirty="0">
                <a:solidFill>
                  <a:srgbClr val="292929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Black" pitchFamily="34" charset="0"/>
              </a:rPr>
              <a:t>COMPANIES</a:t>
            </a:r>
            <a:endParaRPr lang="ru-RU" sz="2800" dirty="0">
              <a:solidFill>
                <a:schemeClr val="accent2"/>
              </a:solidFill>
              <a:latin typeface="Arial Black" pitchFamily="34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ru-RU" sz="2800" dirty="0">
                <a:solidFill>
                  <a:srgbClr val="292929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Black" pitchFamily="34" charset="0"/>
              </a:rPr>
              <a:t>BUSINESS-PROJECTS</a:t>
            </a:r>
            <a:endParaRPr lang="ru-RU" sz="2800" dirty="0">
              <a:solidFill>
                <a:schemeClr val="accent2"/>
              </a:solidFill>
              <a:latin typeface="Arial Black" pitchFamily="34" charset="0"/>
            </a:endParaRPr>
          </a:p>
          <a:p>
            <a:endParaRPr lang="ru-RU" sz="2800" dirty="0">
              <a:solidFill>
                <a:srgbClr val="292929"/>
              </a:solidFill>
              <a:latin typeface="Arial Black" pitchFamily="34" charset="0"/>
            </a:endParaRPr>
          </a:p>
          <a:p>
            <a:r>
              <a:rPr lang="en-US" sz="2800" dirty="0">
                <a:solidFill>
                  <a:schemeClr val="accent2"/>
                </a:solidFill>
                <a:latin typeface="Arial Black" pitchFamily="34" charset="0"/>
              </a:rPr>
              <a:t>&gt;</a:t>
            </a:r>
            <a:r>
              <a:rPr lang="ru-RU" sz="2800" dirty="0">
                <a:solidFill>
                  <a:srgbClr val="292929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5000</a:t>
            </a:r>
            <a:r>
              <a:rPr lang="ru-RU" sz="2800" dirty="0">
                <a:solidFill>
                  <a:srgbClr val="292929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Arial Black" pitchFamily="34" charset="0"/>
              </a:rPr>
              <a:t>EMPLOYEES</a:t>
            </a:r>
            <a:endParaRPr lang="ru-RU" sz="2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graphicFrame>
        <p:nvGraphicFramePr>
          <p:cNvPr id="1026" name="Object 10"/>
          <p:cNvGraphicFramePr>
            <a:graphicFrameLocks noGrp="1" noChangeAspect="1"/>
          </p:cNvGraphicFramePr>
          <p:nvPr>
            <p:ph/>
          </p:nvPr>
        </p:nvGraphicFramePr>
        <p:xfrm>
          <a:off x="3736975" y="984250"/>
          <a:ext cx="666750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Диаграмма" r:id="rId5" imgW="6667567" imgH="4676865" progId="MSGraph.Chart.8">
                  <p:embed followColorScheme="full"/>
                </p:oleObj>
              </mc:Choice>
              <mc:Fallback>
                <p:oleObj name="Диаграмма" r:id="rId5" imgW="6667567" imgH="467686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984250"/>
                        <a:ext cx="6667500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395288" y="1412875"/>
            <a:ext cx="842486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FF3300"/>
                </a:solidFill>
                <a:latin typeface="Arial Black" pitchFamily="34" charset="0"/>
              </a:rPr>
              <a:t>HIGH-TECH PARK</a:t>
            </a:r>
            <a:endParaRPr lang="ru-RU" sz="3600" dirty="0">
              <a:solidFill>
                <a:srgbClr val="FF3300"/>
              </a:solidFill>
              <a:latin typeface="Arial Black" pitchFamily="34" charset="0"/>
            </a:endParaRPr>
          </a:p>
        </p:txBody>
      </p:sp>
      <p:pic>
        <p:nvPicPr>
          <p:cNvPr id="1032" name="Picture 13" descr="top5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52963"/>
            <a:ext cx="14287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ep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37100"/>
            <a:ext cx="19431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5" descr="logo_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559425"/>
            <a:ext cx="1885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6" descr="vpi_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553075"/>
            <a:ext cx="30241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7" descr="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949950"/>
            <a:ext cx="1800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8" descr="tietoenat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013325"/>
            <a:ext cx="20875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6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98"/>
            <a:ext cx="5724128" cy="141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510" y="690149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Chinese-Belarusian industrial park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458064"/>
            <a:ext cx="9001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Preferential taxation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«10+10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»: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exemption from all corporate taxes for 10 years from the date of registration as a resident of the park and the reduction of existing tax rates by 50% over the next 10 years of activity in the park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Exemption from payment of park residents of customs duties and VAT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when importing goods to Belarus to be used for the implementation of investment projects in the park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Customs regime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free customs zone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which gives the right to import goods (raw materials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provided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their further processing and export to countries outside the Customs Union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without payment of customs duties (duties, VAT, excise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duties).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individual income tax rate is fixed at 9%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which is 25% less than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nationwide one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Exemption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Park resident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 5 years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from the year of occurrence of gross profit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from income tax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accrued dividends to the founders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tax rate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income of foreign organizations without permanent representation in Belarus royalty,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is 5%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(3 times less than the nationwide)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"Great Stone"</a:t>
            </a: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33265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technopark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8924" y="6381328"/>
            <a:ext cx="8985076" cy="476672"/>
            <a:chOff x="158924" y="6381328"/>
            <a:chExt cx="8985076" cy="476672"/>
          </a:xfrm>
        </p:grpSpPr>
        <p:cxnSp>
          <p:nvCxnSpPr>
            <p:cNvPr id="8" name="Прямая соединительная линия 7"/>
            <p:cNvCxnSpPr>
              <a:stCxn id="9" idx="1"/>
            </p:cNvCxnSpPr>
            <p:nvPr/>
          </p:nvCxnSpPr>
          <p:spPr>
            <a:xfrm flipH="1">
              <a:off x="1403648" y="6619664"/>
              <a:ext cx="69847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8388424" y="6381328"/>
              <a:ext cx="755576" cy="476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fld id="{4FE1CE0E-01E6-48D0-8EFC-40AB44DE1F30}" type="slidenum">
                <a:rPr lang="ru-RU" b="1" smtClean="0"/>
                <a:pPr algn="ctr"/>
                <a:t>9</a:t>
              </a:fld>
              <a:endParaRPr lang="ru-RU" b="1" dirty="0"/>
            </a:p>
          </p:txBody>
        </p:sp>
        <p:pic>
          <p:nvPicPr>
            <p:cNvPr id="10" name="Picture 2" descr="F:\gh.emf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lumMod val="75000"/>
                  <a:lumOff val="25000"/>
                  <a:tint val="45000"/>
                  <a:satMod val="400000"/>
                </a:schemeClr>
              </a:duotone>
              <a:lum bright="-4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66" b="17276"/>
            <a:stretch/>
          </p:blipFill>
          <p:spPr bwMode="auto">
            <a:xfrm>
              <a:off x="158924" y="6476789"/>
              <a:ext cx="10287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8870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5">
      <a:dk1>
        <a:srgbClr val="0E51A7"/>
      </a:dk1>
      <a:lt1>
        <a:srgbClr val="FFFFFF"/>
      </a:lt1>
      <a:dk2>
        <a:srgbClr val="062853"/>
      </a:dk2>
      <a:lt2>
        <a:srgbClr val="85B6F4"/>
      </a:lt2>
      <a:accent1>
        <a:srgbClr val="062853"/>
      </a:accent1>
      <a:accent2>
        <a:srgbClr val="BF8830"/>
      </a:accent2>
      <a:accent3>
        <a:srgbClr val="A66600"/>
      </a:accent3>
      <a:accent4>
        <a:srgbClr val="846648"/>
      </a:accent4>
      <a:accent5>
        <a:srgbClr val="FFB640"/>
      </a:accent5>
      <a:accent6>
        <a:srgbClr val="FFC973"/>
      </a:accent6>
      <a:hlink>
        <a:srgbClr val="3399FF"/>
      </a:hlink>
      <a:folHlink>
        <a:srgbClr val="B2B2B2"/>
      </a:folHlink>
    </a:clrScheme>
    <a:fontScheme name="Другая 1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1220</TotalTime>
  <Words>869</Words>
  <Application>Microsoft Office PowerPoint</Application>
  <PresentationFormat>Экран (4:3)</PresentationFormat>
  <Paragraphs>151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Исполнительная</vt:lpstr>
      <vt:lpstr>Диаграмма</vt:lpstr>
      <vt:lpstr>Main directions of innovation policy development in the Republic of Belarus</vt:lpstr>
      <vt:lpstr>The program of social and economic development of the Republic of Belarus for 2011 - 2015 years</vt:lpstr>
      <vt:lpstr>Презентация PowerPoint</vt:lpstr>
      <vt:lpstr>Main planned values of innovation development till 2030</vt:lpstr>
      <vt:lpstr>Innovation Infrastructure of the Republic of Belarus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выполнения Государственной программы инновационного развития Республики Беларусь на 2011–2015 годы</dc:title>
  <dc:creator>Starchenkov</dc:creator>
  <cp:lastModifiedBy>User</cp:lastModifiedBy>
  <cp:revision>132</cp:revision>
  <cp:lastPrinted>2014-10-13T08:01:41Z</cp:lastPrinted>
  <dcterms:created xsi:type="dcterms:W3CDTF">2014-04-08T18:05:58Z</dcterms:created>
  <dcterms:modified xsi:type="dcterms:W3CDTF">2014-11-29T16:10:50Z</dcterms:modified>
</cp:coreProperties>
</file>