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6" r:id="rId3"/>
    <p:sldId id="270" r:id="rId4"/>
    <p:sldId id="271" r:id="rId5"/>
    <p:sldId id="272" r:id="rId6"/>
    <p:sldId id="273" r:id="rId7"/>
    <p:sldId id="275" r:id="rId8"/>
    <p:sldId id="267" r:id="rId9"/>
  </p:sldIdLst>
  <p:sldSz cx="9144000" cy="5143500" type="screen16x9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orient="horz" pos="2634">
          <p15:clr>
            <a:srgbClr val="A4A3A4"/>
          </p15:clr>
        </p15:guide>
        <p15:guide id="4" pos="5532">
          <p15:clr>
            <a:srgbClr val="A4A3A4"/>
          </p15:clr>
        </p15:guide>
        <p15:guide id="5" pos="229">
          <p15:clr>
            <a:srgbClr val="A4A3A4"/>
          </p15:clr>
        </p15:guide>
        <p15:guide id="6" pos="1725">
          <p15:clr>
            <a:srgbClr val="A4A3A4"/>
          </p15:clr>
        </p15:guide>
        <p15:guide id="7" pos="1496">
          <p15:clr>
            <a:srgbClr val="A4A3A4"/>
          </p15:clr>
        </p15:guide>
        <p15:guide id="8" pos="3220">
          <p15:clr>
            <a:srgbClr val="A4A3A4"/>
          </p15:clr>
        </p15:guide>
        <p15:guide id="9" pos="29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115" y="154"/>
      </p:cViewPr>
      <p:guideLst>
        <p:guide orient="horz" pos="223"/>
        <p:guide orient="horz" pos="2857"/>
        <p:guide orient="horz" pos="2634"/>
        <p:guide pos="5532"/>
        <p:guide pos="229"/>
        <p:guide pos="1725"/>
        <p:guide pos="1496"/>
        <p:guide pos="3220"/>
        <p:guide pos="29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25.11.2019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25.11.2019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5060"/>
            <a:ext cx="1213200" cy="57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38" y="969566"/>
            <a:ext cx="8418512" cy="135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4013"/>
            <a:ext cx="8418512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363538" y="896260"/>
            <a:ext cx="8418512" cy="328521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11750" y="354013"/>
            <a:ext cx="3670300" cy="43088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800">
                <a:solidFill>
                  <a:srgbClr val="B9E0F7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63537" y="354013"/>
            <a:ext cx="4384675" cy="382746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111750" y="784900"/>
            <a:ext cx="3670300" cy="3396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63538" y="904019"/>
            <a:ext cx="8418512" cy="327745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63538" y="1350001"/>
            <a:ext cx="8418512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5060"/>
            <a:ext cx="1213200" cy="57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3" y="1945135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2" y="1"/>
            <a:ext cx="9143999" cy="4535487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3538" y="904019"/>
            <a:ext cx="8418512" cy="3277456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38438" y="4535487"/>
            <a:ext cx="2009775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Ing. </a:t>
            </a:r>
            <a:r>
              <a:rPr lang="cs-CZ" sz="900" dirty="0" smtClean="0">
                <a:solidFill>
                  <a:srgbClr val="004B8D"/>
                </a:solidFill>
              </a:rPr>
              <a:t>Martin Štícha</a:t>
            </a:r>
            <a:endParaRPr lang="cs-CZ" sz="900" dirty="0" smtClean="0">
              <a:solidFill>
                <a:srgbClr val="004B8D"/>
              </a:solidFill>
            </a:endParaRPr>
          </a:p>
          <a:p>
            <a:r>
              <a:rPr lang="cs-CZ" sz="900" dirty="0" smtClean="0">
                <a:solidFill>
                  <a:srgbClr val="004B8D"/>
                </a:solidFill>
              </a:rPr>
              <a:t>odbor strategický</a:t>
            </a:r>
            <a:endParaRPr lang="cs-CZ" sz="900" dirty="0">
              <a:solidFill>
                <a:srgbClr val="004B8D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3538" y="4530489"/>
            <a:ext cx="2011362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Inovace 2019</a:t>
            </a:r>
            <a:endParaRPr lang="cs-CZ" sz="900" dirty="0">
              <a:solidFill>
                <a:srgbClr val="004B8D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293" y="4530489"/>
            <a:ext cx="1007707" cy="613011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B9E0F7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1015340"/>
            <a:ext cx="8418512" cy="55399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Podpora digitalizace </a:t>
            </a:r>
            <a:r>
              <a:rPr lang="cs-CZ" sz="3600" b="1" dirty="0" smtClean="0">
                <a:solidFill>
                  <a:srgbClr val="FF0000"/>
                </a:solidFill>
              </a:rPr>
              <a:t>na </a:t>
            </a:r>
            <a:r>
              <a:rPr lang="cs-CZ" sz="3600" b="1" dirty="0" smtClean="0">
                <a:solidFill>
                  <a:srgbClr val="FF0000"/>
                </a:solidFill>
              </a:rPr>
              <a:t>MPO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0816" y="2048493"/>
            <a:ext cx="8418512" cy="144879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Inovace 2019</a:t>
            </a:r>
          </a:p>
          <a:p>
            <a:r>
              <a:rPr lang="cs-CZ" sz="2400" b="1" dirty="0" smtClean="0">
                <a:solidFill>
                  <a:srgbClr val="00B050"/>
                </a:solidFill>
              </a:rPr>
              <a:t>Týden výzkumu, vývoje </a:t>
            </a:r>
            <a:r>
              <a:rPr lang="cs-CZ" sz="2400" b="1" dirty="0" smtClean="0">
                <a:solidFill>
                  <a:srgbClr val="00B050"/>
                </a:solidFill>
              </a:rPr>
              <a:t>a inovací v ČR</a:t>
            </a:r>
            <a:endParaRPr lang="cs-CZ" sz="2400" b="1" dirty="0">
              <a:solidFill>
                <a:srgbClr val="00B05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408" y="0"/>
            <a:ext cx="3016592" cy="18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615553"/>
          </a:xfrm>
        </p:spPr>
        <p:txBody>
          <a:bodyPr/>
          <a:lstStyle/>
          <a:p>
            <a:r>
              <a:rPr lang="cs-CZ" sz="4000" dirty="0" smtClean="0"/>
              <a:t>Strategie, koncepce a programy MPO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Digitální ekonomika a společnost</a:t>
            </a:r>
          </a:p>
          <a:p>
            <a:r>
              <a:rPr lang="cs-CZ" sz="2800" dirty="0" smtClean="0"/>
              <a:t>Národní strategie umělé inteligence v ČR</a:t>
            </a:r>
          </a:p>
          <a:p>
            <a:r>
              <a:rPr lang="cs-CZ" sz="2800" dirty="0" smtClean="0"/>
              <a:t>Inovační strategie 2030</a:t>
            </a:r>
          </a:p>
          <a:p>
            <a:r>
              <a:rPr lang="cs-CZ" sz="2800" dirty="0" smtClean="0"/>
              <a:t>Program </a:t>
            </a:r>
            <a:r>
              <a:rPr lang="cs-CZ" sz="2800" dirty="0" err="1" smtClean="0"/>
              <a:t>The</a:t>
            </a:r>
            <a:r>
              <a:rPr lang="cs-CZ" sz="2800" dirty="0" smtClean="0"/>
              <a:t> Country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Future</a:t>
            </a:r>
            <a:endParaRPr lang="cs-CZ" sz="2800" dirty="0" smtClean="0"/>
          </a:p>
          <a:p>
            <a:r>
              <a:rPr lang="cs-CZ" sz="2800" dirty="0" smtClean="0"/>
              <a:t>Program Digitální Evropa</a:t>
            </a:r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615553"/>
          </a:xfrm>
        </p:spPr>
        <p:txBody>
          <a:bodyPr/>
          <a:lstStyle/>
          <a:p>
            <a:r>
              <a:rPr lang="cs-CZ" sz="4000" dirty="0" smtClean="0"/>
              <a:t>Digitální ekonomika a společnost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/>
              <a:t>pilíř celospolečenských </a:t>
            </a:r>
            <a:r>
              <a:rPr lang="cs-CZ" dirty="0" smtClean="0"/>
              <a:t>změn</a:t>
            </a:r>
          </a:p>
          <a:p>
            <a:r>
              <a:rPr lang="cs-CZ" dirty="0" smtClean="0"/>
              <a:t>Koordinace </a:t>
            </a:r>
            <a:r>
              <a:rPr lang="cs-CZ" dirty="0"/>
              <a:t>agend spadajících do </a:t>
            </a:r>
            <a:r>
              <a:rPr lang="cs-CZ" dirty="0" smtClean="0"/>
              <a:t>oblastí </a:t>
            </a:r>
            <a:r>
              <a:rPr lang="cs-CZ" dirty="0"/>
              <a:t>digitální </a:t>
            </a:r>
            <a:r>
              <a:rPr lang="cs-CZ" dirty="0" smtClean="0"/>
              <a:t>ekonomiky</a:t>
            </a:r>
          </a:p>
          <a:p>
            <a:r>
              <a:rPr lang="cs-CZ" dirty="0" smtClean="0"/>
              <a:t>Dlouhodobá </a:t>
            </a:r>
            <a:r>
              <a:rPr lang="cs-CZ" dirty="0"/>
              <a:t>konkurenceschopnost a </a:t>
            </a:r>
            <a:r>
              <a:rPr lang="cs-CZ" dirty="0" smtClean="0"/>
              <a:t>celková prosperita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4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615553"/>
          </a:xfrm>
        </p:spPr>
        <p:txBody>
          <a:bodyPr/>
          <a:lstStyle/>
          <a:p>
            <a:r>
              <a:rPr lang="cs-CZ" sz="4000" dirty="0"/>
              <a:t>Priority pilíře DES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Příprava </a:t>
            </a:r>
            <a:r>
              <a:rPr lang="cs-CZ" dirty="0"/>
              <a:t>a zapojení ČR do programu Digital </a:t>
            </a:r>
            <a:r>
              <a:rPr lang="cs-CZ" dirty="0" err="1" smtClean="0"/>
              <a:t>Europe</a:t>
            </a:r>
            <a:endParaRPr lang="cs-CZ" dirty="0"/>
          </a:p>
          <a:p>
            <a:r>
              <a:rPr lang="cs-CZ" dirty="0" smtClean="0"/>
              <a:t>Podpora </a:t>
            </a:r>
            <a:r>
              <a:rPr lang="cs-CZ" dirty="0"/>
              <a:t>infrastruktury pro Centra digitálních inovací DIH, HPC </a:t>
            </a:r>
            <a:endParaRPr lang="cs-CZ" dirty="0" smtClean="0"/>
          </a:p>
          <a:p>
            <a:r>
              <a:rPr lang="cs-CZ" dirty="0" smtClean="0"/>
              <a:t>Národní </a:t>
            </a:r>
            <a:r>
              <a:rPr lang="cs-CZ" dirty="0"/>
              <a:t>výzkumné a inovační strategie pro inteligentní specializaci ČR (Národní RIS 3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Národní </a:t>
            </a:r>
            <a:r>
              <a:rPr lang="cs-CZ" dirty="0"/>
              <a:t>politika výzkumu, vývoje a </a:t>
            </a:r>
            <a:r>
              <a:rPr lang="cs-CZ" dirty="0" smtClean="0"/>
              <a:t>inovací</a:t>
            </a:r>
            <a:endParaRPr lang="cs-CZ" dirty="0"/>
          </a:p>
          <a:p>
            <a:r>
              <a:rPr lang="cs-CZ" dirty="0" smtClean="0"/>
              <a:t>Národní </a:t>
            </a:r>
            <a:r>
              <a:rPr lang="cs-CZ" dirty="0"/>
              <a:t>strategie umělé </a:t>
            </a:r>
            <a:r>
              <a:rPr lang="cs-CZ" dirty="0" smtClean="0"/>
              <a:t>inteligence</a:t>
            </a:r>
            <a:endParaRPr lang="cs-CZ" dirty="0"/>
          </a:p>
          <a:p>
            <a:r>
              <a:rPr lang="cs-CZ" dirty="0" smtClean="0"/>
              <a:t>Podpora </a:t>
            </a:r>
            <a:r>
              <a:rPr lang="cs-CZ" dirty="0"/>
              <a:t>pro </a:t>
            </a:r>
            <a:r>
              <a:rPr lang="cs-CZ" dirty="0" smtClean="0"/>
              <a:t>start-up</a:t>
            </a:r>
            <a:endParaRPr lang="cs-CZ" dirty="0"/>
          </a:p>
          <a:p>
            <a:r>
              <a:rPr lang="cs-CZ" dirty="0" smtClean="0"/>
              <a:t>Vzdělávání </a:t>
            </a:r>
            <a:r>
              <a:rPr lang="cs-CZ" dirty="0"/>
              <a:t>napříč společností (VŠ, učitelé, žáci, občané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Plnění </a:t>
            </a:r>
            <a:r>
              <a:rPr lang="cs-CZ" dirty="0"/>
              <a:t>Akčního plánu kybernetické bezpečnosti 2015 – </a:t>
            </a:r>
            <a:r>
              <a:rPr lang="cs-CZ" dirty="0" smtClean="0"/>
              <a:t>2020</a:t>
            </a:r>
            <a:endParaRPr lang="cs-CZ" dirty="0"/>
          </a:p>
          <a:p>
            <a:r>
              <a:rPr lang="cs-CZ" dirty="0" smtClean="0"/>
              <a:t>Národní </a:t>
            </a:r>
            <a:r>
              <a:rPr lang="cs-CZ" dirty="0"/>
              <a:t>plán rozvoje sítí nové </a:t>
            </a:r>
            <a:r>
              <a:rPr lang="cs-CZ" dirty="0" smtClean="0"/>
              <a:t>generace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5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615553"/>
          </a:xfrm>
        </p:spPr>
        <p:txBody>
          <a:bodyPr/>
          <a:lstStyle/>
          <a:p>
            <a:r>
              <a:rPr lang="en-US" sz="4000" dirty="0"/>
              <a:t>Program </a:t>
            </a:r>
            <a:r>
              <a:rPr lang="cs-CZ" sz="4000" dirty="0" smtClean="0"/>
              <a:t>„</a:t>
            </a:r>
            <a:r>
              <a:rPr lang="en-US" sz="4000" dirty="0" smtClean="0"/>
              <a:t>The </a:t>
            </a:r>
            <a:r>
              <a:rPr lang="en-US" sz="4000" dirty="0"/>
              <a:t>Country For The </a:t>
            </a:r>
            <a:r>
              <a:rPr lang="en-US" sz="4000" dirty="0" smtClean="0"/>
              <a:t>Future</a:t>
            </a:r>
            <a:r>
              <a:rPr lang="cs-CZ" sz="4000" dirty="0" smtClean="0"/>
              <a:t>“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Tři </a:t>
            </a:r>
            <a:r>
              <a:rPr lang="cs-CZ" dirty="0"/>
              <a:t>podprogramy:</a:t>
            </a:r>
          </a:p>
          <a:p>
            <a:pPr lvl="1"/>
            <a:r>
              <a:rPr lang="cs-CZ" dirty="0" smtClean="0"/>
              <a:t>Podprogram </a:t>
            </a:r>
            <a:r>
              <a:rPr lang="cs-CZ" dirty="0"/>
              <a:t>1 „Start-</a:t>
            </a:r>
            <a:r>
              <a:rPr lang="cs-CZ" dirty="0" err="1"/>
              <a:t>upy</a:t>
            </a:r>
            <a:r>
              <a:rPr lang="cs-CZ" dirty="0"/>
              <a:t>“</a:t>
            </a:r>
          </a:p>
          <a:p>
            <a:pPr lvl="1"/>
            <a:r>
              <a:rPr lang="cs-CZ" dirty="0" smtClean="0"/>
              <a:t>Podprogram </a:t>
            </a:r>
            <a:r>
              <a:rPr lang="cs-CZ" dirty="0"/>
              <a:t>2 „Digitální lídři</a:t>
            </a:r>
            <a:r>
              <a:rPr lang="cs-CZ" dirty="0" smtClean="0"/>
              <a:t>“</a:t>
            </a:r>
          </a:p>
          <a:p>
            <a:pPr lvl="2"/>
            <a:r>
              <a:rPr lang="cs-CZ" dirty="0" smtClean="0"/>
              <a:t>Podpora vzniku Center pro digitální inovace</a:t>
            </a:r>
          </a:p>
          <a:p>
            <a:pPr lvl="2"/>
            <a:r>
              <a:rPr lang="cs-CZ" dirty="0" smtClean="0"/>
              <a:t>Synergické </a:t>
            </a:r>
            <a:r>
              <a:rPr lang="cs-CZ" dirty="0"/>
              <a:t>a komplementární aktivity k připravovanému programu Digital </a:t>
            </a:r>
            <a:r>
              <a:rPr lang="cs-CZ" dirty="0" err="1"/>
              <a:t>Europe</a:t>
            </a:r>
            <a:endParaRPr lang="cs-CZ" dirty="0"/>
          </a:p>
          <a:p>
            <a:pPr lvl="1"/>
            <a:r>
              <a:rPr lang="cs-CZ" dirty="0" smtClean="0"/>
              <a:t>Podprogram </a:t>
            </a:r>
            <a:r>
              <a:rPr lang="cs-CZ" dirty="0"/>
              <a:t>3 „Inovace do praxe“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0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Centra pro digitální inovace (DIH)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Podpora </a:t>
            </a:r>
            <a:r>
              <a:rPr lang="cs-CZ" dirty="0"/>
              <a:t>digitalizace </a:t>
            </a:r>
            <a:r>
              <a:rPr lang="cs-CZ" dirty="0" err="1" smtClean="0"/>
              <a:t>SMEs</a:t>
            </a:r>
            <a:endParaRPr lang="cs-CZ" dirty="0" smtClean="0"/>
          </a:p>
          <a:p>
            <a:r>
              <a:rPr lang="cs-CZ" dirty="0" smtClean="0"/>
              <a:t>Základní poskytované služby:</a:t>
            </a:r>
          </a:p>
          <a:p>
            <a:pPr lvl="1"/>
            <a:r>
              <a:rPr lang="cs-CZ" dirty="0" smtClean="0"/>
              <a:t>Test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invest</a:t>
            </a:r>
            <a:endParaRPr lang="cs-CZ" dirty="0" smtClean="0"/>
          </a:p>
          <a:p>
            <a:pPr lvl="1"/>
            <a:r>
              <a:rPr lang="cs-CZ" dirty="0" err="1" smtClean="0"/>
              <a:t>Skills</a:t>
            </a:r>
            <a:r>
              <a:rPr lang="cs-CZ" dirty="0" smtClean="0"/>
              <a:t> and </a:t>
            </a:r>
            <a:r>
              <a:rPr lang="cs-CZ" dirty="0" err="1" smtClean="0"/>
              <a:t>training</a:t>
            </a:r>
            <a:endParaRPr lang="cs-CZ" dirty="0" smtClean="0"/>
          </a:p>
          <a:p>
            <a:pPr lvl="1"/>
            <a:r>
              <a:rPr lang="cs-CZ" dirty="0" smtClean="0"/>
              <a:t>Support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investments</a:t>
            </a:r>
            <a:endParaRPr lang="cs-CZ" dirty="0" smtClean="0"/>
          </a:p>
          <a:p>
            <a:pPr lvl="1"/>
            <a:r>
              <a:rPr lang="cs-CZ" dirty="0" err="1" smtClean="0"/>
              <a:t>Innovation</a:t>
            </a:r>
            <a:r>
              <a:rPr lang="cs-CZ" dirty="0" smtClean="0"/>
              <a:t> ekosystém &amp; </a:t>
            </a:r>
            <a:r>
              <a:rPr lang="cs-CZ" dirty="0" err="1" smtClean="0"/>
              <a:t>networking</a:t>
            </a:r>
            <a:endParaRPr lang="cs-CZ" dirty="0" smtClean="0"/>
          </a:p>
          <a:p>
            <a:r>
              <a:rPr lang="cs-CZ" dirty="0" smtClean="0"/>
              <a:t>Respektování </a:t>
            </a:r>
            <a:r>
              <a:rPr lang="cs-CZ" dirty="0"/>
              <a:t>RIS3 </a:t>
            </a:r>
            <a:r>
              <a:rPr lang="cs-CZ" dirty="0" smtClean="0"/>
              <a:t>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2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553998"/>
          </a:xfrm>
        </p:spPr>
        <p:txBody>
          <a:bodyPr/>
          <a:lstStyle/>
          <a:p>
            <a:r>
              <a:rPr lang="cs-CZ" dirty="0" smtClean="0"/>
              <a:t>Podpora vzniku digitálního ekosystému</a:t>
            </a:r>
            <a:endParaRPr lang="cs-CZ" dirty="0"/>
          </a:p>
        </p:txBody>
      </p:sp>
      <p:pic>
        <p:nvPicPr>
          <p:cNvPr id="6" name="Picture 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7" y="904019"/>
            <a:ext cx="6342380" cy="3487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68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pozornost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408" y="0"/>
            <a:ext cx="3016592" cy="18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MPO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FFFFFF"/>
      </a:accent1>
      <a:accent2>
        <a:srgbClr val="B9E0F7"/>
      </a:accent2>
      <a:accent3>
        <a:srgbClr val="13B5F4"/>
      </a:accent3>
      <a:accent4>
        <a:srgbClr val="0096D6"/>
      </a:accent4>
      <a:accent5>
        <a:srgbClr val="E31B23"/>
      </a:accent5>
      <a:accent6>
        <a:srgbClr val="B5121B"/>
      </a:accent6>
      <a:hlink>
        <a:srgbClr val="B9E0F7"/>
      </a:hlink>
      <a:folHlink>
        <a:srgbClr val="13B5F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bílá B</Template>
  <TotalTime>232</TotalTime>
  <Words>219</Words>
  <Application>Microsoft Office PowerPoint</Application>
  <PresentationFormat>Předvádění na obrazovce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Předloha V1</vt:lpstr>
      <vt:lpstr>Podpora digitalizace na MPO</vt:lpstr>
      <vt:lpstr>Strategie, koncepce a programy MPO</vt:lpstr>
      <vt:lpstr>Digitální ekonomika a společnost</vt:lpstr>
      <vt:lpstr>Priority pilíře DES</vt:lpstr>
      <vt:lpstr>Program „The Country For The Future“</vt:lpstr>
      <vt:lpstr>Centra pro digitální inovace (DIH)</vt:lpstr>
      <vt:lpstr>Podpora vzniku digitálního ekosystému</vt:lpstr>
      <vt:lpstr>Děkuji za pozornost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Umělá inteligence a DEP</dc:title>
  <dc:creator>Kobliha Jan</dc:creator>
  <cp:lastModifiedBy>Štícha Martin</cp:lastModifiedBy>
  <cp:revision>11</cp:revision>
  <dcterms:created xsi:type="dcterms:W3CDTF">2019-09-23T11:06:23Z</dcterms:created>
  <dcterms:modified xsi:type="dcterms:W3CDTF">2019-11-25T07:52:08Z</dcterms:modified>
</cp:coreProperties>
</file>