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4" r:id="rId3"/>
    <p:sldMasterId id="2147483710" r:id="rId4"/>
    <p:sldMasterId id="2147483723" r:id="rId5"/>
  </p:sldMasterIdLst>
  <p:notesMasterIdLst>
    <p:notesMasterId r:id="rId19"/>
  </p:notesMasterIdLst>
  <p:sldIdLst>
    <p:sldId id="273" r:id="rId6"/>
    <p:sldId id="303" r:id="rId7"/>
    <p:sldId id="296" r:id="rId8"/>
    <p:sldId id="310" r:id="rId9"/>
    <p:sldId id="308" r:id="rId10"/>
    <p:sldId id="309" r:id="rId11"/>
    <p:sldId id="287" r:id="rId12"/>
    <p:sldId id="302" r:id="rId13"/>
    <p:sldId id="311" r:id="rId14"/>
    <p:sldId id="307" r:id="rId15"/>
    <p:sldId id="305" r:id="rId16"/>
    <p:sldId id="261" r:id="rId17"/>
    <p:sldId id="272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784" autoAdjust="0"/>
    <p:restoredTop sz="94660"/>
  </p:normalViewPr>
  <p:slideViewPr>
    <p:cSldViewPr snapToGrid="0">
      <p:cViewPr varScale="1">
        <p:scale>
          <a:sx n="67" d="100"/>
          <a:sy n="67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E5977-9ECA-3F4A-8347-2F2424EF1C0B}" type="datetimeFigureOut">
              <a:rPr lang="cs-CZ" smtClean="0"/>
              <a:pPr/>
              <a:t>2.12.2019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7908B-57AF-4441-B22B-54F25536D0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70574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7908B-57AF-4441-B22B-54F25536D09D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907058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7908B-57AF-4441-B22B-54F25536D09D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45923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7908B-57AF-4441-B22B-54F25536D09D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33974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zechInno + Smart Business Festiv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3" descr="logo-CzechInno-hlavicka.png">
            <a:extLst>
              <a:ext uri="{FF2B5EF4-FFF2-40B4-BE49-F238E27FC236}">
                <a16:creationId xmlns:a16="http://schemas.microsoft.com/office/drawing/2014/main" xmlns="" id="{0E860B7F-59A5-48D5-8012-928686F21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7268" y="3"/>
            <a:ext cx="228811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6F31BC4A-5A62-4E17-82E6-798CE61F7314}"/>
              </a:ext>
            </a:extLst>
          </p:cNvPr>
          <p:cNvSpPr txBox="1"/>
          <p:nvPr/>
        </p:nvSpPr>
        <p:spPr>
          <a:xfrm>
            <a:off x="334435" y="6381751"/>
            <a:ext cx="11523133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>
                <a:solidFill>
                  <a:srgbClr val="00498D"/>
                </a:solidFill>
                <a:latin typeface="Calibri" pitchFamily="34"/>
                <a:ea typeface="ＭＳ Ｐゴシック" pitchFamily="34"/>
                <a:cs typeface="Arial" pitchFamily="34"/>
              </a:rPr>
              <a:t>				    	        Více informací na:</a:t>
            </a:r>
            <a:r>
              <a:rPr lang="cs-CZ" sz="1800" b="1">
                <a:solidFill>
                  <a:srgbClr val="00498D"/>
                </a:solidFill>
                <a:latin typeface="Calibri" pitchFamily="34"/>
                <a:ea typeface="ＭＳ Ｐゴシック" pitchFamily="34"/>
                <a:cs typeface="Arial" pitchFamily="34"/>
              </a:rPr>
              <a:t> www.czechinno.cz</a:t>
            </a:r>
          </a:p>
        </p:txBody>
      </p:sp>
      <p:sp>
        <p:nvSpPr>
          <p:cNvPr id="4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609600" y="836715"/>
            <a:ext cx="10972800" cy="5809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3400" b="0" i="0" u="none" strike="noStrike" kern="1200" cap="none" spc="0" baseline="0">
                <a:solidFill>
                  <a:srgbClr val="00498D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</a:lstStyle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5" name="Zástupný symbol pro text 2"/>
          <p:cNvSpPr txBox="1">
            <a:spLocks noGrp="1"/>
          </p:cNvSpPr>
          <p:nvPr>
            <p:ph sz="quarter" idx="4294967295"/>
          </p:nvPr>
        </p:nvSpPr>
        <p:spPr>
          <a:xfrm>
            <a:off x="609600" y="1628805"/>
            <a:ext cx="10972800" cy="33843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182559" marR="0" lvl="0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1pPr>
            <a:lvl2pPr marL="539752" marR="0" lvl="1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2pPr>
            <a:lvl3pPr marL="1079504" marR="0" lvl="2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3pPr>
            <a:lvl4pPr marL="1436686" marR="0" lvl="3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4pPr>
            <a:lvl5pPr marL="1793879" marR="0" lvl="4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5pPr>
            <a:lvl6pPr marL="182559" marR="0" lvl="0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6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198966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2389717" y="4800603"/>
            <a:ext cx="7315200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2000" b="1" i="1" u="none" strike="noStrike" kern="1200" cap="none" spc="0" baseline="0">
                <a:solidFill>
                  <a:srgbClr val="000000"/>
                </a:solidFill>
                <a:uFillTx/>
                <a:latin typeface="Minion Pro" pitchFamily="18"/>
                <a:ea typeface="ＭＳ Ｐゴシック"/>
                <a:cs typeface="ＭＳ Ｐゴシック"/>
              </a:defRPr>
            </a:lvl1pPr>
          </a:lstStyle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 txBox="1"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lang="cs-CZ" sz="3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sz="half" idx="2"/>
          </p:nvPr>
        </p:nvSpPr>
        <p:spPr>
          <a:xfrm>
            <a:off x="2389717" y="5367335"/>
            <a:ext cx="7315200" cy="8048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9373F4E2-2956-4FDB-84D1-4A779920E4DC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 smtClean="0">
                <a:solidFill>
                  <a:srgbClr val="000000"/>
                </a:solidFill>
                <a:uFillTx/>
                <a:latin typeface="Calibri" pitchFamily="34"/>
                <a:ea typeface="ＭＳ Ｐゴシック" pitchFamily="34"/>
                <a:cs typeface="Arial" pitchFamily="34"/>
              </a:defRPr>
            </a:lvl1pPr>
          </a:lstStyle>
          <a:p>
            <a:pPr>
              <a:defRPr/>
            </a:pPr>
            <a:fld id="{0EDD3A67-C64E-4F89-9125-2E5DFC0BC00A}" type="datetime1">
              <a:rPr lang="cs-CZ"/>
              <a:pPr>
                <a:defRPr/>
              </a:pPr>
              <a:t>2.12.2019</a:t>
            </a:fld>
            <a:endParaRPr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ECDB1ABC-4626-4815-BA15-DFA55DB6A4F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 smtClean="0">
                <a:solidFill>
                  <a:srgbClr val="000000"/>
                </a:solidFill>
                <a:uFillTx/>
                <a:latin typeface="Calibri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033933C-721E-4B70-A663-9FB10F8D133B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fld id="{5515CB9F-CAC6-48BF-A010-23A5988C84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67802676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609600" y="836715"/>
            <a:ext cx="10972800" cy="5809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34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</a:lstStyle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>
          <a:xfrm>
            <a:off x="609600" y="1412778"/>
            <a:ext cx="10972800" cy="3384377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/>
          <a:lstStyle>
            <a:lvl1pPr marL="342900" marR="0" lvl="0" indent="-34290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  <a:lvl2pPr marL="742950" marR="0" lvl="1" indent="-28575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2pPr>
            <a:lvl3pPr marL="1143000" marR="0" lvl="2" indent="-22860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3pPr>
            <a:lvl4pPr marL="1600200" marR="0" lvl="3" indent="-22860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4pPr>
            <a:lvl5pPr marL="2057400" marR="0" lvl="4" indent="-22860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3CF19F3-BA89-4469-8C69-5F4A93401943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 smtClean="0">
                <a:solidFill>
                  <a:srgbClr val="000000"/>
                </a:solidFill>
                <a:uFillTx/>
                <a:latin typeface="Calibri" pitchFamily="34"/>
                <a:ea typeface="ＭＳ Ｐゴシック" pitchFamily="34"/>
                <a:cs typeface="Arial" pitchFamily="34"/>
              </a:defRPr>
            </a:lvl1pPr>
          </a:lstStyle>
          <a:p>
            <a:pPr>
              <a:defRPr/>
            </a:pPr>
            <a:fld id="{42B22300-B8B7-40F6-9A56-01D24CC9B109}" type="datetime1">
              <a:rPr lang="cs-CZ"/>
              <a:pPr>
                <a:defRPr/>
              </a:pPr>
              <a:t>2.12.2019</a:t>
            </a:fld>
            <a:endParaRPr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C6149234-1569-4CD3-89F9-B449EB24180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 smtClean="0">
                <a:solidFill>
                  <a:srgbClr val="000000"/>
                </a:solidFill>
                <a:uFillTx/>
                <a:latin typeface="Calibri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2EE9CD58-0687-45ED-B652-ABA74D35DDC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fld id="{8CE89952-39EC-4106-A398-3A356764691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42123230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 txBox="1"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9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34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</a:lstStyle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>
          <a:xfrm>
            <a:off x="609601" y="274643"/>
            <a:ext cx="8026395" cy="5851529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/>
          <a:lstStyle>
            <a:lvl1pPr marL="342900" marR="0" lvl="0" indent="-34290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  <a:lvl2pPr marL="742950" marR="0" lvl="1" indent="-28575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2pPr>
            <a:lvl3pPr marL="1143000" marR="0" lvl="2" indent="-22860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3pPr>
            <a:lvl4pPr marL="1600200" marR="0" lvl="3" indent="-22860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4pPr>
            <a:lvl5pPr marL="2057400" marR="0" lvl="4" indent="-22860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FD8B902-9D7B-4E69-9073-14D7E5DF355F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 smtClean="0">
                <a:solidFill>
                  <a:srgbClr val="000000"/>
                </a:solidFill>
                <a:uFillTx/>
                <a:latin typeface="Calibri" pitchFamily="34"/>
                <a:ea typeface="ＭＳ Ｐゴシック" pitchFamily="34"/>
                <a:cs typeface="Arial" pitchFamily="34"/>
              </a:defRPr>
            </a:lvl1pPr>
          </a:lstStyle>
          <a:p>
            <a:pPr>
              <a:defRPr/>
            </a:pPr>
            <a:fld id="{E0A14C81-F2D1-4BDD-A335-777C74C80F7E}" type="datetime1">
              <a:rPr lang="cs-CZ"/>
              <a:pPr>
                <a:defRPr/>
              </a:pPr>
              <a:t>2.12.2019</a:t>
            </a:fld>
            <a:endParaRPr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8BC9E29-73A8-4A72-8E00-E2229ABABBF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 smtClean="0">
                <a:solidFill>
                  <a:srgbClr val="000000"/>
                </a:solidFill>
                <a:uFillTx/>
                <a:latin typeface="Calibri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E0E13DE6-5CC2-4941-B6BC-B02862E0656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fld id="{535CB3EF-E890-4A91-B8BD-6F36663CDB9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04023245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BusinessFestiv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 descr="logo-Smart-Business-Festival.png">
            <a:extLst>
              <a:ext uri="{FF2B5EF4-FFF2-40B4-BE49-F238E27FC236}">
                <a16:creationId xmlns:a16="http://schemas.microsoft.com/office/drawing/2014/main" xmlns="" id="{C1966738-A781-441E-8B40-A1A8E1BEE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4268" y="103188"/>
            <a:ext cx="1983317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609600" y="836715"/>
            <a:ext cx="10972800" cy="5809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3400" b="0" i="1" u="none" strike="noStrike" kern="1200" cap="none" spc="0" baseline="0">
                <a:solidFill>
                  <a:srgbClr val="000000"/>
                </a:solidFill>
                <a:uFillTx/>
                <a:latin typeface="Minion Pro" pitchFamily="18"/>
                <a:ea typeface="ＭＳ Ｐゴシック"/>
                <a:cs typeface="ＭＳ Ｐゴシック"/>
              </a:defRPr>
            </a:lvl1pPr>
          </a:lstStyle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4" name="Zástupný symbol pro text 2"/>
          <p:cNvSpPr txBox="1">
            <a:spLocks noGrp="1"/>
          </p:cNvSpPr>
          <p:nvPr>
            <p:ph sz="quarter" idx="4294967295"/>
          </p:nvPr>
        </p:nvSpPr>
        <p:spPr>
          <a:xfrm>
            <a:off x="609600" y="1412778"/>
            <a:ext cx="10972800" cy="33843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182559" marR="0" lvl="0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1pPr>
            <a:lvl2pPr marL="539752" marR="0" lvl="1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2pPr>
            <a:lvl3pPr marL="1079504" marR="0" lvl="2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3pPr>
            <a:lvl4pPr marL="1436686" marR="0" lvl="3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4pPr>
            <a:lvl5pPr marL="1793879" marR="0" lvl="4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xmlns="" val="3179272066"/>
      </p:ext>
    </p:extLst>
  </p:cSld>
  <p:clrMapOvr>
    <a:masterClrMapping/>
  </p:clrMapOvr>
  <p:transition/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stivalExpor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 descr="logo-Festival-Exportu.png">
            <a:extLst>
              <a:ext uri="{FF2B5EF4-FFF2-40B4-BE49-F238E27FC236}">
                <a16:creationId xmlns:a16="http://schemas.microsoft.com/office/drawing/2014/main" xmlns="" id="{31E51EBD-733C-4807-99AA-510757BB1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2519" y="260353"/>
            <a:ext cx="2019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609600" y="836715"/>
            <a:ext cx="10972800" cy="5809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3400" b="0" i="1" u="none" strike="noStrike" kern="1200" cap="none" spc="0" baseline="0">
                <a:solidFill>
                  <a:srgbClr val="000000"/>
                </a:solidFill>
                <a:uFillTx/>
                <a:latin typeface="Minion Pro" pitchFamily="18"/>
                <a:ea typeface="ＭＳ Ｐゴシック"/>
                <a:cs typeface="ＭＳ Ｐゴシック"/>
              </a:defRPr>
            </a:lvl1pPr>
          </a:lstStyle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4" name="Zástupný symbol pro text 2"/>
          <p:cNvSpPr txBox="1">
            <a:spLocks noGrp="1"/>
          </p:cNvSpPr>
          <p:nvPr>
            <p:ph sz="quarter" idx="4294967295"/>
          </p:nvPr>
        </p:nvSpPr>
        <p:spPr>
          <a:xfrm>
            <a:off x="609600" y="1412778"/>
            <a:ext cx="10972800" cy="33843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182559" marR="0" lvl="0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1pPr>
            <a:lvl2pPr marL="539752" marR="0" lvl="1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2pPr>
            <a:lvl3pPr marL="1079504" marR="0" lvl="2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3pPr>
            <a:lvl4pPr marL="1436686" marR="0" lvl="3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4pPr>
            <a:lvl5pPr marL="1793879" marR="0" lvl="4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xmlns="" val="2625747169"/>
      </p:ext>
    </p:extLst>
  </p:cSld>
  <p:clrMapOvr>
    <a:masterClrMapping/>
  </p:clrMapOvr>
  <p:transition/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ziona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 descr="logo-Vizionari.png">
            <a:extLst>
              <a:ext uri="{FF2B5EF4-FFF2-40B4-BE49-F238E27FC236}">
                <a16:creationId xmlns:a16="http://schemas.microsoft.com/office/drawing/2014/main" xmlns="" id="{B7989D26-7891-40FC-806D-F980BE216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7767" y="333376"/>
            <a:ext cx="1979084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609600" y="836715"/>
            <a:ext cx="10972800" cy="5809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3400" b="0" i="1" u="none" strike="noStrike" kern="1200" cap="none" spc="0" baseline="0">
                <a:solidFill>
                  <a:srgbClr val="000000"/>
                </a:solidFill>
                <a:uFillTx/>
                <a:latin typeface="Minion Pro" pitchFamily="18"/>
                <a:ea typeface="ＭＳ Ｐゴシック"/>
                <a:cs typeface="ＭＳ Ｐゴシック"/>
              </a:defRPr>
            </a:lvl1pPr>
          </a:lstStyle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4" name="Zástupný symbol pro text 2"/>
          <p:cNvSpPr txBox="1">
            <a:spLocks noGrp="1"/>
          </p:cNvSpPr>
          <p:nvPr>
            <p:ph sz="quarter" idx="4294967295"/>
          </p:nvPr>
        </p:nvSpPr>
        <p:spPr>
          <a:xfrm>
            <a:off x="609600" y="1412778"/>
            <a:ext cx="10972800" cy="33843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182559" marR="0" lvl="0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1pPr>
            <a:lvl2pPr marL="539752" marR="0" lvl="1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2pPr>
            <a:lvl3pPr marL="1079504" marR="0" lvl="2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3pPr>
            <a:lvl4pPr marL="1436686" marR="0" lvl="3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4pPr>
            <a:lvl5pPr marL="1793879" marR="0" lvl="4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xmlns="" val="4177981045"/>
      </p:ext>
    </p:extLst>
  </p:cSld>
  <p:clrMapOvr>
    <a:masterClrMapping/>
  </p:clrMapOvr>
  <p:transition/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>
            <a:extLst>
              <a:ext uri="{FF2B5EF4-FFF2-40B4-BE49-F238E27FC236}">
                <a16:creationId xmlns:a16="http://schemas.microsoft.com/office/drawing/2014/main" xmlns="" id="{2A2F6F4B-B6C2-4205-B024-C7E0B8A58CB2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737600" y="6403978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hangingPunct="0">
              <a:defRPr>
                <a:solidFill>
                  <a:srgbClr val="000000"/>
                </a:solidFill>
                <a:ea typeface="ＭＳ Ｐゴシック" panose="020B0600070205080204" pitchFamily="34" charset="-128"/>
              </a:defRPr>
            </a:lvl1pPr>
          </a:lstStyle>
          <a:p>
            <a:fld id="{50149A6F-FBAA-4BD5-BCFE-CD2ED4488554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xmlns="" val="3706546075"/>
      </p:ext>
    </p:extLst>
  </p:cSld>
  <p:clrMapOvr>
    <a:masterClrMapping/>
  </p:clrMapOvr>
  <p:transition/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zechInno + Smart Business Festiv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ogo-CzechInno-hlavicka.png">
            <a:extLst>
              <a:ext uri="{FF2B5EF4-FFF2-40B4-BE49-F238E27FC236}">
                <a16:creationId xmlns:a16="http://schemas.microsoft.com/office/drawing/2014/main" xmlns="" id="{A333E3DC-2780-4681-A653-9882C2CA1B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7268" y="3"/>
            <a:ext cx="228811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91BA8F29-2EE0-4679-85BC-B66F108EFEA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435" y="6381750"/>
            <a:ext cx="11523133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800">
                <a:solidFill>
                  <a:srgbClr val="00498D"/>
                </a:solidFill>
                <a:latin typeface="Calibri" panose="020F0502020204030204" pitchFamily="34" charset="0"/>
              </a:rPr>
              <a:t>				    	        Více informací na:</a:t>
            </a:r>
            <a:r>
              <a:rPr lang="cs-CZ" altLang="cs-CZ" sz="1800" b="1">
                <a:solidFill>
                  <a:srgbClr val="00498D"/>
                </a:solidFill>
                <a:latin typeface="Calibri" panose="020F0502020204030204" pitchFamily="34" charset="0"/>
              </a:rPr>
              <a:t> www.czechinno.cz</a:t>
            </a:r>
          </a:p>
        </p:txBody>
      </p:sp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>
              <a:defRPr i="0">
                <a:solidFill>
                  <a:srgbClr val="00498D"/>
                </a:solidFill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" name="Zástupný symbol pro text 2"/>
          <p:cNvSpPr>
            <a:spLocks noGrp="1"/>
          </p:cNvSpPr>
          <p:nvPr>
            <p:ph idx="1"/>
          </p:nvPr>
        </p:nvSpPr>
        <p:spPr>
          <a:xfrm>
            <a:off x="609600" y="1628800"/>
            <a:ext cx="10972800" cy="33843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82563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07950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436688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793875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925564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zechIn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ogo-CzechInno-hlavicka.png">
            <a:extLst>
              <a:ext uri="{FF2B5EF4-FFF2-40B4-BE49-F238E27FC236}">
                <a16:creationId xmlns:a16="http://schemas.microsoft.com/office/drawing/2014/main" xmlns="" id="{F293892D-1CB8-4829-B602-C8C2E76D5B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7268" y="3"/>
            <a:ext cx="228811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>
              <a:defRPr i="0">
                <a:solidFill>
                  <a:srgbClr val="00498D"/>
                </a:solidFill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" name="Zástupný symbol pro text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33843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82563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07950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436688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793875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489160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9FE9FD1E-D3EA-4E95-B2B8-7355240D28AB}"/>
              </a:ext>
            </a:extLst>
          </p:cNvPr>
          <p:cNvSpPr/>
          <p:nvPr userDrawn="1"/>
        </p:nvSpPr>
        <p:spPr>
          <a:xfrm>
            <a:off x="0" y="4149728"/>
            <a:ext cx="12192000" cy="2708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pic>
        <p:nvPicPr>
          <p:cNvPr id="5" name="Obrázek 4" descr="logo-CzechInno-hlavicka.png">
            <a:extLst>
              <a:ext uri="{FF2B5EF4-FFF2-40B4-BE49-F238E27FC236}">
                <a16:creationId xmlns:a16="http://schemas.microsoft.com/office/drawing/2014/main" xmlns="" id="{D7FA9DBC-5F87-4FAA-9B04-A0447F5E55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7268" y="3"/>
            <a:ext cx="228811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ko-3.png">
            <a:extLst>
              <a:ext uri="{FF2B5EF4-FFF2-40B4-BE49-F238E27FC236}">
                <a16:creationId xmlns:a16="http://schemas.microsoft.com/office/drawing/2014/main" xmlns="" id="{CE003298-E367-4906-9974-A496D6AAF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6452" y="4608516"/>
            <a:ext cx="2495549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>
              <a:defRPr i="0">
                <a:solidFill>
                  <a:srgbClr val="00498D"/>
                </a:solidFill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" name="Zástupný symbol pro text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33843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82563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07950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436688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793875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080933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zechIn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 descr="logo-CzechInno-hlavicka.png">
            <a:extLst>
              <a:ext uri="{FF2B5EF4-FFF2-40B4-BE49-F238E27FC236}">
                <a16:creationId xmlns:a16="http://schemas.microsoft.com/office/drawing/2014/main" xmlns="" id="{359E5B1A-B2C9-406E-A469-59490BAAD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7268" y="3"/>
            <a:ext cx="228811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609600" y="836715"/>
            <a:ext cx="10972800" cy="5809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3400" b="0" i="0" u="none" strike="noStrike" kern="1200" cap="none" spc="0" baseline="0">
                <a:solidFill>
                  <a:srgbClr val="00498D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</a:lstStyle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4" name="Zástupný symbol pro text 2"/>
          <p:cNvSpPr txBox="1">
            <a:spLocks noGrp="1"/>
          </p:cNvSpPr>
          <p:nvPr>
            <p:ph sz="quarter" idx="4294967295"/>
          </p:nvPr>
        </p:nvSpPr>
        <p:spPr>
          <a:xfrm>
            <a:off x="609600" y="1412778"/>
            <a:ext cx="10972800" cy="33843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182559" marR="0" lvl="0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1pPr>
            <a:lvl2pPr marL="539752" marR="0" lvl="1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2pPr>
            <a:lvl3pPr marL="1079504" marR="0" lvl="2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3pPr>
            <a:lvl4pPr marL="1436686" marR="0" lvl="3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4pPr>
            <a:lvl5pPr marL="1793879" marR="0" lvl="4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5pPr>
            <a:lvl6pPr marL="182559" marR="0" lvl="0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6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2121562"/>
      </p:ext>
    </p:extLst>
  </p:cSld>
  <p:clrMapOvr>
    <a:masterClrMapping/>
  </p:clrMapOvr>
  <p:transition/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502E532-698A-448B-9C42-BD1D2CD7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D05CB9C-3D61-4600-8036-BEE55901C6B9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E76E812-20CF-4DE6-AAEA-48BFEC126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3A3D490D-EDFF-43D9-A7F2-17F889B44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6E7AF4A-5A86-4810-9883-011230EA816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246892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</p:spPr>
        <p:txBody>
          <a:bodyPr/>
          <a:lstStyle>
            <a:lvl1pPr>
              <a:defRPr i="0"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9A383E97-52A1-4FF3-8CB4-55E90A495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C63B45F-BE3C-465C-ABA7-67F89C5B0CB1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20CE1502-27C7-4B8E-A498-4C0557C84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5E0E401A-BE53-4FB2-8E9D-B80A9FBD3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544C0B9-2C73-4A17-BC30-49AC540553B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934305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</p:spPr>
        <p:txBody>
          <a:bodyPr/>
          <a:lstStyle>
            <a:lvl1pPr>
              <a:defRPr i="0"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32A6696C-C120-4D36-BBD3-36FA53779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59B6271-673F-451C-9218-B896A2298BA3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DA8BFD61-60E1-4AD6-82DD-33151D4A2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CD121271-8B45-44C0-8E8C-FEB361E0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FC26266-74AD-4335-9476-CA9C54F573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629759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</p:spPr>
        <p:txBody>
          <a:bodyPr/>
          <a:lstStyle>
            <a:lvl1pPr>
              <a:defRPr i="0"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31C8B901-E441-458D-A3BF-D006B3F8CB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12495B1-2DAF-4514-A77C-14AF6C4C1C2B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0C6C673C-4135-4FDA-AEAC-AA4A3E79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CFE14044-018F-4104-91DC-6EADBB16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578641-EE1A-46AD-AF28-B5FA45B91D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500957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6417B0BA-3014-4EE2-AC6E-44C472E8D2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CB50A31-90F3-4FF2-BE35-175E005D86A0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3944469F-4080-48ED-9B70-5DBD30F1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572030C1-6448-416E-A43F-30E53430C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89B0C00-F509-4923-9EFF-EFD89D6155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781596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C1E01C9C-106B-4DEF-94D3-58533C9E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D3FFA6C-6378-4182-8814-D1F831B2A954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3B5E6C89-A5E3-4865-AD6A-A8D528C54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B1C55A6A-6B35-4C1C-B008-D5C90632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0774370-329C-4F85-9A4D-6B4AC3A7C94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186667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CD7A4A31-91D8-4343-BDFC-9F434578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94F9619-6E9B-4004-8B88-0374DFDDF335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3EBFA65D-5F48-4BA9-A7EB-D24713F67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6D38AD5C-0BE7-44AD-8439-7F88A7BE8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E448BB0-0F1E-4EC1-9173-C7EE6C6DE1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7876425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</p:spPr>
        <p:txBody>
          <a:bodyPr/>
          <a:lstStyle>
            <a:lvl1pPr>
              <a:defRPr i="0"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412777"/>
            <a:ext cx="10972800" cy="33843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36B59C2-1074-4C4A-871F-4FF9484D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4262162-4D6B-42CC-A0DC-72F7E9E001E0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3CAA679-D76C-47EB-BFC8-5C79AC381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518503E3-0C5B-48DD-830B-473A58F5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D2F6B5E-62EB-4FB1-AA0B-8E39D9A9718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765514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 i="0"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FA485A1-43E6-4E61-A850-1582059EA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5810281-19CA-4B65-820D-5BD7FD0D9EF8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90F16ADD-E6A9-4F21-9FF8-CE630E768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4D930F1E-1FCB-4CB5-8FF0-A1A9970D7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4D11754-C0DE-4173-8D8A-BB35502200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987589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stivalExpor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ogo-Festival-Exportu.png">
            <a:extLst>
              <a:ext uri="{FF2B5EF4-FFF2-40B4-BE49-F238E27FC236}">
                <a16:creationId xmlns:a16="http://schemas.microsoft.com/office/drawing/2014/main" xmlns="" id="{6E1B97F1-A0F2-47BB-9746-DDFB277333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2519" y="260353"/>
            <a:ext cx="2019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10" name="Zástupný symbol pro text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33843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82563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07950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436688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793875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821276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74B2255B-147A-46D6-B86F-05402E1692FB}"/>
              </a:ext>
            </a:extLst>
          </p:cNvPr>
          <p:cNvSpPr/>
          <p:nvPr/>
        </p:nvSpPr>
        <p:spPr>
          <a:xfrm>
            <a:off x="0" y="4149728"/>
            <a:ext cx="12192000" cy="2708275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>
              <a:solidFill>
                <a:srgbClr val="FFFFFF"/>
              </a:solidFill>
              <a:latin typeface="Calibri"/>
              <a:cs typeface="+mn-cs"/>
            </a:endParaRPr>
          </a:p>
        </p:txBody>
      </p:sp>
      <p:pic>
        <p:nvPicPr>
          <p:cNvPr id="7" name="Obrázek 4" descr="logo-CzechInno-hlavicka.png">
            <a:extLst>
              <a:ext uri="{FF2B5EF4-FFF2-40B4-BE49-F238E27FC236}">
                <a16:creationId xmlns:a16="http://schemas.microsoft.com/office/drawing/2014/main" xmlns="" id="{B3AF56AB-8774-484F-9292-BCCF6B4FB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7268" y="3"/>
            <a:ext cx="228811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5" descr="oko-3.png">
            <a:extLst>
              <a:ext uri="{FF2B5EF4-FFF2-40B4-BE49-F238E27FC236}">
                <a16:creationId xmlns:a16="http://schemas.microsoft.com/office/drawing/2014/main" xmlns="" id="{1D4940C7-F405-46A6-84D5-57DAC3781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6452" y="4608516"/>
            <a:ext cx="2495549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609600" y="836715"/>
            <a:ext cx="10972800" cy="5809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3400" b="0" i="0" u="none" strike="noStrike" kern="1200" cap="none" spc="0" baseline="0">
                <a:solidFill>
                  <a:srgbClr val="00498D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</a:lstStyle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6" name="Zástupný symbol pro text 2"/>
          <p:cNvSpPr txBox="1">
            <a:spLocks noGrp="1"/>
          </p:cNvSpPr>
          <p:nvPr>
            <p:ph sz="quarter" idx="4294967295"/>
          </p:nvPr>
        </p:nvSpPr>
        <p:spPr>
          <a:xfrm>
            <a:off x="609600" y="1412778"/>
            <a:ext cx="10972800" cy="33843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182559" marR="0" lvl="0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1pPr>
            <a:lvl2pPr marL="539752" marR="0" lvl="1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2pPr>
            <a:lvl3pPr marL="1079504" marR="0" lvl="2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3pPr>
            <a:lvl4pPr marL="1436686" marR="0" lvl="3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4pPr>
            <a:lvl5pPr marL="1793879" marR="0" lvl="4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5pPr>
            <a:lvl6pPr marL="182559" marR="0" lvl="0" indent="-182559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</a:defRPr>
            </a:lvl6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83258081"/>
      </p:ext>
    </p:extLst>
  </p:cSld>
  <p:clrMapOvr>
    <a:masterClrMapping/>
  </p:clrMapOvr>
  <p:transition/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>
            <a:extLst>
              <a:ext uri="{FF2B5EF4-FFF2-40B4-BE49-F238E27FC236}">
                <a16:creationId xmlns:a16="http://schemas.microsoft.com/office/drawing/2014/main" xmlns="" id="{4C8FD90D-7197-44ED-9EE0-9B8E5B9EEF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7600" y="6403978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E46900B-1D80-44B7-8045-4FD89479133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xmlns="" val="392501773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zechInno + Smart Business Festiv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ogo-CzechInno-hlavicka.png">
            <a:extLst>
              <a:ext uri="{FF2B5EF4-FFF2-40B4-BE49-F238E27FC236}">
                <a16:creationId xmlns:a16="http://schemas.microsoft.com/office/drawing/2014/main" xmlns="" id="{5E15CE1B-678A-414F-A3F1-B4EAB97D37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7268" y="3"/>
            <a:ext cx="228811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B9EEB904-F67D-4E83-A548-405D0B1DE0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435" y="6381750"/>
            <a:ext cx="11523133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800">
                <a:solidFill>
                  <a:srgbClr val="00498D"/>
                </a:solidFill>
                <a:latin typeface="Calibri" panose="020F0502020204030204" pitchFamily="34" charset="0"/>
              </a:rPr>
              <a:t>				    	        Více informací na:</a:t>
            </a:r>
            <a:r>
              <a:rPr lang="cs-CZ" altLang="cs-CZ" sz="1800" b="1">
                <a:solidFill>
                  <a:srgbClr val="00498D"/>
                </a:solidFill>
                <a:latin typeface="Calibri" panose="020F0502020204030204" pitchFamily="34" charset="0"/>
              </a:rPr>
              <a:t> www.czechinno.cz</a:t>
            </a:r>
          </a:p>
        </p:txBody>
      </p:sp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>
              <a:defRPr i="0">
                <a:solidFill>
                  <a:srgbClr val="00498D"/>
                </a:solidFill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" name="Zástupný symbol pro text 2"/>
          <p:cNvSpPr>
            <a:spLocks noGrp="1"/>
          </p:cNvSpPr>
          <p:nvPr>
            <p:ph idx="1"/>
          </p:nvPr>
        </p:nvSpPr>
        <p:spPr>
          <a:xfrm>
            <a:off x="609600" y="1628800"/>
            <a:ext cx="10972800" cy="33843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82563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07950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436688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793875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118284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zechIn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ogo-CzechInno-hlavicka.png">
            <a:extLst>
              <a:ext uri="{FF2B5EF4-FFF2-40B4-BE49-F238E27FC236}">
                <a16:creationId xmlns:a16="http://schemas.microsoft.com/office/drawing/2014/main" xmlns="" id="{CEE595BF-FF72-4E2D-92FD-2D9E71BAA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7268" y="3"/>
            <a:ext cx="228811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>
              <a:defRPr i="0">
                <a:solidFill>
                  <a:srgbClr val="00498D"/>
                </a:solidFill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" name="Zástupný symbol pro text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33843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82563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07950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436688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793875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101315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AEE2BC90-AFB4-47EB-8306-4B7043488536}"/>
              </a:ext>
            </a:extLst>
          </p:cNvPr>
          <p:cNvSpPr/>
          <p:nvPr userDrawn="1"/>
        </p:nvSpPr>
        <p:spPr>
          <a:xfrm>
            <a:off x="0" y="4149728"/>
            <a:ext cx="12192000" cy="2708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pic>
        <p:nvPicPr>
          <p:cNvPr id="5" name="Obrázek 4" descr="logo-CzechInno-hlavicka.png">
            <a:extLst>
              <a:ext uri="{FF2B5EF4-FFF2-40B4-BE49-F238E27FC236}">
                <a16:creationId xmlns:a16="http://schemas.microsoft.com/office/drawing/2014/main" xmlns="" id="{7F38C7B4-2D67-40C4-8FE1-0BDC2BA0E6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7268" y="3"/>
            <a:ext cx="228811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ko-3.png">
            <a:extLst>
              <a:ext uri="{FF2B5EF4-FFF2-40B4-BE49-F238E27FC236}">
                <a16:creationId xmlns:a16="http://schemas.microsoft.com/office/drawing/2014/main" xmlns="" id="{0FFADBEC-69B3-44DF-B501-2E1D28A8B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6452" y="4608516"/>
            <a:ext cx="2495549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>
              <a:defRPr i="0">
                <a:solidFill>
                  <a:srgbClr val="00498D"/>
                </a:solidFill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" name="Zástupný symbol pro text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33843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82563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07950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436688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793875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67322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0B56F67D-E369-4F53-A3EB-9BBEE3097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499D9A2-4CBB-4BE4-8B03-07B6D36AE2B3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948C9A50-BABA-4167-B1CF-2B564AC77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5ACECA37-6E7B-4C6C-B4B7-AF3F1154C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9BD35EA-E8C2-4912-8537-0E842939A7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3457067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</p:spPr>
        <p:txBody>
          <a:bodyPr/>
          <a:lstStyle>
            <a:lvl1pPr>
              <a:defRPr i="0"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E6EA06E3-B92D-4B12-97DB-A4969B2D8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3C5DCCF-0F1E-47A1-B60E-4EF4B1B37D34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5E9E617E-9DD7-428F-851C-E6CED6665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EFA07B40-D8D8-4709-ABB0-16ED13E87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A44DFF8-3668-4604-AFDE-A4597225E0D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856254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</p:spPr>
        <p:txBody>
          <a:bodyPr/>
          <a:lstStyle>
            <a:lvl1pPr>
              <a:defRPr i="0"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F57F3D9D-1E91-473F-BAD6-658571533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358E3A3-7529-4A33-9C1F-B180339FCA66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58AC397E-892F-4376-8855-F2C0D5703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DE84613F-35E9-4A82-8A2B-F6837E66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36ACCB7-16C0-46ED-9D80-37EB8164E77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7554282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</p:spPr>
        <p:txBody>
          <a:bodyPr/>
          <a:lstStyle>
            <a:lvl1pPr>
              <a:defRPr i="0"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5DCC8553-E693-49D9-B822-89A91CAC6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5CC41E-226E-47B7-BDB0-C9C2F9069638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1657FE99-10F8-443A-BA25-6C23EC529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E2C05A90-6A19-41E8-8280-0EFEF91B8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EAD4F0-88C9-4543-B636-4347ADE7848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920321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8EA98804-40FB-4C25-9005-17D5A7583A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4BC4C80-1F09-448C-8AF4-B18A41E36D65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F4D42046-BB29-4357-8C42-2203E0162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0E7CD201-C5BA-4F3C-AE28-D150E386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44290A-D17B-4CB6-ADBE-9645E9377A4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40318458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17343E06-56F7-4C38-BEF4-D73A272F2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3424015-BF56-4ADC-A42A-DCDDAC8AAB13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939B7629-BA18-4BD0-A3F5-4BA2F02E9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271B8446-7670-4DED-A0E9-359A1F1D5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5CDCBD4-29BC-486E-95D1-7947B444BA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994821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963081" y="4406898"/>
            <a:ext cx="10363200" cy="13620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4000" b="0" i="0" u="none" strike="noStrike" kern="1200" cap="all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</a:lstStyle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963081" y="2906713"/>
            <a:ext cx="10363200" cy="15001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lang="cs-CZ" sz="2000" b="0" i="0" u="none" strike="noStrike" kern="1200" cap="none" spc="0" baseline="0">
                <a:solidFill>
                  <a:srgbClr val="898989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E7F868C5-4AD3-4BE1-9DEB-A5AFA6D802E3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 smtClean="0">
                <a:solidFill>
                  <a:srgbClr val="000000"/>
                </a:solidFill>
                <a:uFillTx/>
                <a:latin typeface="Calibri" pitchFamily="34"/>
                <a:ea typeface="ＭＳ Ｐゴシック" pitchFamily="34"/>
                <a:cs typeface="Arial" pitchFamily="34"/>
              </a:defRPr>
            </a:lvl1pPr>
          </a:lstStyle>
          <a:p>
            <a:pPr>
              <a:defRPr/>
            </a:pPr>
            <a:fld id="{A376E1DA-2CF2-40A1-8671-A1C394D6C981}" type="datetime1">
              <a:rPr lang="cs-CZ"/>
              <a:pPr>
                <a:defRPr/>
              </a:pPr>
              <a:t>2.12.2019</a:t>
            </a:fld>
            <a:endParaRPr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12DA54C2-52DF-450B-8B58-98330BB1448F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 smtClean="0">
                <a:solidFill>
                  <a:srgbClr val="000000"/>
                </a:solidFill>
                <a:uFillTx/>
                <a:latin typeface="Calibri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2EE8DD1C-0E4C-407E-834F-3846574F81D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fld id="{352E662F-AEE7-42B7-85EA-68FE425B81A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44491769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BD2B833D-9C91-4968-AA1C-B6F9E230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55F38EE-039F-46FC-8037-30F014D8AF61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3E213EBC-9F79-4176-BCD8-A331E4A79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67454D68-9293-4B41-92C0-4BEB03FD2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2DF847A-8D95-445B-9B4D-D058589A258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8183746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</p:spPr>
        <p:txBody>
          <a:bodyPr/>
          <a:lstStyle>
            <a:lvl1pPr>
              <a:defRPr i="0"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412777"/>
            <a:ext cx="10972800" cy="33843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B7252CB2-3E33-49D1-B8B8-B25F8D497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A0B5DE-453E-4615-BE62-BEC199AE8927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199F2FD-0B57-46AD-BB91-00BFC7E2E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4FFC74D-FB3E-4507-8D9A-0564E4609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055A0A8-28A1-4912-AF0C-C38951D97AE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83169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 i="0"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E317179-39C0-4E5D-9C38-8126814B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D4386B8-FE5B-4278-B034-81476E3630B5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1091175C-050C-4081-A596-25BF4D485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5635648A-3024-42B0-8AFF-11D765C8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F8286CC-EA68-40E8-B8A0-0BC0E5E8A77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917383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BusinessFestiv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ogo-Smart-Business-Festival.png">
            <a:extLst>
              <a:ext uri="{FF2B5EF4-FFF2-40B4-BE49-F238E27FC236}">
                <a16:creationId xmlns:a16="http://schemas.microsoft.com/office/drawing/2014/main" xmlns="" id="{8DAC4521-0B5E-4598-AFA4-B118BED7C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4268" y="103188"/>
            <a:ext cx="1983317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10" name="Zástupný symbol pro text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33843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82563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07950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436688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793875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824568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stivalExpor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ogo-Festival-Exportu.png">
            <a:extLst>
              <a:ext uri="{FF2B5EF4-FFF2-40B4-BE49-F238E27FC236}">
                <a16:creationId xmlns:a16="http://schemas.microsoft.com/office/drawing/2014/main" xmlns="" id="{D193A0E1-A48F-40E1-AFCD-BBA994A234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2519" y="260353"/>
            <a:ext cx="2019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10" name="Zástupný symbol pro text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33843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82563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07950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436688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793875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800867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>
            <a:extLst>
              <a:ext uri="{FF2B5EF4-FFF2-40B4-BE49-F238E27FC236}">
                <a16:creationId xmlns:a16="http://schemas.microsoft.com/office/drawing/2014/main" xmlns="" id="{972F5FFD-86B5-4980-AA46-7334354BF4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7600" y="6403978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76E8A7-4EE5-44C6-AD85-34F0978524F2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xmlns="" val="2388443846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C8E0B8B-FCF2-4C32-B643-B1163719C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14BD28E3-638D-42F9-9EE9-59494D6E75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21FEB79E-F463-4AF4-9690-C5F5F6517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E895-ED72-4E30-9D67-3FFE11240886}" type="datetimeFigureOut">
              <a:rPr lang="cs-CZ" smtClean="0"/>
              <a:pPr/>
              <a:t>2.12.2019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C18975FB-3C91-4248-9EEE-27C63E10A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207387C-0FA5-472F-B752-55722C96E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6341-EB22-488F-BDA8-10C8B45950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680830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C9382AD-10FA-4D77-8D48-66AEC3807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C0E3049-54B9-47D0-B971-130680C42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D810C08-D140-4A6A-AA67-35285966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E895-ED72-4E30-9D67-3FFE11240886}" type="datetimeFigureOut">
              <a:rPr lang="cs-CZ" smtClean="0"/>
              <a:pPr/>
              <a:t>2.12.2019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8A7FD4B-7A20-4089-89B4-AD6B1B0BF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FCFFD8A-1920-4D0C-992E-CD47F2BB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6341-EB22-488F-BDA8-10C8B45950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378854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16E4E53-F14D-4213-85F3-75449D43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7CAACFD4-6A62-462B-8379-9090DEA46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0055ECF-2C4D-4FC5-890A-1148CE75F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E895-ED72-4E30-9D67-3FFE11240886}" type="datetimeFigureOut">
              <a:rPr lang="cs-CZ" smtClean="0"/>
              <a:pPr/>
              <a:t>2.12.2019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FBF4776-EFB4-47F6-A66A-C9F4CFB1C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6B4A714-052D-45DC-BBD6-FA12D4A08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6341-EB22-488F-BDA8-10C8B45950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130210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63D6E85-2ABA-427A-939F-E0CAD1DA0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AFD7469-0E22-4F5B-A914-78EC5FFED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EBC2C32B-972E-4A92-B9F0-6BACDF44D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686E72D4-C3D1-4542-807E-C1982EB7E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E895-ED72-4E30-9D67-3FFE11240886}" type="datetimeFigureOut">
              <a:rPr lang="cs-CZ" smtClean="0"/>
              <a:pPr/>
              <a:t>2.12.2019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60BF9681-1964-499A-ADB3-49B5916A9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D248A38B-CF9B-41DE-B149-C02987556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6341-EB22-488F-BDA8-10C8B45950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957105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609600" y="836715"/>
            <a:ext cx="10972800" cy="5809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34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</a:lstStyle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sz="half" idx="1"/>
          </p:nvPr>
        </p:nvSpPr>
        <p:spPr>
          <a:xfrm>
            <a:off x="609602" y="1600203"/>
            <a:ext cx="5384804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  <a:lvl2pPr marL="742950" marR="0" lvl="1" indent="-28575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2pPr>
            <a:lvl3pPr marL="1143000" marR="0" lvl="2" indent="-22860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0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3pPr>
            <a:lvl4pPr marL="1600200" marR="0" lvl="3" indent="-228600" algn="l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4pPr>
            <a:lvl5pPr marL="2057400" marR="0" lvl="4" indent="-228600" algn="l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sz="half" idx="2"/>
          </p:nvPr>
        </p:nvSpPr>
        <p:spPr>
          <a:xfrm>
            <a:off x="6197595" y="1600203"/>
            <a:ext cx="5384804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  <a:lvl2pPr marL="742950" marR="0" lvl="1" indent="-28575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2pPr>
            <a:lvl3pPr marL="1143000" marR="0" lvl="2" indent="-22860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0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3pPr>
            <a:lvl4pPr marL="1600200" marR="0" lvl="3" indent="-228600" algn="l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4pPr>
            <a:lvl5pPr marL="2057400" marR="0" lvl="4" indent="-228600" algn="l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CE556BF-DF49-468E-958A-45A833D2788D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 smtClean="0">
                <a:solidFill>
                  <a:srgbClr val="000000"/>
                </a:solidFill>
                <a:uFillTx/>
                <a:latin typeface="Calibri" pitchFamily="34"/>
                <a:ea typeface="ＭＳ Ｐゴシック" pitchFamily="34"/>
                <a:cs typeface="Arial" pitchFamily="34"/>
              </a:defRPr>
            </a:lvl1pPr>
          </a:lstStyle>
          <a:p>
            <a:pPr>
              <a:defRPr/>
            </a:pPr>
            <a:fld id="{CE545344-4AD9-4867-95BE-915ED1BFDC51}" type="datetime1">
              <a:rPr lang="cs-CZ"/>
              <a:pPr>
                <a:defRPr/>
              </a:pPr>
              <a:t>2.12.2019</a:t>
            </a:fld>
            <a:endParaRPr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DCE0C51-8DFB-4DF6-9094-DA574CD630DC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 smtClean="0">
                <a:solidFill>
                  <a:srgbClr val="000000"/>
                </a:solidFill>
                <a:uFillTx/>
                <a:latin typeface="Calibri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E915A414-8A54-4F3C-A232-A5EA28E4C034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fld id="{727BF55F-DF34-4CE4-B7D1-93AFFF51B68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428256377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E2821DE-E62A-421D-ADAD-02F6CB6CA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63335FD8-7B4E-4905-B0D4-D9B437E4E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B3ADC694-19EA-4B35-A4EC-C26A3DEC9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4B84BCB0-AF2C-4D94-A2B6-A624E81E3D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xmlns="" id="{0504B5A8-A44E-43CF-A933-7DA2A21BC2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0CA07D9E-2900-4FED-8A62-5322E21EB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E895-ED72-4E30-9D67-3FFE11240886}" type="datetimeFigureOut">
              <a:rPr lang="cs-CZ" smtClean="0"/>
              <a:pPr/>
              <a:t>2.12.2019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9082156C-94ED-4641-BE6B-EE23F27BC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0BC0524C-042F-4643-B7A7-9622045AC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6341-EB22-488F-BDA8-10C8B45950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421246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BAB9D72-BBE9-4842-8062-36DC9DFE2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9056D496-25C7-4087-91B9-B94117019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E895-ED72-4E30-9D67-3FFE11240886}" type="datetimeFigureOut">
              <a:rPr lang="cs-CZ" smtClean="0"/>
              <a:pPr/>
              <a:t>2.12.2019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CACFF80A-9041-4FDD-871D-D2B8959E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37CBF620-49BF-4D4C-A776-8C2936F9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6341-EB22-488F-BDA8-10C8B45950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620567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2D7749A1-4B4F-43AE-BB38-6356783A2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E895-ED72-4E30-9D67-3FFE11240886}" type="datetimeFigureOut">
              <a:rPr lang="cs-CZ" smtClean="0"/>
              <a:pPr/>
              <a:t>2.12.2019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2C2EE333-5B60-430D-95D8-7347986A2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337369F7-C91F-433A-A6E4-13891C75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6341-EB22-488F-BDA8-10C8B45950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55196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C3D0465-4AD8-4524-A799-E3125567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BE9AED0-7B10-4536-9F6A-2F8B3FEDC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7440C50B-1FF6-4159-86AC-3C6744E04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88716D16-1275-4153-A2BF-BA48E71E7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E895-ED72-4E30-9D67-3FFE11240886}" type="datetimeFigureOut">
              <a:rPr lang="cs-CZ" smtClean="0"/>
              <a:pPr/>
              <a:t>2.12.2019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2866982B-668A-4524-91C8-A6BD8BC6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3E15F2E-6BC9-4F98-8D2F-F4A078CB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6341-EB22-488F-BDA8-10C8B45950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24729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716BF1F-3A5D-46AF-AA9B-520E4C9A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B27E9116-1CA3-4571-9114-DF3B107861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3A4E0B7A-29BB-40B1-A44B-FF376248D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2765DB63-F835-4524-B592-427C5D982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E895-ED72-4E30-9D67-3FFE11240886}" type="datetimeFigureOut">
              <a:rPr lang="cs-CZ" smtClean="0"/>
              <a:pPr/>
              <a:t>2.12.2019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98A56253-FF18-4377-B653-9E41B75AA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4AC11EAC-3D90-4E3E-B33C-858E394F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6341-EB22-488F-BDA8-10C8B45950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102451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029811F-860B-48E5-BD9D-46000F74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2A25A69D-CD88-4036-85D0-D9EB0441C2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2AA64B8-42D5-42DD-A46A-23ABA7426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E895-ED72-4E30-9D67-3FFE11240886}" type="datetimeFigureOut">
              <a:rPr lang="cs-CZ" smtClean="0"/>
              <a:pPr/>
              <a:t>2.12.2019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9481F211-05E9-485E-B0A3-6397C1529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37734F9B-8B49-4067-B9EA-492134DB2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6341-EB22-488F-BDA8-10C8B45950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822227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58863412-992F-4706-90F3-24BA0585E1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38210465-16C6-4000-88A2-0F912D298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F4C895F-16D3-424B-901A-4D488CC0E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E895-ED72-4E30-9D67-3FFE11240886}" type="datetimeFigureOut">
              <a:rPr lang="cs-CZ" smtClean="0"/>
              <a:pPr/>
              <a:t>2.12.2019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FAE6250-249B-4C26-810D-1F4DF0574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C07774B-DDCB-4814-81C4-4E2CF9709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6341-EB22-488F-BDA8-10C8B45950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082674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zechIn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ogo-CzechInno-hlavick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7268" y="3"/>
            <a:ext cx="228811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>
              <a:defRPr i="0">
                <a:solidFill>
                  <a:srgbClr val="00498D"/>
                </a:solidFill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" name="Zástupný symbol pro text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33843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82563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07950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436688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793875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547314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zechInno + Smart Business Festiv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ogo-CzechInno-hlavicka.png">
            <a:extLst>
              <a:ext uri="{FF2B5EF4-FFF2-40B4-BE49-F238E27FC236}">
                <a16:creationId xmlns:a16="http://schemas.microsoft.com/office/drawing/2014/main" xmlns="" id="{A333E3DC-2780-4681-A653-9882C2CA1B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7268" y="3"/>
            <a:ext cx="228811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91BA8F29-2EE0-4679-85BC-B66F108EFEA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435" y="6381750"/>
            <a:ext cx="11523133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800">
                <a:solidFill>
                  <a:srgbClr val="00498D"/>
                </a:solidFill>
                <a:latin typeface="Calibri" panose="020F0502020204030204" pitchFamily="34" charset="0"/>
              </a:rPr>
              <a:t>				    	        Více informací na:</a:t>
            </a:r>
            <a:r>
              <a:rPr lang="cs-CZ" altLang="cs-CZ" sz="1800" b="1">
                <a:solidFill>
                  <a:srgbClr val="00498D"/>
                </a:solidFill>
                <a:latin typeface="Calibri" panose="020F0502020204030204" pitchFamily="34" charset="0"/>
              </a:rPr>
              <a:t> www.czechinno.cz</a:t>
            </a:r>
          </a:p>
        </p:txBody>
      </p:sp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>
              <a:defRPr i="0">
                <a:solidFill>
                  <a:srgbClr val="00498D"/>
                </a:solidFill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" name="Zástupný symbol pro text 2"/>
          <p:cNvSpPr>
            <a:spLocks noGrp="1"/>
          </p:cNvSpPr>
          <p:nvPr>
            <p:ph idx="1"/>
          </p:nvPr>
        </p:nvSpPr>
        <p:spPr>
          <a:xfrm>
            <a:off x="609600" y="1628800"/>
            <a:ext cx="10972800" cy="33843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82563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07950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436688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793875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8884918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zechIn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ogo-CzechInno-hlavicka.png">
            <a:extLst>
              <a:ext uri="{FF2B5EF4-FFF2-40B4-BE49-F238E27FC236}">
                <a16:creationId xmlns:a16="http://schemas.microsoft.com/office/drawing/2014/main" xmlns="" id="{F293892D-1CB8-4829-B602-C8C2E76D5B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7268" y="3"/>
            <a:ext cx="228811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>
              <a:defRPr i="0">
                <a:solidFill>
                  <a:srgbClr val="00498D"/>
                </a:solidFill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" name="Zástupný symbol pro text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33843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82563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07950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436688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793875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21925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609600" y="836715"/>
            <a:ext cx="10972800" cy="5809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34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</a:lstStyle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609600" y="1535114"/>
            <a:ext cx="5386912" cy="63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sz="half" idx="2"/>
          </p:nvPr>
        </p:nvSpPr>
        <p:spPr>
          <a:xfrm>
            <a:off x="609600" y="2174872"/>
            <a:ext cx="5386912" cy="39512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  <a:lvl2pPr marL="742950" marR="0" lvl="1" indent="-28575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0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2pPr>
            <a:lvl3pPr marL="1143000" marR="0" lvl="2" indent="-228600" algn="l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3pPr>
            <a:lvl4pPr marL="1600200" marR="0" lvl="3" indent="-228600" algn="l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cs-CZ" sz="16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4pPr>
            <a:lvl5pPr marL="2057400" marR="0" lvl="4" indent="-228600" algn="l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cs-CZ" sz="16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 txBox="1">
            <a:spLocks noGrp="1"/>
          </p:cNvSpPr>
          <p:nvPr>
            <p:ph type="body" sz="quarter" idx="3"/>
          </p:nvPr>
        </p:nvSpPr>
        <p:spPr>
          <a:xfrm>
            <a:off x="6193365" y="1535114"/>
            <a:ext cx="5389035" cy="63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 txBox="1">
            <a:spLocks noGrp="1"/>
          </p:cNvSpPr>
          <p:nvPr>
            <p:ph sz="quarter" idx="4"/>
          </p:nvPr>
        </p:nvSpPr>
        <p:spPr>
          <a:xfrm>
            <a:off x="6193365" y="2174872"/>
            <a:ext cx="5389035" cy="39512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  <a:lvl2pPr marL="742950" marR="0" lvl="1" indent="-28575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0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2pPr>
            <a:lvl3pPr marL="1143000" marR="0" lvl="2" indent="-228600" algn="l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3pPr>
            <a:lvl4pPr marL="1600200" marR="0" lvl="3" indent="-228600" algn="l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cs-CZ" sz="16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4pPr>
            <a:lvl5pPr marL="2057400" marR="0" lvl="4" indent="-228600" algn="l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cs-CZ" sz="16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18C9BEB5-E642-42AC-8CD2-BAA53C3DC208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 smtClean="0">
                <a:solidFill>
                  <a:srgbClr val="000000"/>
                </a:solidFill>
                <a:uFillTx/>
                <a:latin typeface="Calibri" pitchFamily="34"/>
                <a:ea typeface="ＭＳ Ｐゴシック" pitchFamily="34"/>
                <a:cs typeface="Arial" pitchFamily="34"/>
              </a:defRPr>
            </a:lvl1pPr>
          </a:lstStyle>
          <a:p>
            <a:pPr>
              <a:defRPr/>
            </a:pPr>
            <a:fld id="{BE34DCB2-1D44-426B-B591-6D410DCEB063}" type="datetime1">
              <a:rPr lang="cs-CZ"/>
              <a:pPr>
                <a:defRPr/>
              </a:pPr>
              <a:t>2.12.2019</a:t>
            </a:fld>
            <a:endParaRPr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37D4D749-D2B8-4369-A637-8D5F178B20BF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 smtClean="0">
                <a:solidFill>
                  <a:srgbClr val="000000"/>
                </a:solidFill>
                <a:uFillTx/>
                <a:latin typeface="Calibri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C52DD45A-C7C5-4B16-9586-B9202028745B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fld id="{80F03616-D48D-4A43-BA2D-FD1E80EEF5C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935824969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9FE9FD1E-D3EA-4E95-B2B8-7355240D28AB}"/>
              </a:ext>
            </a:extLst>
          </p:cNvPr>
          <p:cNvSpPr/>
          <p:nvPr userDrawn="1"/>
        </p:nvSpPr>
        <p:spPr>
          <a:xfrm>
            <a:off x="0" y="4149728"/>
            <a:ext cx="12192000" cy="2708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pic>
        <p:nvPicPr>
          <p:cNvPr id="5" name="Obrázek 4" descr="logo-CzechInno-hlavicka.png">
            <a:extLst>
              <a:ext uri="{FF2B5EF4-FFF2-40B4-BE49-F238E27FC236}">
                <a16:creationId xmlns:a16="http://schemas.microsoft.com/office/drawing/2014/main" xmlns="" id="{D7FA9DBC-5F87-4FAA-9B04-A0447F5E55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7268" y="3"/>
            <a:ext cx="228811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ko-3.png">
            <a:extLst>
              <a:ext uri="{FF2B5EF4-FFF2-40B4-BE49-F238E27FC236}">
                <a16:creationId xmlns:a16="http://schemas.microsoft.com/office/drawing/2014/main" xmlns="" id="{CE003298-E367-4906-9974-A496D6AAF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6452" y="4608516"/>
            <a:ext cx="2495549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>
              <a:defRPr i="0">
                <a:solidFill>
                  <a:srgbClr val="00498D"/>
                </a:solidFill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" name="Zástupný symbol pro text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33843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82563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07950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436688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793875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9376853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502E532-698A-448B-9C42-BD1D2CD7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D05CB9C-3D61-4600-8036-BEE55901C6B9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E76E812-20CF-4DE6-AAEA-48BFEC126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3A3D490D-EDFF-43D9-A7F2-17F889B44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6E7AF4A-5A86-4810-9883-011230EA816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5894483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</p:spPr>
        <p:txBody>
          <a:bodyPr/>
          <a:lstStyle>
            <a:lvl1pPr>
              <a:defRPr i="0"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9A383E97-52A1-4FF3-8CB4-55E90A495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C63B45F-BE3C-465C-ABA7-67F89C5B0CB1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20CE1502-27C7-4B8E-A498-4C0557C84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5E0E401A-BE53-4FB2-8E9D-B80A9FBD3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544C0B9-2C73-4A17-BC30-49AC540553B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783531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</p:spPr>
        <p:txBody>
          <a:bodyPr/>
          <a:lstStyle>
            <a:lvl1pPr>
              <a:defRPr i="0"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32A6696C-C120-4D36-BBD3-36FA53779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59B6271-673F-451C-9218-B896A2298BA3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DA8BFD61-60E1-4AD6-82DD-33151D4A2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CD121271-8B45-44C0-8E8C-FEB361E0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FC26266-74AD-4335-9476-CA9C54F573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624351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</p:spPr>
        <p:txBody>
          <a:bodyPr/>
          <a:lstStyle>
            <a:lvl1pPr>
              <a:defRPr i="0"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31C8B901-E441-458D-A3BF-D006B3F8CB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12495B1-2DAF-4514-A77C-14AF6C4C1C2B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0C6C673C-4135-4FDA-AEAC-AA4A3E79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CFE14044-018F-4104-91DC-6EADBB16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578641-EE1A-46AD-AF28-B5FA45B91D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6472453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6417B0BA-3014-4EE2-AC6E-44C472E8D2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CB50A31-90F3-4FF2-BE35-175E005D86A0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3944469F-4080-48ED-9B70-5DBD30F1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572030C1-6448-416E-A43F-30E53430C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89B0C00-F509-4923-9EFF-EFD89D6155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4762718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C1E01C9C-106B-4DEF-94D3-58533C9E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D3FFA6C-6378-4182-8814-D1F831B2A954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3B5E6C89-A5E3-4865-AD6A-A8D528C54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B1C55A6A-6B35-4C1C-B008-D5C90632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0774370-329C-4F85-9A4D-6B4AC3A7C94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889140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CD7A4A31-91D8-4343-BDFC-9F434578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94F9619-6E9B-4004-8B88-0374DFDDF335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3EBFA65D-5F48-4BA9-A7EB-D24713F67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6D38AD5C-0BE7-44AD-8439-7F88A7BE8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E448BB0-0F1E-4EC1-9173-C7EE6C6DE1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1104058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</p:spPr>
        <p:txBody>
          <a:bodyPr/>
          <a:lstStyle>
            <a:lvl1pPr>
              <a:defRPr i="0"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412777"/>
            <a:ext cx="10972800" cy="33843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36B59C2-1074-4C4A-871F-4FF9484D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4262162-4D6B-42CC-A0DC-72F7E9E001E0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3CAA679-D76C-47EB-BFC8-5C79AC381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518503E3-0C5B-48DD-830B-473A58F5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D2F6B5E-62EB-4FB1-AA0B-8E39D9A9718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4689689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 i="0">
                <a:latin typeface="Myriad Pro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FA485A1-43E6-4E61-A850-1582059EA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5810281-19CA-4B65-820D-5BD7FD0D9EF8}" type="datetimeFigureOut">
              <a:rPr lang="cs-CZ"/>
              <a:pPr>
                <a:defRPr/>
              </a:pPr>
              <a:t>2.12.2019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90F16ADD-E6A9-4F21-9FF8-CE630E768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4D930F1E-1FCB-4CB5-8FF0-A1A9970D7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4D11754-C0DE-4173-8D8A-BB35502200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74507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609600" y="836715"/>
            <a:ext cx="10972800" cy="5809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34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</a:lstStyle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C6FE8ED5-F517-475D-8AFC-EBE5268A7F1D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 smtClean="0">
                <a:solidFill>
                  <a:srgbClr val="000000"/>
                </a:solidFill>
                <a:uFillTx/>
                <a:latin typeface="Calibri" pitchFamily="34"/>
                <a:ea typeface="ＭＳ Ｐゴシック" pitchFamily="34"/>
                <a:cs typeface="Arial" pitchFamily="34"/>
              </a:defRPr>
            </a:lvl1pPr>
          </a:lstStyle>
          <a:p>
            <a:pPr>
              <a:defRPr/>
            </a:pPr>
            <a:fld id="{89E52B23-CAB7-4960-88AB-648309DA300D}" type="datetime1">
              <a:rPr lang="cs-CZ"/>
              <a:pPr>
                <a:defRPr/>
              </a:pPr>
              <a:t>2.12.2019</a:t>
            </a:fld>
            <a:endParaRPr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0C5758B2-73CC-4CD2-8575-E48419338C11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 smtClean="0">
                <a:solidFill>
                  <a:srgbClr val="000000"/>
                </a:solidFill>
                <a:uFillTx/>
                <a:latin typeface="Calibri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7D5D9BAA-E232-49CD-A66D-489B4A66E9F7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fld id="{AD2914F8-6400-46B7-A2A1-0066483AAE4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243533670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BusinessFestiv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ogo-Smart-Business-Festival.png">
            <a:extLst>
              <a:ext uri="{FF2B5EF4-FFF2-40B4-BE49-F238E27FC236}">
                <a16:creationId xmlns:a16="http://schemas.microsoft.com/office/drawing/2014/main" xmlns="" id="{8274FEB8-79E6-4D72-8AFB-AC128689E1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4268" y="103188"/>
            <a:ext cx="1983317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10" name="Zástupný symbol pro text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33843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82563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07950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436688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793875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638936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stivalExpor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ogo-Festival-Exportu.png">
            <a:extLst>
              <a:ext uri="{FF2B5EF4-FFF2-40B4-BE49-F238E27FC236}">
                <a16:creationId xmlns:a16="http://schemas.microsoft.com/office/drawing/2014/main" xmlns="" id="{6E1B97F1-A0F2-47BB-9746-DDFB277333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2519" y="260353"/>
            <a:ext cx="2019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10" name="Zástupný symbol pro text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33843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82563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07950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436688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793875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200" i="0" kern="1200" dirty="0" smtClean="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1434830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>
            <a:extLst>
              <a:ext uri="{FF2B5EF4-FFF2-40B4-BE49-F238E27FC236}">
                <a16:creationId xmlns:a16="http://schemas.microsoft.com/office/drawing/2014/main" xmlns="" id="{4C8FD90D-7197-44ED-9EE0-9B8E5B9EEF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7600" y="6403978"/>
            <a:ext cx="2844800" cy="2698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E46900B-1D80-44B7-8045-4FD89479133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xmlns="" val="220076211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63B28FEA-D2FF-47E1-B650-601212EBBDFF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 smtClean="0">
                <a:solidFill>
                  <a:srgbClr val="000000"/>
                </a:solidFill>
                <a:uFillTx/>
                <a:latin typeface="Calibri" pitchFamily="34"/>
                <a:ea typeface="ＭＳ Ｐゴシック" pitchFamily="34"/>
                <a:cs typeface="Arial" pitchFamily="34"/>
              </a:defRPr>
            </a:lvl1pPr>
          </a:lstStyle>
          <a:p>
            <a:pPr>
              <a:defRPr/>
            </a:pPr>
            <a:fld id="{F4F4FACF-7605-41BD-B99D-6292C35FED72}" type="datetime1">
              <a:rPr lang="cs-CZ"/>
              <a:pPr>
                <a:defRPr/>
              </a:pPr>
              <a:t>2.12.2019</a:t>
            </a:fld>
            <a:endParaRPr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11F8BB2A-CCD5-4F45-ABCD-50AC5D9DB721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 smtClean="0">
                <a:solidFill>
                  <a:srgbClr val="000000"/>
                </a:solidFill>
                <a:uFillTx/>
                <a:latin typeface="Calibri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02F30019-E5D3-4FB9-9738-5C595A3761F5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fld id="{FD0A499C-03FD-4303-96BA-79CD5926A64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81258516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609602" y="273048"/>
            <a:ext cx="4011081" cy="11620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2000" b="1" i="1" u="none" strike="noStrike" kern="1200" cap="none" spc="0" baseline="0">
                <a:solidFill>
                  <a:srgbClr val="000000"/>
                </a:solidFill>
                <a:uFillTx/>
                <a:latin typeface="Minion Pro" pitchFamily="18"/>
                <a:ea typeface="ＭＳ Ｐゴシック"/>
                <a:cs typeface="ＭＳ Ｐゴシック"/>
              </a:defRPr>
            </a:lvl1pPr>
          </a:lstStyle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766731" y="273048"/>
            <a:ext cx="6815669" cy="5853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32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  <a:lvl2pPr marL="742950" marR="0" lvl="1" indent="-2857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2pPr>
            <a:lvl3pPr marL="1143000" marR="0" lvl="2" indent="-2286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3pPr>
            <a:lvl4pPr marL="1600200" marR="0" lvl="3" indent="-22860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cs-CZ" sz="20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4pPr>
            <a:lvl5pPr marL="2057400" marR="0" lvl="4" indent="-22860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cs-CZ" sz="20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sz="half" idx="2"/>
          </p:nvPr>
        </p:nvSpPr>
        <p:spPr>
          <a:xfrm>
            <a:off x="609602" y="1435095"/>
            <a:ext cx="4011081" cy="46910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Myriad Pro" pitchFamily="34"/>
                <a:ea typeface="ＭＳ Ｐゴシック"/>
                <a:cs typeface="ＭＳ Ｐゴシック"/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5B12040C-A2DA-455B-9160-D637F0F828D1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 smtClean="0">
                <a:solidFill>
                  <a:srgbClr val="000000"/>
                </a:solidFill>
                <a:uFillTx/>
                <a:latin typeface="Calibri" pitchFamily="34"/>
                <a:ea typeface="ＭＳ Ｐゴシック" pitchFamily="34"/>
                <a:cs typeface="Arial" pitchFamily="34"/>
              </a:defRPr>
            </a:lvl1pPr>
          </a:lstStyle>
          <a:p>
            <a:pPr>
              <a:defRPr/>
            </a:pPr>
            <a:fld id="{4755B848-0974-42AF-A5E9-D7CBAC4CF8C5}" type="datetime1">
              <a:rPr lang="cs-CZ"/>
              <a:pPr>
                <a:defRPr/>
              </a:pPr>
              <a:t>2.12.2019</a:t>
            </a:fld>
            <a:endParaRPr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06A8435-FCD9-47D8-90A0-10EA5E90449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800" b="0" i="0" u="none" strike="noStrike" kern="1200" cap="none" spc="0" baseline="0" smtClean="0">
                <a:solidFill>
                  <a:srgbClr val="000000"/>
                </a:solidFill>
                <a:uFillTx/>
                <a:latin typeface="Calibri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DC10C041-4E6D-4DC3-AC6A-D8897371B236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fld id="{6AF02929-53CD-4B17-AE4D-B2F929AEA1E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424518292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8" descr="oko-2.png">
            <a:extLst>
              <a:ext uri="{FF2B5EF4-FFF2-40B4-BE49-F238E27FC236}">
                <a16:creationId xmlns:a16="http://schemas.microsoft.com/office/drawing/2014/main" xmlns="" id="{4E2EEFD7-8E66-4E52-84DB-9F099AAED00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6452" y="4079878"/>
            <a:ext cx="2495549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6">
            <a:extLst>
              <a:ext uri="{FF2B5EF4-FFF2-40B4-BE49-F238E27FC236}">
                <a16:creationId xmlns:a16="http://schemas.microsoft.com/office/drawing/2014/main" xmlns="" id="{9268AE5B-68DA-423F-8D25-FACBB0EC21FA}"/>
              </a:ext>
            </a:extLst>
          </p:cNvPr>
          <p:cNvSpPr/>
          <p:nvPr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EDEDED"/>
          </a:solidFill>
          <a:ln>
            <a:noFill/>
            <a:prstDash val="solid"/>
          </a:ln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>
              <a:solidFill>
                <a:srgbClr val="E5EDF4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44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8" descr="oko-2.png">
            <a:extLst>
              <a:ext uri="{FF2B5EF4-FFF2-40B4-BE49-F238E27FC236}">
                <a16:creationId xmlns:a16="http://schemas.microsoft.com/office/drawing/2014/main" xmlns="" id="{AECFFE02-E54E-43B6-A153-02D5F165548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6452" y="4079878"/>
            <a:ext cx="2495549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BD11B83B-5E23-4262-B796-D2B7FC261BFF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 dirty="0">
              <a:solidFill>
                <a:srgbClr val="E5ED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305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2" r:id="rId13"/>
    <p:sldLayoutId id="214748369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i="1" kern="1200">
          <a:solidFill>
            <a:schemeClr val="tx1"/>
          </a:solidFill>
          <a:latin typeface="Minion Pro" pitchFamily="18" charset="0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</a:defRPr>
      </a:lvl6pPr>
      <a:lvl7pPr marL="914400" algn="l" rtl="0" fontAlgn="base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</a:defRPr>
      </a:lvl7pPr>
      <a:lvl8pPr marL="1371600" algn="l" rtl="0" fontAlgn="base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</a:defRPr>
      </a:lvl8pPr>
      <a:lvl9pPr marL="1828800" algn="l" rtl="0" fontAlgn="base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ázek 8" descr="oko-2.png">
            <a:extLst>
              <a:ext uri="{FF2B5EF4-FFF2-40B4-BE49-F238E27FC236}">
                <a16:creationId xmlns:a16="http://schemas.microsoft.com/office/drawing/2014/main" xmlns="" id="{0C5BC251-D597-4487-97E3-61F1A72B61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6452" y="4079878"/>
            <a:ext cx="2495549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525AA683-CD23-4DF1-9906-1056B55DD351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 dirty="0">
              <a:solidFill>
                <a:srgbClr val="E5ED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140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i="1" kern="1200">
          <a:solidFill>
            <a:schemeClr val="tx1"/>
          </a:solidFill>
          <a:latin typeface="Minion Pro" pitchFamily="18" charset="0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</a:defRPr>
      </a:lvl6pPr>
      <a:lvl7pPr marL="914400" algn="l" rtl="0" fontAlgn="base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</a:defRPr>
      </a:lvl7pPr>
      <a:lvl8pPr marL="1371600" algn="l" rtl="0" fontAlgn="base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</a:defRPr>
      </a:lvl8pPr>
      <a:lvl9pPr marL="1828800" algn="l" rtl="0" fontAlgn="base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11813F5A-44E7-4CA1-B868-3498EACB1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320CABA4-9C63-43A3-B35C-6476A392A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A2278828-8D5A-4B81-BA32-72907C091A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4E895-ED72-4E30-9D67-3FFE11240886}" type="datetimeFigureOut">
              <a:rPr lang="cs-CZ" smtClean="0"/>
              <a:pPr/>
              <a:t>2.12.2019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B952D744-6FBD-4EE2-8121-935ED4DE9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EAABA180-62B5-41D1-B6F1-C6AE66A10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D6341-EB22-488F-BDA8-10C8B45950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5980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8" descr="oko-2.png">
            <a:extLst>
              <a:ext uri="{FF2B5EF4-FFF2-40B4-BE49-F238E27FC236}">
                <a16:creationId xmlns:a16="http://schemas.microsoft.com/office/drawing/2014/main" xmlns="" id="{AECFFE02-E54E-43B6-A153-02D5F165548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6452" y="4079878"/>
            <a:ext cx="2495549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BD11B83B-5E23-4262-B796-D2B7FC261BFF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 dirty="0">
              <a:solidFill>
                <a:srgbClr val="E5ED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314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i="1" kern="1200">
          <a:solidFill>
            <a:schemeClr val="tx1"/>
          </a:solidFill>
          <a:latin typeface="Minion Pro" pitchFamily="18" charset="0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</a:defRPr>
      </a:lvl6pPr>
      <a:lvl7pPr marL="914400" algn="l" rtl="0" fontAlgn="base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</a:defRPr>
      </a:lvl7pPr>
      <a:lvl8pPr marL="1371600" algn="l" rtl="0" fontAlgn="base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</a:defRPr>
      </a:lvl8pPr>
      <a:lvl9pPr marL="1828800" algn="l" rtl="0" fontAlgn="base">
        <a:spcBef>
          <a:spcPct val="0"/>
        </a:spcBef>
        <a:spcAft>
          <a:spcPct val="0"/>
        </a:spcAft>
        <a:defRPr sz="3400" i="1">
          <a:solidFill>
            <a:schemeClr val="tx1"/>
          </a:solidFill>
          <a:latin typeface="Minion Pro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office@ceeinno.eu" TargetMode="External"/><Relationship Id="rId2" Type="http://schemas.openxmlformats.org/officeDocument/2006/relationships/hyperlink" Target="http://www.ceeinno.eu/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hyperlink" Target="mailto:samanova@czechinno.cz" TargetMode="External"/><Relationship Id="rId4" Type="http://schemas.openxmlformats.org/officeDocument/2006/relationships/hyperlink" Target="mailto:samanova@ceeinno.e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png"/><Relationship Id="rId7" Type="http://schemas.openxmlformats.org/officeDocument/2006/relationships/image" Target="../media/image13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tiff"/><Relationship Id="rId5" Type="http://schemas.openxmlformats.org/officeDocument/2006/relationships/image" Target="../media/image11.png"/><Relationship Id="rId4" Type="http://schemas.openxmlformats.org/officeDocument/2006/relationships/image" Target="../media/image10.tiff"/><Relationship Id="rId9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8.png"/><Relationship Id="rId7" Type="http://schemas.openxmlformats.org/officeDocument/2006/relationships/image" Target="../media/image20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13" Type="http://schemas.openxmlformats.org/officeDocument/2006/relationships/image" Target="../media/image31.tiff"/><Relationship Id="rId18" Type="http://schemas.openxmlformats.org/officeDocument/2006/relationships/image" Target="../media/image36.tiff"/><Relationship Id="rId3" Type="http://schemas.openxmlformats.org/officeDocument/2006/relationships/image" Target="../media/image8.png"/><Relationship Id="rId7" Type="http://schemas.openxmlformats.org/officeDocument/2006/relationships/image" Target="../media/image25.tiff"/><Relationship Id="rId12" Type="http://schemas.openxmlformats.org/officeDocument/2006/relationships/image" Target="../media/image30.tiff"/><Relationship Id="rId17" Type="http://schemas.openxmlformats.org/officeDocument/2006/relationships/image" Target="../media/image35.tiff"/><Relationship Id="rId2" Type="http://schemas.openxmlformats.org/officeDocument/2006/relationships/image" Target="../media/image16.png"/><Relationship Id="rId16" Type="http://schemas.openxmlformats.org/officeDocument/2006/relationships/image" Target="../media/image34.tiff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tiff"/><Relationship Id="rId11" Type="http://schemas.openxmlformats.org/officeDocument/2006/relationships/image" Target="../media/image29.tiff"/><Relationship Id="rId5" Type="http://schemas.openxmlformats.org/officeDocument/2006/relationships/image" Target="../media/image23.tiff"/><Relationship Id="rId15" Type="http://schemas.openxmlformats.org/officeDocument/2006/relationships/image" Target="../media/image33.tiff"/><Relationship Id="rId10" Type="http://schemas.openxmlformats.org/officeDocument/2006/relationships/image" Target="../media/image28.tiff"/><Relationship Id="rId4" Type="http://schemas.openxmlformats.org/officeDocument/2006/relationships/image" Target="../media/image22.tiff"/><Relationship Id="rId9" Type="http://schemas.openxmlformats.org/officeDocument/2006/relationships/image" Target="../media/image27.tiff"/><Relationship Id="rId14" Type="http://schemas.openxmlformats.org/officeDocument/2006/relationships/image" Target="../media/image3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s3platform.jrc.ec.europa.eu/digital-innovation-hubs" TargetMode="Externa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13" Type="http://schemas.openxmlformats.org/officeDocument/2006/relationships/image" Target="../media/image49.png"/><Relationship Id="rId3" Type="http://schemas.openxmlformats.org/officeDocument/2006/relationships/image" Target="../media/image8.png"/><Relationship Id="rId7" Type="http://schemas.openxmlformats.org/officeDocument/2006/relationships/image" Target="../media/image43.tiff"/><Relationship Id="rId12" Type="http://schemas.openxmlformats.org/officeDocument/2006/relationships/image" Target="../media/image48.png"/><Relationship Id="rId2" Type="http://schemas.openxmlformats.org/officeDocument/2006/relationships/hyperlink" Target="http://digitalisesme.eu/cs/home-4/" TargetMode="Externa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.tiff"/><Relationship Id="rId11" Type="http://schemas.openxmlformats.org/officeDocument/2006/relationships/image" Target="../media/image47.tiff"/><Relationship Id="rId5" Type="http://schemas.openxmlformats.org/officeDocument/2006/relationships/image" Target="../media/image41.tiff"/><Relationship Id="rId15" Type="http://schemas.openxmlformats.org/officeDocument/2006/relationships/image" Target="../media/image51.png"/><Relationship Id="rId10" Type="http://schemas.openxmlformats.org/officeDocument/2006/relationships/image" Target="../media/image46.tiff"/><Relationship Id="rId4" Type="http://schemas.openxmlformats.org/officeDocument/2006/relationships/image" Target="../media/image40.tiff"/><Relationship Id="rId9" Type="http://schemas.openxmlformats.org/officeDocument/2006/relationships/image" Target="../media/image45.tiff"/><Relationship Id="rId14" Type="http://schemas.openxmlformats.org/officeDocument/2006/relationships/image" Target="../media/image5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6">
            <a:extLst>
              <a:ext uri="{FF2B5EF4-FFF2-40B4-BE49-F238E27FC236}">
                <a16:creationId xmlns:a16="http://schemas.microsoft.com/office/drawing/2014/main" xmlns="" id="{DC78F6BE-B842-47D2-91C1-261B6E004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6381753"/>
            <a:ext cx="8280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b="1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Projekty pro prezentaci inovací a na podporu inovačního podnikání v ČR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A18A6210-616C-474A-B525-352FEFFCDF9F}"/>
              </a:ext>
            </a:extLst>
          </p:cNvPr>
          <p:cNvSpPr/>
          <p:nvPr/>
        </p:nvSpPr>
        <p:spPr>
          <a:xfrm>
            <a:off x="821803" y="2370038"/>
            <a:ext cx="10429293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cs-CZ" sz="3200" b="1" dirty="0">
                <a:solidFill>
                  <a:srgbClr val="FF0000"/>
                </a:solidFill>
                <a:latin typeface="Calibri" charset="0"/>
              </a:rPr>
              <a:t>DIGITÁLNÍ REVOLUCE</a:t>
            </a:r>
          </a:p>
          <a:p>
            <a:pPr algn="ctr" defTabSz="457200"/>
            <a:r>
              <a:rPr lang="cs-CZ" sz="3200" b="1" dirty="0">
                <a:solidFill>
                  <a:srgbClr val="FF0000"/>
                </a:solidFill>
                <a:latin typeface="Calibri" charset="0"/>
              </a:rPr>
              <a:t>Středoevropská platforma pro digitální inovace CEEInno a české Digitální inovační huby</a:t>
            </a:r>
          </a:p>
          <a:p>
            <a:pPr algn="ctr" defTabSz="457200"/>
            <a:endParaRPr lang="cs-CZ" sz="2800" b="1" dirty="0">
              <a:solidFill>
                <a:srgbClr val="FF0000"/>
              </a:solidFill>
              <a:latin typeface="Calibri" charset="0"/>
            </a:endParaRPr>
          </a:p>
          <a:p>
            <a:pPr algn="ctr" defTabSz="457200"/>
            <a:r>
              <a:rPr lang="cs-CZ" sz="3200" b="1" dirty="0">
                <a:solidFill>
                  <a:srgbClr val="FF0000"/>
                </a:solidFill>
                <a:latin typeface="Calibri" charset="0"/>
              </a:rPr>
              <a:t>Aktivity 2019 – 2020</a:t>
            </a:r>
          </a:p>
          <a:p>
            <a:pPr algn="ctr" defTabSz="457200"/>
            <a:endParaRPr lang="cs-CZ" sz="1400" b="1" dirty="0">
              <a:solidFill>
                <a:srgbClr val="FF0000"/>
              </a:solidFill>
              <a:latin typeface="Calibri" charset="0"/>
            </a:endParaRPr>
          </a:p>
          <a:p>
            <a:pPr algn="ctr" defTabSz="457200"/>
            <a:r>
              <a:rPr lang="cs-CZ" sz="2000" b="1">
                <a:latin typeface="Calibri" charset="0"/>
              </a:rPr>
              <a:t>Inovace 2019</a:t>
            </a:r>
            <a:endParaRPr lang="cs-CZ" sz="2000" b="1" dirty="0">
              <a:latin typeface="Calibri" charset="0"/>
            </a:endParaRPr>
          </a:p>
          <a:p>
            <a:pPr algn="ctr" defTabSz="457200"/>
            <a:r>
              <a:rPr lang="cs-CZ" sz="2000" b="1" dirty="0">
                <a:latin typeface="Calibri" charset="0"/>
              </a:rPr>
              <a:t>Praha, 3. 12. 2019</a:t>
            </a:r>
          </a:p>
          <a:p>
            <a:pPr algn="ctr" defTabSz="457200"/>
            <a:r>
              <a:rPr lang="cs-CZ" sz="2000" b="1" dirty="0">
                <a:latin typeface="Calibri" charset="0"/>
              </a:rPr>
              <a:t>Tereza Šamanová</a:t>
            </a:r>
            <a:endParaRPr lang="cs-CZ" b="1" dirty="0">
              <a:latin typeface="Calibri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96D398CF-DA72-410D-B4D5-F530B53A1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592" y="153984"/>
            <a:ext cx="4469796" cy="22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974806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xmlns="" id="{81369512-7D51-41EB-922E-214BE488383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706717" y="755374"/>
            <a:ext cx="9513611" cy="5961112"/>
          </a:xfrm>
          <a:extLst>
            <a:ext uri="{909E8E84-426E-40dd-AFC4-6F175D3DCCD1}"/>
            <a:ext uri="{91240B29-F687-4f45-9708-019B960494DF}"/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lvl="0" indent="0">
              <a:lnSpc>
                <a:spcPct val="90000"/>
              </a:lnSpc>
              <a:buNone/>
              <a:defRPr/>
            </a:pPr>
            <a:r>
              <a:rPr lang="cs-CZ" altLang="cs-CZ" sz="17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Projekty ke zvyšování povědomí a sdílení dobré praxe v oblasti digitálních inovací: </a:t>
            </a:r>
            <a:endParaRPr lang="cs-CZ" altLang="cs-CZ" sz="800" b="1" dirty="0">
              <a:solidFill>
                <a:srgbClr val="FF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lvl="0" indent="0">
              <a:lnSpc>
                <a:spcPct val="90000"/>
              </a:lnSpc>
              <a:buNone/>
              <a:defRPr/>
            </a:pPr>
            <a:r>
              <a:rPr lang="cs-CZ" altLang="cs-CZ" sz="17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Digitální transformace CZ 2020, Smart Business Festival a Smart Export </a:t>
            </a:r>
            <a:r>
              <a:rPr lang="cs-CZ" altLang="cs-CZ" sz="1700" b="1" dirty="0" err="1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Forum</a:t>
            </a:r>
            <a:endParaRPr lang="cs-CZ" altLang="cs-CZ" sz="1700" b="1" dirty="0">
              <a:solidFill>
                <a:srgbClr val="FF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cs-CZ" altLang="cs-CZ" sz="1700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Termíny, lokace a témata</a:t>
            </a:r>
            <a:r>
              <a:rPr lang="en-GB" altLang="cs-CZ" sz="1700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: </a:t>
            </a: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			</a:t>
            </a:r>
          </a:p>
          <a:p>
            <a:pPr lvl="0">
              <a:spcBef>
                <a:spcPts val="0"/>
              </a:spcBef>
              <a:defRPr/>
            </a:pPr>
            <a:r>
              <a:rPr lang="cs-CZ" altLang="cs-CZ" sz="17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Digitální transformace CZ 2020</a:t>
            </a:r>
            <a:endParaRPr lang="en-GB" altLang="cs-CZ" sz="17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536576" lvl="3" indent="-179388">
              <a:spcBef>
                <a:spcPts val="0"/>
              </a:spcBef>
              <a:defRPr/>
            </a:pP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Praha, </a:t>
            </a:r>
            <a:r>
              <a:rPr lang="en-GB" altLang="cs-CZ" sz="17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Podnikatelské</a:t>
            </a: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a </a:t>
            </a:r>
            <a:r>
              <a:rPr lang="en-GB" altLang="cs-CZ" sz="17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inovační</a:t>
            </a: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centrum </a:t>
            </a:r>
            <a:r>
              <a:rPr lang="en-GB" altLang="cs-CZ" sz="17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Hlavního</a:t>
            </a: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en-GB" altLang="cs-CZ" sz="17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města</a:t>
            </a: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en-GB" altLang="cs-CZ" sz="17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Prahy</a:t>
            </a: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	11. 2. 2020</a:t>
            </a:r>
          </a:p>
          <a:p>
            <a:pPr marL="536576" lvl="3" indent="-179388">
              <a:spcBef>
                <a:spcPts val="0"/>
              </a:spcBef>
              <a:defRPr/>
            </a:pP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Ostrava, IT4Innovations					3. 3. 2020</a:t>
            </a:r>
          </a:p>
          <a:p>
            <a:pPr marL="536576" lvl="3" indent="-179388">
              <a:spcBef>
                <a:spcPts val="0"/>
              </a:spcBef>
              <a:defRPr/>
            </a:pPr>
            <a:r>
              <a:rPr lang="cs-CZ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Brno, </a:t>
            </a:r>
            <a:r>
              <a:rPr lang="cs-CZ" altLang="cs-CZ" sz="17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Cybersecurity</a:t>
            </a:r>
            <a:r>
              <a:rPr lang="cs-CZ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cs-CZ" altLang="cs-CZ" sz="17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Innovation</a:t>
            </a:r>
            <a:r>
              <a:rPr lang="cs-CZ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Hub</a:t>
            </a: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				24. 3. 2020</a:t>
            </a:r>
          </a:p>
          <a:p>
            <a:pPr marL="536576" lvl="3" indent="-179388">
              <a:spcBef>
                <a:spcPts val="0"/>
              </a:spcBef>
              <a:defRPr/>
            </a:pPr>
            <a:r>
              <a:rPr lang="cs-CZ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České Budějovice, Jihočeský DIH</a:t>
            </a: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				21. 4. 2020</a:t>
            </a:r>
          </a:p>
          <a:p>
            <a:pPr marL="536576" lvl="3" indent="-179388">
              <a:spcBef>
                <a:spcPts val="0"/>
              </a:spcBef>
              <a:defRPr/>
            </a:pPr>
            <a:r>
              <a:rPr lang="cs-CZ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Ústí nad Labem, Inovační centrum Ústeckého kraje		14. 5. 2020</a:t>
            </a: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	</a:t>
            </a:r>
          </a:p>
          <a:p>
            <a:pPr marL="536576" lvl="3" indent="-179388">
              <a:spcBef>
                <a:spcPts val="0"/>
              </a:spcBef>
              <a:defRPr/>
            </a:pPr>
            <a:r>
              <a:rPr lang="cs-CZ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Hradec Králové, Technologické centrum Hradec Králové - DIH</a:t>
            </a: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	2. 6. 2020</a:t>
            </a:r>
          </a:p>
          <a:p>
            <a:pPr lvl="0">
              <a:spcBef>
                <a:spcPts val="0"/>
              </a:spcBef>
              <a:defRPr/>
            </a:pPr>
            <a:r>
              <a:rPr lang="en-GB" altLang="cs-CZ" sz="17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Smart Export Hub</a:t>
            </a: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:</a:t>
            </a:r>
          </a:p>
          <a:p>
            <a:pPr lvl="1">
              <a:spcBef>
                <a:spcPts val="0"/>
              </a:spcBef>
              <a:defRPr/>
            </a:pP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Smart Export Forum 2020: </a:t>
            </a:r>
            <a:r>
              <a:rPr lang="cs-CZ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CZ &amp; Japonsko + Asijští tygři</a:t>
            </a:r>
            <a:endParaRPr lang="en-GB" altLang="cs-CZ" sz="17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357187" lvl="1" indent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   Praha, Hotel Artemis </a:t>
            </a:r>
            <a:r>
              <a:rPr lang="en-GB" altLang="cs-CZ" sz="17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Olympik</a:t>
            </a: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				17. 6. 2020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defRPr/>
            </a:pPr>
            <a:r>
              <a:rPr lang="en-GB" altLang="cs-CZ" sz="17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Smart Business Festival</a:t>
            </a: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:</a:t>
            </a:r>
          </a:p>
          <a:p>
            <a:pPr lvl="1">
              <a:spcBef>
                <a:spcPts val="0"/>
              </a:spcBef>
              <a:defRPr/>
            </a:pP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Smart Business Festival SK 2020, Bratislava, Hotel B</a:t>
            </a:r>
            <a:r>
              <a:rPr lang="cs-CZ" sz="1700" dirty="0" err="1"/>
              <a:t>ôrik</a:t>
            </a:r>
            <a:r>
              <a:rPr lang="cs-CZ" sz="1700" dirty="0"/>
              <a:t> 	</a:t>
            </a: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	22. 9. 2020</a:t>
            </a:r>
          </a:p>
          <a:p>
            <a:pPr lvl="1">
              <a:spcBef>
                <a:spcPts val="0"/>
              </a:spcBef>
              <a:defRPr/>
            </a:pP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Smart Business Festival CZ 2020, Praha, Hotel Artemis 		22. 10. 2020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defRPr/>
            </a:pPr>
            <a:r>
              <a:rPr lang="en-GB" altLang="cs-CZ" sz="17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Vizionáři 2020</a:t>
            </a: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:</a:t>
            </a:r>
          </a:p>
          <a:p>
            <a:pPr lvl="1">
              <a:spcBef>
                <a:spcPts val="0"/>
              </a:spcBef>
              <a:defRPr/>
            </a:pPr>
            <a:r>
              <a:rPr lang="en-GB" altLang="cs-CZ" sz="16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Uzávěrka</a:t>
            </a:r>
            <a:r>
              <a:rPr lang="en-GB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přihlášek</a:t>
            </a:r>
            <a:r>
              <a:rPr lang="en-GB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					15. 11. 2020</a:t>
            </a:r>
          </a:p>
          <a:p>
            <a:pPr lvl="1">
              <a:spcBef>
                <a:spcPts val="0"/>
              </a:spcBef>
              <a:defRPr/>
            </a:pPr>
            <a:r>
              <a:rPr lang="en-GB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Festival </a:t>
            </a:r>
            <a:r>
              <a:rPr lang="en-GB" altLang="cs-CZ" sz="16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Vizionářů</a:t>
            </a:r>
            <a:r>
              <a:rPr lang="en-GB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a </a:t>
            </a:r>
            <a:r>
              <a:rPr lang="en-GB" altLang="cs-CZ" sz="16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slavnostní</a:t>
            </a:r>
            <a:r>
              <a:rPr lang="en-GB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vyhlášení</a:t>
            </a:r>
            <a:r>
              <a:rPr lang="en-GB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X. </a:t>
            </a:r>
            <a:r>
              <a:rPr lang="en-GB" altLang="cs-CZ" sz="16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ročníku</a:t>
            </a:r>
            <a:r>
              <a:rPr lang="en-GB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soutěže</a:t>
            </a: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, Praha	</a:t>
            </a:r>
            <a:r>
              <a:rPr altLang="cs-CZ" sz="170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</a:t>
            </a:r>
            <a:r>
              <a:rPr lang="en-GB" altLang="cs-CZ" sz="1700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. </a:t>
            </a:r>
            <a:r>
              <a:rPr lang="en-GB" altLang="cs-CZ" sz="17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12. 2020</a:t>
            </a:r>
            <a:endParaRPr lang="cs-CZ" altLang="cs-CZ" sz="18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67588" name="Obrázek 3">
            <a:extLst>
              <a:ext uri="{FF2B5EF4-FFF2-40B4-BE49-F238E27FC236}">
                <a16:creationId xmlns:a16="http://schemas.microsoft.com/office/drawing/2014/main" xmlns="" id="{1D65F716-9227-48DC-8AA5-87DF2EED7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1444" y="-116864"/>
            <a:ext cx="2183164" cy="109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Obdélník 3">
            <a:extLst>
              <a:ext uri="{FF2B5EF4-FFF2-40B4-BE49-F238E27FC236}">
                <a16:creationId xmlns:a16="http://schemas.microsoft.com/office/drawing/2014/main" xmlns="" id="{C2C7B76E-0CD8-4658-BAE9-85B15EB97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17" y="283061"/>
            <a:ext cx="8496918" cy="4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cs-CZ" altLang="cs-CZ" sz="2400" b="1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Platforma </a:t>
            </a:r>
            <a:r>
              <a:rPr lang="cs-CZ" altLang="cs-CZ" sz="2400" b="1" i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CEE</a:t>
            </a:r>
            <a:r>
              <a:rPr lang="cs-CZ" altLang="cs-CZ" sz="2400" b="1" i="1" dirty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Inno</a:t>
            </a:r>
            <a:r>
              <a:rPr lang="cs-CZ" altLang="cs-CZ" sz="2400" b="1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– Plán společných aktivit na r. 2020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F47BC22C-DB4E-3B41-8AC1-9797BE3CF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3259" y="4986706"/>
            <a:ext cx="2614138" cy="58650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3E4C0E47-E881-3940-B618-5A53C6FF7A0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0215" y="3763791"/>
            <a:ext cx="3680225" cy="37099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CC6B5E0B-603B-A342-A528-CA09EB6ED13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61444" y="4221040"/>
            <a:ext cx="1306052" cy="6459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BD2BA8D2-5042-F348-AE8C-730DD3AA5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203" y="1975219"/>
            <a:ext cx="2737194" cy="129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5078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xmlns="" id="{81369512-7D51-41EB-922E-214BE488383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58991" y="714475"/>
            <a:ext cx="10989606" cy="5611714"/>
          </a:xfrm>
          <a:extLst>
            <a:ext uri="{909E8E84-426E-40dd-AFC4-6F175D3DCCD1}"/>
            <a:ext uri="{91240B29-F687-4f45-9708-019B960494DF}"/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Možnost propojení s činností českých Digitálních inovačních </a:t>
            </a:r>
            <a:r>
              <a:rPr lang="cs-CZ" altLang="cs-CZ" sz="1800" b="1" dirty="0" err="1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hubů</a:t>
            </a:r>
            <a:r>
              <a:rPr lang="cs-CZ" altLang="cs-CZ" sz="18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: </a:t>
            </a:r>
            <a:endParaRPr lang="cs-CZ" altLang="cs-CZ" sz="18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lvl="0" indent="0">
              <a:lnSpc>
                <a:spcPct val="90000"/>
              </a:lnSpc>
              <a:buNone/>
              <a:defRPr/>
            </a:pPr>
            <a:r>
              <a:rPr lang="cs-CZ" altLang="cs-CZ" sz="18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V nadcházejícím období plánuje Platforma CEEInno zprostředkovávat propojení aktivit členů s existujícími Digitálními inovačními huby a doplňovat strukturu jednotlivých DIH: 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100" i="1" dirty="0">
              <a:solidFill>
                <a:srgbClr val="00498D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67588" name="Obrázek 3">
            <a:extLst>
              <a:ext uri="{FF2B5EF4-FFF2-40B4-BE49-F238E27FC236}">
                <a16:creationId xmlns:a16="http://schemas.microsoft.com/office/drawing/2014/main" xmlns="" id="{1D65F716-9227-48DC-8AA5-87DF2EED7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11141" y="-32112"/>
            <a:ext cx="2037456" cy="102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Obdélník 3">
            <a:extLst>
              <a:ext uri="{FF2B5EF4-FFF2-40B4-BE49-F238E27FC236}">
                <a16:creationId xmlns:a16="http://schemas.microsoft.com/office/drawing/2014/main" xmlns="" id="{C2C7B76E-0CD8-4658-BAE9-85B15EB97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991" y="244475"/>
            <a:ext cx="9031661" cy="4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Platforma </a:t>
            </a:r>
            <a:r>
              <a:rPr kumimoji="0" lang="cs-CZ" altLang="cs-CZ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CEE</a:t>
            </a:r>
            <a:r>
              <a:rPr kumimoji="0" lang="cs-CZ" altLang="cs-CZ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Inno</a:t>
            </a:r>
            <a:r>
              <a:rPr kumimoji="0" lang="cs-CZ" altLang="cs-CZ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– Plán společných aktivit na r. 2020</a:t>
            </a: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79018889-C8A7-9043-98EF-1D93439489B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6018"/>
                    </a14:imgEffect>
                    <a14:imgEffect>
                      <a14:saturation sat="1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3803" y="1556066"/>
            <a:ext cx="6653298" cy="4587460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71208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765178"/>
            <a:ext cx="12192000" cy="237648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83" name="Nadpis 2"/>
          <p:cNvSpPr>
            <a:spLocks noGrp="1"/>
          </p:cNvSpPr>
          <p:nvPr>
            <p:ph type="title"/>
          </p:nvPr>
        </p:nvSpPr>
        <p:spPr bwMode="auto">
          <a:xfrm>
            <a:off x="715617" y="93666"/>
            <a:ext cx="9495183" cy="71278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200" b="1" i="1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Sdružení</a:t>
            </a:r>
            <a:r>
              <a:rPr lang="cs-CZ" altLang="cs-CZ" sz="3200" b="1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Czech</a:t>
            </a:r>
            <a:r>
              <a:rPr lang="cs-CZ" altLang="cs-CZ" sz="3200" b="1" i="1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Inno</a:t>
            </a:r>
            <a:endParaRPr lang="cs-CZ" altLang="cs-CZ" sz="3200" i="1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388" name="Zástupný symbol pro obsah 3"/>
          <p:cNvSpPr>
            <a:spLocks noGrp="1"/>
          </p:cNvSpPr>
          <p:nvPr>
            <p:ph idx="1"/>
          </p:nvPr>
        </p:nvSpPr>
        <p:spPr bwMode="auto">
          <a:xfrm>
            <a:off x="785191" y="765175"/>
            <a:ext cx="10793896" cy="2376488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cs-CZ" altLang="cs-CZ" sz="1700" b="1" dirty="0">
                <a:latin typeface="Calibri" panose="020F0502020204030204" pitchFamily="34" charset="0"/>
              </a:rPr>
              <a:t>Nevládní, apolitické a nezávislé zájmové sdružení, založeno 2011</a:t>
            </a:r>
          </a:p>
          <a:p>
            <a:pPr>
              <a:defRPr/>
            </a:pPr>
            <a:r>
              <a:rPr lang="cs-CZ" altLang="cs-CZ" sz="1700" b="1" dirty="0">
                <a:latin typeface="Calibri" panose="020F0502020204030204" pitchFamily="34" charset="0"/>
              </a:rPr>
              <a:t>Založilo a koordinuje Platformu </a:t>
            </a:r>
            <a:r>
              <a:rPr lang="cs-CZ" altLang="cs-CZ" sz="1700" b="1" dirty="0" err="1">
                <a:latin typeface="Calibri" panose="020F0502020204030204" pitchFamily="34" charset="0"/>
              </a:rPr>
              <a:t>CEEInno</a:t>
            </a:r>
            <a:r>
              <a:rPr lang="cs-CZ" altLang="cs-CZ" sz="1700" b="1" dirty="0">
                <a:latin typeface="Calibri" panose="020F0502020204030204" pitchFamily="34" charset="0"/>
              </a:rPr>
              <a:t> a je partnerem Hubu pro digitální inovace (H4DI)</a:t>
            </a:r>
          </a:p>
          <a:p>
            <a:pPr>
              <a:defRPr/>
            </a:pPr>
            <a:r>
              <a:rPr lang="cs-CZ" altLang="cs-CZ" sz="1700" b="1" dirty="0">
                <a:latin typeface="Calibri" panose="020F0502020204030204" pitchFamily="34" charset="0"/>
              </a:rPr>
              <a:t>T</a:t>
            </a:r>
            <a:r>
              <a:rPr altLang="cs-CZ" sz="1700" b="1" dirty="0">
                <a:latin typeface="Calibri" panose="020F0502020204030204" pitchFamily="34" charset="0"/>
              </a:rPr>
              <a:t>vůrc</a:t>
            </a:r>
            <a:r>
              <a:rPr lang="cs-CZ" altLang="cs-CZ" sz="1700" b="1" dirty="0">
                <a:latin typeface="Calibri" panose="020F0502020204030204" pitchFamily="34" charset="0"/>
              </a:rPr>
              <a:t>e</a:t>
            </a:r>
            <a:r>
              <a:rPr altLang="cs-CZ" sz="1700" b="1" dirty="0">
                <a:latin typeface="Calibri" panose="020F0502020204030204" pitchFamily="34" charset="0"/>
              </a:rPr>
              <a:t> unikátní soustavy projektů na podporu inovačního podnikání</a:t>
            </a:r>
          </a:p>
          <a:p>
            <a:pPr>
              <a:defRPr/>
            </a:pPr>
            <a:r>
              <a:rPr altLang="cs-CZ" sz="1700" b="1" dirty="0">
                <a:latin typeface="Calibri" panose="020F0502020204030204" pitchFamily="34" charset="0"/>
              </a:rPr>
              <a:t>Propojuje</a:t>
            </a:r>
            <a:r>
              <a:rPr altLang="cs-CZ" sz="1700" dirty="0">
                <a:latin typeface="Calibri" panose="020F0502020204030204" pitchFamily="34" charset="0"/>
              </a:rPr>
              <a:t> podnikatele, veřejnou správu, výzkumné organizace a akademickou sféru s cílem získání přidané hodnoty ze vzájemné spolupráce</a:t>
            </a:r>
          </a:p>
          <a:p>
            <a:pPr>
              <a:defRPr/>
            </a:pPr>
            <a:r>
              <a:rPr lang="cs-CZ" altLang="cs-CZ" sz="1700" b="1" dirty="0">
                <a:latin typeface="Calibri" panose="020F0502020204030204" pitchFamily="34" charset="0"/>
              </a:rPr>
              <a:t>Je s</a:t>
            </a:r>
            <a:r>
              <a:rPr altLang="cs-CZ" sz="1700" b="1" dirty="0">
                <a:latin typeface="Calibri" panose="020F0502020204030204" pitchFamily="34" charset="0"/>
              </a:rPr>
              <a:t>oučástí </a:t>
            </a:r>
            <a:r>
              <a:rPr altLang="cs-CZ" sz="1700" dirty="0">
                <a:latin typeface="Calibri" panose="020F0502020204030204" pitchFamily="34" charset="0"/>
              </a:rPr>
              <a:t>Systému inovačního podnikání v ČR</a:t>
            </a:r>
          </a:p>
          <a:p>
            <a:pPr>
              <a:defRPr/>
            </a:pPr>
            <a:r>
              <a:rPr altLang="cs-CZ" sz="1700" b="1" dirty="0">
                <a:latin typeface="Calibri" panose="020F0502020204030204" pitchFamily="34" charset="0"/>
              </a:rPr>
              <a:t>Prohlubuje B2B spolupráci </a:t>
            </a:r>
            <a:r>
              <a:rPr altLang="cs-CZ" sz="1700" dirty="0">
                <a:latin typeface="Calibri" panose="020F0502020204030204" pitchFamily="34" charset="0"/>
              </a:rPr>
              <a:t>v oblasti inovací</a:t>
            </a:r>
          </a:p>
          <a:p>
            <a:pPr>
              <a:defRPr/>
            </a:pPr>
            <a:r>
              <a:rPr lang="cs-CZ" altLang="cs-CZ" sz="1700" b="1" dirty="0">
                <a:latin typeface="Calibri" panose="020F0502020204030204" pitchFamily="34" charset="0"/>
              </a:rPr>
              <a:t>Pravidelně o</a:t>
            </a:r>
            <a:r>
              <a:rPr altLang="cs-CZ" sz="1700" b="1" dirty="0">
                <a:latin typeface="Calibri" panose="020F0502020204030204" pitchFamily="34" charset="0"/>
              </a:rPr>
              <a:t>rganizuje</a:t>
            </a:r>
            <a:r>
              <a:rPr altLang="cs-CZ" sz="1900" dirty="0">
                <a:latin typeface="Calibri" panose="020F0502020204030204" pitchFamily="34" charset="0"/>
              </a:rPr>
              <a:t> </a:t>
            </a:r>
            <a:r>
              <a:rPr altLang="cs-CZ" sz="1700" dirty="0">
                <a:latin typeface="Calibri" panose="020F0502020204030204" pitchFamily="34" charset="0"/>
              </a:rPr>
              <a:t>projekty v oblasti podpory inovací a inovativního přístupu k podnikání</a:t>
            </a:r>
            <a:endParaRPr lang="cs-CZ" altLang="cs-CZ" sz="1700" dirty="0">
              <a:latin typeface="Calibri" panose="020F0502020204030204" pitchFamily="34" charset="0"/>
            </a:endParaRPr>
          </a:p>
          <a:p>
            <a:pPr>
              <a:defRPr/>
            </a:pPr>
            <a:endParaRPr lang="cs-CZ" altLang="cs-CZ" sz="1700" dirty="0">
              <a:latin typeface="Calibri" panose="020F0502020204030204" pitchFamily="34" charset="0"/>
            </a:endParaRPr>
          </a:p>
          <a:p>
            <a:pPr>
              <a:defRPr/>
            </a:pPr>
            <a:endParaRPr altLang="cs-CZ" dirty="0">
              <a:latin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4DF49524-5AE6-4650-8299-68418B888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896" y="-87833"/>
            <a:ext cx="1825487" cy="85300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162A9644-9D97-3C4C-A6ED-DD9A923A616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3670" y="3239603"/>
            <a:ext cx="4722471" cy="357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5291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7"/>
          <p:cNvSpPr>
            <a:spLocks noGrp="1"/>
          </p:cNvSpPr>
          <p:nvPr>
            <p:ph type="title"/>
          </p:nvPr>
        </p:nvSpPr>
        <p:spPr bwMode="auto">
          <a:xfrm>
            <a:off x="1003853" y="1259622"/>
            <a:ext cx="10694504" cy="5810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cs-CZ" altLang="cs-CZ" sz="2800" b="1" dirty="0">
                <a:latin typeface="Arial" charset="0"/>
                <a:ea typeface="Arial" charset="0"/>
                <a:cs typeface="Arial" charset="0"/>
              </a:rPr>
              <a:t>Zapojte se, budete vítáni</a:t>
            </a:r>
            <a:r>
              <a:rPr lang="cs-CZ" altLang="cs-CZ" sz="2800" b="1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</a:t>
            </a:r>
            <a:endParaRPr lang="cs-CZ" altLang="cs-CZ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1981200" y="1699592"/>
            <a:ext cx="8229600" cy="4795216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70000"/>
              </a:lnSpc>
              <a:buFont typeface="Arial" pitchFamily="34" charset="0"/>
              <a:buNone/>
              <a:defRPr/>
            </a:pPr>
            <a:endParaRPr lang="cs-CZ" sz="3200" b="1" baseline="30000" dirty="0">
              <a:solidFill>
                <a:srgbClr val="FF0000"/>
              </a:solidFill>
              <a:latin typeface="Myriad Pro" charset="0"/>
              <a:ea typeface="ＭＳ Ｐゴシック" pitchFamily="34" charset="-128"/>
            </a:endParaRPr>
          </a:p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endParaRPr lang="cs-CZ" sz="3200" b="1" baseline="30000" dirty="0">
              <a:solidFill>
                <a:srgbClr val="FF0000"/>
              </a:solidFill>
              <a:latin typeface="Myriad Pro" charset="0"/>
              <a:ea typeface="ＭＳ Ｐゴシック" pitchFamily="34" charset="-128"/>
            </a:endParaRPr>
          </a:p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3200" b="1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Středoevropská platforma pro digitální inovace </a:t>
            </a:r>
            <a:r>
              <a:rPr lang="cs-CZ" sz="3200" b="1" baseline="30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CEEInno</a:t>
            </a:r>
            <a:endParaRPr lang="cs-CZ" sz="3200" b="1" baseline="300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cs-CZ" sz="3200" b="1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hlinkClick r:id="rId2"/>
              </a:rPr>
              <a:t>www.ceeinno.eu</a:t>
            </a:r>
            <a:r>
              <a:rPr lang="cs-CZ" sz="3200" b="1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sz="3200" b="1" baseline="300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sz="3600" b="1" baseline="30000" dirty="0" err="1">
                <a:latin typeface="Calibri" pitchFamily="34" charset="0"/>
                <a:ea typeface="ＭＳ Ｐゴシック" pitchFamily="34" charset="-128"/>
              </a:rPr>
              <a:t>CzechInno</a:t>
            </a:r>
            <a:r>
              <a:rPr sz="3600" b="1" baseline="30000" dirty="0">
                <a:latin typeface="Calibri" pitchFamily="34" charset="0"/>
                <a:ea typeface="ＭＳ Ｐゴシック" pitchFamily="34" charset="-128"/>
              </a:rPr>
              <a:t>, </a:t>
            </a:r>
            <a:r>
              <a:rPr sz="3600" b="1" baseline="30000" dirty="0" err="1">
                <a:latin typeface="Calibri" pitchFamily="34" charset="0"/>
                <a:ea typeface="ＭＳ Ｐゴシック" pitchFamily="34" charset="-128"/>
              </a:rPr>
              <a:t>z.s.p.o</a:t>
            </a:r>
            <a:r>
              <a:rPr sz="3600" b="1" baseline="30000" dirty="0">
                <a:latin typeface="Calibri" pitchFamily="34" charset="0"/>
                <a:ea typeface="ＭＳ Ｐゴシック" pitchFamily="34" charset="-128"/>
              </a:rPr>
              <a:t>.</a:t>
            </a:r>
          </a:p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sz="3600" baseline="30000" dirty="0">
                <a:latin typeface="Calibri" pitchFamily="34" charset="0"/>
                <a:ea typeface="ＭＳ Ｐゴシック" pitchFamily="34" charset="-128"/>
              </a:rPr>
              <a:t>Dukelských hrdinů 29/471, 170 00  Praha 7</a:t>
            </a:r>
          </a:p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sz="3600" baseline="30000" dirty="0">
                <a:latin typeface="Calibri" pitchFamily="34" charset="0"/>
                <a:ea typeface="ＭＳ Ｐゴシック" pitchFamily="34" charset="-128"/>
              </a:rPr>
              <a:t>E:</a:t>
            </a:r>
            <a:r>
              <a:rPr sz="3600" baseline="30000" dirty="0">
                <a:solidFill>
                  <a:srgbClr val="00498D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cs-CZ" sz="3600" baseline="30000" dirty="0">
                <a:solidFill>
                  <a:srgbClr val="00498D"/>
                </a:solidFill>
                <a:latin typeface="Calibri" pitchFamily="34" charset="0"/>
                <a:ea typeface="ＭＳ Ｐゴシック" pitchFamily="34" charset="-128"/>
                <a:hlinkClick r:id="rId3"/>
              </a:rPr>
              <a:t>office@ceeinno.eu</a:t>
            </a:r>
            <a:r>
              <a:rPr lang="cs-CZ" sz="3600" baseline="30000" dirty="0">
                <a:solidFill>
                  <a:srgbClr val="00498D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endParaRPr lang="cs-CZ" sz="3600" b="1" baseline="30000" dirty="0">
              <a:solidFill>
                <a:srgbClr val="FF0000"/>
              </a:solidFill>
              <a:latin typeface="Calibri" pitchFamily="34" charset="0"/>
              <a:ea typeface="ＭＳ Ｐゴシック" pitchFamily="34" charset="-128"/>
            </a:endParaRPr>
          </a:p>
          <a:p>
            <a:pPr lvl="0" algn="ctr">
              <a:spcBef>
                <a:spcPts val="0"/>
              </a:spcBef>
              <a:buNone/>
              <a:defRPr/>
            </a:pPr>
            <a:endParaRPr lang="cs-CZ" sz="3600" b="1" baseline="30000" dirty="0">
              <a:solidFill>
                <a:srgbClr val="FF0000"/>
              </a:solidFill>
              <a:latin typeface="Calibri" pitchFamily="34" charset="0"/>
              <a:ea typeface="ＭＳ Ｐゴシック" pitchFamily="34" charset="-128"/>
            </a:endParaRPr>
          </a:p>
          <a:p>
            <a:pPr lvl="0" algn="ctr">
              <a:spcBef>
                <a:spcPts val="0"/>
              </a:spcBef>
              <a:buNone/>
              <a:defRPr/>
            </a:pPr>
            <a:r>
              <a:rPr lang="cs-CZ" sz="3600" b="1" baseline="30000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rPr>
              <a:t>Mgr. Tereza Šamanová</a:t>
            </a:r>
          </a:p>
          <a:p>
            <a:pPr lvl="0" algn="ctr">
              <a:spcBef>
                <a:spcPts val="0"/>
              </a:spcBef>
              <a:buNone/>
              <a:defRPr/>
            </a:pPr>
            <a:r>
              <a:rPr lang="cs-CZ" sz="3600" baseline="30000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t>koordinátorka platformy</a:t>
            </a:r>
          </a:p>
          <a:p>
            <a:pPr lvl="0" algn="ctr">
              <a:spcBef>
                <a:spcPts val="0"/>
              </a:spcBef>
              <a:buNone/>
              <a:defRPr/>
            </a:pPr>
            <a:r>
              <a:rPr lang="cs-CZ" sz="3600" baseline="30000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t>+420 723 074 150</a:t>
            </a:r>
          </a:p>
          <a:p>
            <a:pPr lvl="0" algn="ctr">
              <a:spcBef>
                <a:spcPts val="0"/>
              </a:spcBef>
              <a:buNone/>
              <a:defRPr/>
            </a:pPr>
            <a:r>
              <a:rPr lang="cs-CZ" sz="3600" baseline="30000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hlinkClick r:id="rId4"/>
              </a:rPr>
              <a:t>samanova@ceeinno.eu</a:t>
            </a:r>
            <a:r>
              <a:rPr lang="cs-CZ" sz="3600" baseline="30000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cs-CZ" sz="3600" baseline="30000" dirty="0">
                <a:solidFill>
                  <a:srgbClr val="00498D"/>
                </a:solidFill>
                <a:latin typeface="Calibri" pitchFamily="34" charset="0"/>
                <a:ea typeface="ＭＳ Ｐゴシック" pitchFamily="34" charset="-128"/>
              </a:rPr>
              <a:t> </a:t>
            </a:r>
          </a:p>
          <a:p>
            <a:pPr lvl="0" algn="ctr">
              <a:spcBef>
                <a:spcPts val="0"/>
              </a:spcBef>
              <a:buNone/>
              <a:defRPr/>
            </a:pPr>
            <a:r>
              <a:rPr lang="cs-CZ" sz="3600" baseline="30000" dirty="0">
                <a:solidFill>
                  <a:srgbClr val="00498D"/>
                </a:solidFill>
                <a:latin typeface="Calibri" pitchFamily="34" charset="0"/>
                <a:ea typeface="ＭＳ Ｐゴシック" pitchFamily="34" charset="-128"/>
                <a:hlinkClick r:id="rId5"/>
              </a:rPr>
              <a:t>samanova@czechinno.cz</a:t>
            </a:r>
            <a:r>
              <a:rPr lang="cs-CZ" sz="3600" baseline="30000" dirty="0">
                <a:solidFill>
                  <a:srgbClr val="00498D"/>
                </a:solidFill>
                <a:latin typeface="Calibri" pitchFamily="34" charset="0"/>
                <a:ea typeface="ＭＳ Ｐゴシック" pitchFamily="34" charset="-128"/>
              </a:rPr>
              <a:t> </a:t>
            </a:r>
          </a:p>
          <a:p>
            <a:pPr algn="ctr">
              <a:lnSpc>
                <a:spcPct val="70000"/>
              </a:lnSpc>
              <a:buFont typeface="Arial" pitchFamily="34" charset="0"/>
              <a:buNone/>
              <a:defRPr/>
            </a:pPr>
            <a:endParaRPr sz="2800" baseline="30000" dirty="0">
              <a:solidFill>
                <a:srgbClr val="00498D"/>
              </a:solidFill>
              <a:latin typeface="Calibri" pitchFamily="34" charset="0"/>
              <a:ea typeface="ＭＳ Ｐゴシック" pitchFamily="34" charset="-128"/>
            </a:endParaRPr>
          </a:p>
          <a:p>
            <a:pPr algn="ctr">
              <a:lnSpc>
                <a:spcPct val="70000"/>
              </a:lnSpc>
              <a:buFont typeface="Arial" pitchFamily="34" charset="0"/>
              <a:buNone/>
              <a:defRPr/>
            </a:pPr>
            <a:endParaRPr sz="2400" dirty="0">
              <a:latin typeface="Myriad Pro" charset="0"/>
              <a:ea typeface="ＭＳ Ｐゴシック" pitchFamily="34" charset="-128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AAFF8A7A-A31B-400F-8B66-1590700FE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5100" y="162658"/>
            <a:ext cx="2024352" cy="10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9647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67257C5F-941F-4C4C-81A8-0B5EFE21B959}"/>
              </a:ext>
            </a:extLst>
          </p:cNvPr>
          <p:cNvSpPr/>
          <p:nvPr/>
        </p:nvSpPr>
        <p:spPr>
          <a:xfrm>
            <a:off x="0" y="1013297"/>
            <a:ext cx="12192000" cy="142896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xmlns="" id="{81369512-7D51-41EB-922E-214BE488383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706717" y="722317"/>
            <a:ext cx="9731693" cy="5470852"/>
          </a:xfrm>
          <a:extLst>
            <a:ext uri="{909E8E84-426E-40dd-AFC4-6F175D3DCCD1}"/>
            <a:ext uri="{91240B29-F687-4f45-9708-019B960494DF}"/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cs-CZ" altLang="cs-CZ" sz="18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K</a:t>
            </a:r>
            <a:r>
              <a:rPr altLang="cs-CZ" sz="18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do jsme: </a:t>
            </a:r>
            <a:endParaRPr lang="cs-CZ" altLang="cs-CZ" sz="18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6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lnSpc>
                <a:spcPct val="110000"/>
              </a:lnSpc>
              <a:defRPr/>
            </a:pPr>
            <a:r>
              <a:rPr altLang="cs-CZ" sz="17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Neformální skupina organizací, univerzit a firemních hráčů aktivních na poli implementace digitálních inovací v ČR a sousedních zemích Střední Evropy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sz="1700" dirty="0">
                <a:latin typeface="Calibri" panose="020F0502020204030204" pitchFamily="34" charset="0"/>
                <a:ea typeface="MS PGothic" panose="020B0600070205080204" pitchFamily="34" charset="-128"/>
              </a:rPr>
              <a:t>Platforma nemá vlastní právní subjektivitu, jejím zakladatelem a koordinátorem je </a:t>
            </a:r>
            <a:r>
              <a:rPr lang="cs-CZ" altLang="cs-CZ" sz="1700" b="1" dirty="0">
                <a:latin typeface="Calibri" panose="020F0502020204030204" pitchFamily="34" charset="0"/>
                <a:ea typeface="MS PGothic" panose="020B0600070205080204" pitchFamily="34" charset="-128"/>
              </a:rPr>
              <a:t>sdružení CzechInno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sz="1700" dirty="0">
                <a:latin typeface="Calibri" panose="020F0502020204030204" pitchFamily="34" charset="0"/>
                <a:ea typeface="MS PGothic" panose="020B0600070205080204" pitchFamily="34" charset="-128"/>
              </a:rPr>
              <a:t>Základní členství v Platformě </a:t>
            </a:r>
            <a:r>
              <a:rPr lang="cs-CZ" altLang="cs-CZ" sz="1700" dirty="0" err="1">
                <a:latin typeface="Calibri" panose="020F0502020204030204" pitchFamily="34" charset="0"/>
                <a:ea typeface="MS PGothic" panose="020B0600070205080204" pitchFamily="34" charset="-128"/>
              </a:rPr>
              <a:t>CEEInno</a:t>
            </a:r>
            <a:r>
              <a:rPr lang="cs-CZ" altLang="cs-CZ" sz="1700" dirty="0">
                <a:latin typeface="Calibri" panose="020F0502020204030204" pitchFamily="34" charset="0"/>
                <a:ea typeface="MS PGothic" panose="020B0600070205080204" pitchFamily="34" charset="-128"/>
              </a:rPr>
              <a:t> je </a:t>
            </a:r>
            <a:r>
              <a:rPr lang="cs-CZ" altLang="cs-CZ" sz="1700" b="1" dirty="0">
                <a:latin typeface="Calibri" panose="020F0502020204030204" pitchFamily="34" charset="0"/>
                <a:ea typeface="MS PGothic" panose="020B0600070205080204" pitchFamily="34" charset="-128"/>
              </a:rPr>
              <a:t>bezúplatné </a:t>
            </a:r>
            <a:r>
              <a:rPr lang="cs-CZ" altLang="cs-CZ" sz="1700" dirty="0">
                <a:latin typeface="Calibri" panose="020F0502020204030204" pitchFamily="34" charset="0"/>
                <a:ea typeface="MS PGothic" panose="020B0600070205080204" pitchFamily="34" charset="-128"/>
              </a:rPr>
              <a:t>a založené na </a:t>
            </a:r>
            <a:r>
              <a:rPr lang="cs-CZ" altLang="cs-CZ" sz="1700" b="1" dirty="0">
                <a:latin typeface="Calibri" panose="020F0502020204030204" pitchFamily="34" charset="0"/>
                <a:ea typeface="MS PGothic" panose="020B0600070205080204" pitchFamily="34" charset="-128"/>
              </a:rPr>
              <a:t>vzájemně výhodné spolupráci</a:t>
            </a:r>
            <a:endParaRPr altLang="cs-CZ" sz="1700" b="1" dirty="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lnSpc>
                <a:spcPct val="110000"/>
              </a:lnSpc>
              <a:defRPr/>
            </a:pPr>
            <a:r>
              <a:rPr lang="cs-CZ" altLang="cs-CZ" sz="17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Zakládající členové: </a:t>
            </a:r>
          </a:p>
          <a:p>
            <a:pPr marL="0" lvl="0" indent="0">
              <a:lnSpc>
                <a:spcPct val="110000"/>
              </a:lnSpc>
              <a:buNone/>
              <a:defRPr/>
            </a:pPr>
            <a:endParaRPr lang="cs-CZ" altLang="cs-CZ" sz="1700" b="1" dirty="0">
              <a:solidFill>
                <a:srgbClr val="FF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lvl="0" indent="0">
              <a:lnSpc>
                <a:spcPct val="110000"/>
              </a:lnSpc>
              <a:buNone/>
              <a:defRPr/>
            </a:pPr>
            <a:endParaRPr lang="cs-CZ" altLang="cs-CZ" sz="1700" b="1" dirty="0">
              <a:solidFill>
                <a:srgbClr val="FF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lvl="0" indent="0">
              <a:lnSpc>
                <a:spcPct val="110000"/>
              </a:lnSpc>
              <a:buNone/>
              <a:defRPr/>
            </a:pPr>
            <a:endParaRPr lang="cs-CZ" altLang="cs-CZ" sz="1700" b="1" dirty="0">
              <a:solidFill>
                <a:srgbClr val="FF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lvl="0" indent="0">
              <a:lnSpc>
                <a:spcPct val="110000"/>
              </a:lnSpc>
              <a:buNone/>
              <a:defRPr/>
            </a:pPr>
            <a:endParaRPr lang="cs-CZ" altLang="cs-CZ" sz="1700" b="1" dirty="0">
              <a:solidFill>
                <a:srgbClr val="FF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lvl="0" indent="0">
              <a:lnSpc>
                <a:spcPct val="110000"/>
              </a:lnSpc>
              <a:buNone/>
              <a:defRPr/>
            </a:pPr>
            <a:endParaRPr lang="cs-CZ" altLang="cs-CZ" sz="1700" b="1" dirty="0">
              <a:solidFill>
                <a:srgbClr val="FF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lvl="0">
              <a:lnSpc>
                <a:spcPct val="110000"/>
              </a:lnSpc>
              <a:defRPr/>
            </a:pPr>
            <a:r>
              <a:rPr lang="cs-CZ" altLang="cs-CZ" sz="17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Aktuálně Platforma CEEInno: 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sz="17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Sdružuje více než 40 organizací ze 7 zemí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sz="17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V dalších 6 zemích má více než 30 svých podporovatelů</a:t>
            </a:r>
          </a:p>
          <a:p>
            <a:pPr marL="357187" lvl="1" indent="0">
              <a:lnSpc>
                <a:spcPct val="90000"/>
              </a:lnSpc>
              <a:buNone/>
              <a:defRPr/>
            </a:pPr>
            <a:endParaRPr lang="cs-CZ" altLang="cs-CZ" sz="1800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67588" name="Obrázek 3">
            <a:extLst>
              <a:ext uri="{FF2B5EF4-FFF2-40B4-BE49-F238E27FC236}">
                <a16:creationId xmlns:a16="http://schemas.microsoft.com/office/drawing/2014/main" xmlns="" id="{1D65F716-9227-48DC-8AA5-87DF2EED7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1444" y="-116864"/>
            <a:ext cx="2183164" cy="109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Obdélník 3">
            <a:extLst>
              <a:ext uri="{FF2B5EF4-FFF2-40B4-BE49-F238E27FC236}">
                <a16:creationId xmlns:a16="http://schemas.microsoft.com/office/drawing/2014/main" xmlns="" id="{C2C7B76E-0CD8-4658-BAE9-85B15EB97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17" y="283061"/>
            <a:ext cx="8407335" cy="40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457200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Platforma </a:t>
            </a:r>
            <a:r>
              <a:rPr kumimoji="0" lang="cs-CZ" altLang="cs-CZ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CEE</a:t>
            </a:r>
            <a:r>
              <a:rPr kumimoji="0" lang="cs-CZ" altLang="cs-CZ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Inno</a:t>
            </a:r>
            <a:r>
              <a:rPr kumimoji="0" lang="cs-CZ" altLang="cs-CZ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cs-CZ" altLang="cs-CZ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– Středoevropská platforma pro digitální inovace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3510FDFD-9A47-6541-B1B3-9A4299F8D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96" y="3095947"/>
            <a:ext cx="1695385" cy="79221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70389C33-3A09-C546-83D0-82DC1D11AA1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96217" y="3032890"/>
            <a:ext cx="1405566" cy="790631"/>
          </a:xfrm>
          <a:prstGeom prst="rect">
            <a:avLst/>
          </a:prstGeom>
        </p:spPr>
      </p:pic>
      <p:pic>
        <p:nvPicPr>
          <p:cNvPr id="9" name="Picture 2" descr="VÃ½sledek obrÃ¡zku pro JVTP">
            <a:extLst>
              <a:ext uri="{FF2B5EF4-FFF2-40B4-BE49-F238E27FC236}">
                <a16:creationId xmlns:a16="http://schemas.microsoft.com/office/drawing/2014/main" xmlns="" id="{0851D885-6CBB-474C-BE88-2149C2551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45" t="17769" r="9764" b="24400"/>
          <a:stretch>
            <a:fillRect/>
          </a:stretch>
        </p:blipFill>
        <p:spPr>
          <a:xfrm>
            <a:off x="3401789" y="3122279"/>
            <a:ext cx="1738516" cy="611854"/>
          </a:xfrm>
          <a:prstGeom prst="rect">
            <a:avLst/>
          </a:prstGeom>
          <a:noFill/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E3E7B5D-E9F1-7241-9583-51665ABB6D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4941" y="3032890"/>
            <a:ext cx="2184400" cy="9271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38565CD1-4722-7449-9A0B-39A2F3E47D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8591" y="3000543"/>
            <a:ext cx="2209800" cy="9144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BCEF0C78-E069-EB4B-B4DD-D5F804BA59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4052" y="2747420"/>
            <a:ext cx="1422400" cy="14224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F3EC4F2B-47C1-D448-B584-A767FF589C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53026" y="2937361"/>
            <a:ext cx="1109388" cy="110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1985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5DBA39F7-CFF9-4331-B5C6-85EFE6C90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93552"/>
            <a:ext cx="12192000" cy="1845202"/>
          </a:xfrm>
          <a:prstGeom prst="rect">
            <a:avLst/>
          </a:prstGeom>
        </p:spPr>
      </p:pic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xmlns="" id="{81369512-7D51-41EB-922E-214BE488383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706717" y="722316"/>
            <a:ext cx="11296230" cy="5603875"/>
          </a:xfrm>
          <a:extLst>
            <a:ext uri="{909E8E84-426E-40dd-AFC4-6F175D3DCCD1}"/>
            <a:ext uri="{91240B29-F687-4f45-9708-019B960494DF}"/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altLang="cs-CZ" sz="18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Klíčové aktivity: </a:t>
            </a:r>
            <a:endParaRPr lang="cs-CZ" altLang="cs-CZ" sz="6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Font typeface="Calibri" panose="020F0502020204030204" pitchFamily="34" charset="0"/>
              <a:buAutoNum type="arabicPeriod"/>
              <a:defRPr/>
            </a:pPr>
            <a:r>
              <a:rPr lang="cs-CZ" altLang="cs-CZ" sz="16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altLang="cs-CZ" sz="16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Zvyšování povědomí a šíření </a:t>
            </a:r>
            <a:r>
              <a:rPr lang="cs-CZ" altLang="cs-CZ" sz="16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dobrých praxí </a:t>
            </a:r>
            <a:r>
              <a:rPr altLang="cs-CZ" sz="16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v oblasti digitálních inovací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Letos (2019) -</a:t>
            </a:r>
            <a:r>
              <a:rPr lang="cs-CZ" altLang="cs-CZ" sz="1600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série 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5 tematických </a:t>
            </a:r>
            <a:r>
              <a:rPr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regionálních akcí 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v projektu </a:t>
            </a:r>
            <a:r>
              <a:rPr lang="cs-CZ" altLang="cs-CZ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Digitální revoluce CZ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: 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8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8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altLang="cs-CZ" sz="18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67588" name="Obrázek 3">
            <a:extLst>
              <a:ext uri="{FF2B5EF4-FFF2-40B4-BE49-F238E27FC236}">
                <a16:creationId xmlns:a16="http://schemas.microsoft.com/office/drawing/2014/main" xmlns="" id="{1D65F716-9227-48DC-8AA5-87DF2EED7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1444" y="-116864"/>
            <a:ext cx="2183164" cy="109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Obdélník 3">
            <a:extLst>
              <a:ext uri="{FF2B5EF4-FFF2-40B4-BE49-F238E27FC236}">
                <a16:creationId xmlns:a16="http://schemas.microsoft.com/office/drawing/2014/main" xmlns="" id="{C2C7B76E-0CD8-4658-BAE9-85B15EB97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17" y="283061"/>
            <a:ext cx="7005637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Platforma </a:t>
            </a:r>
            <a:r>
              <a:rPr kumimoji="0" lang="cs-CZ" altLang="cs-C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CEE</a:t>
            </a:r>
            <a:r>
              <a:rPr kumimoji="0" lang="cs-CZ" altLang="cs-C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Inno</a:t>
            </a:r>
            <a:r>
              <a:rPr kumimoji="0" lang="cs-CZ" alt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– Středoevropská platforma pro digitální inovace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D9A23DC-275A-7646-ADA7-BC88701E1FB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17249" y="2552403"/>
            <a:ext cx="2460268" cy="184520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8DCC412-A08E-CD44-93D9-F584FAE79C2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9874" y="2304650"/>
            <a:ext cx="3126520" cy="208304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8AD79F14-C1D2-0C4D-B284-F2623D92119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19551" y="1635080"/>
            <a:ext cx="2054541" cy="27393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C71C3914-23B0-AB4F-A213-48516CD5186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54832" y="4501001"/>
            <a:ext cx="2374753" cy="17814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19155289-B463-B64C-BEFB-71B8C4DFD9D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87533" y="4481180"/>
            <a:ext cx="2984085" cy="1988147"/>
          </a:xfrm>
          <a:prstGeom prst="rect">
            <a:avLst/>
          </a:prstGeom>
        </p:spPr>
      </p:pic>
      <p:sp>
        <p:nvSpPr>
          <p:cNvPr id="12" name="Obdélník 3">
            <a:extLst>
              <a:ext uri="{FF2B5EF4-FFF2-40B4-BE49-F238E27FC236}">
                <a16:creationId xmlns:a16="http://schemas.microsoft.com/office/drawing/2014/main" xmlns="" id="{F8C5F17F-AE2F-6A49-95B4-97E7F6160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17" y="1772576"/>
            <a:ext cx="3223781" cy="5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Únor 2019, TC AV ČR Praha: Umělá inteligence aneb Mozek nebo algoritmus?</a:t>
            </a:r>
          </a:p>
        </p:txBody>
      </p:sp>
      <p:sp>
        <p:nvSpPr>
          <p:cNvPr id="13" name="Obdélník 3">
            <a:extLst>
              <a:ext uri="{FF2B5EF4-FFF2-40B4-BE49-F238E27FC236}">
                <a16:creationId xmlns:a16="http://schemas.microsoft.com/office/drawing/2014/main" xmlns="" id="{F349AA07-0F72-234F-AB27-9B3D06B5B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1618" y="1623101"/>
            <a:ext cx="3223781" cy="77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Březen 2019, IT4Innovations Ostrava: </a:t>
            </a:r>
            <a:r>
              <a:rPr kumimoji="0" lang="cs-CZ" altLang="cs-CZ" sz="14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High</a:t>
            </a:r>
            <a:r>
              <a:rPr kumimoji="0" lang="cs-CZ" altLang="cs-CZ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-performance computing aneb Kalkulačka nebo superpočítač?</a:t>
            </a:r>
          </a:p>
        </p:txBody>
      </p:sp>
      <p:sp>
        <p:nvSpPr>
          <p:cNvPr id="14" name="Obdélník 3">
            <a:extLst>
              <a:ext uri="{FF2B5EF4-FFF2-40B4-BE49-F238E27FC236}">
                <a16:creationId xmlns:a16="http://schemas.microsoft.com/office/drawing/2014/main" xmlns="" id="{5B6AA98A-14CE-1C42-8E53-CB2CCEE30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0543" y="2554928"/>
            <a:ext cx="3223781" cy="77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Duben 2019, VTP Brno a Kybernetický polygon: Kybernetická bezpečnost aneb Visací zámek nebo firewall?</a:t>
            </a:r>
          </a:p>
        </p:txBody>
      </p:sp>
      <p:sp>
        <p:nvSpPr>
          <p:cNvPr id="15" name="Obdélník 3">
            <a:extLst>
              <a:ext uri="{FF2B5EF4-FFF2-40B4-BE49-F238E27FC236}">
                <a16:creationId xmlns:a16="http://schemas.microsoft.com/office/drawing/2014/main" xmlns="" id="{E24B4ABB-FCFB-6747-B035-9FBE94C65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613" y="4567455"/>
            <a:ext cx="2245867" cy="100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Květen 2019, JVTP České Budějovice a TC Písek: Cloud a sdílené služby aneb Koupit nebo pronajmout si?</a:t>
            </a:r>
          </a:p>
        </p:txBody>
      </p:sp>
      <p:sp>
        <p:nvSpPr>
          <p:cNvPr id="16" name="Obdélník 3">
            <a:extLst>
              <a:ext uri="{FF2B5EF4-FFF2-40B4-BE49-F238E27FC236}">
                <a16:creationId xmlns:a16="http://schemas.microsoft.com/office/drawing/2014/main" xmlns="" id="{4B3BFAE5-71A2-6F48-ACAF-4BE692C1F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0773" y="4481180"/>
            <a:ext cx="3223781" cy="77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Červen 2019, VTP Plzeň a ZČU Plzeň: Robotické a obrábění a 3D tisk aneb Robot nebo Dláto &amp; kladivo?</a:t>
            </a:r>
          </a:p>
        </p:txBody>
      </p:sp>
    </p:spTree>
    <p:extLst>
      <p:ext uri="{BB962C8B-B14F-4D97-AF65-F5344CB8AC3E}">
        <p14:creationId xmlns:p14="http://schemas.microsoft.com/office/powerpoint/2010/main" xmlns="" val="3946837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5DBA39F7-CFF9-4331-B5C6-85EFE6C90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8422"/>
            <a:ext cx="12192000" cy="141808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67257C5F-941F-4C4C-81A8-0B5EFE21B959}"/>
              </a:ext>
            </a:extLst>
          </p:cNvPr>
          <p:cNvSpPr/>
          <p:nvPr/>
        </p:nvSpPr>
        <p:spPr>
          <a:xfrm>
            <a:off x="0" y="1011686"/>
            <a:ext cx="12192000" cy="2203228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xmlns="" id="{81369512-7D51-41EB-922E-214BE488383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38984" y="655761"/>
            <a:ext cx="10882309" cy="5654192"/>
          </a:xfrm>
          <a:extLst>
            <a:ext uri="{909E8E84-426E-40dd-AFC4-6F175D3DCCD1}"/>
            <a:ext uri="{91240B29-F687-4f45-9708-019B960494DF}"/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altLang="cs-CZ" sz="18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Klíčové aktivity: </a:t>
            </a:r>
            <a:endParaRPr lang="cs-CZ" altLang="cs-CZ" sz="18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Font typeface="Calibri" panose="020F0502020204030204" pitchFamily="34" charset="0"/>
              <a:buAutoNum type="arabicPeriod"/>
              <a:defRPr/>
            </a:pPr>
            <a:r>
              <a:rPr lang="cs-CZ" altLang="cs-CZ" sz="16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altLang="cs-CZ" sz="16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Zvyšování povědomí a šíření </a:t>
            </a:r>
            <a:r>
              <a:rPr altLang="cs-CZ" sz="1600" b="1" dirty="0" err="1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best</a:t>
            </a:r>
            <a:r>
              <a:rPr altLang="cs-CZ" sz="16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altLang="cs-CZ" sz="1600" b="1" dirty="0" err="1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practices</a:t>
            </a:r>
            <a:r>
              <a:rPr altLang="cs-CZ" sz="16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v oblasti digitálních inovací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Letos (2019) - 3 tematické mezinárodní konference: </a:t>
            </a:r>
            <a:endParaRPr lang="cs-CZ" altLang="cs-CZ" sz="1600" i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cs-CZ" altLang="cs-CZ" sz="1600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Smart Business Festival CZ 2019, Praha, 23. 10. 2019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600" i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600" i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600" i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600" i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600" i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400" i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cs-CZ" altLang="cs-CZ" sz="1600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Smart Export Fórum 2019 Střední Evropa &amp; Latinská Amerika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600" i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600" i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600" i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600" i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600" i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100" i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cs-CZ" altLang="cs-CZ" sz="1600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Smart Business Festival SK 2019, Bratislava, 24. 9. 2019</a:t>
            </a:r>
            <a:endParaRPr altLang="cs-CZ" sz="16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altLang="cs-CZ" sz="18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67588" name="Obrázek 3">
            <a:extLst>
              <a:ext uri="{FF2B5EF4-FFF2-40B4-BE49-F238E27FC236}">
                <a16:creationId xmlns:a16="http://schemas.microsoft.com/office/drawing/2014/main" xmlns="" id="{1D65F716-9227-48DC-8AA5-87DF2EED7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1444" y="-116864"/>
            <a:ext cx="2183164" cy="109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Obdélník 3">
            <a:extLst>
              <a:ext uri="{FF2B5EF4-FFF2-40B4-BE49-F238E27FC236}">
                <a16:creationId xmlns:a16="http://schemas.microsoft.com/office/drawing/2014/main" xmlns="" id="{C2C7B76E-0CD8-4658-BAE9-85B15EB97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17" y="283061"/>
            <a:ext cx="7005637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Platforma </a:t>
            </a:r>
            <a:r>
              <a:rPr kumimoji="0" lang="cs-CZ" altLang="cs-C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CEE</a:t>
            </a:r>
            <a:r>
              <a:rPr kumimoji="0" lang="cs-CZ" altLang="cs-C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Inno</a:t>
            </a:r>
            <a:r>
              <a:rPr kumimoji="0" lang="cs-CZ" alt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– Středoevropská platforma pro digitální inovace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D9AE345A-D8DE-F040-A2C7-5BA1FD914E8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7938" y="1774855"/>
            <a:ext cx="2174540" cy="144969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1746BC9-B73B-E648-B114-117B870F77C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60832" y="1765221"/>
            <a:ext cx="2174540" cy="144969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FEE17E29-D5F6-204A-9D83-4C5A4E0D282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13607" y="1765220"/>
            <a:ext cx="2107686" cy="14496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E6EC02B4-6D1A-2A45-B9AE-BD78FDF9C53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7421" y="1774854"/>
            <a:ext cx="2174137" cy="144969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18AE2483-57CB-F043-A869-DED174522B4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44385" y="1774854"/>
            <a:ext cx="2174540" cy="144969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9E5DBD51-BB2E-694C-889B-D76D9975822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96912" y="3501512"/>
            <a:ext cx="2179585" cy="145305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45EA09AC-4113-CA40-AE34-778F3D7C574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23605" y="3499095"/>
            <a:ext cx="2029570" cy="144969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DC569E85-CE35-2E45-9A96-04DD0119CA3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72865" y="3514652"/>
            <a:ext cx="2174541" cy="144969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8EFE0726-8306-EA46-89C9-9785F6270B03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948712" y="5254072"/>
            <a:ext cx="2303455" cy="153369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DD1A3F05-54D6-A442-BF38-A69A8302DCB6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42572" y="5252816"/>
            <a:ext cx="2273912" cy="151594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288B2945-2D1F-2546-8AD6-DC24315A3CF3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285442" y="3487675"/>
            <a:ext cx="1885066" cy="146593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xmlns="" id="{590AED70-4C10-1944-9E42-C556D9C7BDED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51379" y="5252654"/>
            <a:ext cx="1065066" cy="1551447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xmlns="" id="{4168B4CE-A2D7-DF4B-BEF1-A9693CB62F6F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853930" y="5252817"/>
            <a:ext cx="1760003" cy="151594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xmlns="" id="{6349A942-07CF-5949-858B-87F2D436772A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384434" y="5224273"/>
            <a:ext cx="1618994" cy="1562076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xmlns="" id="{2B614038-2CB1-0F4D-B117-E0F3C52373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68938" y="3495997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6699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5DBA39F7-CFF9-4331-B5C6-85EFE6C90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04390"/>
            <a:ext cx="12192000" cy="133436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67257C5F-941F-4C4C-81A8-0B5EFE21B959}"/>
              </a:ext>
            </a:extLst>
          </p:cNvPr>
          <p:cNvSpPr/>
          <p:nvPr/>
        </p:nvSpPr>
        <p:spPr>
          <a:xfrm>
            <a:off x="0" y="1103243"/>
            <a:ext cx="12192000" cy="3801148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xmlns="" id="{81369512-7D51-41EB-922E-214BE488383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706717" y="722316"/>
            <a:ext cx="10882309" cy="5603875"/>
          </a:xfrm>
          <a:extLst>
            <a:ext uri="{909E8E84-426E-40dd-AFC4-6F175D3DCCD1}"/>
            <a:ext uri="{91240B29-F687-4f45-9708-019B960494DF}"/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altLang="cs-CZ" sz="18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Klíčové aktivity: </a:t>
            </a:r>
            <a:endParaRPr lang="cs-CZ" altLang="cs-CZ" sz="18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6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2. </a:t>
            </a:r>
            <a:r>
              <a:rPr altLang="cs-CZ" sz="18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Fyzický a virtuální networking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altLang="cs-CZ" sz="1800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Nástroje: </a:t>
            </a:r>
          </a:p>
          <a:p>
            <a:pPr marL="11113" indent="34925">
              <a:lnSpc>
                <a:spcPct val="90000"/>
              </a:lnSpc>
              <a:tabLst>
                <a:tab pos="10666413" algn="l"/>
              </a:tabLst>
              <a:defRPr/>
            </a:pP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  osobní B2B </a:t>
            </a:r>
            <a:r>
              <a:rPr lang="cs-CZ" altLang="cs-CZ" sz="18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matchmakingová</a:t>
            </a: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setkání na akcích </a:t>
            </a:r>
          </a:p>
          <a:p>
            <a:pPr marL="11113" indent="0">
              <a:lnSpc>
                <a:spcPct val="90000"/>
              </a:lnSpc>
              <a:buNone/>
              <a:tabLst>
                <a:tab pos="10666413" algn="l"/>
              </a:tabLst>
              <a:defRPr/>
            </a:pP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(vlastní B2B </a:t>
            </a:r>
            <a:r>
              <a:rPr lang="cs-CZ" altLang="cs-CZ" sz="18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matchmakingový</a:t>
            </a: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systém </a:t>
            </a:r>
            <a:r>
              <a:rPr lang="cs-CZ" altLang="cs-CZ" sz="1800" i="1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Cool</a:t>
            </a:r>
            <a:r>
              <a:rPr lang="cs-CZ" altLang="cs-CZ" sz="1800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B2B Talk)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800" i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800" i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800" i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800" i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800" i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800" i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6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5032375" indent="-230188">
              <a:lnSpc>
                <a:spcPct val="90000"/>
              </a:lnSpc>
              <a:defRPr/>
            </a:pP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online </a:t>
            </a:r>
            <a:r>
              <a:rPr lang="cs-CZ" altLang="cs-CZ" sz="1800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platforma </a:t>
            </a:r>
            <a:r>
              <a:rPr lang="cs-CZ" altLang="cs-CZ" sz="1800" i="1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CEEInno</a:t>
            </a:r>
            <a:r>
              <a:rPr altLang="cs-CZ" sz="1800" i="1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Net</a:t>
            </a:r>
            <a:r>
              <a:rPr altLang="cs-CZ" sz="1800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pro sdílení znalostí, zkušeností a nabídek spolupráce</a:t>
            </a: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– na bázi online </a:t>
            </a:r>
            <a:r>
              <a:rPr lang="cs-CZ" altLang="cs-CZ" sz="1800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platformy </a:t>
            </a:r>
            <a:r>
              <a:rPr lang="cs-CZ" altLang="cs-CZ" sz="1800" i="1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FundingBox</a:t>
            </a:r>
            <a:endParaRPr lang="cs-CZ" altLang="cs-CZ" sz="1800" i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67588" name="Obrázek 3">
            <a:extLst>
              <a:ext uri="{FF2B5EF4-FFF2-40B4-BE49-F238E27FC236}">
                <a16:creationId xmlns:a16="http://schemas.microsoft.com/office/drawing/2014/main" xmlns="" id="{1D65F716-9227-48DC-8AA5-87DF2EED7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1444" y="-116864"/>
            <a:ext cx="2183164" cy="109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Obdélník 3">
            <a:extLst>
              <a:ext uri="{FF2B5EF4-FFF2-40B4-BE49-F238E27FC236}">
                <a16:creationId xmlns:a16="http://schemas.microsoft.com/office/drawing/2014/main" xmlns="" id="{C2C7B76E-0CD8-4658-BAE9-85B15EB97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17" y="283061"/>
            <a:ext cx="7005637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Platforma </a:t>
            </a:r>
            <a:r>
              <a:rPr kumimoji="0" lang="cs-CZ" altLang="cs-C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CEE</a:t>
            </a:r>
            <a:r>
              <a:rPr kumimoji="0" lang="cs-CZ" altLang="cs-C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Inno</a:t>
            </a:r>
            <a:r>
              <a:rPr kumimoji="0" lang="cs-CZ" alt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– Středoevropská platforma pro digitální inovace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BA36FF8E-E4B7-9546-9970-E4CEF685C8E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5633" y="1511179"/>
            <a:ext cx="5869650" cy="2829002"/>
          </a:xfrm>
          <a:prstGeom prst="rect">
            <a:avLst/>
          </a:prstGeom>
        </p:spPr>
      </p:pic>
      <p:pic>
        <p:nvPicPr>
          <p:cNvPr id="8" name="image37.jpg">
            <a:extLst>
              <a:ext uri="{FF2B5EF4-FFF2-40B4-BE49-F238E27FC236}">
                <a16:creationId xmlns:a16="http://schemas.microsoft.com/office/drawing/2014/main" xmlns="" id="{69D2C587-53A4-564C-8B1D-05DA31B32048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84851" y="3810117"/>
            <a:ext cx="4775200" cy="318325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xmlns="" val="3865123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67257C5F-941F-4C4C-81A8-0B5EFE21B959}"/>
              </a:ext>
            </a:extLst>
          </p:cNvPr>
          <p:cNvSpPr/>
          <p:nvPr/>
        </p:nvSpPr>
        <p:spPr>
          <a:xfrm>
            <a:off x="0" y="1031395"/>
            <a:ext cx="12192000" cy="303916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xmlns="" id="{81369512-7D51-41EB-922E-214BE488383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706717" y="722316"/>
            <a:ext cx="10882309" cy="5603875"/>
          </a:xfrm>
          <a:extLst>
            <a:ext uri="{909E8E84-426E-40dd-AFC4-6F175D3DCCD1}"/>
            <a:ext uri="{91240B29-F687-4f45-9708-019B960494DF}"/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altLang="cs-CZ" sz="18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Klíčové aktivity: </a:t>
            </a:r>
            <a:endParaRPr lang="cs-CZ" altLang="cs-CZ" sz="18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altLang="cs-CZ" sz="18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3. Sdílení know-how a poskytování digitálního poradenství</a:t>
            </a:r>
            <a:endParaRPr lang="en-US" altLang="cs-CZ" sz="1800" b="1" dirty="0">
              <a:solidFill>
                <a:srgbClr val="FF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1800" i="1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Nástroje</a:t>
            </a:r>
            <a:r>
              <a:rPr lang="en-US" altLang="cs-CZ" sz="1800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: </a:t>
            </a:r>
          </a:p>
          <a:p>
            <a:pPr marL="0" indent="0">
              <a:lnSpc>
                <a:spcPct val="90000"/>
              </a:lnSpc>
              <a:defRPr/>
            </a:pP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  </a:t>
            </a:r>
            <a:r>
              <a:rPr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síť </a:t>
            </a: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spolupracujících </a:t>
            </a:r>
            <a:r>
              <a:rPr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Center pro </a:t>
            </a:r>
            <a:endParaRPr lang="cs-CZ" altLang="cs-CZ" sz="18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digitální inovace (Digit</a:t>
            </a: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álních inovačních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altLang="cs-CZ" sz="18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hubů</a:t>
            </a:r>
            <a:r>
              <a:rPr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) pokrývající celé území ČR</a:t>
            </a: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(dílčí i společné služby a projekty)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v r. 2019: 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3 společná národní setkání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 společné školení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5 společných regionálních akcí</a:t>
            </a:r>
          </a:p>
          <a:p>
            <a:pPr marL="0" indent="0">
              <a:lnSpc>
                <a:spcPct val="90000"/>
              </a:lnSpc>
              <a:defRPr/>
            </a:pPr>
            <a:endParaRPr lang="cs-CZ" altLang="cs-CZ" sz="18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defRPr/>
            </a:pPr>
            <a:endParaRPr lang="cs-CZ" altLang="cs-CZ" sz="18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8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8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8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67588" name="Obrázek 3">
            <a:extLst>
              <a:ext uri="{FF2B5EF4-FFF2-40B4-BE49-F238E27FC236}">
                <a16:creationId xmlns:a16="http://schemas.microsoft.com/office/drawing/2014/main" xmlns="" id="{1D65F716-9227-48DC-8AA5-87DF2EED7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1444" y="-116864"/>
            <a:ext cx="2183164" cy="109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Obdélník 3">
            <a:extLst>
              <a:ext uri="{FF2B5EF4-FFF2-40B4-BE49-F238E27FC236}">
                <a16:creationId xmlns:a16="http://schemas.microsoft.com/office/drawing/2014/main" xmlns="" id="{C2C7B76E-0CD8-4658-BAE9-85B15EB97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17" y="283061"/>
            <a:ext cx="7005637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Platforma </a:t>
            </a:r>
            <a:r>
              <a:rPr kumimoji="0" lang="cs-CZ" altLang="cs-C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CEE</a:t>
            </a:r>
            <a:r>
              <a:rPr kumimoji="0" lang="cs-CZ" altLang="cs-C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Inno</a:t>
            </a:r>
            <a:r>
              <a:rPr kumimoji="0" lang="cs-CZ" alt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– Středoevropská platforma pro digitální inovace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6F14951F-3ED0-D440-B42F-F704395DD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778" y="1511179"/>
            <a:ext cx="7157830" cy="445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5419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487BC713-24F9-4D12-B171-45A97007C47A}"/>
              </a:ext>
            </a:extLst>
          </p:cNvPr>
          <p:cNvSpPr/>
          <p:nvPr/>
        </p:nvSpPr>
        <p:spPr>
          <a:xfrm>
            <a:off x="0" y="2700338"/>
            <a:ext cx="12192000" cy="265906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61987139-7E29-4BC6-92BC-8C4A7D4715A0}"/>
              </a:ext>
            </a:extLst>
          </p:cNvPr>
          <p:cNvSpPr/>
          <p:nvPr/>
        </p:nvSpPr>
        <p:spPr>
          <a:xfrm>
            <a:off x="0" y="981078"/>
            <a:ext cx="12192000" cy="1941513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xmlns="" id="{CE2D88D3-921F-4238-B17D-EB738BF65D0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77831" y="642386"/>
            <a:ext cx="11219308" cy="5683806"/>
          </a:xfrm>
          <a:extLst>
            <a:ext uri="{909E8E84-426E-40dd-AFC4-6F175D3DCCD1}"/>
            <a:ext uri="{91240B29-F687-4f45-9708-019B960494DF}"/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altLang="cs-CZ" sz="20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Co je Digitální inovační hub?</a:t>
            </a:r>
          </a:p>
          <a:p>
            <a:pPr>
              <a:lnSpc>
                <a:spcPct val="90000"/>
              </a:lnSpc>
              <a:defRPr/>
            </a:pPr>
            <a:r>
              <a:rPr altLang="cs-CZ" sz="2000" b="1" dirty="0">
                <a:latin typeface="Calibri" panose="020F0502020204030204" pitchFamily="34" charset="0"/>
                <a:ea typeface="MS PGothic" panose="020B0600070205080204" pitchFamily="34" charset="-128"/>
              </a:rPr>
              <a:t>Regionální </a:t>
            </a:r>
            <a:r>
              <a:rPr altLang="cs-CZ" sz="2000" b="1" dirty="0" err="1">
                <a:latin typeface="Calibri" panose="020F0502020204030204" pitchFamily="34" charset="0"/>
                <a:ea typeface="MS PGothic" panose="020B0600070205080204" pitchFamily="34" charset="-128"/>
              </a:rPr>
              <a:t>one</a:t>
            </a:r>
            <a:r>
              <a:rPr altLang="cs-CZ" sz="2000" b="1" dirty="0">
                <a:latin typeface="Calibri" panose="020F0502020204030204" pitchFamily="34" charset="0"/>
                <a:ea typeface="MS PGothic" panose="020B0600070205080204" pitchFamily="34" charset="-128"/>
              </a:rPr>
              <a:t>-stop-shop</a:t>
            </a:r>
            <a:r>
              <a:rPr altLang="cs-CZ" sz="2000" dirty="0">
                <a:latin typeface="Calibri" panose="020F0502020204030204" pitchFamily="34" charset="0"/>
                <a:ea typeface="MS PGothic" panose="020B0600070205080204" pitchFamily="34" charset="-128"/>
              </a:rPr>
              <a:t>, který pomáhá firmám k vyšší konkurenceschopnosti s využitím digitálních technologií </a:t>
            </a:r>
          </a:p>
          <a:p>
            <a:pPr>
              <a:lnSpc>
                <a:spcPct val="90000"/>
              </a:lnSpc>
              <a:defRPr/>
            </a:pPr>
            <a:r>
              <a:rPr altLang="cs-CZ" sz="2000" b="1" dirty="0">
                <a:latin typeface="Calibri" panose="020F0502020204030204" pitchFamily="34" charset="0"/>
                <a:ea typeface="MS PGothic" panose="020B0600070205080204" pitchFamily="34" charset="-128"/>
              </a:rPr>
              <a:t>Základem: </a:t>
            </a:r>
          </a:p>
          <a:p>
            <a:pPr lvl="1">
              <a:lnSpc>
                <a:spcPct val="90000"/>
              </a:lnSpc>
              <a:defRPr/>
            </a:pPr>
            <a:r>
              <a:rPr altLang="cs-CZ" sz="2000" dirty="0">
                <a:latin typeface="Calibri" panose="020F0502020204030204" pitchFamily="34" charset="0"/>
                <a:ea typeface="MS PGothic" panose="020B0600070205080204" pitchFamily="34" charset="-128"/>
              </a:rPr>
              <a:t>Technologická infrastruktura (centra kompetence)</a:t>
            </a:r>
          </a:p>
          <a:p>
            <a:pPr lvl="1">
              <a:lnSpc>
                <a:spcPct val="90000"/>
              </a:lnSpc>
              <a:defRPr/>
            </a:pPr>
            <a:r>
              <a:rPr altLang="cs-CZ" sz="2000" dirty="0">
                <a:latin typeface="Calibri" panose="020F0502020204030204" pitchFamily="34" charset="0"/>
                <a:ea typeface="MS PGothic" panose="020B0600070205080204" pitchFamily="34" charset="-128"/>
              </a:rPr>
              <a:t>Přístup k nejnovějším poznatkům, expertízám a technologiím</a:t>
            </a:r>
          </a:p>
          <a:p>
            <a:pPr lvl="1">
              <a:lnSpc>
                <a:spcPct val="90000"/>
              </a:lnSpc>
              <a:defRPr/>
            </a:pPr>
            <a:r>
              <a:rPr altLang="cs-CZ" sz="2000" dirty="0">
                <a:latin typeface="Calibri" panose="020F0502020204030204" pitchFamily="34" charset="0"/>
                <a:ea typeface="MS PGothic" panose="020B0600070205080204" pitchFamily="34" charset="-128"/>
              </a:rPr>
              <a:t>Služby v oblasti rozvoje technologií jako je pilotování, testování a experimenty s digitálními inovacemi </a:t>
            </a:r>
          </a:p>
          <a:p>
            <a:pPr lvl="1">
              <a:lnSpc>
                <a:spcPct val="90000"/>
              </a:lnSpc>
              <a:defRPr/>
            </a:pPr>
            <a:r>
              <a:rPr altLang="cs-CZ" sz="2000" dirty="0">
                <a:latin typeface="Calibri" panose="020F0502020204030204" pitchFamily="34" charset="0"/>
                <a:ea typeface="MS PGothic" panose="020B0600070205080204" pitchFamily="34" charset="-128"/>
              </a:rPr>
              <a:t>Služby v oblasti podpory rozvoje firem a financování jejich digitálních inovací</a:t>
            </a:r>
          </a:p>
          <a:p>
            <a:pPr>
              <a:lnSpc>
                <a:spcPct val="90000"/>
              </a:lnSpc>
              <a:defRPr/>
            </a:pPr>
            <a:r>
              <a:rPr altLang="cs-CZ" sz="2000" b="1" dirty="0">
                <a:latin typeface="Calibri" panose="020F0502020204030204" pitchFamily="34" charset="0"/>
                <a:ea typeface="MS PGothic" panose="020B0600070205080204" pitchFamily="34" charset="-128"/>
              </a:rPr>
              <a:t>Fungují jako: </a:t>
            </a:r>
          </a:p>
          <a:p>
            <a:pPr lvl="1">
              <a:lnSpc>
                <a:spcPct val="90000"/>
              </a:lnSpc>
              <a:defRPr/>
            </a:pPr>
            <a:r>
              <a:rPr altLang="cs-CZ" sz="2000" dirty="0">
                <a:latin typeface="Calibri" panose="020F0502020204030204" pitchFamily="34" charset="0"/>
                <a:ea typeface="MS PGothic" panose="020B0600070205080204" pitchFamily="34" charset="-128"/>
              </a:rPr>
              <a:t>První regionální kontaktní a přístupové místo k posílení inovačního ekosystému</a:t>
            </a:r>
          </a:p>
          <a:p>
            <a:pPr>
              <a:lnSpc>
                <a:spcPct val="90000"/>
              </a:lnSpc>
              <a:defRPr/>
            </a:pPr>
            <a:r>
              <a:rPr altLang="cs-CZ" sz="2000" b="1" dirty="0">
                <a:latin typeface="Calibri" panose="020F0502020204030204" pitchFamily="34" charset="0"/>
                <a:ea typeface="MS PGothic" panose="020B0600070205080204" pitchFamily="34" charset="-128"/>
              </a:rPr>
              <a:t>Charakteristické znaky: </a:t>
            </a:r>
          </a:p>
          <a:p>
            <a:pPr lvl="1">
              <a:lnSpc>
                <a:spcPct val="90000"/>
              </a:lnSpc>
              <a:defRPr/>
            </a:pPr>
            <a:r>
              <a:rPr altLang="cs-CZ" sz="2000" dirty="0">
                <a:latin typeface="Calibri" panose="020F0502020204030204" pitchFamily="34" charset="0"/>
                <a:ea typeface="MS PGothic" panose="020B0600070205080204" pitchFamily="34" charset="-128"/>
              </a:rPr>
              <a:t>Regionální partnerská spolupráce (zahrnující organizace pro znalostní transfer, univerzity, průmyslové asociace, obchodní komory, inkubátory/akcelerátory, regionální rozvojové agentury nebo samosprávy)</a:t>
            </a:r>
          </a:p>
          <a:p>
            <a:pPr lvl="1">
              <a:lnSpc>
                <a:spcPct val="90000"/>
              </a:lnSpc>
              <a:defRPr/>
            </a:pPr>
            <a:r>
              <a:rPr altLang="cs-CZ" sz="2000" dirty="0">
                <a:latin typeface="Calibri" panose="020F0502020204030204" pitchFamily="34" charset="0"/>
                <a:ea typeface="MS PGothic" panose="020B0600070205080204" pitchFamily="34" charset="-128"/>
              </a:rPr>
              <a:t>Silné propojení s poskytovateli služeb vně domovského regionu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altLang="cs-CZ" sz="1200" i="1" dirty="0">
              <a:solidFill>
                <a:srgbClr val="00498D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 eaLnBrk="0" hangingPunct="0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altLang="cs-CZ" sz="1900" b="1" dirty="0">
                <a:solidFill>
                  <a:srgbClr val="0049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Více informací na webu Smart </a:t>
            </a:r>
            <a:r>
              <a:rPr altLang="cs-CZ" sz="1900" b="1" dirty="0" err="1">
                <a:solidFill>
                  <a:srgbClr val="0049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Specialisation</a:t>
            </a:r>
            <a:r>
              <a:rPr altLang="cs-CZ" sz="1900" b="1" dirty="0">
                <a:solidFill>
                  <a:srgbClr val="0049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Platformy Evropské komise: </a:t>
            </a:r>
          </a:p>
          <a:p>
            <a:pPr marL="0" indent="0" eaLnBrk="0" hangingPunct="0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altLang="cs-CZ" sz="1900" b="1" dirty="0">
                <a:solidFill>
                  <a:srgbClr val="00498D"/>
                </a:solidFill>
                <a:latin typeface="Calibri" panose="020F0502020204030204" pitchFamily="34" charset="0"/>
                <a:ea typeface="MS PGothic" panose="020B0600070205080204" pitchFamily="34" charset="-128"/>
                <a:hlinkClick r:id="rId2"/>
              </a:rPr>
              <a:t>http://s3platform.jrc.ec.europa.eu/digital-innovation-hubs</a:t>
            </a:r>
            <a:r>
              <a:rPr altLang="cs-CZ" sz="1900" b="1" dirty="0">
                <a:solidFill>
                  <a:srgbClr val="0049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endParaRPr altLang="cs-CZ" sz="1900" b="1" i="1" dirty="0">
              <a:solidFill>
                <a:srgbClr val="00498D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57349" name="Obrázek 3">
            <a:extLst>
              <a:ext uri="{FF2B5EF4-FFF2-40B4-BE49-F238E27FC236}">
                <a16:creationId xmlns:a16="http://schemas.microsoft.com/office/drawing/2014/main" xmlns="" id="{313F097B-50FE-49F7-8BF7-DEF251781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3758" y="-100975"/>
            <a:ext cx="2114656" cy="106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Obdélník 3">
            <a:extLst>
              <a:ext uri="{FF2B5EF4-FFF2-40B4-BE49-F238E27FC236}">
                <a16:creationId xmlns:a16="http://schemas.microsoft.com/office/drawing/2014/main" xmlns="" id="{9979631F-EE70-475A-871C-95B95E389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31" y="253447"/>
            <a:ext cx="7005637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Síť Digitálních inovačních </a:t>
            </a:r>
            <a:r>
              <a:rPr lang="cs-CZ" altLang="cs-CZ" b="1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h</a:t>
            </a:r>
            <a:r>
              <a:rPr kumimoji="0" lang="cs-CZ" altLang="cs-C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ubů</a:t>
            </a:r>
            <a:r>
              <a:rPr kumimoji="0" lang="cs-CZ" alt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(Center pro digitální inovace) v ČR</a:t>
            </a:r>
          </a:p>
        </p:txBody>
      </p:sp>
    </p:spTree>
    <p:extLst>
      <p:ext uri="{BB962C8B-B14F-4D97-AF65-F5344CB8AC3E}">
        <p14:creationId xmlns:p14="http://schemas.microsoft.com/office/powerpoint/2010/main" xmlns="" val="2649506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487BC713-24F9-4D12-B171-45A97007C47A}"/>
              </a:ext>
            </a:extLst>
          </p:cNvPr>
          <p:cNvSpPr/>
          <p:nvPr/>
        </p:nvSpPr>
        <p:spPr>
          <a:xfrm>
            <a:off x="0" y="2700341"/>
            <a:ext cx="12192000" cy="31333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61987139-7E29-4BC6-92BC-8C4A7D4715A0}"/>
              </a:ext>
            </a:extLst>
          </p:cNvPr>
          <p:cNvSpPr/>
          <p:nvPr/>
        </p:nvSpPr>
        <p:spPr>
          <a:xfrm>
            <a:off x="0" y="903514"/>
            <a:ext cx="12192000" cy="201907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xmlns="" id="{CE2D88D3-921F-4238-B17D-EB738BF65D0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716656" y="611032"/>
            <a:ext cx="10758687" cy="5600924"/>
          </a:xfrm>
          <a:extLst>
            <a:ext uri="{909E8E84-426E-40dd-AFC4-6F175D3DCCD1}"/>
            <a:ext uri="{91240B29-F687-4f45-9708-019B960494DF}"/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altLang="cs-CZ" sz="20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Kdo je 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aktuálně </a:t>
            </a:r>
            <a:r>
              <a:rPr altLang="cs-CZ" sz="20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součástí sítě Digitálních Inovačních Hubů 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(DIHs) </a:t>
            </a:r>
            <a:r>
              <a:rPr altLang="cs-CZ" sz="20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v ČR?</a:t>
            </a:r>
            <a:endParaRPr altLang="cs-CZ" sz="1900" b="1" dirty="0">
              <a:solidFill>
                <a:srgbClr val="FF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sz="1900" b="1" dirty="0">
                <a:latin typeface="Calibri" panose="020F0502020204030204" pitchFamily="34" charset="0"/>
                <a:ea typeface="MS PGothic" panose="020B0600070205080204" pitchFamily="34" charset="-128"/>
              </a:rPr>
              <a:t>Členské</a:t>
            </a:r>
            <a:r>
              <a:rPr altLang="cs-CZ" sz="1900" b="1" dirty="0"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cs-CZ" altLang="cs-CZ" sz="1900" b="1" dirty="0">
                <a:latin typeface="Calibri" panose="020F0502020204030204" pitchFamily="34" charset="0"/>
                <a:ea typeface="MS PGothic" panose="020B0600070205080204" pitchFamily="34" charset="-128"/>
              </a:rPr>
              <a:t>a spolupracující </a:t>
            </a:r>
            <a:r>
              <a:rPr altLang="cs-CZ" sz="1900" b="1" dirty="0">
                <a:latin typeface="Calibri" panose="020F0502020204030204" pitchFamily="34" charset="0"/>
                <a:ea typeface="MS PGothic" panose="020B0600070205080204" pitchFamily="34" charset="-128"/>
              </a:rPr>
              <a:t>subjekty Platformy </a:t>
            </a:r>
            <a:r>
              <a:rPr altLang="cs-CZ" sz="1900" b="1" dirty="0" err="1">
                <a:latin typeface="Calibri" panose="020F0502020204030204" pitchFamily="34" charset="0"/>
                <a:ea typeface="MS PGothic" panose="020B0600070205080204" pitchFamily="34" charset="-128"/>
              </a:rPr>
              <a:t>CEEInno</a:t>
            </a:r>
            <a:r>
              <a:rPr altLang="cs-CZ" sz="1900" dirty="0">
                <a:latin typeface="Calibri" panose="020F0502020204030204" pitchFamily="34" charset="0"/>
                <a:ea typeface="MS PGothic" panose="020B0600070205080204" pitchFamily="34" charset="-128"/>
              </a:rPr>
              <a:t>, tj.: 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1900" b="1" dirty="0" err="1">
                <a:latin typeface="Calibri" panose="020F0502020204030204" pitchFamily="34" charset="0"/>
                <a:ea typeface="MS PGothic" panose="020B0600070205080204" pitchFamily="34" charset="-128"/>
              </a:rPr>
              <a:t>Cybersecurity</a:t>
            </a:r>
            <a:r>
              <a:rPr lang="cs-CZ" altLang="cs-CZ" sz="1900" b="1" dirty="0"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cs-CZ" altLang="cs-CZ" sz="1900" b="1" dirty="0" err="1">
                <a:latin typeface="Calibri" panose="020F0502020204030204" pitchFamily="34" charset="0"/>
                <a:ea typeface="MS PGothic" panose="020B0600070205080204" pitchFamily="34" charset="-128"/>
              </a:rPr>
              <a:t>Innovation</a:t>
            </a:r>
            <a:r>
              <a:rPr lang="cs-CZ" altLang="cs-CZ" sz="1900" b="1" dirty="0">
                <a:latin typeface="Calibri" panose="020F0502020204030204" pitchFamily="34" charset="0"/>
                <a:ea typeface="MS PGothic" panose="020B0600070205080204" pitchFamily="34" charset="-128"/>
              </a:rPr>
              <a:t> Hub </a:t>
            </a:r>
            <a:r>
              <a:rPr lang="cs-CZ" altLang="cs-CZ" sz="1900" dirty="0">
                <a:latin typeface="Calibri" panose="020F0502020204030204" pitchFamily="34" charset="0"/>
                <a:ea typeface="MS PGothic" panose="020B0600070205080204" pitchFamily="34" charset="-128"/>
              </a:rPr>
              <a:t>– Masarykova univerzita v Brně a konsorcium Národního centra kompetence pro kybernetickou bezpečnost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190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DigiMat </a:t>
            </a:r>
            <a:r>
              <a:rPr lang="cs-CZ" altLang="cs-CZ" sz="19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– společný projekt Jihomoravského kraje, JIC Brno, RHK Brno a </a:t>
            </a:r>
            <a:r>
              <a:rPr lang="cs-CZ" altLang="cs-CZ" sz="1900" dirty="0" err="1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Intemac</a:t>
            </a:r>
            <a:r>
              <a:rPr lang="cs-CZ" altLang="cs-CZ" sz="19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cs-CZ" altLang="cs-CZ" sz="1900" dirty="0" err="1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Solutions</a:t>
            </a:r>
            <a:endParaRPr lang="cs-CZ" altLang="cs-CZ" sz="1900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lvl="1">
              <a:lnSpc>
                <a:spcPct val="90000"/>
              </a:lnSpc>
              <a:defRPr/>
            </a:pPr>
            <a:r>
              <a:rPr lang="cs-CZ" altLang="cs-CZ" sz="1900" b="1" dirty="0">
                <a:latin typeface="Calibri" panose="020F0502020204030204" pitchFamily="34" charset="0"/>
                <a:ea typeface="MS PGothic" panose="020B0600070205080204" pitchFamily="34" charset="-128"/>
              </a:rPr>
              <a:t>Digitální inovační hub České Budějovice </a:t>
            </a:r>
            <a:r>
              <a:rPr lang="cs-CZ" altLang="cs-CZ" sz="1900" dirty="0">
                <a:latin typeface="Calibri" panose="020F0502020204030204" pitchFamily="34" charset="0"/>
                <a:ea typeface="MS PGothic" panose="020B0600070205080204" pitchFamily="34" charset="-128"/>
              </a:rPr>
              <a:t>- Jihočeský vědeckotechnický park v Českých Budějovicích s podporou Technologického centra Písek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1900" b="1" dirty="0">
                <a:latin typeface="Calibri" panose="020F0502020204030204" pitchFamily="34" charset="0"/>
                <a:ea typeface="MS PGothic" panose="020B0600070205080204" pitchFamily="34" charset="-128"/>
              </a:rPr>
              <a:t>Digitální inovační hub Hradec Králové </a:t>
            </a:r>
            <a:r>
              <a:rPr lang="cs-CZ" altLang="cs-CZ" sz="1900" dirty="0">
                <a:latin typeface="Calibri" panose="020F0502020204030204" pitchFamily="34" charset="0"/>
                <a:ea typeface="MS PGothic" panose="020B0600070205080204" pitchFamily="34" charset="-128"/>
              </a:rPr>
              <a:t>- </a:t>
            </a:r>
            <a:r>
              <a:rPr altLang="cs-CZ" sz="1900" dirty="0">
                <a:latin typeface="Calibri" panose="020F0502020204030204" pitchFamily="34" charset="0"/>
                <a:ea typeface="MS PGothic" panose="020B0600070205080204" pitchFamily="34" charset="-128"/>
              </a:rPr>
              <a:t>Technologické centrum Hradec Králové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1900" b="1" dirty="0">
                <a:latin typeface="Calibri" panose="020F0502020204030204" pitchFamily="34" charset="0"/>
                <a:ea typeface="MS PGothic" panose="020B0600070205080204" pitchFamily="34" charset="-128"/>
              </a:rPr>
              <a:t>Hub pro Digitální Inovace (H4DI) Praha</a:t>
            </a:r>
            <a:r>
              <a:rPr lang="cs-CZ" altLang="cs-CZ" sz="1900" dirty="0">
                <a:latin typeface="Calibri" panose="020F0502020204030204" pitchFamily="34" charset="0"/>
                <a:ea typeface="MS PGothic" panose="020B0600070205080204" pitchFamily="34" charset="-128"/>
              </a:rPr>
              <a:t>, zakládající subjekty Technologické centrum Akademie věd ČR, sdružení </a:t>
            </a:r>
            <a:r>
              <a:rPr lang="cs-CZ" altLang="cs-CZ" sz="1900" dirty="0" err="1">
                <a:latin typeface="Calibri" panose="020F0502020204030204" pitchFamily="34" charset="0"/>
                <a:ea typeface="MS PGothic" panose="020B0600070205080204" pitchFamily="34" charset="-128"/>
              </a:rPr>
              <a:t>CzechInno</a:t>
            </a:r>
            <a:r>
              <a:rPr lang="cs-CZ" altLang="cs-CZ" sz="1900" dirty="0">
                <a:latin typeface="Calibri" panose="020F0502020204030204" pitchFamily="34" charset="0"/>
                <a:ea typeface="MS PGothic" panose="020B0600070205080204" pitchFamily="34" charset="-128"/>
              </a:rPr>
              <a:t>, Elektrotechnická asociace ČR a Společnost vědeckotechnických parků ČR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190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Inovační centrum Ústeckého kraje </a:t>
            </a:r>
            <a:r>
              <a:rPr lang="cs-CZ" altLang="cs-CZ" sz="19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- s podporou Ústeckého kraje a UJEP</a:t>
            </a:r>
            <a:endParaRPr lang="cs-CZ" altLang="cs-CZ" sz="1900" b="1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lvl="1">
              <a:lnSpc>
                <a:spcPct val="90000"/>
              </a:lnSpc>
              <a:defRPr/>
            </a:pPr>
            <a:r>
              <a:rPr lang="cs-CZ" altLang="cs-CZ" sz="190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IT4Innovations </a:t>
            </a:r>
            <a:r>
              <a:rPr lang="cs-CZ" altLang="cs-CZ" sz="19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– národní superpočítačové centrum VŠB-TUO s podporou MSIC</a:t>
            </a:r>
          </a:p>
          <a:p>
            <a:pPr lvl="1">
              <a:lnSpc>
                <a:spcPct val="90000"/>
              </a:lnSpc>
              <a:defRPr/>
            </a:pPr>
            <a:r>
              <a:rPr altLang="cs-CZ" sz="190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Národní centrum Průmyslu 4.0 </a:t>
            </a:r>
            <a:r>
              <a:rPr altLang="cs-CZ" sz="19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při ČIIRK ČVUT</a:t>
            </a:r>
            <a:endParaRPr lang="cs-CZ" altLang="cs-CZ" sz="1900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lvl="1">
              <a:lnSpc>
                <a:spcPct val="90000"/>
              </a:lnSpc>
              <a:defRPr/>
            </a:pPr>
            <a:r>
              <a:rPr lang="cs-CZ" altLang="cs-CZ" sz="190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Výzkumné centrum pro informatiku ČVUT Praha a </a:t>
            </a:r>
            <a:r>
              <a:rPr lang="cs-CZ" altLang="cs-CZ" sz="1900" b="1" dirty="0" err="1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Prg.ai</a:t>
            </a:r>
            <a:r>
              <a:rPr lang="cs-CZ" altLang="cs-CZ" sz="190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mr-IN" altLang="cs-CZ" sz="19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–</a:t>
            </a:r>
            <a:r>
              <a:rPr lang="cs-CZ" altLang="cs-CZ" sz="19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partneři konsorcia: FEL ČVUT, AV ČR, Magistrát hlavního města Prahy</a:t>
            </a:r>
          </a:p>
          <a:p>
            <a:pPr marL="577850" lvl="2" indent="-215900">
              <a:lnSpc>
                <a:spcPct val="90000"/>
              </a:lnSpc>
              <a:defRPr/>
            </a:pPr>
            <a:r>
              <a:rPr lang="cs-CZ" altLang="cs-CZ" sz="1900" b="1" dirty="0">
                <a:latin typeface="Calibri" panose="020F0502020204030204" pitchFamily="34" charset="0"/>
                <a:ea typeface="MS PGothic" panose="020B0600070205080204" pitchFamily="34" charset="-128"/>
              </a:rPr>
              <a:t>Západočeský digitální inovační hub Plzeň - </a:t>
            </a:r>
            <a:r>
              <a:rPr lang="cs-CZ" altLang="cs-CZ" sz="1900" dirty="0">
                <a:latin typeface="Calibri" panose="020F0502020204030204" pitchFamily="34" charset="0"/>
                <a:ea typeface="MS PGothic" panose="020B0600070205080204" pitchFamily="34" charset="-128"/>
              </a:rPr>
              <a:t>Západočeská univerzita Plzeň s podporou Podnikatelského a inovačního centra Plzeň a Vědeckotechnického parku Plzeň</a:t>
            </a:r>
            <a:endParaRPr lang="cs-CZ" altLang="cs-CZ" sz="1900" b="1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lvl="1" indent="0">
              <a:lnSpc>
                <a:spcPct val="90000"/>
              </a:lnSpc>
              <a:buNone/>
              <a:defRPr/>
            </a:pPr>
            <a:endParaRPr lang="cs-CZ" altLang="cs-CZ" sz="800" b="1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58373" name="Obrázek 3">
            <a:extLst>
              <a:ext uri="{FF2B5EF4-FFF2-40B4-BE49-F238E27FC236}">
                <a16:creationId xmlns:a16="http://schemas.microsoft.com/office/drawing/2014/main" xmlns="" id="{CABA632E-38EB-4682-9754-F15CEEFD8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21078" y="-93759"/>
            <a:ext cx="1982995" cy="99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Obdélník 3">
            <a:extLst>
              <a:ext uri="{FF2B5EF4-FFF2-40B4-BE49-F238E27FC236}">
                <a16:creationId xmlns:a16="http://schemas.microsoft.com/office/drawing/2014/main" xmlns="" id="{D3F98107-4018-4108-943C-F027B327B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656" y="203997"/>
            <a:ext cx="7840935" cy="40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Síť Digitálních Inovačních Hubů (Center pro digitální inovace) v ČR</a:t>
            </a:r>
          </a:p>
        </p:txBody>
      </p:sp>
    </p:spTree>
    <p:extLst>
      <p:ext uri="{BB962C8B-B14F-4D97-AF65-F5344CB8AC3E}">
        <p14:creationId xmlns:p14="http://schemas.microsoft.com/office/powerpoint/2010/main" xmlns="" val="835091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>
            <a:extLst>
              <a:ext uri="{FF2B5EF4-FFF2-40B4-BE49-F238E27FC236}">
                <a16:creationId xmlns:a16="http://schemas.microsoft.com/office/drawing/2014/main" xmlns="" id="{8C572B8B-213E-A144-B2F7-8DB890BCC9C7}"/>
              </a:ext>
            </a:extLst>
          </p:cNvPr>
          <p:cNvSpPr/>
          <p:nvPr/>
        </p:nvSpPr>
        <p:spPr>
          <a:xfrm>
            <a:off x="0" y="5340065"/>
            <a:ext cx="12191999" cy="204005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67257C5F-941F-4C4C-81A8-0B5EFE21B959}"/>
              </a:ext>
            </a:extLst>
          </p:cNvPr>
          <p:cNvSpPr/>
          <p:nvPr/>
        </p:nvSpPr>
        <p:spPr>
          <a:xfrm>
            <a:off x="0" y="1031395"/>
            <a:ext cx="10882309" cy="204005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xmlns="" id="{81369512-7D51-41EB-922E-214BE488383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706717" y="722316"/>
            <a:ext cx="10882309" cy="5603875"/>
          </a:xfrm>
          <a:extLst>
            <a:ext uri="{909E8E84-426E-40dd-AFC4-6F175D3DCCD1}"/>
            <a:ext uri="{91240B29-F687-4f45-9708-019B960494DF}"/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altLang="cs-CZ" sz="18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Klíčové aktivity: </a:t>
            </a:r>
            <a:endParaRPr lang="cs-CZ" altLang="cs-CZ" sz="18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altLang="cs-CZ" sz="18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3. Sdílení know-how a poskytování digitálního poradenství</a:t>
            </a:r>
            <a:endParaRPr lang="cs-CZ" altLang="cs-CZ" sz="18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defRPr/>
            </a:pP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  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kvalifikovaní řečníci, lektoři a konzultanti i pro Vaši akci, firmu či organizaci </a:t>
            </a:r>
          </a:p>
          <a:p>
            <a:pPr marL="0" indent="0">
              <a:lnSpc>
                <a:spcPct val="90000"/>
              </a:lnSpc>
              <a:defRPr/>
            </a:pPr>
            <a:endParaRPr lang="cs-CZ" altLang="cs-CZ" sz="16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defRPr/>
            </a:pPr>
            <a:endParaRPr lang="cs-CZ" altLang="cs-CZ" sz="16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defRPr/>
            </a:pPr>
            <a:endParaRPr lang="cs-CZ" altLang="cs-CZ" sz="16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defRPr/>
            </a:pPr>
            <a:endParaRPr lang="cs-CZ" altLang="cs-CZ" sz="16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1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altLang="cs-CZ" sz="9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         Prof. Peter Staněk                         Jiří Holoubek	                Jan </a:t>
            </a:r>
            <a:r>
              <a:rPr lang="cs-CZ" altLang="cs-CZ" sz="9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Chalas</a:t>
            </a:r>
            <a:r>
              <a:rPr lang="cs-CZ" altLang="cs-CZ" sz="9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		Ivan Vrzal	                  Zdeněk Havelka.              Prof. Vladimír Smejkal	         Miroslav Ludvík     </a:t>
            </a:r>
          </a:p>
          <a:p>
            <a:pPr marL="11113" lvl="8" indent="0">
              <a:lnSpc>
                <a:spcPct val="90000"/>
              </a:lnSpc>
              <a:defRPr/>
            </a:pP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implementace národních, přeshraničních i celoevropských projektů zaměřených na digitalizaci MSP (např. </a:t>
            </a:r>
            <a:r>
              <a:rPr lang="en-GB" altLang="cs-CZ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DigitaliseSME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, </a:t>
            </a:r>
            <a:r>
              <a:rPr lang="cs-CZ" altLang="cs-CZ" sz="1600" b="1" u="sng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Smart </a:t>
            </a:r>
            <a:r>
              <a:rPr lang="cs-CZ" altLang="cs-CZ" sz="1600" b="1" u="sng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Factory</a:t>
            </a:r>
            <a:r>
              <a:rPr lang="cs-CZ" altLang="cs-CZ" sz="1600" b="1" u="sng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Hub</a:t>
            </a:r>
            <a:r>
              <a:rPr lang="cs-CZ" altLang="cs-CZ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,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cs-CZ" altLang="cs-CZ" sz="1600" b="1" u="sng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RIMA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–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Robotics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Infrastracture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in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Manufacturing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, </a:t>
            </a:r>
            <a:r>
              <a:rPr lang="cs-CZ" altLang="cs-CZ" sz="1600" b="1" u="sng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Cloudifacturing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nebo </a:t>
            </a:r>
            <a:r>
              <a:rPr lang="cs-CZ" altLang="cs-CZ" sz="1600" b="1" u="sng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TETRAMAX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) </a:t>
            </a:r>
            <a:endParaRPr altLang="cs-CZ" sz="16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67588" name="Obrázek 3">
            <a:extLst>
              <a:ext uri="{FF2B5EF4-FFF2-40B4-BE49-F238E27FC236}">
                <a16:creationId xmlns:a16="http://schemas.microsoft.com/office/drawing/2014/main" xmlns="" id="{1D65F716-9227-48DC-8AA5-87DF2EED7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1444" y="-116864"/>
            <a:ext cx="2183164" cy="109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Obdélník 3">
            <a:extLst>
              <a:ext uri="{FF2B5EF4-FFF2-40B4-BE49-F238E27FC236}">
                <a16:creationId xmlns:a16="http://schemas.microsoft.com/office/drawing/2014/main" xmlns="" id="{C2C7B76E-0CD8-4658-BAE9-85B15EB97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17" y="283061"/>
            <a:ext cx="7005637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Platforma </a:t>
            </a:r>
            <a:r>
              <a:rPr kumimoji="0" lang="cs-CZ" altLang="cs-C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CEE</a:t>
            </a:r>
            <a:r>
              <a:rPr kumimoji="0" lang="cs-CZ" altLang="cs-C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Inno</a:t>
            </a:r>
            <a:r>
              <a:rPr kumimoji="0" lang="cs-CZ" alt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– Středoevropská platforma pro digitální inovace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5A8AD3D3-2128-2D49-BE2B-7C4D5512DB6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0968" y="1671995"/>
            <a:ext cx="1168201" cy="116820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10EF4A47-9970-3D44-B7E0-D24B241DE4A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55535" y="1671994"/>
            <a:ext cx="1168201" cy="116820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44B9AC5E-0289-574B-AF98-029255376D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0102" y="1671994"/>
            <a:ext cx="1094425" cy="117754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669B57F2-C45C-8247-8C12-F0804855AD7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74904" y="1657980"/>
            <a:ext cx="1177544" cy="117754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E0477A9B-C63A-DB4C-AA61-5FDC1EBB7A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8651" y="1667321"/>
            <a:ext cx="1299887" cy="117754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D27E01E0-96CF-4F40-8B1A-28E9219F2A9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68814" y="1653842"/>
            <a:ext cx="994638" cy="118030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C0034A02-E5B9-8E40-BA93-D3845570C8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9818" y="1653840"/>
            <a:ext cx="1041445" cy="118030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EDFB8637-AC41-AB4F-AF1E-46754930D0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111" y="3561554"/>
            <a:ext cx="4434636" cy="28149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C913E5B9-9DE9-5346-90EE-A232401BEE4C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063676" y="4818900"/>
            <a:ext cx="2831182" cy="112775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AACF8313-63B2-E442-8B37-3A04DEE4BE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39320" y="3548525"/>
            <a:ext cx="6656106" cy="126234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xmlns="" id="{9C22C211-CF0A-4443-AFA4-5273581C8E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39320" y="4842287"/>
            <a:ext cx="1714500" cy="11430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xmlns="" id="{34E9EAD0-47ED-5E46-AFC7-3389C7282735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903350" y="4815882"/>
            <a:ext cx="2192076" cy="89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446351"/>
      </p:ext>
    </p:extLst>
  </p:cSld>
  <p:clrMapOvr>
    <a:masterClrMapping/>
  </p:clrMapOvr>
</p:sld>
</file>

<file path=ppt/theme/theme1.xml><?xml version="1.0" encoding="utf-8"?>
<a:theme xmlns:a="http://schemas.openxmlformats.org/drawingml/2006/main" name="1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21817</TotalTime>
  <Words>1005</Words>
  <Application>Microsoft Macintosh PowerPoint</Application>
  <PresentationFormat>Vlastní</PresentationFormat>
  <Paragraphs>172</Paragraphs>
  <Slides>13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5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1_Motiv sady Office</vt:lpstr>
      <vt:lpstr>3_Motiv sady Office</vt:lpstr>
      <vt:lpstr>2_Motiv sady Office</vt:lpstr>
      <vt:lpstr>Motiv Office</vt:lpstr>
      <vt:lpstr>4_Motiv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Sdružení CzechInno</vt:lpstr>
      <vt:lpstr>Zapojte se, budete vítáni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Tereza Šamanová</dc:creator>
  <cp:lastModifiedBy>pc</cp:lastModifiedBy>
  <cp:revision>76</cp:revision>
  <cp:lastPrinted>2019-11-26T18:06:30Z</cp:lastPrinted>
  <dcterms:created xsi:type="dcterms:W3CDTF">2018-10-23T21:12:17Z</dcterms:created>
  <dcterms:modified xsi:type="dcterms:W3CDTF">2019-12-02T14:14:12Z</dcterms:modified>
</cp:coreProperties>
</file>