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7.xml" ContentType="application/vnd.openxmlformats-officedocument.theme+xml"/>
  <Override PartName="/ppt/slideLayouts/slideLayout77.xml" ContentType="application/vnd.openxmlformats-officedocument.presentationml.slideLayout+xml"/>
  <Override PartName="/ppt/theme/theme8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  <p:sldMasterId id="2147483650" r:id="rId3"/>
    <p:sldMasterId id="2147485241" r:id="rId4"/>
    <p:sldMasterId id="2147485249" r:id="rId5"/>
    <p:sldMasterId id="2147485276" r:id="rId6"/>
    <p:sldMasterId id="2147485288" r:id="rId7"/>
    <p:sldMasterId id="2147485319" r:id="rId8"/>
    <p:sldMasterId id="2147485464" r:id="rId9"/>
  </p:sldMasterIdLst>
  <p:notesMasterIdLst>
    <p:notesMasterId r:id="rId17"/>
  </p:notesMasterIdLst>
  <p:handoutMasterIdLst>
    <p:handoutMasterId r:id="rId18"/>
  </p:handoutMasterIdLst>
  <p:sldIdLst>
    <p:sldId id="258" r:id="rId10"/>
    <p:sldId id="310" r:id="rId11"/>
    <p:sldId id="402" r:id="rId12"/>
    <p:sldId id="403" r:id="rId13"/>
    <p:sldId id="404" r:id="rId14"/>
    <p:sldId id="406" r:id="rId15"/>
    <p:sldId id="405" r:id="rId16"/>
  </p:sldIdLst>
  <p:sldSz cx="9144000" cy="6858000" type="screen4x3"/>
  <p:notesSz cx="6735763" cy="98663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A8"/>
    <a:srgbClr val="00587C"/>
    <a:srgbClr val="006491"/>
    <a:srgbClr val="006BA6"/>
    <a:srgbClr val="006BBC"/>
    <a:srgbClr val="64B4E6"/>
    <a:srgbClr val="F8F8F8"/>
    <a:srgbClr val="B9E9FF"/>
    <a:srgbClr val="FF990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7" autoAdjust="0"/>
    <p:restoredTop sz="91774" autoAdjust="0"/>
  </p:normalViewPr>
  <p:slideViewPr>
    <p:cSldViewPr>
      <p:cViewPr>
        <p:scale>
          <a:sx n="70" d="100"/>
          <a:sy n="70" d="100"/>
        </p:scale>
        <p:origin x="104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64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06404D-AD19-4FD9-AD00-5C29C5264A06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535565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269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smtClean="0"/>
              <a:t>Cliquez pour modifier les styles du texte du masque</a:t>
            </a:r>
          </a:p>
          <a:p>
            <a:pPr lvl="1"/>
            <a:r>
              <a:rPr lang="fr-FR" altLang="en-US" noProof="0" smtClean="0"/>
              <a:t>Deuxième niveau</a:t>
            </a:r>
          </a:p>
          <a:p>
            <a:pPr lvl="2"/>
            <a:r>
              <a:rPr lang="fr-FR" altLang="en-US" noProof="0" smtClean="0"/>
              <a:t>Troisième niveau</a:t>
            </a:r>
          </a:p>
          <a:p>
            <a:pPr lvl="3"/>
            <a:r>
              <a:rPr lang="fr-FR" altLang="en-US" noProof="0" smtClean="0"/>
              <a:t>Quatrième niveau</a:t>
            </a:r>
          </a:p>
          <a:p>
            <a:pPr lvl="4"/>
            <a:r>
              <a:rPr lang="fr-FR" altLang="en-US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710773-3471-4079-B295-CAD761D672AC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6967713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37593588" indent="-37139563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31888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585913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38350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4955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527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099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671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9F7367D3-2607-47D5-BD08-BE701AC27546}" type="slidenum">
              <a:rPr lang="fr-FR" altLang="en-US" sz="1200" smtClean="0"/>
              <a:pPr/>
              <a:t>1</a:t>
            </a:fld>
            <a:endParaRPr lang="fr-FR" altLang="en-US" sz="1200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37593588" indent="-37139563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31888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585913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38350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4955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527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099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671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5AEB46B6-0388-44D0-AB35-816085AD2DD1}" type="slidenum">
              <a:rPr lang="fr-FR" altLang="en-US" sz="1200" smtClean="0"/>
              <a:pPr/>
              <a:t>2</a:t>
            </a:fld>
            <a:endParaRPr lang="fr-FR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37593588" indent="-37139563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31888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585913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38350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4955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527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099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671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5AEB46B6-0388-44D0-AB35-816085AD2DD1}" type="slidenum">
              <a:rPr lang="fr-FR" altLang="en-US" sz="1200" smtClean="0"/>
              <a:pPr/>
              <a:t>3</a:t>
            </a:fld>
            <a:endParaRPr lang="fr-F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41489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37593588" indent="-37139563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31888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585913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38350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4955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527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099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671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5AEB46B6-0388-44D0-AB35-816085AD2DD1}" type="slidenum">
              <a:rPr lang="fr-FR" altLang="en-US" sz="1200" smtClean="0"/>
              <a:pPr/>
              <a:t>4</a:t>
            </a:fld>
            <a:endParaRPr lang="fr-F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954365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37593588" indent="-37139563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31888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585913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38350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4955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527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099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671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5AEB46B6-0388-44D0-AB35-816085AD2DD1}" type="slidenum">
              <a:rPr lang="fr-FR" altLang="en-US" sz="1200" smtClean="0"/>
              <a:pPr/>
              <a:t>5</a:t>
            </a:fld>
            <a:endParaRPr lang="fr-F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805052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37593588" indent="-37139563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31888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585913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38350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4955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527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099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671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5AEB46B6-0388-44D0-AB35-816085AD2DD1}" type="slidenum">
              <a:rPr lang="fr-FR" altLang="en-US" sz="1200" smtClean="0"/>
              <a:pPr/>
              <a:t>6</a:t>
            </a:fld>
            <a:endParaRPr lang="fr-F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846748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37593588" indent="-37139563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31888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585913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38350" indent="-2254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4955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527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099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6715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5AEB46B6-0388-44D0-AB35-816085AD2DD1}" type="slidenum">
              <a:rPr lang="fr-FR" altLang="en-US" sz="1200" smtClean="0"/>
              <a:pPr/>
              <a:t>7</a:t>
            </a:fld>
            <a:endParaRPr lang="fr-F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41359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jpe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latin typeface="Myriad Pro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3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latin typeface="Myriad Pro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 baseline="0">
                <a:latin typeface="Myriad Pro Light" charset="0"/>
              </a:defRPr>
            </a:lvl1pPr>
            <a:lvl2pPr>
              <a:defRPr sz="2800" baseline="0">
                <a:latin typeface="Myriad Pro Light" charset="0"/>
              </a:defRPr>
            </a:lvl2pPr>
            <a:lvl3pPr>
              <a:defRPr sz="2400" baseline="0">
                <a:latin typeface="Myriad Pro Light" charset="0"/>
              </a:defRPr>
            </a:lvl3pPr>
            <a:lvl4pPr>
              <a:defRPr sz="2000" baseline="0">
                <a:latin typeface="Myriad Pro Light" charset="0"/>
              </a:defRPr>
            </a:lvl4pPr>
            <a:lvl5pPr>
              <a:defRPr sz="2000" baseline="0">
                <a:latin typeface="Myriad Pro Light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latin typeface="Myriad Pro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281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 i="0"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latin typeface="Myriad Pro Light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2815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14475"/>
            <a:ext cx="7772400" cy="55245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514600"/>
            <a:ext cx="7772400" cy="3429000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latin typeface="Myriad Pro Light" charset="0"/>
              </a:defRPr>
            </a:lvl1pPr>
            <a:lvl2pPr>
              <a:defRPr baseline="0">
                <a:latin typeface="Myriad Pro Light" charset="0"/>
              </a:defRPr>
            </a:lvl2pPr>
            <a:lvl3pPr>
              <a:defRPr baseline="0">
                <a:latin typeface="Myriad Pro Light" charset="0"/>
              </a:defRPr>
            </a:lvl3pPr>
            <a:lvl4pPr>
              <a:defRPr baseline="0">
                <a:latin typeface="Myriad Pro Light" charset="0"/>
              </a:defRPr>
            </a:lvl4pPr>
            <a:lvl5pPr>
              <a:defRPr baseline="0">
                <a:latin typeface="Myriad Pro Ligh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3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219200"/>
            <a:ext cx="1943100" cy="4724400"/>
          </a:xfrm>
          <a:prstGeom prst="rect">
            <a:avLst/>
          </a:prstGeom>
        </p:spPr>
        <p:txBody>
          <a:bodyPr vert="eaVert"/>
          <a:lstStyle>
            <a:lvl1pPr>
              <a:defRPr b="0" i="0"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19200"/>
            <a:ext cx="5676900" cy="4724400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latin typeface="Myriad Pro Light" charset="0"/>
              </a:defRPr>
            </a:lvl1pPr>
            <a:lvl2pPr>
              <a:defRPr baseline="0">
                <a:latin typeface="Myriad Pro Light" charset="0"/>
              </a:defRPr>
            </a:lvl2pPr>
            <a:lvl3pPr>
              <a:defRPr baseline="0">
                <a:latin typeface="Myriad Pro Light" charset="0"/>
              </a:defRPr>
            </a:lvl3pPr>
            <a:lvl4pPr>
              <a:defRPr baseline="0">
                <a:latin typeface="Myriad Pro Light" charset="0"/>
              </a:defRPr>
            </a:lvl4pPr>
            <a:lvl5pPr>
              <a:defRPr baseline="0">
                <a:latin typeface="Myriad Pro Ligh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008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514600"/>
            <a:ext cx="3810000" cy="3429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 Light" charset="0"/>
              </a:defRPr>
            </a:lvl1pPr>
            <a:lvl2pPr>
              <a:defRPr baseline="0">
                <a:latin typeface="Myriad Pro Light" charset="0"/>
              </a:defRPr>
            </a:lvl2pPr>
            <a:lvl3pPr>
              <a:defRPr baseline="0">
                <a:latin typeface="Myriad Pro Light" charset="0"/>
              </a:defRPr>
            </a:lvl3pPr>
            <a:lvl4pPr>
              <a:defRPr baseline="0">
                <a:latin typeface="Myriad Pro Light" charset="0"/>
              </a:defRPr>
            </a:lvl4pPr>
            <a:lvl5pPr>
              <a:defRPr baseline="0">
                <a:latin typeface="Myriad Pro Ligh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429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 Light" charset="0"/>
              </a:defRPr>
            </a:lvl1pPr>
            <a:lvl2pPr>
              <a:defRPr baseline="0">
                <a:latin typeface="Myriad Pro Light" charset="0"/>
              </a:defRPr>
            </a:lvl2pPr>
            <a:lvl3pPr>
              <a:defRPr baseline="0">
                <a:latin typeface="Myriad Pro Light" charset="0"/>
              </a:defRPr>
            </a:lvl3pPr>
            <a:lvl4pPr>
              <a:defRPr baseline="0">
                <a:latin typeface="Myriad Pro Light" charset="0"/>
              </a:defRPr>
            </a:lvl4pPr>
            <a:lvl5pPr>
              <a:defRPr baseline="0">
                <a:latin typeface="Myriad Pro Ligh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481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latin typeface="MyriadPro-Regular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0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402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48585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47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0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14475"/>
            <a:ext cx="7772400" cy="55245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3429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 Light" charset="0"/>
              </a:defRPr>
            </a:lvl1pPr>
            <a:lvl2pPr>
              <a:defRPr baseline="0">
                <a:latin typeface="Myriad Pro Light" charset="0"/>
              </a:defRPr>
            </a:lvl2pPr>
            <a:lvl3pPr>
              <a:defRPr baseline="0">
                <a:latin typeface="Myriad Pro Light" charset="0"/>
              </a:defRPr>
            </a:lvl3pPr>
            <a:lvl4pPr>
              <a:defRPr baseline="0">
                <a:latin typeface="Myriad Pro Light" charset="0"/>
              </a:defRPr>
            </a:lvl4pPr>
            <a:lvl5pPr>
              <a:defRPr baseline="0">
                <a:latin typeface="Myriad Pro Ligh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7365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11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941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9793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1244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817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454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099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339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64516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aseline="0">
                <a:latin typeface="Myriad Pro Light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929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766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98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S:\BISONetPLUS\PR\grafika\Loga\TC\TC_cj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949950"/>
            <a:ext cx="1319001" cy="71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S:\BISONetPLUS\PR\grafika\Loga\EEN\MPO\mpo-logo-cz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987163"/>
            <a:ext cx="1349257" cy="71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12382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89555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07591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732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703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Blogger Sans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latin typeface="Myriad Pro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727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14475"/>
            <a:ext cx="7772400" cy="55245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Blogger Sans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3429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 Light" charset="0"/>
              </a:defRPr>
            </a:lvl1pPr>
            <a:lvl2pPr>
              <a:defRPr baseline="0">
                <a:solidFill>
                  <a:schemeClr val="bg1"/>
                </a:solidFill>
                <a:latin typeface="Myriad Pro Light" charset="0"/>
              </a:defRPr>
            </a:lvl2pPr>
            <a:lvl3pPr>
              <a:defRPr baseline="0">
                <a:latin typeface="Myriad Pro Light" charset="0"/>
              </a:defRPr>
            </a:lvl3pPr>
            <a:lvl4pPr>
              <a:defRPr baseline="0">
                <a:latin typeface="Myriad Pro Light" charset="0"/>
              </a:defRPr>
            </a:lvl4pPr>
            <a:lvl5pPr>
              <a:defRPr baseline="0">
                <a:latin typeface="Myriad Pro Light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8616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 baseline="0">
                <a:latin typeface="Blogger Sans" charset="0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aseline="0">
                <a:latin typeface="Myriad Pro Light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9703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14475"/>
            <a:ext cx="7772400" cy="55245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42900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Myriad Pro Light" charset="0"/>
              </a:defRPr>
            </a:lvl1pPr>
            <a:lvl2pPr>
              <a:defRPr sz="2400" baseline="0">
                <a:latin typeface="Myriad Pro Light" charset="0"/>
              </a:defRPr>
            </a:lvl2pPr>
            <a:lvl3pPr>
              <a:defRPr sz="2000" baseline="0">
                <a:latin typeface="Myriad Pro Light" charset="0"/>
              </a:defRPr>
            </a:lvl3pPr>
            <a:lvl4pPr>
              <a:defRPr sz="1800" baseline="0">
                <a:latin typeface="Myriad Pro Light" charset="0"/>
              </a:defRPr>
            </a:lvl4pPr>
            <a:lvl5pPr>
              <a:defRPr sz="1800" baseline="0">
                <a:latin typeface="Myriad Pro Light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42900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Myriad Pro Light" charset="0"/>
              </a:defRPr>
            </a:lvl1pPr>
            <a:lvl2pPr>
              <a:defRPr sz="2400" baseline="0">
                <a:latin typeface="Myriad Pro Light" charset="0"/>
              </a:defRPr>
            </a:lvl2pPr>
            <a:lvl3pPr>
              <a:defRPr sz="2000" baseline="0">
                <a:latin typeface="Myriad Pro Light" charset="0"/>
              </a:defRPr>
            </a:lvl3pPr>
            <a:lvl4pPr>
              <a:defRPr sz="1800" baseline="0">
                <a:latin typeface="Myriad Pro Light" charset="0"/>
              </a:defRPr>
            </a:lvl4pPr>
            <a:lvl5pPr>
              <a:defRPr sz="1800" baseline="0">
                <a:latin typeface="Myriad Pro Light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50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14475"/>
            <a:ext cx="7772400" cy="55245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Blogger Sans" charset="0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42900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Myriad Pro Light" charset="0"/>
              </a:defRPr>
            </a:lvl1pPr>
            <a:lvl2pPr>
              <a:defRPr sz="2400" baseline="0">
                <a:latin typeface="Myriad Pro Light" charset="0"/>
              </a:defRPr>
            </a:lvl2pPr>
            <a:lvl3pPr>
              <a:defRPr sz="2000" baseline="0">
                <a:latin typeface="Myriad Pro Light" charset="0"/>
              </a:defRPr>
            </a:lvl3pPr>
            <a:lvl4pPr>
              <a:defRPr sz="1800" baseline="0">
                <a:latin typeface="Myriad Pro Light" charset="0"/>
              </a:defRPr>
            </a:lvl4pPr>
            <a:lvl5pPr>
              <a:defRPr sz="1800" baseline="0">
                <a:latin typeface="Myriad Pro Light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42900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Myriad Pro Light" charset="0"/>
              </a:defRPr>
            </a:lvl1pPr>
            <a:lvl2pPr>
              <a:defRPr sz="2400" baseline="0">
                <a:latin typeface="Myriad Pro Light" charset="0"/>
              </a:defRPr>
            </a:lvl2pPr>
            <a:lvl3pPr>
              <a:defRPr sz="2000" baseline="0">
                <a:latin typeface="Myriad Pro Light" charset="0"/>
              </a:defRPr>
            </a:lvl3pPr>
            <a:lvl4pPr>
              <a:defRPr sz="1800" baseline="0">
                <a:latin typeface="Myriad Pro Light" charset="0"/>
              </a:defRPr>
            </a:lvl4pPr>
            <a:lvl5pPr>
              <a:defRPr sz="1800" baseline="0">
                <a:latin typeface="Myriad Pro Light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0349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Blogger Sans" charset="0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latin typeface="Myriad Pro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Myriad Pro Light" charset="0"/>
              </a:defRPr>
            </a:lvl1pPr>
            <a:lvl2pPr>
              <a:defRPr sz="2000" baseline="0">
                <a:latin typeface="Myriad Pro Light" charset="0"/>
              </a:defRPr>
            </a:lvl2pPr>
            <a:lvl3pPr>
              <a:defRPr sz="1800" baseline="0">
                <a:latin typeface="Myriad Pro Light" charset="0"/>
              </a:defRPr>
            </a:lvl3pPr>
            <a:lvl4pPr>
              <a:defRPr sz="1600" baseline="0">
                <a:latin typeface="Myriad Pro Light" charset="0"/>
              </a:defRPr>
            </a:lvl4pPr>
            <a:lvl5pPr>
              <a:defRPr sz="1600" baseline="0">
                <a:latin typeface="Myriad Pro Light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latin typeface="Myriad Pro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Myriad Pro Light" charset="0"/>
              </a:defRPr>
            </a:lvl1pPr>
            <a:lvl2pPr>
              <a:defRPr sz="2000" baseline="0">
                <a:latin typeface="Myriad Pro Light" charset="0"/>
              </a:defRPr>
            </a:lvl2pPr>
            <a:lvl3pPr>
              <a:defRPr sz="1800" baseline="0">
                <a:latin typeface="Myriad Pro Light" charset="0"/>
              </a:defRPr>
            </a:lvl3pPr>
            <a:lvl4pPr>
              <a:defRPr sz="1600" baseline="0">
                <a:latin typeface="Myriad Pro Light" charset="0"/>
              </a:defRPr>
            </a:lvl4pPr>
            <a:lvl5pPr>
              <a:defRPr sz="1600" baseline="0">
                <a:latin typeface="Myriad Pro Light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791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Blogger Sans" charset="0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514600"/>
            <a:ext cx="3810000" cy="3429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 Light" charset="0"/>
              </a:defRPr>
            </a:lvl1pPr>
            <a:lvl2pPr>
              <a:defRPr baseline="0">
                <a:latin typeface="Myriad Pro Light" charset="0"/>
              </a:defRPr>
            </a:lvl2pPr>
            <a:lvl3pPr>
              <a:defRPr baseline="0">
                <a:latin typeface="Myriad Pro Light" charset="0"/>
              </a:defRPr>
            </a:lvl3pPr>
            <a:lvl4pPr>
              <a:defRPr baseline="0">
                <a:latin typeface="Myriad Pro Light" charset="0"/>
              </a:defRPr>
            </a:lvl4pPr>
            <a:lvl5pPr>
              <a:defRPr baseline="0">
                <a:latin typeface="Myriad Pro Light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429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 Light" charset="0"/>
              </a:defRPr>
            </a:lvl1pPr>
            <a:lvl2pPr>
              <a:defRPr baseline="0">
                <a:latin typeface="Myriad Pro Light" charset="0"/>
              </a:defRPr>
            </a:lvl2pPr>
            <a:lvl3pPr>
              <a:defRPr baseline="0">
                <a:latin typeface="Myriad Pro Light" charset="0"/>
              </a:defRPr>
            </a:lvl3pPr>
            <a:lvl4pPr>
              <a:defRPr baseline="0">
                <a:latin typeface="Myriad Pro Light" charset="0"/>
              </a:defRPr>
            </a:lvl4pPr>
            <a:lvl5pPr>
              <a:defRPr baseline="0">
                <a:latin typeface="Myriad Pro Light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245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3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4" name="Picture 6" descr="S:\BISONetPLUS\PR\grafika\Loga\TC\TC_cj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949950"/>
            <a:ext cx="1319001" cy="71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S:\BISONetPLUS\PR\grafika\Loga\EEN\MPO\mpo-logo-cz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987163"/>
            <a:ext cx="1349257" cy="71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6001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992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835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871199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500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933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2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latin typeface="Myriad Pro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Myriad Pro Light" charset="0"/>
              </a:defRPr>
            </a:lvl1pPr>
            <a:lvl2pPr>
              <a:defRPr sz="2000" baseline="0">
                <a:latin typeface="Myriad Pro Light" charset="0"/>
              </a:defRPr>
            </a:lvl2pPr>
            <a:lvl3pPr>
              <a:defRPr sz="1800" baseline="0">
                <a:latin typeface="Myriad Pro Light" charset="0"/>
              </a:defRPr>
            </a:lvl3pPr>
            <a:lvl4pPr>
              <a:defRPr sz="1600" baseline="0">
                <a:latin typeface="Myriad Pro Light" charset="0"/>
              </a:defRPr>
            </a:lvl4pPr>
            <a:lvl5pPr>
              <a:defRPr sz="1600" baseline="0">
                <a:latin typeface="Myriad Pro Light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latin typeface="Myriad Pro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Myriad Pro Light" charset="0"/>
              </a:defRPr>
            </a:lvl1pPr>
            <a:lvl2pPr>
              <a:defRPr sz="2000" baseline="0">
                <a:latin typeface="Myriad Pro Light" charset="0"/>
              </a:defRPr>
            </a:lvl2pPr>
            <a:lvl3pPr>
              <a:defRPr sz="1800" baseline="0">
                <a:latin typeface="Myriad Pro Light" charset="0"/>
              </a:defRPr>
            </a:lvl3pPr>
            <a:lvl4pPr>
              <a:defRPr sz="1600" baseline="0">
                <a:latin typeface="Myriad Pro Light" charset="0"/>
              </a:defRPr>
            </a:lvl4pPr>
            <a:lvl5pPr>
              <a:defRPr sz="1600" baseline="0">
                <a:latin typeface="Myriad Pro Light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5511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14"/>
          <p:cNvGrpSpPr>
            <a:grpSpLocks/>
          </p:cNvGrpSpPr>
          <p:nvPr userDrawn="1"/>
        </p:nvGrpSpPr>
        <p:grpSpPr bwMode="auto">
          <a:xfrm>
            <a:off x="2862263" y="5984875"/>
            <a:ext cx="3294062" cy="720725"/>
            <a:chOff x="2862170" y="5985324"/>
            <a:chExt cx="3294006" cy="720000"/>
          </a:xfrm>
        </p:grpSpPr>
        <p:sp>
          <p:nvSpPr>
            <p:cNvPr id="5" name="Obdélník 15"/>
            <p:cNvSpPr>
              <a:spLocks noChangeArrowheads="1"/>
            </p:cNvSpPr>
            <p:nvPr/>
          </p:nvSpPr>
          <p:spPr bwMode="auto">
            <a:xfrm>
              <a:off x="3275855" y="6021288"/>
              <a:ext cx="2880321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endParaRPr lang="cs-CZ" altLang="cs-CZ">
                <a:solidFill>
                  <a:srgbClr val="000000"/>
                </a:solidFill>
              </a:endParaRPr>
            </a:p>
          </p:txBody>
        </p:sp>
        <p:pic>
          <p:nvPicPr>
            <p:cNvPr id="6" name="Picture 6" descr="S:\BISONetPLUS\PR\grafika\Loga\TC\TC_cj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5985324"/>
              <a:ext cx="1253612" cy="684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S:\BISONetPLUS\PR\grafika\Loga\EEN\MPO\mpo-logo-cz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2170" y="5985324"/>
              <a:ext cx="1349790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670821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7" name="Skupina 14"/>
          <p:cNvGrpSpPr>
            <a:grpSpLocks/>
          </p:cNvGrpSpPr>
          <p:nvPr userDrawn="1"/>
        </p:nvGrpSpPr>
        <p:grpSpPr bwMode="auto">
          <a:xfrm>
            <a:off x="2862263" y="5984875"/>
            <a:ext cx="3294062" cy="720725"/>
            <a:chOff x="2862170" y="5985324"/>
            <a:chExt cx="3294006" cy="720000"/>
          </a:xfrm>
        </p:grpSpPr>
        <p:sp>
          <p:nvSpPr>
            <p:cNvPr id="8" name="Obdélník 15"/>
            <p:cNvSpPr>
              <a:spLocks noChangeArrowheads="1"/>
            </p:cNvSpPr>
            <p:nvPr/>
          </p:nvSpPr>
          <p:spPr bwMode="auto">
            <a:xfrm>
              <a:off x="3275855" y="6021288"/>
              <a:ext cx="2880321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endParaRPr lang="cs-CZ" altLang="cs-CZ">
                <a:solidFill>
                  <a:srgbClr val="000000"/>
                </a:solidFill>
              </a:endParaRPr>
            </a:p>
          </p:txBody>
        </p:sp>
        <p:pic>
          <p:nvPicPr>
            <p:cNvPr id="9" name="Picture 6" descr="S:\BISONetPLUS\PR\grafika\Loga\TC\TC_cj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5985324"/>
              <a:ext cx="1253612" cy="684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S:\BISONetPLUS\PR\grafika\Loga\EEN\MPO\mpo-logo-cz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2170" y="5985324"/>
              <a:ext cx="1349790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885133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7" name="Skupina 14"/>
          <p:cNvGrpSpPr>
            <a:grpSpLocks/>
          </p:cNvGrpSpPr>
          <p:nvPr userDrawn="1"/>
        </p:nvGrpSpPr>
        <p:grpSpPr bwMode="auto">
          <a:xfrm>
            <a:off x="2862263" y="5984875"/>
            <a:ext cx="3294062" cy="720725"/>
            <a:chOff x="2862170" y="5985324"/>
            <a:chExt cx="3294006" cy="720000"/>
          </a:xfrm>
        </p:grpSpPr>
        <p:sp>
          <p:nvSpPr>
            <p:cNvPr id="8" name="Obdélník 15"/>
            <p:cNvSpPr>
              <a:spLocks noChangeArrowheads="1"/>
            </p:cNvSpPr>
            <p:nvPr/>
          </p:nvSpPr>
          <p:spPr bwMode="auto">
            <a:xfrm>
              <a:off x="3275855" y="6021288"/>
              <a:ext cx="2880321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endParaRPr lang="cs-CZ" altLang="cs-CZ">
                <a:solidFill>
                  <a:srgbClr val="000000"/>
                </a:solidFill>
              </a:endParaRPr>
            </a:p>
          </p:txBody>
        </p:sp>
        <p:pic>
          <p:nvPicPr>
            <p:cNvPr id="9" name="Picture 6" descr="S:\BISONetPLUS\PR\grafika\Loga\TC\TC_cj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5985324"/>
              <a:ext cx="1253612" cy="684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S:\BISONetPLUS\PR\grafika\Loga\EEN\MPO\mpo-logo-cz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2170" y="5985324"/>
              <a:ext cx="1349790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6809050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4763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029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latin typeface="MyriadPro-Regular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960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168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894842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050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14475"/>
            <a:ext cx="7772400" cy="552450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1071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6686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477031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217995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446101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069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7351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2255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583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92336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8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56622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526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67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14"/>
          <p:cNvGrpSpPr>
            <a:grpSpLocks/>
          </p:cNvGrpSpPr>
          <p:nvPr userDrawn="1"/>
        </p:nvGrpSpPr>
        <p:grpSpPr bwMode="auto">
          <a:xfrm>
            <a:off x="2862263" y="5984875"/>
            <a:ext cx="3294062" cy="720725"/>
            <a:chOff x="2862170" y="5985324"/>
            <a:chExt cx="3294006" cy="720000"/>
          </a:xfrm>
        </p:grpSpPr>
        <p:sp>
          <p:nvSpPr>
            <p:cNvPr id="5" name="Obdélník 15"/>
            <p:cNvSpPr>
              <a:spLocks noChangeArrowheads="1"/>
            </p:cNvSpPr>
            <p:nvPr/>
          </p:nvSpPr>
          <p:spPr bwMode="auto">
            <a:xfrm>
              <a:off x="3275855" y="6021288"/>
              <a:ext cx="2880321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endParaRPr lang="cs-CZ" altLang="cs-CZ">
                <a:solidFill>
                  <a:srgbClr val="000000"/>
                </a:solidFill>
              </a:endParaRPr>
            </a:p>
          </p:txBody>
        </p:sp>
        <p:pic>
          <p:nvPicPr>
            <p:cNvPr id="6" name="Picture 6" descr="S:\BISONetPLUS\PR\grafika\Loga\TC\TC_cj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5985324"/>
              <a:ext cx="1253612" cy="684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S:\BISONetPLUS\PR\grafika\Loga\EEN\MPO\mpo-logo-cz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2170" y="5985324"/>
              <a:ext cx="1349790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8545029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6"/>
          <p:cNvSpPr/>
          <p:nvPr userDrawn="1"/>
        </p:nvSpPr>
        <p:spPr bwMode="auto">
          <a:xfrm>
            <a:off x="3348038" y="6021388"/>
            <a:ext cx="2808287" cy="647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s-ES_tradnl" altLang="es-ES_tradnl" smtClean="0">
              <a:solidFill>
                <a:srgbClr val="000000"/>
              </a:solidFill>
            </a:endParaRPr>
          </a:p>
        </p:txBody>
      </p:sp>
      <p:sp>
        <p:nvSpPr>
          <p:cNvPr id="6" name="Rectángulo 9"/>
          <p:cNvSpPr>
            <a:spLocks noChangeArrowheads="1"/>
          </p:cNvSpPr>
          <p:nvPr userDrawn="1"/>
        </p:nvSpPr>
        <p:spPr bwMode="auto">
          <a:xfrm>
            <a:off x="3348038" y="6248400"/>
            <a:ext cx="280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defRPr/>
            </a:pPr>
            <a:r>
              <a:rPr lang="en-US" altLang="en-US" sz="1200" smtClean="0">
                <a:solidFill>
                  <a:srgbClr val="000000"/>
                </a:solidFill>
                <a:latin typeface="Myriad Pro Light"/>
              </a:rPr>
              <a:t>PLACE PARTNER’S LOGO HERE</a:t>
            </a:r>
            <a:endParaRPr lang="fr-FR" altLang="en-US" sz="1200" smtClean="0">
              <a:solidFill>
                <a:srgbClr val="000000"/>
              </a:solidFill>
              <a:latin typeface="Myriad Pro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610694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6"/>
          <p:cNvSpPr/>
          <p:nvPr userDrawn="1"/>
        </p:nvSpPr>
        <p:spPr bwMode="auto">
          <a:xfrm>
            <a:off x="3348038" y="6021388"/>
            <a:ext cx="2808287" cy="647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s-ES_tradnl" altLang="es-ES_tradnl" smtClean="0">
              <a:solidFill>
                <a:srgbClr val="000000"/>
              </a:solidFill>
            </a:endParaRPr>
          </a:p>
        </p:txBody>
      </p:sp>
      <p:sp>
        <p:nvSpPr>
          <p:cNvPr id="6" name="Rectángulo 9"/>
          <p:cNvSpPr>
            <a:spLocks noChangeArrowheads="1"/>
          </p:cNvSpPr>
          <p:nvPr userDrawn="1"/>
        </p:nvSpPr>
        <p:spPr bwMode="auto">
          <a:xfrm>
            <a:off x="3348038" y="6248400"/>
            <a:ext cx="280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defRPr/>
            </a:pPr>
            <a:r>
              <a:rPr lang="en-US" altLang="en-US" sz="1200" smtClean="0">
                <a:solidFill>
                  <a:srgbClr val="000000"/>
                </a:solidFill>
                <a:latin typeface="Myriad Pro Light"/>
              </a:rPr>
              <a:t>PLACE PARTNER’S LOGO HERE</a:t>
            </a:r>
            <a:endParaRPr lang="fr-FR" altLang="en-US" sz="1200" smtClean="0">
              <a:solidFill>
                <a:srgbClr val="000000"/>
              </a:solidFill>
              <a:latin typeface="Myriad Pro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2734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6"/>
          <p:cNvSpPr/>
          <p:nvPr userDrawn="1"/>
        </p:nvSpPr>
        <p:spPr bwMode="auto">
          <a:xfrm>
            <a:off x="3348038" y="6021388"/>
            <a:ext cx="2808287" cy="647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s-ES_tradnl" altLang="es-ES_tradnl" smtClean="0">
              <a:solidFill>
                <a:srgbClr val="000000"/>
              </a:solidFill>
            </a:endParaRPr>
          </a:p>
        </p:txBody>
      </p:sp>
      <p:sp>
        <p:nvSpPr>
          <p:cNvPr id="5" name="Rectángulo 9"/>
          <p:cNvSpPr>
            <a:spLocks noChangeArrowheads="1"/>
          </p:cNvSpPr>
          <p:nvPr userDrawn="1"/>
        </p:nvSpPr>
        <p:spPr bwMode="auto">
          <a:xfrm>
            <a:off x="3348038" y="6248400"/>
            <a:ext cx="280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defRPr/>
            </a:pPr>
            <a:r>
              <a:rPr lang="en-US" altLang="en-US" sz="1200" smtClean="0">
                <a:solidFill>
                  <a:srgbClr val="000000"/>
                </a:solidFill>
                <a:latin typeface="Myriad Pro Light"/>
              </a:rPr>
              <a:t>PLACE PARTNER’S LOGO HERE</a:t>
            </a:r>
            <a:endParaRPr lang="fr-FR" altLang="en-US" sz="1200" smtClean="0">
              <a:solidFill>
                <a:srgbClr val="000000"/>
              </a:solidFill>
              <a:latin typeface="Myriad Pro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5583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617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1423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latin typeface="MyriadPro-Regular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98129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0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Step-Visual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2"/>
          <p:cNvSpPr>
            <a:spLocks noChangeArrowheads="1"/>
          </p:cNvSpPr>
          <p:nvPr userDrawn="1"/>
        </p:nvSpPr>
        <p:spPr bwMode="auto">
          <a:xfrm>
            <a:off x="0" y="2693988"/>
            <a:ext cx="9144000" cy="2808287"/>
          </a:xfrm>
          <a:prstGeom prst="rect">
            <a:avLst/>
          </a:prstGeom>
          <a:solidFill>
            <a:srgbClr val="64B4E6"/>
          </a:solidFill>
          <a:ln>
            <a:noFill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>
              <a:solidFill>
                <a:srgbClr val="006491"/>
              </a:solidFill>
            </a:endParaRPr>
          </a:p>
        </p:txBody>
      </p:sp>
      <p:sp>
        <p:nvSpPr>
          <p:cNvPr id="11" name="TextBox 25"/>
          <p:cNvSpPr txBox="1">
            <a:spLocks noChangeArrowheads="1"/>
          </p:cNvSpPr>
          <p:nvPr userDrawn="1"/>
        </p:nvSpPr>
        <p:spPr bwMode="auto">
          <a:xfrm>
            <a:off x="720725" y="3048000"/>
            <a:ext cx="1619250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z="1800" b="1" smtClean="0"/>
          </a:p>
        </p:txBody>
      </p:sp>
      <p:sp>
        <p:nvSpPr>
          <p:cNvPr id="12" name="Oval 28"/>
          <p:cNvSpPr>
            <a:spLocks noChangeArrowheads="1"/>
          </p:cNvSpPr>
          <p:nvPr userDrawn="1"/>
        </p:nvSpPr>
        <p:spPr bwMode="auto">
          <a:xfrm>
            <a:off x="2443163" y="3048000"/>
            <a:ext cx="1030287" cy="1028700"/>
          </a:xfrm>
          <a:prstGeom prst="ellipse">
            <a:avLst/>
          </a:prstGeom>
          <a:noFill/>
          <a:ln w="63500" algn="ctr">
            <a:solidFill>
              <a:srgbClr val="006491"/>
            </a:solidFill>
            <a:round/>
            <a:headEnd/>
            <a:tailEnd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3" name="Down Arrow 32"/>
          <p:cNvSpPr>
            <a:spLocks noChangeArrowheads="1"/>
          </p:cNvSpPr>
          <p:nvPr userDrawn="1"/>
        </p:nvSpPr>
        <p:spPr bwMode="auto">
          <a:xfrm rot="16200000">
            <a:off x="4384675" y="2744788"/>
            <a:ext cx="374650" cy="1568450"/>
          </a:xfrm>
          <a:prstGeom prst="downArrow">
            <a:avLst>
              <a:gd name="adj1" fmla="val 50000"/>
              <a:gd name="adj2" fmla="val 96036"/>
            </a:avLst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4" name="Down Arrow 31"/>
          <p:cNvSpPr>
            <a:spLocks noChangeArrowheads="1"/>
          </p:cNvSpPr>
          <p:nvPr userDrawn="1"/>
        </p:nvSpPr>
        <p:spPr bwMode="auto">
          <a:xfrm rot="3000000">
            <a:off x="5200650" y="3830638"/>
            <a:ext cx="382588" cy="735012"/>
          </a:xfrm>
          <a:prstGeom prst="downArrow">
            <a:avLst>
              <a:gd name="adj1" fmla="val 50000"/>
              <a:gd name="adj2" fmla="val 88320"/>
            </a:avLst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5" name="Down Arrow 31"/>
          <p:cNvSpPr>
            <a:spLocks noChangeArrowheads="1"/>
          </p:cNvSpPr>
          <p:nvPr userDrawn="1"/>
        </p:nvSpPr>
        <p:spPr bwMode="auto">
          <a:xfrm rot="7800000">
            <a:off x="3560763" y="3830637"/>
            <a:ext cx="382588" cy="735013"/>
          </a:xfrm>
          <a:prstGeom prst="downArrow">
            <a:avLst>
              <a:gd name="adj1" fmla="val 50000"/>
              <a:gd name="adj2" fmla="val 88320"/>
            </a:avLst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6" name="Oval 23"/>
          <p:cNvSpPr>
            <a:spLocks noChangeArrowheads="1"/>
          </p:cNvSpPr>
          <p:nvPr/>
        </p:nvSpPr>
        <p:spPr bwMode="auto">
          <a:xfrm>
            <a:off x="4057650" y="4260850"/>
            <a:ext cx="1028700" cy="1028700"/>
          </a:xfrm>
          <a:prstGeom prst="ellipse">
            <a:avLst/>
          </a:prstGeom>
          <a:noFill/>
          <a:ln w="63500" algn="ctr">
            <a:solidFill>
              <a:srgbClr val="006491"/>
            </a:solidFill>
            <a:round/>
            <a:headEnd/>
            <a:tailEnd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7" name="Oval 30"/>
          <p:cNvSpPr>
            <a:spLocks noChangeArrowheads="1"/>
          </p:cNvSpPr>
          <p:nvPr userDrawn="1"/>
        </p:nvSpPr>
        <p:spPr bwMode="auto">
          <a:xfrm>
            <a:off x="5670550" y="3048000"/>
            <a:ext cx="1030288" cy="1028700"/>
          </a:xfrm>
          <a:prstGeom prst="ellipse">
            <a:avLst/>
          </a:prstGeom>
          <a:noFill/>
          <a:ln w="63500" algn="ctr">
            <a:solidFill>
              <a:srgbClr val="006491"/>
            </a:solidFill>
            <a:round/>
            <a:headEnd/>
            <a:tailEnd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8" name="Imagen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ángulo 17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sp>
        <p:nvSpPr>
          <p:cNvPr id="20" name="Rectángulo 15"/>
          <p:cNvSpPr/>
          <p:nvPr userDrawn="1"/>
        </p:nvSpPr>
        <p:spPr bwMode="auto">
          <a:xfrm>
            <a:off x="3348038" y="6021388"/>
            <a:ext cx="2808287" cy="647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s-ES_tradnl" altLang="es-ES_tradnl" smtClean="0"/>
          </a:p>
        </p:txBody>
      </p:sp>
      <p:sp>
        <p:nvSpPr>
          <p:cNvPr id="21" name="Rectángulo 21"/>
          <p:cNvSpPr>
            <a:spLocks noChangeArrowheads="1"/>
          </p:cNvSpPr>
          <p:nvPr userDrawn="1"/>
        </p:nvSpPr>
        <p:spPr bwMode="auto">
          <a:xfrm>
            <a:off x="3348038" y="6248400"/>
            <a:ext cx="280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defRPr/>
            </a:pPr>
            <a:r>
              <a:rPr lang="en-US" altLang="en-US" sz="1200" smtClean="0">
                <a:latin typeface="Myriad Pro Light"/>
              </a:rPr>
              <a:t>PLACE PARTNER’S LOGO HERE</a:t>
            </a:r>
            <a:endParaRPr lang="fr-FR" altLang="en-US" sz="1200" smtClean="0">
              <a:latin typeface="Myriad Pro Light"/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720725" y="1773936"/>
            <a:ext cx="7772400" cy="552450"/>
          </a:xfrm>
          <a:prstGeom prst="rect">
            <a:avLst/>
          </a:prstGeom>
        </p:spPr>
        <p:txBody>
          <a:bodyPr/>
          <a:lstStyle>
            <a:lvl1pPr>
              <a:defRPr b="0" baseline="0">
                <a:solidFill>
                  <a:srgbClr val="006491"/>
                </a:solidFill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7" name="Picture Placeholder 34"/>
          <p:cNvSpPr>
            <a:spLocks noGrp="1"/>
          </p:cNvSpPr>
          <p:nvPr>
            <p:ph type="pic" sz="quarter" idx="15"/>
          </p:nvPr>
        </p:nvSpPr>
        <p:spPr>
          <a:xfrm>
            <a:off x="2596853" y="3201987"/>
            <a:ext cx="722376" cy="720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3"/>
          </p:nvPr>
        </p:nvSpPr>
        <p:spPr>
          <a:xfrm>
            <a:off x="4198219" y="4437063"/>
            <a:ext cx="722376" cy="720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6" name="Picture Placeholder 34"/>
          <p:cNvSpPr>
            <a:spLocks noGrp="1"/>
          </p:cNvSpPr>
          <p:nvPr>
            <p:ph type="pic" sz="quarter" idx="14"/>
          </p:nvPr>
        </p:nvSpPr>
        <p:spPr>
          <a:xfrm>
            <a:off x="5824320" y="3193744"/>
            <a:ext cx="722376" cy="720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841752" y="3072516"/>
            <a:ext cx="1690688" cy="1136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baseline="0">
                <a:solidFill>
                  <a:schemeClr val="bg1"/>
                </a:solidFill>
                <a:latin typeface="Myriad Pro" charset="0"/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3" name="Text Placeholder 31"/>
          <p:cNvSpPr>
            <a:spLocks noGrp="1"/>
          </p:cNvSpPr>
          <p:nvPr>
            <p:ph type="body" sz="quarter" idx="12"/>
          </p:nvPr>
        </p:nvSpPr>
        <p:spPr>
          <a:xfrm>
            <a:off x="5220072" y="4535026"/>
            <a:ext cx="3312368" cy="9101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baseline="0">
                <a:solidFill>
                  <a:schemeClr val="bg1"/>
                </a:solidFill>
                <a:latin typeface="Myriad Pro" charset="0"/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0"/>
          </p:nvPr>
        </p:nvSpPr>
        <p:spPr>
          <a:xfrm>
            <a:off x="710876" y="3072516"/>
            <a:ext cx="1655762" cy="111283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="0" i="0" baseline="0">
                <a:solidFill>
                  <a:schemeClr val="bg1"/>
                </a:solidFill>
                <a:latin typeface="Myriad Pro" charset="0"/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6163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890859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8135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434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8812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5840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879773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640065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571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0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Step-Visual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Group 21"/>
          <p:cNvGraphicFramePr>
            <a:graphicFrameLocks noGrp="1"/>
          </p:cNvGraphicFramePr>
          <p:nvPr/>
        </p:nvGraphicFramePr>
        <p:xfrm>
          <a:off x="2895600" y="381000"/>
          <a:ext cx="5562600" cy="263525"/>
        </p:xfrm>
        <a:graphic>
          <a:graphicData uri="http://schemas.openxmlformats.org/drawingml/2006/table">
            <a:tbl>
              <a:tblPr/>
              <a:tblGrid>
                <a:gridCol w="556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pitchFamily="18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pitchFamily="18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pitchFamily="18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pitchFamily="18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pitchFamily="18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FA9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Title of the presentation | Date |</a:t>
                      </a:r>
                      <a:fld id="{010C732E-F7BD-4962-99B3-534D98B4C4A1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FA9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pPr marL="0" marR="0" lvl="0" indent="0" algn="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‹#›</a:t>
                      </a:fld>
                      <a:endParaRPr kumimoji="0" lang="fr-F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FA9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22"/>
          <p:cNvSpPr>
            <a:spLocks noChangeArrowheads="1"/>
          </p:cNvSpPr>
          <p:nvPr userDrawn="1"/>
        </p:nvSpPr>
        <p:spPr bwMode="auto">
          <a:xfrm>
            <a:off x="0" y="2693988"/>
            <a:ext cx="9144000" cy="2808287"/>
          </a:xfrm>
          <a:prstGeom prst="rect">
            <a:avLst/>
          </a:prstGeom>
          <a:solidFill>
            <a:srgbClr val="64B4E6"/>
          </a:solidFill>
          <a:ln>
            <a:noFill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>
              <a:solidFill>
                <a:srgbClr val="006491"/>
              </a:solidFill>
            </a:endParaRPr>
          </a:p>
        </p:txBody>
      </p:sp>
      <p:sp>
        <p:nvSpPr>
          <p:cNvPr id="12" name="TextBox 19"/>
          <p:cNvSpPr txBox="1">
            <a:spLocks noChangeArrowheads="1"/>
          </p:cNvSpPr>
          <p:nvPr userDrawn="1"/>
        </p:nvSpPr>
        <p:spPr bwMode="auto">
          <a:xfrm>
            <a:off x="720725" y="3048000"/>
            <a:ext cx="1619250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z="1800" b="1" smtClean="0"/>
          </a:p>
        </p:txBody>
      </p:sp>
      <p:sp>
        <p:nvSpPr>
          <p:cNvPr id="13" name="Oval 28"/>
          <p:cNvSpPr>
            <a:spLocks noChangeArrowheads="1"/>
          </p:cNvSpPr>
          <p:nvPr userDrawn="1"/>
        </p:nvSpPr>
        <p:spPr bwMode="auto">
          <a:xfrm>
            <a:off x="2382838" y="4270375"/>
            <a:ext cx="1030287" cy="1030288"/>
          </a:xfrm>
          <a:prstGeom prst="ellipse">
            <a:avLst/>
          </a:prstGeom>
          <a:noFill/>
          <a:ln w="63500" algn="ctr">
            <a:solidFill>
              <a:srgbClr val="006491"/>
            </a:solidFill>
            <a:round/>
            <a:headEnd/>
            <a:tailEnd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5730875" y="4270375"/>
            <a:ext cx="1030288" cy="1030288"/>
          </a:xfrm>
          <a:prstGeom prst="ellipse">
            <a:avLst/>
          </a:prstGeom>
          <a:noFill/>
          <a:ln w="63500" algn="ctr">
            <a:solidFill>
              <a:srgbClr val="006491"/>
            </a:solidFill>
            <a:round/>
            <a:headEnd/>
            <a:tailEnd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5" name="Down Arrow 32"/>
          <p:cNvSpPr>
            <a:spLocks noChangeArrowheads="1"/>
          </p:cNvSpPr>
          <p:nvPr userDrawn="1"/>
        </p:nvSpPr>
        <p:spPr bwMode="auto">
          <a:xfrm rot="5400000">
            <a:off x="4383881" y="3999707"/>
            <a:ext cx="376237" cy="1568450"/>
          </a:xfrm>
          <a:prstGeom prst="downArrow">
            <a:avLst>
              <a:gd name="adj1" fmla="val 50000"/>
              <a:gd name="adj2" fmla="val 95631"/>
            </a:avLst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6" name="Down Arrow 31"/>
          <p:cNvSpPr>
            <a:spLocks noChangeArrowheads="1"/>
          </p:cNvSpPr>
          <p:nvPr userDrawn="1"/>
        </p:nvSpPr>
        <p:spPr bwMode="auto">
          <a:xfrm rot="13800000">
            <a:off x="3690144" y="3755231"/>
            <a:ext cx="382588" cy="733425"/>
          </a:xfrm>
          <a:prstGeom prst="downArrow">
            <a:avLst>
              <a:gd name="adj1" fmla="val 50000"/>
              <a:gd name="adj2" fmla="val 88129"/>
            </a:avLst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7" name="Down Arrow 31"/>
          <p:cNvSpPr>
            <a:spLocks noChangeArrowheads="1"/>
          </p:cNvSpPr>
          <p:nvPr userDrawn="1"/>
        </p:nvSpPr>
        <p:spPr bwMode="auto">
          <a:xfrm rot="18600000">
            <a:off x="5130800" y="3789363"/>
            <a:ext cx="384175" cy="733425"/>
          </a:xfrm>
          <a:prstGeom prst="downArrow">
            <a:avLst>
              <a:gd name="adj1" fmla="val 50000"/>
              <a:gd name="adj2" fmla="val 87765"/>
            </a:avLst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8" name="Oval 23"/>
          <p:cNvSpPr>
            <a:spLocks noChangeArrowheads="1"/>
          </p:cNvSpPr>
          <p:nvPr userDrawn="1"/>
        </p:nvSpPr>
        <p:spPr bwMode="auto">
          <a:xfrm>
            <a:off x="4057650" y="2905125"/>
            <a:ext cx="1028700" cy="1028700"/>
          </a:xfrm>
          <a:prstGeom prst="ellipse">
            <a:avLst/>
          </a:prstGeom>
          <a:noFill/>
          <a:ln w="63500" algn="ctr">
            <a:solidFill>
              <a:srgbClr val="006491"/>
            </a:solidFill>
            <a:round/>
            <a:headEnd/>
            <a:tailEnd/>
          </a:ln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9" name="Imagen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ángulo 20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sp>
        <p:nvSpPr>
          <p:cNvPr id="21" name="Rectángulo 16"/>
          <p:cNvSpPr/>
          <p:nvPr userDrawn="1"/>
        </p:nvSpPr>
        <p:spPr bwMode="auto">
          <a:xfrm>
            <a:off x="3348038" y="6021388"/>
            <a:ext cx="2808287" cy="647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es-ES_tradnl" altLang="es-ES_tradnl" smtClean="0"/>
          </a:p>
        </p:txBody>
      </p:sp>
      <p:sp>
        <p:nvSpPr>
          <p:cNvPr id="22" name="Rectángulo 22"/>
          <p:cNvSpPr>
            <a:spLocks noChangeArrowheads="1"/>
          </p:cNvSpPr>
          <p:nvPr userDrawn="1"/>
        </p:nvSpPr>
        <p:spPr bwMode="auto">
          <a:xfrm>
            <a:off x="3348038" y="6248400"/>
            <a:ext cx="280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defRPr/>
            </a:pPr>
            <a:r>
              <a:rPr lang="en-US" altLang="en-US" sz="1200" smtClean="0">
                <a:latin typeface="Myriad Pro Light"/>
              </a:rPr>
              <a:t>PLACE PARTNER’S LOGO HERE</a:t>
            </a:r>
            <a:endParaRPr lang="fr-FR" altLang="en-US" sz="1200" smtClean="0">
              <a:latin typeface="Myriad Pro Light"/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0"/>
          </p:nvPr>
        </p:nvSpPr>
        <p:spPr>
          <a:xfrm>
            <a:off x="629772" y="4316908"/>
            <a:ext cx="1655762" cy="111283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="0" i="0" baseline="0">
                <a:solidFill>
                  <a:schemeClr val="bg1"/>
                </a:solidFill>
                <a:latin typeface="Myriad Pro" charset="0"/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</a:t>
            </a:r>
            <a:endParaRPr lang="en-US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1"/>
          </p:nvPr>
        </p:nvSpPr>
        <p:spPr>
          <a:xfrm>
            <a:off x="6890683" y="4293096"/>
            <a:ext cx="1690688" cy="1136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baseline="0">
                <a:solidFill>
                  <a:schemeClr val="bg1"/>
                </a:solidFill>
                <a:latin typeface="Myriad Pro" charset="0"/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3" name="Text Placeholder 31"/>
          <p:cNvSpPr>
            <a:spLocks noGrp="1"/>
          </p:cNvSpPr>
          <p:nvPr>
            <p:ph type="body" sz="quarter" idx="12"/>
          </p:nvPr>
        </p:nvSpPr>
        <p:spPr>
          <a:xfrm>
            <a:off x="5138527" y="2915959"/>
            <a:ext cx="3312368" cy="9101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baseline="0">
                <a:solidFill>
                  <a:schemeClr val="bg1"/>
                </a:solidFill>
                <a:latin typeface="Myriad Pro" charset="0"/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3"/>
          </p:nvPr>
        </p:nvSpPr>
        <p:spPr>
          <a:xfrm>
            <a:off x="5883826" y="4443413"/>
            <a:ext cx="722376" cy="720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6" name="Picture Placeholder 34"/>
          <p:cNvSpPr>
            <a:spLocks noGrp="1"/>
          </p:cNvSpPr>
          <p:nvPr>
            <p:ph type="pic" sz="quarter" idx="14"/>
          </p:nvPr>
        </p:nvSpPr>
        <p:spPr>
          <a:xfrm>
            <a:off x="4210811" y="3059343"/>
            <a:ext cx="722376" cy="720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7" name="Picture Placeholder 34"/>
          <p:cNvSpPr>
            <a:spLocks noGrp="1"/>
          </p:cNvSpPr>
          <p:nvPr>
            <p:ph type="pic" sz="quarter" idx="15"/>
          </p:nvPr>
        </p:nvSpPr>
        <p:spPr>
          <a:xfrm>
            <a:off x="2549960" y="4423569"/>
            <a:ext cx="722376" cy="720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6" name="Title 37"/>
          <p:cNvSpPr>
            <a:spLocks noGrp="1"/>
          </p:cNvSpPr>
          <p:nvPr>
            <p:ph type="title"/>
          </p:nvPr>
        </p:nvSpPr>
        <p:spPr>
          <a:xfrm>
            <a:off x="720725" y="1773936"/>
            <a:ext cx="7772400" cy="552450"/>
          </a:xfrm>
          <a:prstGeom prst="rect">
            <a:avLst/>
          </a:prstGeom>
        </p:spPr>
        <p:txBody>
          <a:bodyPr/>
          <a:lstStyle>
            <a:lvl1pPr>
              <a:defRPr b="0" baseline="0">
                <a:solidFill>
                  <a:srgbClr val="006491"/>
                </a:solidFill>
                <a:latin typeface="Blogger Sans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6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Relationship Id="rId9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image" Target="../media/image2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image" Target="../media/image2.jpe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7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79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14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ángulo 3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5" name="Picture 6" descr="S:\BISONetPLUS\PR\grafika\Loga\TC\TC_cj.jpg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949950"/>
            <a:ext cx="1319001" cy="71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S:\BISONetPLUS\PR\grafika\Loga\EEN\MPO\mpo-logo-cz.JP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987163"/>
            <a:ext cx="1349257" cy="71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97" r:id="rId1"/>
    <p:sldLayoutId id="2147485498" r:id="rId2"/>
    <p:sldLayoutId id="2147485499" r:id="rId3"/>
    <p:sldLayoutId id="2147485500" r:id="rId4"/>
    <p:sldLayoutId id="2147485501" r:id="rId5"/>
    <p:sldLayoutId id="2147485502" r:id="rId6"/>
    <p:sldLayoutId id="2147485503" r:id="rId7"/>
    <p:sldLayoutId id="2147485610" r:id="rId8"/>
    <p:sldLayoutId id="2147485611" r:id="rId9"/>
    <p:sldLayoutId id="2147485504" r:id="rId10"/>
    <p:sldLayoutId id="2147485505" r:id="rId11"/>
    <p:sldLayoutId id="2147485506" r:id="rId12"/>
    <p:sldLayoutId id="2147485507" r:id="rId13"/>
    <p:sldLayoutId id="2147485508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n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ángulo 4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09" r:id="rId1"/>
    <p:sldLayoutId id="2147485510" r:id="rId2"/>
    <p:sldLayoutId id="2147485511" r:id="rId3"/>
    <p:sldLayoutId id="2147485512" r:id="rId4"/>
    <p:sldLayoutId id="2147485513" r:id="rId5"/>
    <p:sldLayoutId id="2147485514" r:id="rId6"/>
    <p:sldLayoutId id="2147485515" r:id="rId7"/>
    <p:sldLayoutId id="2147485516" r:id="rId8"/>
    <p:sldLayoutId id="2147485517" r:id="rId9"/>
    <p:sldLayoutId id="2147485518" r:id="rId10"/>
    <p:sldLayoutId id="21474855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n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Imagen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ángulo 4"/>
          <p:cNvSpPr>
            <a:spLocks noChangeArrowheads="1"/>
          </p:cNvSpPr>
          <p:nvPr userDrawn="1"/>
        </p:nvSpPr>
        <p:spPr bwMode="auto">
          <a:xfrm>
            <a:off x="6842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0" r:id="rId1"/>
    <p:sldLayoutId id="2147485521" r:id="rId2"/>
    <p:sldLayoutId id="2147485522" r:id="rId3"/>
    <p:sldLayoutId id="2147485523" r:id="rId4"/>
    <p:sldLayoutId id="2147485524" r:id="rId5"/>
    <p:sldLayoutId id="2147485525" r:id="rId6"/>
    <p:sldLayoutId id="2147485526" r:id="rId7"/>
    <p:sldLayoutId id="2147485527" r:id="rId8"/>
    <p:sldLayoutId id="2147485528" r:id="rId9"/>
    <p:sldLayoutId id="2147485529" r:id="rId10"/>
    <p:sldLayoutId id="21474855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ángulo 3"/>
          <p:cNvSpPr>
            <a:spLocks noChangeArrowheads="1"/>
          </p:cNvSpPr>
          <p:nvPr/>
        </p:nvSpPr>
        <p:spPr bwMode="auto">
          <a:xfrm>
            <a:off x="3692525" y="6515100"/>
            <a:ext cx="1095375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cs-CZ" altLang="es-ES_tradnl" sz="2000" baseline="30000" dirty="0" smtClean="0">
                <a:solidFill>
                  <a:srgbClr val="00567A"/>
                </a:solidFill>
                <a:latin typeface="MyriadPro-Regular" charset="0"/>
              </a:rPr>
              <a:t>www.een.cz</a:t>
            </a:r>
            <a:endParaRPr lang="es-ES_tradnl" altLang="es-ES_tradnl" sz="2000" baseline="30000" dirty="0" smtClean="0">
              <a:solidFill>
                <a:srgbClr val="00567A"/>
              </a:solidFill>
              <a:latin typeface="MyriadPro-Regular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1" r:id="rId1"/>
    <p:sldLayoutId id="2147485532" r:id="rId2"/>
    <p:sldLayoutId id="2147485533" r:id="rId3"/>
    <p:sldLayoutId id="2147485534" r:id="rId4"/>
    <p:sldLayoutId id="2147485535" r:id="rId5"/>
    <p:sldLayoutId id="2147485536" r:id="rId6"/>
    <p:sldLayoutId id="2147485537" r:id="rId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n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Imagen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ángulo 4"/>
          <p:cNvSpPr>
            <a:spLocks noChangeArrowheads="1"/>
          </p:cNvSpPr>
          <p:nvPr/>
        </p:nvSpPr>
        <p:spPr bwMode="auto">
          <a:xfrm>
            <a:off x="6842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8" r:id="rId1"/>
    <p:sldLayoutId id="2147485539" r:id="rId2"/>
    <p:sldLayoutId id="2147485540" r:id="rId3"/>
    <p:sldLayoutId id="2147485541" r:id="rId4"/>
    <p:sldLayoutId id="2147485542" r:id="rId5"/>
    <p:sldLayoutId id="2147485543" r:id="rId6"/>
    <p:sldLayoutId id="2147485613" r:id="rId7"/>
    <p:sldLayoutId id="2147485614" r:id="rId8"/>
    <p:sldLayoutId id="2147485615" r:id="rId9"/>
    <p:sldLayoutId id="2147485616" r:id="rId10"/>
    <p:sldLayoutId id="21474856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n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Imagen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ángulo 4"/>
          <p:cNvSpPr>
            <a:spLocks noChangeArrowheads="1"/>
          </p:cNvSpPr>
          <p:nvPr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6" r:id="rId1"/>
    <p:sldLayoutId id="2147485557" r:id="rId2"/>
    <p:sldLayoutId id="2147485558" r:id="rId3"/>
    <p:sldLayoutId id="2147485559" r:id="rId4"/>
    <p:sldLayoutId id="2147485560" r:id="rId5"/>
    <p:sldLayoutId id="2147485561" r:id="rId6"/>
    <p:sldLayoutId id="2147485562" r:id="rId7"/>
    <p:sldLayoutId id="2147485563" r:id="rId8"/>
    <p:sldLayoutId id="2147485564" r:id="rId9"/>
    <p:sldLayoutId id="2147485565" r:id="rId10"/>
    <p:sldLayoutId id="21474855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n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Imagen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ángulo 4"/>
          <p:cNvSpPr>
            <a:spLocks noChangeArrowheads="1"/>
          </p:cNvSpPr>
          <p:nvPr/>
        </p:nvSpPr>
        <p:spPr bwMode="auto">
          <a:xfrm>
            <a:off x="6842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67" r:id="rId1"/>
    <p:sldLayoutId id="2147485568" r:id="rId2"/>
    <p:sldLayoutId id="2147485569" r:id="rId3"/>
    <p:sldLayoutId id="2147485570" r:id="rId4"/>
    <p:sldLayoutId id="2147485571" r:id="rId5"/>
    <p:sldLayoutId id="2147485572" r:id="rId6"/>
    <p:sldLayoutId id="2147485620" r:id="rId7"/>
    <p:sldLayoutId id="2147485621" r:id="rId8"/>
    <p:sldLayoutId id="2147485622" r:id="rId9"/>
    <p:sldLayoutId id="2147485623" r:id="rId10"/>
    <p:sldLayoutId id="21474856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ángulo 4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11268" name="Imagen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3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Obrázek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6038850"/>
            <a:ext cx="13747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Obrázek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073775"/>
            <a:ext cx="11922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Obrázek 1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073775"/>
            <a:ext cx="2117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86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n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Imagen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ángulo 4"/>
          <p:cNvSpPr>
            <a:spLocks noChangeArrowheads="1"/>
          </p:cNvSpPr>
          <p:nvPr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7" name="Picture 6" descr="S:\BISONetPLUS\PR\grafika\Loga\TC\TC_cj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949950"/>
            <a:ext cx="1319001" cy="71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S:\BISONetPLUS\PR\grafika\Loga\EEN\MPO\mpo-logo-cz.JPG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987163"/>
            <a:ext cx="1349257" cy="71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99" r:id="rId1"/>
    <p:sldLayoutId id="2147485600" r:id="rId2"/>
    <p:sldLayoutId id="2147485601" r:id="rId3"/>
    <p:sldLayoutId id="2147485602" r:id="rId4"/>
    <p:sldLayoutId id="2147485603" r:id="rId5"/>
    <p:sldLayoutId id="2147485604" r:id="rId6"/>
    <p:sldLayoutId id="2147485605" r:id="rId7"/>
    <p:sldLayoutId id="2147485606" r:id="rId8"/>
    <p:sldLayoutId id="2147485607" r:id="rId9"/>
    <p:sldLayoutId id="2147485608" r:id="rId10"/>
    <p:sldLayoutId id="21474856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hladik@tc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ovéPole 2"/>
          <p:cNvSpPr txBox="1">
            <a:spLocks noChangeArrowheads="1"/>
          </p:cNvSpPr>
          <p:nvPr/>
        </p:nvSpPr>
        <p:spPr bwMode="auto">
          <a:xfrm>
            <a:off x="539750" y="6453188"/>
            <a:ext cx="1584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altLang="cs-CZ" sz="1600">
                <a:solidFill>
                  <a:srgbClr val="006491"/>
                </a:solidFill>
              </a:rPr>
              <a:t>www.tc.cz</a:t>
            </a: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539552" y="3645024"/>
            <a:ext cx="820891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cs-CZ" altLang="en-US" sz="4000" dirty="0" smtClean="0">
                <a:solidFill>
                  <a:srgbClr val="006491"/>
                </a:solidFill>
                <a:latin typeface="Blogger Sans"/>
              </a:rPr>
              <a:t>„</a:t>
            </a:r>
            <a:r>
              <a:rPr lang="cs-CZ" altLang="en-US" sz="4000" dirty="0" err="1" smtClean="0">
                <a:solidFill>
                  <a:srgbClr val="006491"/>
                </a:solidFill>
                <a:latin typeface="Blogger Sans"/>
              </a:rPr>
              <a:t>Scaling</a:t>
            </a:r>
            <a:r>
              <a:rPr lang="cs-CZ" altLang="en-US" sz="4000" dirty="0" smtClean="0">
                <a:solidFill>
                  <a:srgbClr val="006491"/>
                </a:solidFill>
                <a:latin typeface="Blogger Sans"/>
              </a:rPr>
              <a:t>-up“ </a:t>
            </a:r>
            <a:r>
              <a:rPr lang="cs-CZ" altLang="en-US" sz="4000" dirty="0" smtClean="0">
                <a:solidFill>
                  <a:srgbClr val="006491"/>
                </a:solidFill>
                <a:latin typeface="Blogger Sans"/>
              </a:rPr>
              <a:t>– kritická fáze </a:t>
            </a:r>
            <a:r>
              <a:rPr lang="cs-CZ" altLang="en-US" sz="4000" dirty="0" smtClean="0">
                <a:solidFill>
                  <a:srgbClr val="006491"/>
                </a:solidFill>
                <a:latin typeface="Blogger Sans"/>
              </a:rPr>
              <a:t>rozvoje malých a středních firem</a:t>
            </a:r>
            <a:r>
              <a:rPr lang="en-US" altLang="en-US" sz="3200" dirty="0" smtClean="0">
                <a:solidFill>
                  <a:srgbClr val="64B4E6"/>
                </a:solidFill>
                <a:latin typeface="Blogger Sans"/>
              </a:rPr>
              <a:t> </a:t>
            </a:r>
            <a:endParaRPr lang="cs-CZ" altLang="en-US" sz="3200" dirty="0" smtClean="0">
              <a:solidFill>
                <a:srgbClr val="64B4E6"/>
              </a:solidFill>
              <a:latin typeface="Blogger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2"/>
          <p:cNvSpPr txBox="1">
            <a:spLocks noChangeArrowheads="1"/>
          </p:cNvSpPr>
          <p:nvPr/>
        </p:nvSpPr>
        <p:spPr bwMode="auto">
          <a:xfrm>
            <a:off x="539750" y="6453188"/>
            <a:ext cx="1584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altLang="cs-CZ" sz="1600">
                <a:solidFill>
                  <a:srgbClr val="006491"/>
                </a:solidFill>
              </a:rPr>
              <a:t>www.tc.cz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09613" y="1412875"/>
            <a:ext cx="775017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cs-CZ" altLang="en-US" b="0" kern="0" dirty="0" smtClean="0">
                <a:solidFill>
                  <a:srgbClr val="64B4E6"/>
                </a:solidFill>
                <a:latin typeface="Blogger Sans"/>
              </a:rPr>
              <a:t>Definice </a:t>
            </a:r>
            <a:r>
              <a:rPr lang="cs-CZ" altLang="en-US" b="0" kern="0" dirty="0" smtClean="0">
                <a:solidFill>
                  <a:srgbClr val="0060A8"/>
                </a:solidFill>
                <a:latin typeface="Blogger Sans"/>
              </a:rPr>
              <a:t>„</a:t>
            </a:r>
            <a:r>
              <a:rPr lang="cs-CZ" altLang="en-US" b="0" kern="0" dirty="0" err="1" smtClean="0">
                <a:solidFill>
                  <a:srgbClr val="0060A8"/>
                </a:solidFill>
                <a:latin typeface="Blogger Sans"/>
              </a:rPr>
              <a:t>Scale</a:t>
            </a:r>
            <a:r>
              <a:rPr lang="cs-CZ" altLang="en-US" b="0" kern="0" dirty="0" smtClean="0">
                <a:solidFill>
                  <a:srgbClr val="0060A8"/>
                </a:solidFill>
                <a:latin typeface="Blogger Sans"/>
              </a:rPr>
              <a:t> up firmy“</a:t>
            </a:r>
            <a:endParaRPr lang="fr-FR" altLang="en-US" b="0" kern="0" dirty="0" smtClean="0">
              <a:latin typeface="Blogger Sans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-2300" y="2761212"/>
            <a:ext cx="9146300" cy="2880400"/>
          </a:xfrm>
          <a:prstGeom prst="rect">
            <a:avLst/>
          </a:prstGeom>
          <a:noFill/>
          <a:ln>
            <a:noFill/>
          </a:ln>
          <a:extLst/>
        </p:spPr>
        <p:txBody>
          <a:bodyPr numCol="1"/>
          <a:lstStyle/>
          <a:p>
            <a:pPr lvl="1">
              <a:buClr>
                <a:srgbClr val="64B4E6"/>
              </a:buClr>
            </a:pP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Scale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-up (nebo také firma ve fázi rychlého rozvoje) je firma, která má již ověřený svůj produkt na trhu, a to včetně jeho jednotkové ceny. OECD definuje 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scale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-up kvantitativně jako firmu, které se daří dosahovat průměrný růst obratu 20% ve 3 po sobě jdoucích letech. </a:t>
            </a:r>
            <a:endParaRPr lang="cs-CZ" sz="2800" b="1" dirty="0" smtClean="0">
              <a:solidFill>
                <a:srgbClr val="006491"/>
              </a:solidFill>
              <a:latin typeface="Blogger Sans Light" panose="02000506030000020004" pitchFamily="50" charset="0"/>
              <a:ea typeface="Blogger Sans Light" panose="02000506030000020004" pitchFamily="50" charset="0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2"/>
          <p:cNvSpPr txBox="1">
            <a:spLocks noChangeArrowheads="1"/>
          </p:cNvSpPr>
          <p:nvPr/>
        </p:nvSpPr>
        <p:spPr bwMode="auto">
          <a:xfrm>
            <a:off x="539750" y="6453188"/>
            <a:ext cx="1584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altLang="cs-CZ" sz="1600">
                <a:solidFill>
                  <a:srgbClr val="006491"/>
                </a:solidFill>
              </a:rPr>
              <a:t>www.tc.cz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-2300" y="2708920"/>
            <a:ext cx="9146300" cy="3168432"/>
          </a:xfrm>
          <a:prstGeom prst="rect">
            <a:avLst/>
          </a:prstGeom>
          <a:noFill/>
          <a:ln>
            <a:noFill/>
          </a:ln>
          <a:extLst/>
        </p:spPr>
        <p:txBody>
          <a:bodyPr numCol="1"/>
          <a:lstStyle/>
          <a:p>
            <a:pPr lvl="1">
              <a:buClr>
                <a:srgbClr val="64B4E6"/>
              </a:buClr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Zakladatelé start-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upů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 mají:</a:t>
            </a:r>
          </a:p>
          <a:p>
            <a:pPr lvl="1">
              <a:buClr>
                <a:srgbClr val="64B4E6"/>
              </a:buClr>
            </a:pPr>
            <a:endParaRPr lang="cs-CZ" sz="2800" b="1" dirty="0" smtClean="0">
              <a:solidFill>
                <a:srgbClr val="006491"/>
              </a:solidFill>
              <a:latin typeface="Blogger Sans Light" panose="02000506030000020004" pitchFamily="50" charset="0"/>
              <a:ea typeface="Blogger Sans Light" panose="02000506030000020004" pitchFamily="50" charset="0"/>
              <a:cs typeface="Myriad Pro"/>
            </a:endParaRP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Malou zkušenost s expanzí na nové či  zahraniční trhy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Malou zkušenost při jednání s investory, bankami, právníky, atp.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Mají pouze malé zkušenosti s řízením a budováním rychle rostoucí firmy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09613" y="1412875"/>
            <a:ext cx="7750175" cy="1152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cs-CZ" altLang="en-US" b="0" kern="0" dirty="0" smtClean="0">
                <a:solidFill>
                  <a:srgbClr val="0060A8"/>
                </a:solidFill>
                <a:latin typeface="Blogger Sans"/>
              </a:rPr>
              <a:t>„</a:t>
            </a:r>
            <a:r>
              <a:rPr lang="cs-CZ" altLang="en-US" b="0" kern="0" dirty="0" err="1" smtClean="0">
                <a:solidFill>
                  <a:srgbClr val="0060A8"/>
                </a:solidFill>
                <a:latin typeface="Blogger Sans"/>
              </a:rPr>
              <a:t>Scale</a:t>
            </a:r>
            <a:r>
              <a:rPr lang="cs-CZ" altLang="en-US" b="0" kern="0" dirty="0" smtClean="0">
                <a:solidFill>
                  <a:srgbClr val="0060A8"/>
                </a:solidFill>
                <a:latin typeface="Blogger Sans"/>
              </a:rPr>
              <a:t> up“ – </a:t>
            </a:r>
            <a:r>
              <a:rPr lang="cs-CZ" altLang="en-US" b="0" kern="0" dirty="0" smtClean="0">
                <a:solidFill>
                  <a:srgbClr val="64B4E6"/>
                </a:solidFill>
                <a:latin typeface="Blogger Sans"/>
              </a:rPr>
              <a:t>kritická fáze rozvoje českých firem </a:t>
            </a:r>
            <a:endParaRPr lang="fr-FR" altLang="en-US" b="0" kern="0" dirty="0" smtClean="0">
              <a:latin typeface="Blogger Sans"/>
            </a:endParaRPr>
          </a:p>
        </p:txBody>
      </p:sp>
    </p:spTree>
    <p:extLst>
      <p:ext uri="{BB962C8B-B14F-4D97-AF65-F5344CB8AC3E}">
        <p14:creationId xmlns:p14="http://schemas.microsoft.com/office/powerpoint/2010/main" val="30597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2"/>
          <p:cNvSpPr txBox="1">
            <a:spLocks noChangeArrowheads="1"/>
          </p:cNvSpPr>
          <p:nvPr/>
        </p:nvSpPr>
        <p:spPr bwMode="auto">
          <a:xfrm>
            <a:off x="539750" y="6453188"/>
            <a:ext cx="1584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altLang="cs-CZ" sz="1600">
                <a:solidFill>
                  <a:srgbClr val="006491"/>
                </a:solidFill>
              </a:rPr>
              <a:t>www.tc.cz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09613" y="1412875"/>
            <a:ext cx="775017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cs-CZ" altLang="en-US" b="0" kern="0" dirty="0" smtClean="0">
                <a:solidFill>
                  <a:srgbClr val="64B4E6"/>
                </a:solidFill>
                <a:latin typeface="Blogger Sans"/>
              </a:rPr>
              <a:t>Podpora </a:t>
            </a:r>
            <a:r>
              <a:rPr lang="cs-CZ" altLang="en-US" b="0" kern="0" dirty="0" err="1" smtClean="0">
                <a:solidFill>
                  <a:srgbClr val="0060A8"/>
                </a:solidFill>
                <a:latin typeface="Blogger Sans"/>
              </a:rPr>
              <a:t>Scale</a:t>
            </a:r>
            <a:r>
              <a:rPr lang="cs-CZ" altLang="en-US" b="0" kern="0" dirty="0">
                <a:solidFill>
                  <a:srgbClr val="0060A8"/>
                </a:solidFill>
                <a:latin typeface="Blogger Sans"/>
              </a:rPr>
              <a:t>-</a:t>
            </a:r>
            <a:r>
              <a:rPr lang="cs-CZ" altLang="en-US" b="0" kern="0" dirty="0" smtClean="0">
                <a:solidFill>
                  <a:srgbClr val="0060A8"/>
                </a:solidFill>
                <a:latin typeface="Blogger Sans"/>
              </a:rPr>
              <a:t>up firem v ČR</a:t>
            </a:r>
            <a:endParaRPr lang="fr-FR" altLang="en-US" b="0" kern="0" dirty="0" smtClean="0">
              <a:latin typeface="Blogger Sans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-2300" y="2694416"/>
            <a:ext cx="9146300" cy="3024416"/>
          </a:xfrm>
          <a:prstGeom prst="rect">
            <a:avLst/>
          </a:prstGeom>
          <a:noFill/>
          <a:ln>
            <a:noFill/>
          </a:ln>
          <a:extLst/>
        </p:spPr>
        <p:txBody>
          <a:bodyPr numCol="1"/>
          <a:lstStyle/>
          <a:p>
            <a:pPr lvl="1">
              <a:buClr>
                <a:srgbClr val="64B4E6"/>
              </a:buClr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V dnešní době je podpora zaměřena zejména na 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strart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-upy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: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Národní a regionální p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rogramy podpory rozvoje start-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upů</a:t>
            </a:r>
            <a:endParaRPr lang="cs-CZ" sz="2800" dirty="0" smtClean="0">
              <a:solidFill>
                <a:srgbClr val="006491"/>
              </a:solidFill>
              <a:latin typeface="Blogger Sans Light" panose="02000506030000020004" pitchFamily="50" charset="0"/>
              <a:ea typeface="Blogger Sans Light" panose="02000506030000020004" pitchFamily="50" charset="0"/>
              <a:cs typeface="Myriad Pro"/>
            </a:endParaRP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Inkubátory při 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inovačních centrech a VTP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Různ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é soutěže start-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upů</a:t>
            </a:r>
            <a:endParaRPr lang="cs-CZ" sz="2800" dirty="0" smtClean="0">
              <a:solidFill>
                <a:srgbClr val="006491"/>
              </a:solidFill>
              <a:latin typeface="Blogger Sans Light" panose="02000506030000020004" pitchFamily="50" charset="0"/>
              <a:ea typeface="Blogger Sans Light" panose="02000506030000020004" pitchFamily="50" charset="0"/>
              <a:cs typeface="Myriad Pro"/>
            </a:endParaRP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Akcelerační a 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mentoringové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 programy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Co-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workingová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 centra</a:t>
            </a:r>
          </a:p>
        </p:txBody>
      </p:sp>
    </p:spTree>
    <p:extLst>
      <p:ext uri="{BB962C8B-B14F-4D97-AF65-F5344CB8AC3E}">
        <p14:creationId xmlns:p14="http://schemas.microsoft.com/office/powerpoint/2010/main" val="344648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2"/>
          <p:cNvSpPr txBox="1">
            <a:spLocks noChangeArrowheads="1"/>
          </p:cNvSpPr>
          <p:nvPr/>
        </p:nvSpPr>
        <p:spPr bwMode="auto">
          <a:xfrm>
            <a:off x="539750" y="6453188"/>
            <a:ext cx="1584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altLang="cs-CZ" sz="1600" dirty="0">
                <a:solidFill>
                  <a:srgbClr val="006491"/>
                </a:solidFill>
              </a:rPr>
              <a:t>www.tc.cz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09613" y="1412875"/>
            <a:ext cx="775017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cs-CZ" altLang="en-US" b="0" kern="0" dirty="0" err="1" smtClean="0">
                <a:solidFill>
                  <a:srgbClr val="64B4E6"/>
                </a:solidFill>
                <a:latin typeface="Blogger Sans"/>
              </a:rPr>
              <a:t>Scale</a:t>
            </a:r>
            <a:r>
              <a:rPr lang="cs-CZ" altLang="en-US" b="0" kern="0" dirty="0" err="1" smtClean="0">
                <a:solidFill>
                  <a:srgbClr val="64B4E6"/>
                </a:solidFill>
                <a:latin typeface="Blogger Sans"/>
              </a:rPr>
              <a:t>Up</a:t>
            </a:r>
            <a:r>
              <a:rPr lang="cs-CZ" altLang="en-US" b="0" kern="0" dirty="0" smtClean="0">
                <a:solidFill>
                  <a:srgbClr val="64B4E6"/>
                </a:solidFill>
                <a:latin typeface="Blogger Sans"/>
              </a:rPr>
              <a:t> program </a:t>
            </a:r>
            <a:r>
              <a:rPr lang="cs-CZ" altLang="en-US" b="0" kern="0" dirty="0" smtClean="0">
                <a:solidFill>
                  <a:srgbClr val="0060A8"/>
                </a:solidFill>
                <a:latin typeface="Blogger Sans"/>
              </a:rPr>
              <a:t>Technologického centra AV ČR</a:t>
            </a:r>
            <a:endParaRPr lang="fr-FR" altLang="en-US" b="0" kern="0" dirty="0" smtClean="0">
              <a:latin typeface="Blogger Sans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-2300" y="2797227"/>
            <a:ext cx="9146300" cy="3176535"/>
          </a:xfrm>
          <a:prstGeom prst="rect">
            <a:avLst/>
          </a:prstGeom>
          <a:noFill/>
          <a:ln>
            <a:noFill/>
          </a:ln>
          <a:extLst/>
        </p:spPr>
        <p:txBody>
          <a:bodyPr numCol="1"/>
          <a:lstStyle/>
          <a:p>
            <a:pPr lvl="1">
              <a:buClr>
                <a:srgbClr val="64B4E6"/>
              </a:buClr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Jedná se o kombinaci výukových seminářů s na míru šitými individuálními poradenskými službami 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Série prakticky zaměřených seminářů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Prezentační dny před panelem expertů </a:t>
            </a:r>
            <a:endParaRPr lang="cs-CZ" sz="2800" dirty="0" smtClean="0">
              <a:solidFill>
                <a:srgbClr val="006491"/>
              </a:solidFill>
              <a:latin typeface="Blogger Sans Light" panose="02000506030000020004" pitchFamily="50" charset="0"/>
              <a:ea typeface="Blogger Sans Light" panose="02000506030000020004" pitchFamily="50" charset="0"/>
              <a:cs typeface="Myriad Pro"/>
            </a:endParaRP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Individuální podpora rozvoje (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mentoring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, programy podpory rozvoje, vstup investorů,…)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Využití služeb EEN – zejména internacionalizace</a:t>
            </a:r>
            <a:endParaRPr lang="cs-CZ" sz="2800" dirty="0" smtClean="0">
              <a:solidFill>
                <a:srgbClr val="006491"/>
              </a:solidFill>
              <a:latin typeface="Blogger Sans Light" panose="02000506030000020004" pitchFamily="50" charset="0"/>
              <a:ea typeface="Blogger Sans Light" panose="02000506030000020004" pitchFamily="50" charset="0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8278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2"/>
          <p:cNvSpPr txBox="1">
            <a:spLocks noChangeArrowheads="1"/>
          </p:cNvSpPr>
          <p:nvPr/>
        </p:nvSpPr>
        <p:spPr bwMode="auto">
          <a:xfrm>
            <a:off x="539750" y="6453188"/>
            <a:ext cx="1584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altLang="cs-CZ" sz="1600" dirty="0">
                <a:solidFill>
                  <a:srgbClr val="006491"/>
                </a:solidFill>
              </a:rPr>
              <a:t>www.tc.cz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09613" y="1412875"/>
            <a:ext cx="775017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cs-CZ" altLang="en-US" b="0" kern="0" dirty="0" err="1" smtClean="0">
                <a:solidFill>
                  <a:srgbClr val="64B4E6"/>
                </a:solidFill>
                <a:latin typeface="Blogger Sans"/>
              </a:rPr>
              <a:t>Scaling</a:t>
            </a:r>
            <a:r>
              <a:rPr lang="cs-CZ" altLang="en-US" b="0" kern="0" dirty="0" smtClean="0">
                <a:solidFill>
                  <a:srgbClr val="64B4E6"/>
                </a:solidFill>
                <a:latin typeface="Blogger Sans"/>
              </a:rPr>
              <a:t>-up: </a:t>
            </a:r>
            <a:r>
              <a:rPr lang="cs-CZ" altLang="en-US" b="0" kern="0" dirty="0" smtClean="0">
                <a:solidFill>
                  <a:srgbClr val="0060A8"/>
                </a:solidFill>
                <a:latin typeface="Blogger Sans"/>
              </a:rPr>
              <a:t>Konference 4.12.2019 </a:t>
            </a:r>
            <a:endParaRPr lang="fr-FR" altLang="en-US" b="0" kern="0" dirty="0" smtClean="0">
              <a:latin typeface="Blogger Sans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-12469" y="2204864"/>
            <a:ext cx="9146300" cy="3386285"/>
          </a:xfrm>
          <a:prstGeom prst="rect">
            <a:avLst/>
          </a:prstGeom>
          <a:noFill/>
          <a:ln>
            <a:noFill/>
          </a:ln>
          <a:extLst/>
        </p:spPr>
        <p:txBody>
          <a:bodyPr numCol="1"/>
          <a:lstStyle/>
          <a:p>
            <a:pPr lvl="1">
              <a:buClr>
                <a:srgbClr val="64B4E6"/>
              </a:buClr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Výměna zkušeností zaměřená na firmy ve fázi 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scale-upu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 a to z různých perspektiv: 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Zkušenost expertů TC AV (téměř 40 MSP firem již prošlo 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ScaleUP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 programem v letech 2018-19)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Pohled investorů </a:t>
            </a:r>
            <a:endParaRPr lang="cs-CZ" sz="2800" dirty="0" smtClean="0">
              <a:solidFill>
                <a:srgbClr val="006491"/>
              </a:solidFill>
              <a:latin typeface="Blogger Sans Light" panose="02000506030000020004" pitchFamily="50" charset="0"/>
              <a:ea typeface="Blogger Sans Light" panose="02000506030000020004" pitchFamily="50" charset="0"/>
              <a:cs typeface="Myriad Pro"/>
            </a:endParaRP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Perspektiva 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Scale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-up koučů</a:t>
            </a:r>
          </a:p>
          <a:p>
            <a:pPr marL="914400" lvl="1" indent="-457200">
              <a:buClr>
                <a:srgbClr val="64B4E6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Zkušenosti s </a:t>
            </a:r>
            <a:r>
              <a:rPr lang="cs-CZ" sz="2800" dirty="0" err="1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koučingem</a:t>
            </a:r>
            <a:r>
              <a:rPr lang="cs-CZ" sz="2800" dirty="0" smtClean="0">
                <a:solidFill>
                  <a:srgbClr val="006491"/>
                </a:solidFill>
                <a:latin typeface="Blogger Sans Light" panose="02000506030000020004" pitchFamily="50" charset="0"/>
                <a:ea typeface="Blogger Sans Light" panose="02000506030000020004" pitchFamily="50" charset="0"/>
                <a:cs typeface="Myriad Pro"/>
              </a:rPr>
              <a:t> úspěšných žadatelů v SME Instrument</a:t>
            </a:r>
            <a:endParaRPr lang="cs-CZ" sz="2800" dirty="0" smtClean="0">
              <a:solidFill>
                <a:srgbClr val="006491"/>
              </a:solidFill>
              <a:latin typeface="Blogger Sans Light" panose="02000506030000020004" pitchFamily="50" charset="0"/>
              <a:ea typeface="Blogger Sans Light" panose="02000506030000020004" pitchFamily="50" charset="0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02956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2"/>
          <p:cNvSpPr txBox="1">
            <a:spLocks noChangeArrowheads="1"/>
          </p:cNvSpPr>
          <p:nvPr/>
        </p:nvSpPr>
        <p:spPr bwMode="auto">
          <a:xfrm>
            <a:off x="539750" y="6453188"/>
            <a:ext cx="1584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altLang="cs-CZ" sz="1600">
                <a:solidFill>
                  <a:srgbClr val="006491"/>
                </a:solidFill>
              </a:rPr>
              <a:t>www.tc.cz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68999" y="2075808"/>
            <a:ext cx="775017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cs-CZ" altLang="en-US" b="0" kern="0" dirty="0" smtClean="0">
                <a:solidFill>
                  <a:srgbClr val="64B4E6"/>
                </a:solidFill>
                <a:latin typeface="Blogger Sans"/>
              </a:rPr>
              <a:t>Děkuji Vám za pozornost!</a:t>
            </a:r>
            <a:endParaRPr lang="fr-FR" altLang="en-US" b="0" kern="0" dirty="0" smtClean="0">
              <a:latin typeface="Blogger Sans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29143" y="3281835"/>
            <a:ext cx="3744912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r>
              <a:rPr lang="cs-CZ" altLang="en-US" sz="1400" dirty="0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</a:rPr>
              <a:t>Ing. Petr Hladik, PhD.</a:t>
            </a:r>
          </a:p>
          <a:p>
            <a:r>
              <a:rPr lang="cs-CZ" altLang="en-US" sz="1400" dirty="0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</a:rPr>
              <a:t>Vedoucí Oddělení rozvoje podnikání</a:t>
            </a:r>
          </a:p>
          <a:p>
            <a:r>
              <a:rPr lang="cs-CZ" altLang="en-US" sz="1400" dirty="0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</a:rPr>
              <a:t>Koordinátor </a:t>
            </a:r>
            <a:r>
              <a:rPr lang="cs-CZ" altLang="en-US" sz="1400" dirty="0" err="1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</a:rPr>
              <a:t>Enterprise</a:t>
            </a:r>
            <a:r>
              <a:rPr lang="cs-CZ" altLang="en-US" sz="1400" dirty="0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</a:rPr>
              <a:t> </a:t>
            </a:r>
            <a:r>
              <a:rPr lang="cs-CZ" altLang="en-US" sz="1400" dirty="0" err="1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</a:rPr>
              <a:t>Europe</a:t>
            </a:r>
            <a:r>
              <a:rPr lang="cs-CZ" altLang="en-US" sz="1400" dirty="0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</a:rPr>
              <a:t> Network v ČR</a:t>
            </a:r>
          </a:p>
          <a:p>
            <a:r>
              <a:rPr lang="cs-CZ" altLang="en-US" sz="1400" dirty="0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</a:rPr>
              <a:t>Technologické centrum AV ČR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cs-CZ" altLang="en-US" sz="1400" dirty="0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  <a:hlinkClick r:id="rId4"/>
              </a:rPr>
              <a:t>hladik@tc.cz</a:t>
            </a:r>
            <a:endParaRPr lang="cs-CZ" altLang="en-US" sz="1400" dirty="0">
              <a:solidFill>
                <a:srgbClr val="0060A8"/>
              </a:solidFill>
              <a:latin typeface="Myriad Pro Light"/>
              <a:ea typeface="Myriad Pro Light"/>
              <a:cs typeface="Myriad Pro Light"/>
            </a:endParaRPr>
          </a:p>
          <a:p>
            <a:r>
              <a:rPr lang="cs-CZ" altLang="en-US" sz="1400" dirty="0">
                <a:solidFill>
                  <a:srgbClr val="0060A8"/>
                </a:solidFill>
                <a:latin typeface="Myriad Pro Light"/>
                <a:ea typeface="Myriad Pro Light"/>
                <a:cs typeface="Myriad Pro Light"/>
              </a:rPr>
              <a:t>www.een.cz</a:t>
            </a:r>
            <a:endParaRPr lang="en-US" altLang="en-US" sz="1400" dirty="0">
              <a:solidFill>
                <a:srgbClr val="0060A8"/>
              </a:solidFill>
              <a:latin typeface="Myriad Pro Light"/>
              <a:ea typeface="Myriad Pro Light"/>
              <a:cs typeface="Myriad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29696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4B4E6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1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Custom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4B4E6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Custom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4B4E6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ASME_Powerpoint" id="{5EA34C03-7F97-384C-90AC-28D4F1D12847}" vid="{A77D1274-C1D9-C84F-A7C0-9CA40043D0C3}"/>
    </a:ext>
  </a:extLst>
</a:theme>
</file>

<file path=ppt/theme/theme9.xml><?xml version="1.0" encoding="utf-8"?>
<a:theme xmlns:a="http://schemas.openxmlformats.org/drawingml/2006/main" name="6_Custom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4B4E6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4733</TotalTime>
  <Words>290</Words>
  <Application>Microsoft Office PowerPoint</Application>
  <PresentationFormat>Předvádění na obrazovce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9</vt:i4>
      </vt:variant>
      <vt:variant>
        <vt:lpstr>Nadpisy snímků</vt:lpstr>
      </vt:variant>
      <vt:variant>
        <vt:i4>7</vt:i4>
      </vt:variant>
    </vt:vector>
  </HeadingPairs>
  <TitlesOfParts>
    <vt:vector size="27" baseType="lpstr">
      <vt:lpstr>MS PGothic</vt:lpstr>
      <vt:lpstr>MS PGothic</vt:lpstr>
      <vt:lpstr>Arial</vt:lpstr>
      <vt:lpstr>Arial Unicode MS</vt:lpstr>
      <vt:lpstr>Blogger Sans</vt:lpstr>
      <vt:lpstr>Blogger Sans Light</vt:lpstr>
      <vt:lpstr>Myriad Pro</vt:lpstr>
      <vt:lpstr>Myriad Pro Light</vt:lpstr>
      <vt:lpstr>MyriadPro-Regular</vt:lpstr>
      <vt:lpstr>Times</vt:lpstr>
      <vt:lpstr>Wingdings</vt:lpstr>
      <vt:lpstr>Nouvelle présentation</vt:lpstr>
      <vt:lpstr>Custom Design</vt:lpstr>
      <vt:lpstr>1_Custom Design</vt:lpstr>
      <vt:lpstr>Motiv1</vt:lpstr>
      <vt:lpstr>2_Custom Design</vt:lpstr>
      <vt:lpstr>3_Custom Design</vt:lpstr>
      <vt:lpstr>4_Custom Design</vt:lpstr>
      <vt:lpstr>5_Custom Design</vt:lpstr>
      <vt:lpstr>6_Custom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Hladik</cp:lastModifiedBy>
  <cp:revision>168</cp:revision>
  <cp:lastPrinted>2018-05-29T07:22:19Z</cp:lastPrinted>
  <dcterms:created xsi:type="dcterms:W3CDTF">2016-05-26T12:30:51Z</dcterms:created>
  <dcterms:modified xsi:type="dcterms:W3CDTF">2019-11-25T22:57:01Z</dcterms:modified>
</cp:coreProperties>
</file>