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52" r:id="rId2"/>
    <p:sldId id="400" r:id="rId3"/>
    <p:sldId id="412" r:id="rId4"/>
    <p:sldId id="405" r:id="rId5"/>
    <p:sldId id="362" r:id="rId6"/>
    <p:sldId id="418" r:id="rId7"/>
    <p:sldId id="406" r:id="rId8"/>
    <p:sldId id="419" r:id="rId9"/>
    <p:sldId id="420" r:id="rId10"/>
    <p:sldId id="421" r:id="rId11"/>
    <p:sldId id="394" r:id="rId12"/>
    <p:sldId id="423" r:id="rId13"/>
    <p:sldId id="424" r:id="rId14"/>
    <p:sldId id="425" r:id="rId15"/>
    <p:sldId id="365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68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1593">
          <p15:clr>
            <a:srgbClr val="A4A3A4"/>
          </p15:clr>
        </p15:guide>
        <p15:guide id="6" orient="horz" pos="3181">
          <p15:clr>
            <a:srgbClr val="A4A3A4"/>
          </p15:clr>
        </p15:guide>
        <p15:guide id="7" pos="2880">
          <p15:clr>
            <a:srgbClr val="A4A3A4"/>
          </p15:clr>
        </p15:guide>
        <p15:guide id="8" pos="272">
          <p15:clr>
            <a:srgbClr val="A4A3A4"/>
          </p15:clr>
        </p15:guide>
        <p15:guide id="9" pos="5488">
          <p15:clr>
            <a:srgbClr val="A4A3A4"/>
          </p15:clr>
        </p15:guide>
        <p15:guide id="10" pos="499">
          <p15:clr>
            <a:srgbClr val="A4A3A4"/>
          </p15:clr>
        </p15:guide>
        <p15:guide id="11" pos="5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5222"/>
    <a:srgbClr val="232C12"/>
    <a:srgbClr val="698335"/>
    <a:srgbClr val="FFFFFF"/>
    <a:srgbClr val="566B2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72" y="276"/>
      </p:cViewPr>
      <p:guideLst>
        <p:guide orient="horz" pos="2160"/>
        <p:guide orient="horz" pos="686"/>
        <p:guide orient="horz" pos="1026"/>
        <p:guide orient="horz" pos="1253"/>
        <p:guide orient="horz" pos="1593"/>
        <p:guide orient="horz" pos="3181"/>
        <p:guide pos="2880"/>
        <p:guide pos="272"/>
        <p:guide pos="5488"/>
        <p:guide pos="499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52C5-6C0D-4C39-B6FA-B8362C842F14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95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1121C9-EDDB-4F5B-AA2C-33C9C42808B5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8855-5DD3-439E-84B7-CB9792FACBD8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78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2D63C6-1DA7-443E-9919-6304F3B4B76B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B964-2593-4001-8E43-37267FF56505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46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723931-E7E2-4315-8239-B23A161AD35F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71" y="1089025"/>
            <a:ext cx="8229600" cy="53974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92162" y="2528885"/>
            <a:ext cx="7894637" cy="35972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A995-88C5-41CA-A16E-94F4A1F0E352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969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F4A9EB-730D-49B4-986B-92E987105C42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20D4-C1B0-48FE-8F51-DA4071F6CA19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1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76" y="6544255"/>
            <a:ext cx="8277323" cy="6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Obrázek 4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06" y="728655"/>
            <a:ext cx="8277323" cy="46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314753-143C-4A4C-94EF-6FCF7B77F7DE}" type="slidenum">
              <a:rPr lang="cs-CZ" sz="1000" smtClean="0">
                <a:solidFill>
                  <a:schemeClr val="accent3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7963"/>
            <a:ext cx="3730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 userDrawn="1"/>
        </p:nvSpPr>
        <p:spPr>
          <a:xfrm>
            <a:off x="842963" y="352425"/>
            <a:ext cx="4089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Úřad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průmyslového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vlastnictví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313613" y="3524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www.upv.cz</a:t>
            </a:r>
            <a:endParaRPr lang="cs-CZ" sz="1400" spc="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Přímá spojnice 9"/>
          <p:cNvCxnSpPr>
            <a:stCxn id="5" idx="1"/>
            <a:endCxn id="5" idx="3"/>
          </p:cNvCxnSpPr>
          <p:nvPr userDrawn="1"/>
        </p:nvCxnSpPr>
        <p:spPr>
          <a:xfrm>
            <a:off x="435206" y="752055"/>
            <a:ext cx="8277323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07728" y="1088701"/>
            <a:ext cx="8304471" cy="539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1"/>
          </p:nvPr>
        </p:nvSpPr>
        <p:spPr>
          <a:xfrm>
            <a:off x="431801" y="1989138"/>
            <a:ext cx="8255000" cy="359727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4426-EC91-4818-8669-0D8C38E52465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12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515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71" y="1089025"/>
            <a:ext cx="8229600" cy="5397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09E0-7F10-4ABE-A6B3-1C9ACFBB73A9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329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689FAA-F01E-496B-A0F7-C7CA34D25B65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71" y="1089025"/>
            <a:ext cx="8229600" cy="5397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163" y="1989138"/>
            <a:ext cx="7894637" cy="3597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384A-F170-48A8-A2E2-4CC8C29AFA73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02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7963"/>
            <a:ext cx="3730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42963" y="352425"/>
            <a:ext cx="4089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Industrial Property Office of the Czech Republic</a:t>
            </a: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313613" y="3524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www.upv.cz</a:t>
            </a:r>
            <a:endParaRPr lang="cs-CZ" sz="1400" spc="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31775" y="660400"/>
            <a:ext cx="867568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 txBox="1">
            <a:spLocks/>
          </p:cNvSpPr>
          <p:nvPr userDrawn="1"/>
        </p:nvSpPr>
        <p:spPr>
          <a:xfrm>
            <a:off x="420688" y="1989138"/>
            <a:ext cx="8304212" cy="539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47675" indent="-447675" algn="l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accent4">
                    <a:lumMod val="75000"/>
                  </a:schemeClr>
                </a:solidFill>
              </a:rPr>
              <a:t>Kliknutím lze upravit styl.</a:t>
            </a: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7B1EE3-19CD-4AF8-B3D8-141987D6E3E6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76" y="6528525"/>
            <a:ext cx="8293711" cy="6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11" name="Obrázek 10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55" y="728655"/>
            <a:ext cx="8293711" cy="46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728" y="1088701"/>
            <a:ext cx="8304471" cy="539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792770" y="2528884"/>
            <a:ext cx="7894637" cy="378048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BF5B-D798-45E2-A778-26039CA23EC8}" type="datetimeFigureOut">
              <a:rPr lang="cs-CZ"/>
              <a:pPr>
                <a:defRPr/>
              </a:pPr>
              <a:t>15.11.2019</a:t>
            </a:fld>
            <a:endParaRPr lang="cs-CZ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6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7963"/>
            <a:ext cx="3730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42963" y="352425"/>
            <a:ext cx="3421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Úřad průmyslového vlastnictví</a:t>
            </a: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313613" y="3524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www.upv.cz</a:t>
            </a:r>
            <a:endParaRPr lang="cs-CZ" sz="1400" spc="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31775" y="660400"/>
            <a:ext cx="867568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 userDrawn="1"/>
        </p:nvSpPr>
        <p:spPr>
          <a:xfrm>
            <a:off x="431800" y="1987550"/>
            <a:ext cx="82804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indent="-4476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</a:t>
            </a: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516FE06-265E-479A-9092-CD1B756441F8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76" y="6528525"/>
            <a:ext cx="8293711" cy="6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11" name="Obrázek 10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55" y="728655"/>
            <a:ext cx="8293711" cy="46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728" y="1088701"/>
            <a:ext cx="8304471" cy="539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792162" y="2528885"/>
            <a:ext cx="7894637" cy="359727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541C-AA5D-4166-8DB9-592146A1BD51}" type="datetimeFigureOut">
              <a:rPr lang="cs-CZ"/>
              <a:pPr>
                <a:defRPr/>
              </a:pPr>
              <a:t>15.11.2019</a:t>
            </a:fld>
            <a:endParaRPr lang="cs-CZ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02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791058-338D-4D50-BEB9-5636C730A33F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2249-B117-44CE-810A-6AF32835997E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476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BEBF21-3940-4722-9B09-BB7B77DCA14D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71" y="1089025"/>
            <a:ext cx="8229600" cy="53974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D338-5956-4F5E-B6F8-34025D7D9119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588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7169150" y="6448425"/>
            <a:ext cx="1905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421342-420F-40C7-B8E9-9ADC411E1AB2}" type="slidenum">
              <a:rPr lang="cs-CZ" sz="1000" smtClean="0">
                <a:solidFill>
                  <a:schemeClr val="bg2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71" y="1089025"/>
            <a:ext cx="8229600" cy="5397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34F7-CF4C-4923-9C7E-7DADCE08F7AE}" type="datetimeFigureOut">
              <a:rPr lang="cs-CZ"/>
              <a:pPr>
                <a:defRPr/>
              </a:pPr>
              <a:t>15.11.2019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79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narHorz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0004D9-87C0-48B7-BBA2-95D62297C9AA}" type="datetimeFigureOut">
              <a:rPr lang="cs-CZ"/>
              <a:pPr>
                <a:defRPr/>
              </a:pPr>
              <a:t>15.11.2019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67538" y="6300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9341F-28DE-45DD-996A-57C2CFA93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328613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49475" indent="-3206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p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="" xmlns:a16="http://schemas.microsoft.com/office/drawing/2014/main" id="{3D8FE5D2-D33B-4C58-A826-B326C8C1FAB4}"/>
              </a:ext>
            </a:extLst>
          </p:cNvPr>
          <p:cNvSpPr txBox="1">
            <a:spLocks/>
          </p:cNvSpPr>
          <p:nvPr/>
        </p:nvSpPr>
        <p:spPr>
          <a:xfrm>
            <a:off x="786303" y="1988817"/>
            <a:ext cx="7559675" cy="14401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1079500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425222"/>
                </a:solidFill>
                <a:effectLst/>
              </a:rPr>
              <a:t>Systém ochrany průmyslového vlastnictví slouží inovacím již 100 </a:t>
            </a:r>
            <a:r>
              <a:rPr lang="cs-CZ" b="1" dirty="0">
                <a:solidFill>
                  <a:srgbClr val="425222"/>
                </a:solidFill>
                <a:effectLst/>
              </a:rPr>
              <a:t>let</a:t>
            </a:r>
            <a:endParaRPr lang="en-US" b="1" dirty="0">
              <a:solidFill>
                <a:srgbClr val="425222"/>
              </a:solidFill>
              <a:effectLst/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="" xmlns:a16="http://schemas.microsoft.com/office/drawing/2014/main" id="{10AD1B00-B704-4FAB-9265-1C52E92ECAF8}"/>
              </a:ext>
            </a:extLst>
          </p:cNvPr>
          <p:cNvSpPr txBox="1">
            <a:spLocks/>
          </p:cNvSpPr>
          <p:nvPr/>
        </p:nvSpPr>
        <p:spPr>
          <a:xfrm>
            <a:off x="375383" y="4149092"/>
            <a:ext cx="3241675" cy="8730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sz="1600" dirty="0" smtClean="0">
                <a:solidFill>
                  <a:srgbClr val="698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Praha, INOVACE 2019,              3. prosince 2019  </a:t>
            </a:r>
            <a:endParaRPr lang="cs-CZ" sz="1600" dirty="0">
              <a:solidFill>
                <a:srgbClr val="6983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F55E3EBA-AF66-4E15-8A63-BE090202FF45}"/>
              </a:ext>
            </a:extLst>
          </p:cNvPr>
          <p:cNvSpPr txBox="1"/>
          <p:nvPr/>
        </p:nvSpPr>
        <p:spPr>
          <a:xfrm>
            <a:off x="4979988" y="4658622"/>
            <a:ext cx="3781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Josef</a:t>
            </a:r>
            <a:r>
              <a:rPr lang="cs-CZ" dirty="0">
                <a:solidFill>
                  <a:srgbClr val="698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Dvornák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="" xmlns:a16="http://schemas.microsoft.com/office/drawing/2014/main" id="{6172E59A-89C2-4AB3-B55D-28DC77756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80" y="5049207"/>
            <a:ext cx="8277323" cy="1127857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2833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D06D18-9697-4DD4-A3C9-5D0D1CAD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7675" indent="-447675" eaLnBrk="1" hangingPunct="1">
              <a:lnSpc>
                <a:spcPct val="90000"/>
              </a:lnSpc>
              <a:defRPr/>
            </a:pPr>
            <a:r>
              <a:rPr lang="cs-CZ" altLang="cs-CZ" dirty="0"/>
              <a:t>Evropský patent – rozsah ochrany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="" xmlns:a16="http://schemas.microsoft.com/office/drawing/2014/main" id="{10A759F1-8D93-49D6-83C7-D2171F9B8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8" b="2264"/>
          <a:stretch/>
        </p:blipFill>
        <p:spPr bwMode="auto">
          <a:xfrm>
            <a:off x="1223169" y="1628770"/>
            <a:ext cx="6697662" cy="476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4311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2">
            <a:extLst>
              <a:ext uri="{FF2B5EF4-FFF2-40B4-BE49-F238E27FC236}">
                <a16:creationId xmlns="" xmlns:a16="http://schemas.microsoft.com/office/drawing/2014/main" id="{C5EF7B4E-F900-4DB6-9817-F57DE1E0F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799" y="1089020"/>
            <a:ext cx="8280400" cy="539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dirty="0"/>
              <a:t>Databáze nápadů </a:t>
            </a:r>
            <a:r>
              <a:rPr lang="cs-CZ" altLang="cs-CZ" dirty="0" err="1"/>
              <a:t>Espacenet</a:t>
            </a:r>
            <a:r>
              <a:rPr lang="cs-CZ" altLang="cs-CZ" dirty="0"/>
              <a:t> – www.epo.org</a:t>
            </a:r>
          </a:p>
        </p:txBody>
      </p:sp>
      <p:sp>
        <p:nvSpPr>
          <p:cNvPr id="175107" name="Zástupný symbol pro obsah 8">
            <a:extLst>
              <a:ext uri="{FF2B5EF4-FFF2-40B4-BE49-F238E27FC236}">
                <a16:creationId xmlns="" xmlns:a16="http://schemas.microsoft.com/office/drawing/2014/main" id="{C74D129F-9E22-458F-9F9C-349E6781ADD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04146" y="3789046"/>
            <a:ext cx="4112777" cy="269304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Patenty a užitné vzory</a:t>
            </a:r>
          </a:p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než 100 mil. dokumentů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90 zemí světa</a:t>
            </a:r>
          </a:p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Stav techniky od roku 1836</a:t>
            </a:r>
          </a:p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Informace o patentových rodinách a právních stavech</a:t>
            </a:r>
          </a:p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Bibliografie nepatentové literatury</a:t>
            </a:r>
          </a:p>
          <a:p>
            <a:pPr marL="446088" indent="-446088" eaLnBrk="1" hangingPunct="1">
              <a:spcBef>
                <a:spcPts val="600"/>
              </a:spcBef>
              <a:buClr>
                <a:srgbClr val="698335"/>
              </a:buClr>
              <a:tabLst>
                <a:tab pos="446088" algn="l"/>
              </a:tabLst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Rozhraní i v českém jazyce</a:t>
            </a:r>
            <a:endParaRPr lang="cs-CZ" altLang="cs-CZ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2">
            <a:extLst>
              <a:ext uri="{FF2B5EF4-FFF2-40B4-BE49-F238E27FC236}">
                <a16:creationId xmlns="" xmlns:a16="http://schemas.microsoft.com/office/drawing/2014/main" id="{66D2C80A-3A6D-4600-8D82-9E00906CC41D}"/>
              </a:ext>
            </a:extLst>
          </p:cNvPr>
          <p:cNvSpPr txBox="1">
            <a:spLocks/>
          </p:cNvSpPr>
          <p:nvPr/>
        </p:nvSpPr>
        <p:spPr bwMode="auto">
          <a:xfrm>
            <a:off x="446430" y="1772336"/>
            <a:ext cx="4125569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C00000"/>
                </a:solidFill>
              </a:rPr>
              <a:t>www.epo.org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A9935CB5-68ED-4CCB-BAED-A9C19E3EC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" r="1483" b="42551"/>
          <a:stretch/>
        </p:blipFill>
        <p:spPr>
          <a:xfrm>
            <a:off x="4705393" y="1772336"/>
            <a:ext cx="4007136" cy="201671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1E406646-60D9-4C49-A7E6-3DCF93A63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3528"/>
          <a:stretch/>
        </p:blipFill>
        <p:spPr>
          <a:xfrm>
            <a:off x="446430" y="2495631"/>
            <a:ext cx="4140200" cy="4029527"/>
          </a:xfrm>
          <a:prstGeom prst="rect">
            <a:avLst/>
          </a:prstGeom>
        </p:spPr>
      </p:pic>
      <p:sp>
        <p:nvSpPr>
          <p:cNvPr id="18" name="Nadpis 2">
            <a:extLst>
              <a:ext uri="{FF2B5EF4-FFF2-40B4-BE49-F238E27FC236}">
                <a16:creationId xmlns="" xmlns:a16="http://schemas.microsoft.com/office/drawing/2014/main" id="{7FCDF083-0CDD-4B62-B1DB-EB41AC6897A4}"/>
              </a:ext>
            </a:extLst>
          </p:cNvPr>
          <p:cNvSpPr txBox="1">
            <a:spLocks/>
          </p:cNvSpPr>
          <p:nvPr/>
        </p:nvSpPr>
        <p:spPr bwMode="auto">
          <a:xfrm rot="20316834">
            <a:off x="843738" y="4779963"/>
            <a:ext cx="371407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</a:rPr>
              <a:t>Nové rozhraní v beta verzi</a:t>
            </a:r>
          </a:p>
        </p:txBody>
      </p:sp>
    </p:spTree>
    <p:extLst>
      <p:ext uri="{BB962C8B-B14F-4D97-AF65-F5344CB8AC3E}">
        <p14:creationId xmlns:p14="http://schemas.microsoft.com/office/powerpoint/2010/main" xmlns="" val="250484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8E4C52-8B28-4C34-BD9F-BA21A26A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8AB8422-7156-4D28-9B8F-67284B92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32" y="1628447"/>
            <a:ext cx="3240084" cy="4140851"/>
          </a:xfrm>
        </p:spPr>
        <p:txBody>
          <a:bodyPr/>
          <a:lstStyle/>
          <a:p>
            <a:r>
              <a:rPr lang="cs-CZ" dirty="0">
                <a:hlinkClick r:id="rId2"/>
              </a:rPr>
              <a:t>www.upv.cz</a:t>
            </a:r>
            <a:endParaRPr lang="cs-CZ" dirty="0"/>
          </a:p>
          <a:p>
            <a:r>
              <a:rPr lang="cs-CZ" dirty="0"/>
              <a:t>Databáze patentů a užitných vzorů</a:t>
            </a:r>
          </a:p>
          <a:p>
            <a:r>
              <a:rPr lang="cs-CZ" dirty="0"/>
              <a:t>Databáze ochranných známek</a:t>
            </a:r>
          </a:p>
          <a:p>
            <a:r>
              <a:rPr lang="cs-CZ" dirty="0"/>
              <a:t>Databáze průmyslových vzorů</a:t>
            </a:r>
          </a:p>
          <a:p>
            <a:r>
              <a:rPr lang="cs-CZ" dirty="0"/>
              <a:t>Databáze označení původu a zeměpisných označení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A630199-CCAD-4029-9819-0F850065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76" y="1628448"/>
            <a:ext cx="4479192" cy="369475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098E7DEF-DEC4-4E2A-B587-2B2A57BAEBC8}"/>
              </a:ext>
            </a:extLst>
          </p:cNvPr>
          <p:cNvSpPr/>
          <p:nvPr/>
        </p:nvSpPr>
        <p:spPr>
          <a:xfrm>
            <a:off x="5292092" y="3068954"/>
            <a:ext cx="1080138" cy="900115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A7142B0-5DC0-49D3-A205-B4502E5354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11979">
            <a:off x="2619368" y="5091445"/>
            <a:ext cx="3131816" cy="13557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934128C-E879-4C77-A2AB-64F93EE9A3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75185">
            <a:off x="5664398" y="4522942"/>
            <a:ext cx="3248603" cy="16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50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D4FD70-E80B-4FAA-8AF0-64EF50BA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0" y="1089023"/>
            <a:ext cx="8304471" cy="539747"/>
          </a:xfrm>
        </p:spPr>
        <p:txBody>
          <a:bodyPr/>
          <a:lstStyle/>
          <a:p>
            <a:r>
              <a:rPr lang="cs-CZ" dirty="0"/>
              <a:t>Jak nakládáme s inovacemi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CE89E3E7-8768-4577-8B40-DCF6DAC2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5" y="2168839"/>
            <a:ext cx="8280729" cy="3156276"/>
          </a:xfrm>
          <a:prstGeom prst="rect">
            <a:avLst/>
          </a:prstGeom>
        </p:spPr>
      </p:pic>
      <p:sp>
        <p:nvSpPr>
          <p:cNvPr id="14" name="Obdélník 3">
            <a:extLst>
              <a:ext uri="{FF2B5EF4-FFF2-40B4-BE49-F238E27FC236}">
                <a16:creationId xmlns="" xmlns:a16="http://schemas.microsoft.com/office/drawing/2014/main" id="{B1A6D425-418A-49FA-8B81-50A8C729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391" y="5927053"/>
            <a:ext cx="14401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1100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xmlns="" val="127540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7CCDAF-5387-46E2-9ECE-EAC9B902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5" y="851710"/>
            <a:ext cx="9001150" cy="539747"/>
          </a:xfrm>
        </p:spPr>
        <p:txBody>
          <a:bodyPr/>
          <a:lstStyle/>
          <a:p>
            <a:r>
              <a:rPr lang="cs-CZ" sz="2400" dirty="0"/>
              <a:t>Příjmy z duševního vlastnictví ve vybraných zemích (mld. USD)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6" name="Obdélník 3">
            <a:extLst>
              <a:ext uri="{FF2B5EF4-FFF2-40B4-BE49-F238E27FC236}">
                <a16:creationId xmlns="" xmlns:a16="http://schemas.microsoft.com/office/drawing/2014/main" id="{D97FD5AB-4FE3-4796-A574-2E9CC06D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322" y="6129345"/>
            <a:ext cx="16202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World</a:t>
            </a:r>
            <a:r>
              <a:rPr lang="cs-CZ" sz="1100" dirty="0"/>
              <a:t> Bank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2C75F434-2D36-44AD-ACF4-8749087F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" y="1328718"/>
            <a:ext cx="8021693" cy="48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89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08B7547-8C8B-47D2-B7D0-FC37AE2B7693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051" y="6551767"/>
            <a:ext cx="8277323" cy="82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6" name="Picture 7" descr="D:\E\LOGO\urad.gif">
            <a:extLst>
              <a:ext uri="{FF2B5EF4-FFF2-40B4-BE49-F238E27FC236}">
                <a16:creationId xmlns="" xmlns:a16="http://schemas.microsoft.com/office/drawing/2014/main" id="{AEF6CA38-99A4-4D00-8825-91CBB5C0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"/>
          <a:stretch>
            <a:fillRect/>
          </a:stretch>
        </p:blipFill>
        <p:spPr bwMode="auto">
          <a:xfrm>
            <a:off x="4368800" y="4868863"/>
            <a:ext cx="43434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7">
            <a:extLst>
              <a:ext uri="{FF2B5EF4-FFF2-40B4-BE49-F238E27FC236}">
                <a16:creationId xmlns="" xmlns:a16="http://schemas.microsoft.com/office/drawing/2014/main" id="{AC0E765F-7E2A-419E-A95F-9141E6D32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413" y="5276850"/>
            <a:ext cx="314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="" xmlns:a16="http://schemas.microsoft.com/office/drawing/2014/main" id="{0451CA40-CE2B-49EB-88ED-D4CBB286D19F}"/>
              </a:ext>
            </a:extLst>
          </p:cNvPr>
          <p:cNvSpPr txBox="1">
            <a:spLocks/>
          </p:cNvSpPr>
          <p:nvPr/>
        </p:nvSpPr>
        <p:spPr>
          <a:xfrm>
            <a:off x="431800" y="2528888"/>
            <a:ext cx="8280400" cy="126015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200" dirty="0">
                <a:solidFill>
                  <a:srgbClr val="425222"/>
                </a:solidFill>
              </a:rPr>
              <a:t>Děkuji za pozornost!</a:t>
            </a:r>
          </a:p>
          <a:p>
            <a:pPr>
              <a:defRPr/>
            </a:pPr>
            <a:r>
              <a:rPr lang="cs-CZ" sz="3200" dirty="0" smtClean="0">
                <a:solidFill>
                  <a:srgbClr val="425222"/>
                </a:solidFill>
              </a:rPr>
              <a:t>jdvornak@upv.cz</a:t>
            </a:r>
            <a:endParaRPr lang="cs-CZ" sz="3200" dirty="0">
              <a:solidFill>
                <a:srgbClr val="425222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="" xmlns:a16="http://schemas.microsoft.com/office/drawing/2014/main" id="{BF3C7D2D-131B-434C-9E93-FBD32DB8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5634038"/>
            <a:ext cx="27432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1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Úřad průmyslového vlastnictví</a:t>
            </a:r>
          </a:p>
          <a:p>
            <a:pPr algn="ctr">
              <a:spcBef>
                <a:spcPts val="600"/>
              </a:spcBef>
              <a:defRPr/>
            </a:pPr>
            <a:r>
              <a:rPr lang="cs-CZ" altLang="cs-CZ" sz="9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Antonína Čermáka 2a, </a:t>
            </a:r>
          </a:p>
          <a:p>
            <a:pPr algn="ctr">
              <a:lnSpc>
                <a:spcPct val="150000"/>
              </a:lnSpc>
              <a:defRPr/>
            </a:pPr>
            <a:r>
              <a:rPr lang="cs-CZ" altLang="cs-CZ" sz="9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68  Praha 6-Bubeneč  </a:t>
            </a:r>
          </a:p>
        </p:txBody>
      </p:sp>
    </p:spTree>
    <p:extLst>
      <p:ext uri="{BB962C8B-B14F-4D97-AF65-F5344CB8AC3E}">
        <p14:creationId xmlns:p14="http://schemas.microsoft.com/office/powerpoint/2010/main" xmlns="" val="219763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>
            <a:extLst>
              <a:ext uri="{FF2B5EF4-FFF2-40B4-BE49-F238E27FC236}">
                <a16:creationId xmlns="" xmlns:a16="http://schemas.microsoft.com/office/drawing/2014/main" id="{6B07B517-CC4A-4D7E-9422-43FD820E55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1448" y="1089025"/>
            <a:ext cx="8736012" cy="539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err="1"/>
              <a:t>Průmyslověprávní</a:t>
            </a:r>
            <a:r>
              <a:rPr lang="cs-CZ" altLang="cs-CZ" dirty="0"/>
              <a:t> ochrana jako společenská dohoda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B3380B8-4CA7-4C1B-A5E7-070D4BEFF9CC}"/>
              </a:ext>
            </a:extLst>
          </p:cNvPr>
          <p:cNvSpPr txBox="1">
            <a:spLocks noChangeArrowheads="1"/>
          </p:cNvSpPr>
          <p:nvPr/>
        </p:nvSpPr>
        <p:spPr>
          <a:xfrm>
            <a:off x="430529" y="2133600"/>
            <a:ext cx="3781425" cy="2719388"/>
          </a:xfrm>
          <a:prstGeom prst="rect">
            <a:avLst/>
          </a:prstGeom>
          <a:noFill/>
          <a:ln w="28575" cap="flat" cmpd="sng">
            <a:solidFill>
              <a:srgbClr val="566B2B"/>
            </a:solidFill>
            <a:prstDash val="solid"/>
            <a:miter lim="800000"/>
            <a:headEnd/>
            <a:tailEnd/>
          </a:ln>
        </p:spPr>
        <p:txBody>
          <a:bodyPr/>
          <a:lstStyle>
            <a:lvl1pPr marL="447675" indent="-447675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347663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0213" indent="-328613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9475" indent="-3206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30000"/>
              </a:spcBef>
              <a:buClr>
                <a:srgbClr val="698335"/>
              </a:buClr>
              <a:buFont typeface="Wingdings" pitchFamily="2" charset="2"/>
              <a:buNone/>
              <a:defRPr/>
            </a:pPr>
            <a:r>
              <a:rPr lang="cs-CZ" altLang="cs-CZ" sz="3600" dirty="0">
                <a:solidFill>
                  <a:srgbClr val="698335"/>
                </a:solidFill>
                <a:ea typeface="+mj-ea"/>
                <a:cs typeface="+mj-cs"/>
              </a:rPr>
              <a:t>Majitel</a:t>
            </a:r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566B2B"/>
              </a:buClr>
              <a:defRPr/>
            </a:pPr>
            <a:r>
              <a:rPr lang="cs-CZ" altLang="cs-CZ" sz="2000" dirty="0">
                <a:latin typeface="Arial Narrow" pitchFamily="34" charset="0"/>
                <a:cs typeface="Arial" charset="0"/>
              </a:rPr>
              <a:t>Řešení </a:t>
            </a:r>
            <a:r>
              <a:rPr lang="cs-CZ" altLang="cs-CZ" sz="2000" dirty="0" smtClean="0">
                <a:latin typeface="Arial Narrow" pitchFamily="34" charset="0"/>
                <a:cs typeface="Arial" charset="0"/>
              </a:rPr>
              <a:t>se zveřejní - přispěje </a:t>
            </a:r>
            <a:r>
              <a:rPr lang="cs-CZ" altLang="cs-CZ" sz="2000" dirty="0">
                <a:latin typeface="Arial Narrow" pitchFamily="34" charset="0"/>
                <a:cs typeface="Arial" charset="0"/>
              </a:rPr>
              <a:t>k rozšíření vědomostí lidstva – posouvá stav techniky</a:t>
            </a:r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566B2B"/>
              </a:buClr>
              <a:defRPr/>
            </a:pPr>
            <a:r>
              <a:rPr lang="cs-CZ" altLang="cs-CZ" sz="2000" dirty="0">
                <a:latin typeface="Arial Narrow" pitchFamily="34" charset="0"/>
                <a:cs typeface="Arial" charset="0"/>
              </a:rPr>
              <a:t>Po uplynutí doby ochrany mohou poznatek využívat jiní – řešení se stává volně přístupným</a:t>
            </a:r>
          </a:p>
          <a:p>
            <a:pPr marL="0" indent="0">
              <a:lnSpc>
                <a:spcPct val="90000"/>
              </a:lnSpc>
              <a:spcBef>
                <a:spcPct val="30000"/>
              </a:spcBef>
              <a:buClr>
                <a:srgbClr val="698335"/>
              </a:buClr>
              <a:buFont typeface="Wingdings" pitchFamily="2" charset="2"/>
              <a:buNone/>
              <a:defRPr/>
            </a:pPr>
            <a:endParaRPr lang="cs-CZ" altLang="cs-CZ" sz="2000" dirty="0"/>
          </a:p>
          <a:p>
            <a:pPr marL="385763" indent="-385763">
              <a:spcBef>
                <a:spcPct val="30000"/>
              </a:spcBef>
              <a:buClr>
                <a:srgbClr val="698335"/>
              </a:buClr>
              <a:defRPr/>
            </a:pPr>
            <a:endParaRPr lang="cs-CZ" altLang="cs-CZ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91A4CAE8-11C7-4224-8688-B6DBB0F33E83}"/>
              </a:ext>
            </a:extLst>
          </p:cNvPr>
          <p:cNvSpPr txBox="1">
            <a:spLocks noChangeArrowheads="1"/>
          </p:cNvSpPr>
          <p:nvPr/>
        </p:nvSpPr>
        <p:spPr>
          <a:xfrm>
            <a:off x="4896486" y="2133600"/>
            <a:ext cx="3816043" cy="2700338"/>
          </a:xfrm>
          <a:prstGeom prst="rect">
            <a:avLst/>
          </a:prstGeom>
          <a:noFill/>
          <a:ln w="28575" cap="flat" cmpd="sng">
            <a:solidFill>
              <a:srgbClr val="566B2B"/>
            </a:solidFill>
            <a:prstDash val="solid"/>
            <a:miter lim="800000"/>
            <a:headEnd/>
            <a:tailEnd/>
          </a:ln>
        </p:spPr>
        <p:txBody>
          <a:bodyPr/>
          <a:lstStyle>
            <a:defPPr>
              <a:defRPr lang="cs-CZ"/>
            </a:defPPr>
            <a:lvl1pPr marL="0" indent="0" eaLnBrk="0" hangingPunct="0">
              <a:lnSpc>
                <a:spcPct val="90000"/>
              </a:lnSpc>
              <a:spcBef>
                <a:spcPct val="30000"/>
              </a:spcBef>
              <a:buClr>
                <a:srgbClr val="698335"/>
              </a:buClr>
              <a:buFont typeface="Wingdings" pitchFamily="2" charset="2"/>
              <a:buNone/>
              <a:defRPr sz="36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  <a:lvl2pPr marL="804863" indent="-347663" eaLnBrk="0" hangingPunct="0">
              <a:spcBef>
                <a:spcPts val="1200"/>
              </a:spcBef>
              <a:buFont typeface="Arial" charset="0"/>
              <a:buChar char="–"/>
              <a:defRPr sz="2000">
                <a:latin typeface="+mn-lt"/>
              </a:defRPr>
            </a:lvl2pPr>
            <a:lvl3pPr marL="1252538" indent="-338138" eaLnBrk="0" hangingPunct="0">
              <a:spcBef>
                <a:spcPts val="1200"/>
              </a:spcBef>
              <a:buFont typeface="Arial" charset="0"/>
              <a:buChar char="•"/>
              <a:defRPr>
                <a:latin typeface="+mn-lt"/>
              </a:defRPr>
            </a:lvl3pPr>
            <a:lvl4pPr marL="1700213" indent="-328613" eaLnBrk="0" hangingPunct="0">
              <a:spcBef>
                <a:spcPts val="1200"/>
              </a:spcBef>
              <a:buFont typeface="Arial" charset="0"/>
              <a:buChar char="–"/>
              <a:defRPr>
                <a:latin typeface="+mn-lt"/>
              </a:defRPr>
            </a:lvl4pPr>
            <a:lvl5pPr marL="2149475" indent="-320675" eaLnBrk="0" hangingPunct="0">
              <a:spcBef>
                <a:spcPts val="1200"/>
              </a:spcBef>
              <a:buFont typeface="Arial" charset="0"/>
              <a:buChar char="»"/>
              <a:defRPr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cs-CZ" altLang="cs-CZ" dirty="0">
                <a:solidFill>
                  <a:srgbClr val="698335"/>
                </a:solidFill>
              </a:rPr>
              <a:t>Stát</a:t>
            </a:r>
            <a:r>
              <a:rPr lang="cs-CZ" altLang="cs-CZ" dirty="0"/>
              <a:t> </a:t>
            </a:r>
          </a:p>
          <a:p>
            <a:pPr marL="385763" indent="-385763">
              <a:buClr>
                <a:srgbClr val="566B2B"/>
              </a:buClr>
              <a:buFont typeface="Wingdings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t>Uděluje legální monopol – </a:t>
            </a:r>
            <a:r>
              <a:rPr lang="cs-CZ" altLang="cs-CZ" sz="20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t>věcně, místně a časově </a:t>
            </a:r>
            <a:r>
              <a:rPr lang="cs-CZ" altLang="cs-CZ" sz="2000" dirty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t>omezený </a:t>
            </a:r>
          </a:p>
          <a:p>
            <a:pPr marL="385763" indent="-385763">
              <a:buClr>
                <a:srgbClr val="566B2B"/>
              </a:buClr>
              <a:buFont typeface="Wingdings" pitchFamily="2" charset="2"/>
              <a:buChar char="§"/>
              <a:defRPr/>
            </a:pPr>
            <a:endParaRPr lang="cs-CZ" altLang="cs-CZ" sz="2000" dirty="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endParaRPr>
          </a:p>
          <a:p>
            <a:pPr marL="385763" indent="-385763">
              <a:buClr>
                <a:srgbClr val="566B2B"/>
              </a:buClr>
              <a:buFont typeface="Wingdings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t>Konkurenční výhoda pro majitele</a:t>
            </a:r>
          </a:p>
          <a:p>
            <a:endParaRPr lang="cs-CZ" altLang="cs-CZ" dirty="0"/>
          </a:p>
        </p:txBody>
      </p:sp>
      <p:sp>
        <p:nvSpPr>
          <p:cNvPr id="8" name="Šipka doprava 7">
            <a:extLst>
              <a:ext uri="{FF2B5EF4-FFF2-40B4-BE49-F238E27FC236}">
                <a16:creationId xmlns="" xmlns:a16="http://schemas.microsoft.com/office/drawing/2014/main" id="{085D4216-3A5D-4393-A18B-2388418343B2}"/>
              </a:ext>
            </a:extLst>
          </p:cNvPr>
          <p:cNvSpPr/>
          <p:nvPr/>
        </p:nvSpPr>
        <p:spPr>
          <a:xfrm>
            <a:off x="4345622" y="3213100"/>
            <a:ext cx="406400" cy="242888"/>
          </a:xfrm>
          <a:prstGeom prst="rightArrow">
            <a:avLst/>
          </a:prstGeom>
          <a:solidFill>
            <a:srgbClr val="698335"/>
          </a:solidFill>
          <a:ln>
            <a:solidFill>
              <a:srgbClr val="698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Šipka doprava 9">
            <a:extLst>
              <a:ext uri="{FF2B5EF4-FFF2-40B4-BE49-F238E27FC236}">
                <a16:creationId xmlns="" xmlns:a16="http://schemas.microsoft.com/office/drawing/2014/main" id="{F1B8B7A7-12A1-4D01-B0DD-86B91E547725}"/>
              </a:ext>
            </a:extLst>
          </p:cNvPr>
          <p:cNvSpPr/>
          <p:nvPr/>
        </p:nvSpPr>
        <p:spPr>
          <a:xfrm rot="10800000">
            <a:off x="4345623" y="3644900"/>
            <a:ext cx="406400" cy="242888"/>
          </a:xfrm>
          <a:prstGeom prst="rightArrow">
            <a:avLst/>
          </a:prstGeom>
          <a:solidFill>
            <a:srgbClr val="698335"/>
          </a:solidFill>
          <a:ln>
            <a:solidFill>
              <a:srgbClr val="698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575" name="Nadpis 1">
            <a:extLst>
              <a:ext uri="{FF2B5EF4-FFF2-40B4-BE49-F238E27FC236}">
                <a16:creationId xmlns="" xmlns:a16="http://schemas.microsoft.com/office/drawing/2014/main" id="{19EB4106-E41A-43E2-AC1B-8396DCC72D54}"/>
              </a:ext>
            </a:extLst>
          </p:cNvPr>
          <p:cNvSpPr txBox="1">
            <a:spLocks/>
          </p:cNvSpPr>
          <p:nvPr/>
        </p:nvSpPr>
        <p:spPr bwMode="auto">
          <a:xfrm>
            <a:off x="431800" y="5229230"/>
            <a:ext cx="8280399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rgbClr val="698335"/>
                </a:solidFill>
                <a:latin typeface="+mn-lt"/>
                <a:ea typeface="+mj-ea"/>
                <a:cs typeface="+mj-cs"/>
              </a:rPr>
              <a:t>Ekonomický nástroj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898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88" y="1089025"/>
            <a:ext cx="8304212" cy="539750"/>
          </a:xfrm>
        </p:spPr>
        <p:txBody>
          <a:bodyPr/>
          <a:lstStyle/>
          <a:p>
            <a:pPr>
              <a:defRPr/>
            </a:pPr>
            <a:r>
              <a:rPr lang="cs-CZ" dirty="0"/>
              <a:t>Statistika 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2164" y="1972741"/>
            <a:ext cx="7559674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České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národní přihlášky patentů a užitných vzorů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podané tuzemskými subjekty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1800" y="4129847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Švéd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ské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národní přihlášky patentů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71" y="1972741"/>
            <a:ext cx="531402" cy="5561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BFDAD3B2-DE19-42DA-A60B-C71D803F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1" y="4119826"/>
            <a:ext cx="1038225" cy="533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779650CF-90C0-44F2-AA11-3A75F1581A98}"/>
              </a:ext>
            </a:extLst>
          </p:cNvPr>
          <p:cNvSpPr txBox="1"/>
          <p:nvPr/>
        </p:nvSpPr>
        <p:spPr>
          <a:xfrm>
            <a:off x="7271700" y="5721134"/>
            <a:ext cx="1080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prv.se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="" xmlns:a16="http://schemas.microsoft.com/office/drawing/2014/main" id="{A02D3C16-DF6C-401B-9386-159061E68372}"/>
              </a:ext>
            </a:extLst>
          </p:cNvPr>
          <p:cNvGraphicFramePr>
            <a:graphicFrameLocks noGrp="1"/>
          </p:cNvGraphicFramePr>
          <p:nvPr/>
        </p:nvGraphicFramePr>
        <p:xfrm>
          <a:off x="791517" y="2888929"/>
          <a:ext cx="7539688" cy="800420"/>
        </p:xfrm>
        <a:graphic>
          <a:graphicData uri="http://schemas.openxmlformats.org/drawingml/2006/table">
            <a:tbl>
              <a:tblPr/>
              <a:tblGrid>
                <a:gridCol w="915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0956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7514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8" marR="8898" marT="8898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1920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2009</a:t>
                      </a:r>
                    </a:p>
                  </a:txBody>
                  <a:tcPr marL="8898" marR="8898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2014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Patenty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2 291</a:t>
                      </a:r>
                    </a:p>
                  </a:txBody>
                  <a:tcPr marL="8898" marR="80089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2 558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3 972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</a:t>
                      </a:r>
                    </a:p>
                  </a:txBody>
                  <a:tcPr marL="8898" marR="80089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868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867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910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880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678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Užitné vzory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98" marR="80089" marT="88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1 325</a:t>
                      </a:r>
                    </a:p>
                  </a:txBody>
                  <a:tcPr marL="8898" marR="80089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1 542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1 584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1 793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1 661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1 441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1 364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1 199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1 205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1 179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="" xmlns:a16="http://schemas.microsoft.com/office/drawing/2014/main" id="{2CBC9D08-AECB-491C-AA59-25490CBD6800}"/>
              </a:ext>
            </a:extLst>
          </p:cNvPr>
          <p:cNvGraphicFramePr>
            <a:graphicFrameLocks noGrp="1"/>
          </p:cNvGraphicFramePr>
          <p:nvPr/>
        </p:nvGraphicFramePr>
        <p:xfrm>
          <a:off x="1167423" y="4783138"/>
          <a:ext cx="6769356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396">
                  <a:extLst>
                    <a:ext uri="{9D8B030D-6E8A-4147-A177-3AD203B41FA5}">
                      <a16:colId xmlns="" xmlns:a16="http://schemas.microsoft.com/office/drawing/2014/main" val="3147060449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3670137961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976056817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2478412835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293938272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1095256076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3695774049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2205697008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3786702014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641356670"/>
                    </a:ext>
                  </a:extLst>
                </a:gridCol>
                <a:gridCol w="61539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2009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064439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Patenty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2 604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2 549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2 341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2 436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2 495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2 424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2 427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2 384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2 297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56981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4788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88" y="1089025"/>
            <a:ext cx="8304212" cy="539750"/>
          </a:xfrm>
        </p:spPr>
        <p:txBody>
          <a:bodyPr/>
          <a:lstStyle/>
          <a:p>
            <a:pPr>
              <a:defRPr/>
            </a:pPr>
            <a:r>
              <a:rPr lang="cs-CZ" dirty="0"/>
              <a:t>Statistika 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1518" y="1854200"/>
            <a:ext cx="7740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Patentové přihlášky a udělené patenty podané </a:t>
            </a:r>
            <a:r>
              <a:rPr lang="cs-CZ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českými </a:t>
            </a: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přihlašovateli </a:t>
            </a:r>
            <a:b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cs-CZ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Evropského patentového úřadu</a:t>
            </a: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(EPO) </a:t>
            </a:r>
            <a:b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 </a:t>
            </a:r>
            <a:r>
              <a:rPr lang="cs-CZ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Patentového a známkového úřadu Spojených států</a:t>
            </a:r>
            <a:r>
              <a:rPr lang="cs-CZ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(USPTO)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5870" y="3609023"/>
          <a:ext cx="8132259" cy="1080139"/>
        </p:xfrm>
        <a:graphic>
          <a:graphicData uri="http://schemas.openxmlformats.org/drawingml/2006/table">
            <a:tbl>
              <a:tblPr/>
              <a:tblGrid>
                <a:gridCol w="2682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4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2829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8518" marR="8518" marT="8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EP přihlášky českých přihlašovatelů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Udělené EP českým přihlašovatelům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18" marR="8518" marT="8518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8" marR="8518" marT="8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 přihlášky patentů českých přihlašovatelů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469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566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Udělené US patenty českým přihlašovatelům</a:t>
                      </a:r>
                    </a:p>
                  </a:txBody>
                  <a:tcPr marL="8518" marR="8518" marT="8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</a:p>
                  </a:txBody>
                  <a:tcPr marL="8518" marR="8518" marT="8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462797" y="5229230"/>
            <a:ext cx="2271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upv.cz, epo.org, uspto.gov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588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CF62548-724D-4AF9-BC6D-18DF7C72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4" y="908678"/>
            <a:ext cx="7921012" cy="55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66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1088701"/>
            <a:ext cx="8280399" cy="539747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defRPr/>
            </a:pPr>
            <a:r>
              <a:rPr lang="cs-CZ" altLang="cs-CZ" dirty="0"/>
              <a:t>PCT systém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="" xmlns:a16="http://schemas.microsoft.com/office/drawing/2014/main" id="{E79C5809-A9C6-4C10-8A30-A9DF503E8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976375"/>
            <a:ext cx="7560320" cy="28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Smlouva o patentové spolupráci (PCT)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152 států (k 1. 1. 2018)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Jedna přihláška, jedny poplatky při podání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Dvě fáze řízení:</a:t>
            </a:r>
          </a:p>
          <a:p>
            <a:pPr marL="1168400" lvl="2" indent="-450850">
              <a:spcBef>
                <a:spcPts val="12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Arial" charset="0"/>
              </a:rPr>
              <a:t>Mezinárodní</a:t>
            </a:r>
          </a:p>
          <a:p>
            <a:pPr marL="1168400" lvl="2" indent="-450850">
              <a:spcBef>
                <a:spcPts val="12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Arial" charset="0"/>
              </a:rPr>
              <a:t>Národní nebo regionální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="" xmlns:a16="http://schemas.microsoft.com/office/drawing/2014/main" id="{E49C0D87-56BB-427A-A3A9-A12B31559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 r="4412"/>
          <a:stretch/>
        </p:blipFill>
        <p:spPr bwMode="auto">
          <a:xfrm>
            <a:off x="4691270" y="3657096"/>
            <a:ext cx="3775320" cy="24415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914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88" y="1089025"/>
            <a:ext cx="8304212" cy="539750"/>
          </a:xfrm>
        </p:spPr>
        <p:txBody>
          <a:bodyPr/>
          <a:lstStyle/>
          <a:p>
            <a:pPr>
              <a:defRPr/>
            </a:pPr>
            <a:r>
              <a:rPr lang="cs-CZ" dirty="0"/>
              <a:t>Statistika </a:t>
            </a:r>
            <a:br>
              <a:rPr lang="cs-CZ" dirty="0"/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800" y="1789083"/>
            <a:ext cx="8280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568325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93300"/>
              </a:buClr>
              <a:buSzPct val="9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Podané přihlášky </a:t>
            </a:r>
            <a:r>
              <a:rPr lang="cs-CZ" sz="2000" b="1" dirty="0">
                <a:solidFill>
                  <a:srgbClr val="566B2B"/>
                </a:solidFill>
              </a:rPr>
              <a:t>PCT 2014−2018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podle zemí sídla</a:t>
            </a:r>
            <a:r>
              <a:rPr kumimoji="0" lang="cs-CZ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přihlašovatele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121" y="1116943"/>
            <a:ext cx="423511" cy="612808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="" xmlns:a16="http://schemas.microsoft.com/office/drawing/2014/main" id="{53FA7609-F738-4E82-9681-476C4E6ADDB4}"/>
              </a:ext>
            </a:extLst>
          </p:cNvPr>
          <p:cNvGraphicFramePr>
            <a:graphicFrameLocks noGrp="1"/>
          </p:cNvGraphicFramePr>
          <p:nvPr/>
        </p:nvGraphicFramePr>
        <p:xfrm>
          <a:off x="847071" y="2325011"/>
          <a:ext cx="7426046" cy="3837252"/>
        </p:xfrm>
        <a:graphic>
          <a:graphicData uri="http://schemas.openxmlformats.org/drawingml/2006/table">
            <a:tbl>
              <a:tblPr/>
              <a:tblGrid>
                <a:gridCol w="1680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9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90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9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1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Země</a:t>
                      </a:r>
                    </a:p>
                  </a:txBody>
                  <a:tcPr marL="10071" marR="10071" marT="10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PCT</a:t>
                      </a:r>
                    </a:p>
                  </a:txBody>
                  <a:tcPr marL="10071" marR="10071" marT="10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5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10071" marR="10071" marT="10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10071" marR="10071" marT="10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10071" marR="10071" marT="10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10071" marR="10071" marT="10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10071" marR="10071" marT="10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USA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61 101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57 123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56 595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56 676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56 142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Japonsko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42 380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44 053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45 239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48 205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49 702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Čína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25 544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29 838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43 091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48 905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53 345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Německo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17 968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18 004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18 315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18 951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19 883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Velká Británie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5 261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5 290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5 496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5 568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5 641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Švýcarsko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4 091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4 265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4 365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4 488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4 568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Švédsko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3 925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3 842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3 720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3 975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4 162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Finsko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1 810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1 584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1 525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1 601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1 836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Rakousko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1 384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1 399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1 422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1 397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1 475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Belgie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1 195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1 180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1 219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1 295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Ruská federace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860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876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1 058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963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Polsko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Česká republika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Maďarsko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Řecko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indent="-216000"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Slovensko</a:t>
                      </a:r>
                    </a:p>
                  </a:txBody>
                  <a:tcPr marL="10071" marR="10071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10071" marR="271930" marT="10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10071" marR="271930" marT="10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64356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1088701"/>
            <a:ext cx="8280399" cy="539747"/>
          </a:xfrm>
        </p:spPr>
        <p:txBody>
          <a:bodyPr/>
          <a:lstStyle/>
          <a:p>
            <a:r>
              <a:rPr lang="cs-CZ" altLang="cs-CZ" dirty="0"/>
              <a:t>Visegrádský patentový institut (VPI)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4" name="Rectangle 1027">
            <a:extLst>
              <a:ext uri="{FF2B5EF4-FFF2-40B4-BE49-F238E27FC236}">
                <a16:creationId xmlns="" xmlns:a16="http://schemas.microsoft.com/office/drawing/2014/main" id="{0AECAF52-3DEE-4B76-8CD2-DD5A428C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15" y="3148467"/>
            <a:ext cx="7597776" cy="306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Mezinárodní orgán pro rešerši a předběžný průzkum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pro Středoevropský region</a:t>
            </a:r>
          </a:p>
          <a:p>
            <a:pPr marL="457200" indent="-457200"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Česká republika, Maďarsko, Polská republika, Slovenská republika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– sdružení patentových úřadů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Činnost od 1. 7. 2016 </a:t>
            </a:r>
          </a:p>
          <a:p>
            <a:pPr marL="457200" indent="-457200"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Možnost vrácení až 40 % poplatku za mezinárodní rešerši,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(při využití dřívější rešerše provedené jedním z úřadů VPI,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pokud bude rešerši provádět VPI)</a:t>
            </a:r>
          </a:p>
          <a:p>
            <a:pPr marL="457200" indent="-457200"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endParaRPr lang="cs-CZ" altLang="cs-CZ" sz="2000" dirty="0">
              <a:latin typeface="Arial" charset="0"/>
            </a:endParaRPr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cs-CZ" altLang="cs-CZ" sz="2100" dirty="0"/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cs-CZ" altLang="cs-CZ" sz="2100" dirty="0"/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cs-CZ" altLang="cs-CZ" sz="2100" dirty="0"/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en-AU" altLang="cs-CZ" sz="2100" dirty="0"/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cs-CZ" altLang="cs-CZ" sz="21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711FC80-762D-4ADA-A989-0401EE54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014" y="1988816"/>
            <a:ext cx="2409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270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Evropský patent – Evropská patentová úmluva</a:t>
            </a:r>
            <a:endParaRPr lang="cs-CZ" dirty="0"/>
          </a:p>
        </p:txBody>
      </p:sp>
      <p:sp>
        <p:nvSpPr>
          <p:cNvPr id="4" name="Rectangle 1027">
            <a:extLst>
              <a:ext uri="{FF2B5EF4-FFF2-40B4-BE49-F238E27FC236}">
                <a16:creationId xmlns="" xmlns:a16="http://schemas.microsoft.com/office/drawing/2014/main" id="{7EC46273-9B17-4C8E-9DA4-8A8A4B09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989138"/>
            <a:ext cx="7559675" cy="179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Evropská patentová úmluva – 1973 Mnichov (platnost 1977)</a:t>
            </a:r>
          </a:p>
          <a:p>
            <a:pPr marL="457200" indent="-457200"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Evropský patentový úřad (EPO) – Mnichov, Berlín, Haag, Vídeň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– činnost od r. 1978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Clr>
                <a:srgbClr val="698335"/>
              </a:buClr>
              <a:buFont typeface="Wingdings" pitchFamily="2" charset="2"/>
              <a:buChar char="§"/>
              <a:defRPr/>
            </a:pPr>
            <a:r>
              <a:rPr lang="cs-CZ" altLang="cs-CZ" dirty="0">
                <a:latin typeface="+mn-lt"/>
              </a:rPr>
              <a:t>Jedna přihláška, jedny poplatky při podání</a:t>
            </a:r>
            <a:endParaRPr lang="cs-CZ" altLang="cs-CZ" sz="2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defRPr/>
            </a:pPr>
            <a:endParaRPr lang="en-AU" altLang="cs-CZ" sz="2100" dirty="0"/>
          </a:p>
          <a:p>
            <a:pPr marL="385763" indent="-385763">
              <a:lnSpc>
                <a:spcPct val="90000"/>
              </a:lnSpc>
              <a:spcBef>
                <a:spcPct val="30000"/>
              </a:spcBef>
              <a:buClr>
                <a:srgbClr val="953735"/>
              </a:buClr>
              <a:buFont typeface="Wingdings" pitchFamily="2" charset="2"/>
              <a:buChar char="§"/>
              <a:defRPr/>
            </a:pPr>
            <a:endParaRPr lang="cs-CZ" altLang="cs-CZ" sz="2100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6E425F48-CFE9-48FA-B1A7-09E84464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22"/>
          <a:stretch/>
        </p:blipFill>
        <p:spPr bwMode="auto">
          <a:xfrm>
            <a:off x="2411724" y="4737100"/>
            <a:ext cx="4320552" cy="16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01312" y="3609023"/>
            <a:ext cx="3341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900" b="1" dirty="0">
                <a:solidFill>
                  <a:srgbClr val="698335"/>
                </a:solidFill>
              </a:rPr>
              <a:t>www.epo.org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6E425F48-CFE9-48FA-B1A7-09E84464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63" b="84148"/>
          <a:stretch/>
        </p:blipFill>
        <p:spPr bwMode="auto">
          <a:xfrm>
            <a:off x="2901312" y="4336419"/>
            <a:ext cx="3341376" cy="3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6504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616</Words>
  <Application>Microsoft Office PowerPoint</Application>
  <PresentationFormat>Předvádění na obrazovce (4:3)</PresentationFormat>
  <Paragraphs>297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Vlastní návrh</vt:lpstr>
      <vt:lpstr>Snímek 1</vt:lpstr>
      <vt:lpstr>Průmyslověprávní ochrana jako společenská dohoda</vt:lpstr>
      <vt:lpstr>Statistika  </vt:lpstr>
      <vt:lpstr>Statistika  </vt:lpstr>
      <vt:lpstr>Snímek 5</vt:lpstr>
      <vt:lpstr>PCT systém</vt:lpstr>
      <vt:lpstr>Statistika  </vt:lpstr>
      <vt:lpstr>Visegrádský patentový institut (VPI) </vt:lpstr>
      <vt:lpstr>Evropský patent – Evropská patentová úmluva</vt:lpstr>
      <vt:lpstr>Evropský patent – rozsah ochrany</vt:lpstr>
      <vt:lpstr>Databáze nápadů Espacenet – www.epo.org</vt:lpstr>
      <vt:lpstr>Národní databáze</vt:lpstr>
      <vt:lpstr>Jak nakládáme s inovacemi</vt:lpstr>
      <vt:lpstr>Příjmy z duševního vlastnictví ve vybraných zemích (mld. USD) 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bcernaxp</dc:creator>
  <cp:lastModifiedBy>pc</cp:lastModifiedBy>
  <cp:revision>204</cp:revision>
  <cp:lastPrinted>2019-09-25T14:21:26Z</cp:lastPrinted>
  <dcterms:created xsi:type="dcterms:W3CDTF">2013-11-01T08:40:46Z</dcterms:created>
  <dcterms:modified xsi:type="dcterms:W3CDTF">2019-11-15T09:50:47Z</dcterms:modified>
</cp:coreProperties>
</file>