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98" r:id="rId2"/>
    <p:sldId id="2970" r:id="rId3"/>
    <p:sldId id="3059" r:id="rId4"/>
    <p:sldId id="3060" r:id="rId5"/>
    <p:sldId id="3061" r:id="rId6"/>
    <p:sldId id="2969" r:id="rId7"/>
    <p:sldId id="3053" r:id="rId8"/>
    <p:sldId id="3054" r:id="rId9"/>
    <p:sldId id="3055" r:id="rId10"/>
    <p:sldId id="3048" r:id="rId11"/>
    <p:sldId id="2972" r:id="rId12"/>
    <p:sldId id="3046" r:id="rId13"/>
    <p:sldId id="3047" r:id="rId14"/>
    <p:sldId id="3063" r:id="rId15"/>
    <p:sldId id="258" r:id="rId16"/>
    <p:sldId id="266" r:id="rId17"/>
    <p:sldId id="267" r:id="rId18"/>
    <p:sldId id="265" r:id="rId19"/>
    <p:sldId id="3064" r:id="rId20"/>
    <p:sldId id="259" r:id="rId21"/>
    <p:sldId id="260" r:id="rId22"/>
    <p:sldId id="3050" r:id="rId23"/>
    <p:sldId id="3049" r:id="rId24"/>
    <p:sldId id="281" r:id="rId25"/>
    <p:sldId id="282" r:id="rId26"/>
    <p:sldId id="2993" r:id="rId27"/>
  </p:sldIdLst>
  <p:sldSz cx="24377650" cy="13716000"/>
  <p:notesSz cx="6797675" cy="9926638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8" orient="horz" pos="4344" userDrawn="1">
          <p15:clr>
            <a:srgbClr val="A4A3A4"/>
          </p15:clr>
        </p15:guide>
        <p15:guide id="58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3741"/>
    <a:srgbClr val="0E0E0E"/>
    <a:srgbClr val="7F7F7F"/>
    <a:srgbClr val="BFBFBF"/>
    <a:srgbClr val="A6A194"/>
    <a:srgbClr val="A9A9A9"/>
    <a:srgbClr val="C2BFB6"/>
    <a:srgbClr val="000000"/>
    <a:srgbClr val="E83B44"/>
    <a:srgbClr val="FBD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1" autoAdjust="0"/>
    <p:restoredTop sz="96341" autoAdjust="0"/>
  </p:normalViewPr>
  <p:slideViewPr>
    <p:cSldViewPr snapToGrid="0" snapToObjects="1">
      <p:cViewPr varScale="1">
        <p:scale>
          <a:sx n="44" d="100"/>
          <a:sy n="44" d="100"/>
        </p:scale>
        <p:origin x="24" y="86"/>
      </p:cViewPr>
      <p:guideLst>
        <p:guide orient="horz" pos="4344"/>
        <p:guide pos="7678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106" d="100"/>
          <a:sy n="106" d="100"/>
        </p:scale>
        <p:origin x="323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7D310-0C4F-4B4C-B025-B4A6F8DB9521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BD57-0140-5543-8501-12A1D3451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11/28/2019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Tady bych potřebovala nějaký hezký copy</a:t>
            </a:r>
          </a:p>
        </p:txBody>
      </p:sp>
    </p:spTree>
    <p:extLst>
      <p:ext uri="{BB962C8B-B14F-4D97-AF65-F5344CB8AC3E}">
        <p14:creationId xmlns:p14="http://schemas.microsoft.com/office/powerpoint/2010/main" val="212666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6079e7060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6079e7060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606e23d35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606e23d350_0_3:notes"/>
          <p:cNvSpPr txBox="1">
            <a:spLocks noGrp="1"/>
          </p:cNvSpPr>
          <p:nvPr>
            <p:ph type="body" idx="1"/>
          </p:nvPr>
        </p:nvSpPr>
        <p:spPr>
          <a:xfrm>
            <a:off x="685801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606e23d350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cs"/>
              <a:t>16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06e23d35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606e23d350_0_33:notes"/>
          <p:cNvSpPr txBox="1">
            <a:spLocks noGrp="1"/>
          </p:cNvSpPr>
          <p:nvPr>
            <p:ph type="body" idx="1"/>
          </p:nvPr>
        </p:nvSpPr>
        <p:spPr>
          <a:xfrm>
            <a:off x="685801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g606e23d350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cs"/>
              <a:t>17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08dbb7b58_1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608dbb7b58_1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05b1c0c1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05b1c0c1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608dbb7b5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608dbb7b58_1_6:notes"/>
          <p:cNvSpPr txBox="1">
            <a:spLocks noGrp="1"/>
          </p:cNvSpPr>
          <p:nvPr>
            <p:ph type="body" idx="1"/>
          </p:nvPr>
        </p:nvSpPr>
        <p:spPr>
          <a:xfrm>
            <a:off x="685801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608dbb7b58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cs"/>
              <a:t>21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608dbb7b58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608dbb7b58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608dbb7b58_1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g608dbb7b58_1_226:notes"/>
          <p:cNvSpPr txBox="1">
            <a:spLocks noGrp="1"/>
          </p:cNvSpPr>
          <p:nvPr>
            <p:ph type="body" idx="1"/>
          </p:nvPr>
        </p:nvSpPr>
        <p:spPr>
          <a:xfrm>
            <a:off x="685801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608dbb7b58_1_226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c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03190" y="4031881"/>
            <a:ext cx="7001188" cy="51229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704378" y="4031881"/>
            <a:ext cx="7001187" cy="51229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5705565" y="4031881"/>
            <a:ext cx="7001188" cy="51229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7342908"/>
            <a:ext cx="8125882" cy="63730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6251768" y="7342908"/>
            <a:ext cx="8125882" cy="63730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88824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95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26445" y="3890508"/>
            <a:ext cx="2272678" cy="227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9027879" y="3890508"/>
            <a:ext cx="2272678" cy="227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929312" y="3890508"/>
            <a:ext cx="2272678" cy="227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8260331" y="3890508"/>
            <a:ext cx="2272678" cy="227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126445" y="8469341"/>
            <a:ext cx="2272678" cy="227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9027879" y="8469341"/>
            <a:ext cx="2272678" cy="227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3929312" y="8469341"/>
            <a:ext cx="2272678" cy="227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8260331" y="8469341"/>
            <a:ext cx="2272678" cy="227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0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100620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181376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8281996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68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795467" y="8428606"/>
            <a:ext cx="5408124" cy="42205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059021" y="4208012"/>
            <a:ext cx="9519561" cy="84411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203589" y="4208012"/>
            <a:ext cx="5408125" cy="42205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111023" y="9421730"/>
            <a:ext cx="1929384" cy="192938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1355470" y="9446722"/>
            <a:ext cx="1929384" cy="192938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446906" y="9421730"/>
            <a:ext cx="1929384" cy="192938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166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1209703" y="4407444"/>
            <a:ext cx="13167947" cy="652182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18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122022" y="0"/>
            <a:ext cx="8145300" cy="13716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61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85005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747638" y="5104844"/>
            <a:ext cx="3336329" cy="59497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0459853" y="5104844"/>
            <a:ext cx="3336329" cy="59497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7169810" y="5104844"/>
            <a:ext cx="3336329" cy="59497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188824" y="0"/>
            <a:ext cx="12188825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10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24423370" cy="68675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5572125"/>
            <a:ext cx="8412479" cy="81438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95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24423370" cy="85403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23995" y="5813269"/>
            <a:ext cx="5967616" cy="790273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24423370" cy="85403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487723" y="6858126"/>
            <a:ext cx="2666386" cy="34605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0806976" y="6858126"/>
            <a:ext cx="2666386" cy="34605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940379" y="6858126"/>
            <a:ext cx="2666386" cy="34605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36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956667" y="4958807"/>
            <a:ext cx="8357714" cy="622834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1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975334"/>
            <a:ext cx="11723065" cy="972320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22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368334" y="5300456"/>
            <a:ext cx="7607690" cy="473161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3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761786" y="1948821"/>
            <a:ext cx="3805081" cy="38050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Drag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6404348" y="1948821"/>
            <a:ext cx="3805081" cy="38050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Drag Here</a:t>
            </a:r>
          </a:p>
        </p:txBody>
      </p:sp>
    </p:spTree>
    <p:extLst>
      <p:ext uri="{BB962C8B-B14F-4D97-AF65-F5344CB8AC3E}">
        <p14:creationId xmlns:p14="http://schemas.microsoft.com/office/powerpoint/2010/main" val="368992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3"/>
          <p:cNvSpPr txBox="1">
            <a:spLocks noGrp="1"/>
          </p:cNvSpPr>
          <p:nvPr>
            <p:ph type="title"/>
          </p:nvPr>
        </p:nvSpPr>
        <p:spPr>
          <a:xfrm>
            <a:off x="3550115" y="665312"/>
            <a:ext cx="19608492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741"/>
              </a:buClr>
              <a:buSzPts val="1400"/>
              <a:buFont typeface="Cambria"/>
              <a:buNone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799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799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799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799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799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799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799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799"/>
            </a:lvl9pPr>
          </a:lstStyle>
          <a:p>
            <a:endParaRPr/>
          </a:p>
        </p:txBody>
      </p:sp>
      <p:sp>
        <p:nvSpPr>
          <p:cNvPr id="157" name="Google Shape;157;p43"/>
          <p:cNvSpPr txBox="1">
            <a:spLocks noGrp="1"/>
          </p:cNvSpPr>
          <p:nvPr>
            <p:ph type="body" idx="1"/>
          </p:nvPr>
        </p:nvSpPr>
        <p:spPr>
          <a:xfrm>
            <a:off x="2206316" y="3200403"/>
            <a:ext cx="20952142" cy="9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marR="0" lvl="0" indent="-8464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2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37790" marR="0" lvl="1" indent="-846455" algn="l" rtl="0">
              <a:lnSpc>
                <a:spcPct val="115000"/>
              </a:lnSpc>
              <a:spcBef>
                <a:spcPts val="26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2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6686" marR="0" lvl="2" indent="-846455" algn="l" rtl="0">
              <a:lnSpc>
                <a:spcPct val="100000"/>
              </a:lnSpc>
              <a:spcBef>
                <a:spcPts val="26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875581" marR="0" lvl="3" indent="-84645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4476" marR="0" lvl="4" indent="-84645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3371" marR="0" lvl="5" indent="-846455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532266" marR="0" lvl="6" indent="-846455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9751162" marR="0" lvl="7" indent="-846455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0970057" marR="0" lvl="8" indent="-846455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43"/>
          <p:cNvSpPr txBox="1">
            <a:spLocks noGrp="1"/>
          </p:cNvSpPr>
          <p:nvPr>
            <p:ph type="sldNum" idx="12"/>
          </p:nvPr>
        </p:nvSpPr>
        <p:spPr>
          <a:xfrm>
            <a:off x="17470649" y="12712701"/>
            <a:ext cx="5688118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Cambria"/>
              <a:buNone/>
              <a:defRPr sz="3199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Cambria"/>
              <a:buNone/>
              <a:defRPr sz="3199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Cambria"/>
              <a:buNone/>
              <a:defRPr sz="3199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Cambria"/>
              <a:buNone/>
              <a:defRPr sz="3199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Cambria"/>
              <a:buNone/>
              <a:defRPr sz="3199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Cambria"/>
              <a:buNone/>
              <a:defRPr sz="3199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Cambria"/>
              <a:buNone/>
              <a:defRPr sz="3199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Cambria"/>
              <a:buNone/>
              <a:defRPr sz="3199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Cambria"/>
              <a:buNone/>
              <a:defRPr sz="3199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010816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0984" y="1186733"/>
            <a:ext cx="22715683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0984" y="3073267"/>
            <a:ext cx="22715683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91417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437790" lvl="1" indent="-846455">
              <a:spcBef>
                <a:spcPts val="4266"/>
              </a:spcBef>
              <a:spcAft>
                <a:spcPts val="0"/>
              </a:spcAft>
              <a:buSzPts val="1400"/>
              <a:buChar char="○"/>
              <a:defRPr/>
            </a:lvl2pPr>
            <a:lvl3pPr marL="3656686" lvl="2" indent="-846455">
              <a:spcBef>
                <a:spcPts val="4266"/>
              </a:spcBef>
              <a:spcAft>
                <a:spcPts val="0"/>
              </a:spcAft>
              <a:buSzPts val="1400"/>
              <a:buChar char="■"/>
              <a:defRPr/>
            </a:lvl3pPr>
            <a:lvl4pPr marL="4875581" lvl="3" indent="-846455">
              <a:spcBef>
                <a:spcPts val="4266"/>
              </a:spcBef>
              <a:spcAft>
                <a:spcPts val="0"/>
              </a:spcAft>
              <a:buSzPts val="1400"/>
              <a:buChar char="●"/>
              <a:defRPr/>
            </a:lvl4pPr>
            <a:lvl5pPr marL="6094476" lvl="4" indent="-846455">
              <a:spcBef>
                <a:spcPts val="4266"/>
              </a:spcBef>
              <a:spcAft>
                <a:spcPts val="0"/>
              </a:spcAft>
              <a:buSzPts val="1400"/>
              <a:buChar char="○"/>
              <a:defRPr/>
            </a:lvl5pPr>
            <a:lvl6pPr marL="7313371" lvl="5" indent="-846455">
              <a:spcBef>
                <a:spcPts val="4266"/>
              </a:spcBef>
              <a:spcAft>
                <a:spcPts val="0"/>
              </a:spcAft>
              <a:buSzPts val="1400"/>
              <a:buChar char="■"/>
              <a:defRPr/>
            </a:lvl6pPr>
            <a:lvl7pPr marL="8532266" lvl="6" indent="-846455">
              <a:spcBef>
                <a:spcPts val="4266"/>
              </a:spcBef>
              <a:spcAft>
                <a:spcPts val="0"/>
              </a:spcAft>
              <a:buSzPts val="1400"/>
              <a:buChar char="●"/>
              <a:defRPr/>
            </a:lvl7pPr>
            <a:lvl8pPr marL="9751162" lvl="7" indent="-846455">
              <a:spcBef>
                <a:spcPts val="4266"/>
              </a:spcBef>
              <a:spcAft>
                <a:spcPts val="0"/>
              </a:spcAft>
              <a:buSzPts val="1400"/>
              <a:buChar char="○"/>
              <a:defRPr/>
            </a:lvl8pPr>
            <a:lvl9pPr marL="10970057" lvl="8" indent="-846455">
              <a:spcBef>
                <a:spcPts val="4266"/>
              </a:spcBef>
              <a:spcAft>
                <a:spcPts val="4266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2587338" y="12435245"/>
            <a:ext cx="1462819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cs" smtClean="0"/>
              <a:pPr algn="r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411189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88825" y="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7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88825" y="685800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85800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7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685800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7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88825" y="685800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188825" y="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0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940802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1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15989" y="0"/>
            <a:ext cx="6020412" cy="417622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4281977"/>
            <a:ext cx="6020411" cy="417622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8352602" y="0"/>
            <a:ext cx="6025048" cy="417622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231978" y="4318161"/>
            <a:ext cx="6020412" cy="41400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8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525425" y="4090497"/>
            <a:ext cx="6070498" cy="51229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290373" y="4090497"/>
            <a:ext cx="6070499" cy="51229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055324" y="4090497"/>
            <a:ext cx="6070498" cy="51229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8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16200000">
            <a:off x="22199868" y="666271"/>
            <a:ext cx="521207" cy="52391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130252" y="668286"/>
            <a:ext cx="786038" cy="46162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1800" b="0" i="0" smtClean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/>
              <a:t>‹#›</a:t>
            </a:fld>
            <a:r>
              <a:rPr lang="id-ID" sz="1800" b="0" i="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  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59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5" r:id="rId9"/>
    <p:sldLayoutId id="2147484036" r:id="rId10"/>
    <p:sldLayoutId id="2147484024" r:id="rId11"/>
    <p:sldLayoutId id="2147483963" r:id="rId12"/>
    <p:sldLayoutId id="2147483988" r:id="rId13"/>
    <p:sldLayoutId id="2147483975" r:id="rId14"/>
    <p:sldLayoutId id="2147483982" r:id="rId15"/>
    <p:sldLayoutId id="2147483989" r:id="rId16"/>
    <p:sldLayoutId id="2147484014" r:id="rId17"/>
    <p:sldLayoutId id="2147484015" r:id="rId18"/>
    <p:sldLayoutId id="2147484016" r:id="rId19"/>
    <p:sldLayoutId id="2147484017" r:id="rId20"/>
    <p:sldLayoutId id="2147484018" r:id="rId21"/>
    <p:sldLayoutId id="2147484019" r:id="rId22"/>
    <p:sldLayoutId id="2147484020" r:id="rId23"/>
    <p:sldLayoutId id="2147484021" r:id="rId24"/>
    <p:sldLayoutId id="2147484022" r:id="rId25"/>
    <p:sldLayoutId id="2147484023" r:id="rId26"/>
    <p:sldLayoutId id="2147484038" r:id="rId27"/>
    <p:sldLayoutId id="2147484039" r:id="rId28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charset="0"/>
        <a:buNone/>
        <a:defRPr lang="en-US" sz="4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4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ti.gov.vn/eng/posts/359" TargetMode="External"/><Relationship Id="rId13" Type="http://schemas.openxmlformats.org/officeDocument/2006/relationships/image" Target="../media/image45.jpeg"/><Relationship Id="rId3" Type="http://schemas.openxmlformats.org/officeDocument/2006/relationships/hyperlink" Target="http://kxjst.jiangsu.gov.cn/" TargetMode="External"/><Relationship Id="rId7" Type="http://schemas.openxmlformats.org/officeDocument/2006/relationships/hyperlink" Target="https://aiip.tdp.org.tw/content/application/aiip/document/guest-cntgrp-browse.php?vars=7f8ee7ff939cad42007f639ebdb4eacd242467deda837698fbef258a2cd06ba0865df56fcd5ca1cbdbfa75e53ca58b28049105c1a95c36356c5ed687b2af1550cc88d285b465ecbccb0fd5540396396598f53f7ac882eace" TargetMode="External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www.most.gov.tw/" TargetMode="External"/><Relationship Id="rId11" Type="http://schemas.openxmlformats.org/officeDocument/2006/relationships/image" Target="../media/image43.jpeg"/><Relationship Id="rId5" Type="http://schemas.openxmlformats.org/officeDocument/2006/relationships/hyperlink" Target="http://www.k-pass.kr/" TargetMode="External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hyperlink" Target="http://www.gccir.ca/alberta-europe-collaboration-fund/" TargetMode="External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eagrants.cz/cs/bilateralni-spoluprace" TargetMode="External"/><Relationship Id="rId3" Type="http://schemas.openxmlformats.org/officeDocument/2006/relationships/hyperlink" Target="https://docs.google.com/forms/d/e/1FAIpQLSf1NJKg0qzIntLXbUs6ZjU87qKaUarN6UsVjAQx26zkLm-L9g/viewform" TargetMode="External"/><Relationship Id="rId7" Type="http://schemas.openxmlformats.org/officeDocument/2006/relationships/hyperlink" Target="https://starfos.tacr.cz/c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een.ec.europa.eu/" TargetMode="External"/><Relationship Id="rId11" Type="http://schemas.openxmlformats.org/officeDocument/2006/relationships/hyperlink" Target="https://matchmakingkappa.tacr.cz/" TargetMode="External"/><Relationship Id="rId5" Type="http://schemas.openxmlformats.org/officeDocument/2006/relationships/hyperlink" Target="http://een.ec.europa.eu/tools/services/SearchCenter/Search/ProfileSimpleSearch?shid=32db25cb-726f-43b0-8b5f-7742d0935799" TargetMode="External"/><Relationship Id="rId10" Type="http://schemas.openxmlformats.org/officeDocument/2006/relationships/hyperlink" Target="https://www.eeagrants.cz/cs/bilateralni-spoluprace/databaze-partneru" TargetMode="External"/><Relationship Id="rId4" Type="http://schemas.openxmlformats.org/officeDocument/2006/relationships/hyperlink" Target="https://ec.europa.eu/research/participants/portal/desktop/en/organisations/partner_search.html" TargetMode="External"/><Relationship Id="rId9" Type="http://schemas.openxmlformats.org/officeDocument/2006/relationships/hyperlink" Target="https://www.forskningsradet.no/en/apply-for-funding/international-funding/eos-midlene/eea-and-norway-grantspartner-search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11" Type="http://schemas.microsoft.com/office/2007/relationships/hdphoto" Target="../media/hdphoto3.wdp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99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DC16F84E-0E1A-4D49-AA27-6CC4FC128DE0}"/>
              </a:ext>
            </a:extLst>
          </p:cNvPr>
          <p:cNvSpPr/>
          <p:nvPr/>
        </p:nvSpPr>
        <p:spPr>
          <a:xfrm>
            <a:off x="21550503" y="451580"/>
            <a:ext cx="1162050" cy="103927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1A9B80BF-33FF-4640-A318-72A7A7E325E8}"/>
              </a:ext>
            </a:extLst>
          </p:cNvPr>
          <p:cNvSpPr txBox="1"/>
          <p:nvPr/>
        </p:nvSpPr>
        <p:spPr>
          <a:xfrm>
            <a:off x="15627376" y="1452891"/>
            <a:ext cx="459132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5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GAMA 2</a:t>
            </a:r>
            <a:endParaRPr lang="en-US" sz="75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89A5456D-4F49-4798-AFB4-2D5C5E40DB70}"/>
              </a:ext>
            </a:extLst>
          </p:cNvPr>
          <p:cNvSpPr txBox="1"/>
          <p:nvPr/>
        </p:nvSpPr>
        <p:spPr>
          <a:xfrm>
            <a:off x="16458532" y="971219"/>
            <a:ext cx="29290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3C5582E6-9377-44EA-A38F-1804C10345B8}"/>
              </a:ext>
            </a:extLst>
          </p:cNvPr>
          <p:cNvSpPr txBox="1"/>
          <p:nvPr/>
        </p:nvSpPr>
        <p:spPr>
          <a:xfrm>
            <a:off x="14034917" y="2857474"/>
            <a:ext cx="7335627" cy="108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ověření výsledků výzkumu pro praktické uplatnění a komerční užití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7B5919-8A1A-4C0D-BC8D-65564ADAB0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r="13546"/>
          <a:stretch/>
        </p:blipFill>
        <p:spPr>
          <a:xfrm>
            <a:off x="0" y="0"/>
            <a:ext cx="9345168" cy="13716000"/>
          </a:xfrm>
          <a:prstGeom prst="rect">
            <a:avLst/>
          </a:prstGeom>
        </p:spPr>
      </p:pic>
      <p:sp>
        <p:nvSpPr>
          <p:cNvPr id="19" name="TextBox 33">
            <a:extLst>
              <a:ext uri="{FF2B5EF4-FFF2-40B4-BE49-F238E27FC236}">
                <a16:creationId xmlns:a16="http://schemas.microsoft.com/office/drawing/2014/main" id="{73E893E5-CBD4-47A0-A956-1F0B28C0299A}"/>
              </a:ext>
            </a:extLst>
          </p:cNvPr>
          <p:cNvSpPr txBox="1"/>
          <p:nvPr/>
        </p:nvSpPr>
        <p:spPr>
          <a:xfrm>
            <a:off x="11334356" y="4877384"/>
            <a:ext cx="565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DOBA TRVÁNÍ PROGRAMU</a:t>
            </a: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445C2C81-C091-452D-9552-E86834CFAB4A}"/>
              </a:ext>
            </a:extLst>
          </p:cNvPr>
          <p:cNvSpPr txBox="1"/>
          <p:nvPr/>
        </p:nvSpPr>
        <p:spPr>
          <a:xfrm>
            <a:off x="11128567" y="5392379"/>
            <a:ext cx="6070498" cy="82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20–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22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021986B2-019F-403F-A614-B1F7D0E4EAAA}"/>
              </a:ext>
            </a:extLst>
          </p:cNvPr>
          <p:cNvSpPr txBox="1"/>
          <p:nvPr/>
        </p:nvSpPr>
        <p:spPr>
          <a:xfrm>
            <a:off x="11532252" y="6676681"/>
            <a:ext cx="5261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VÝDAJE NA PROG</a:t>
            </a: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RAM </a:t>
            </a:r>
            <a:b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ZE STÁTNÍHO ROZPOČTU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4" name="TextBox 48">
            <a:extLst>
              <a:ext uri="{FF2B5EF4-FFF2-40B4-BE49-F238E27FC236}">
                <a16:creationId xmlns:a16="http://schemas.microsoft.com/office/drawing/2014/main" id="{93DD89D6-4542-4AEA-BCA6-84E355BEC4BD}"/>
              </a:ext>
            </a:extLst>
          </p:cNvPr>
          <p:cNvSpPr txBox="1"/>
          <p:nvPr/>
        </p:nvSpPr>
        <p:spPr>
          <a:xfrm>
            <a:off x="11127685" y="7589980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550 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MIL. KČ</a:t>
            </a:r>
          </a:p>
        </p:txBody>
      </p:sp>
      <p:sp>
        <p:nvSpPr>
          <p:cNvPr id="25" name="TextBox 52">
            <a:extLst>
              <a:ext uri="{FF2B5EF4-FFF2-40B4-BE49-F238E27FC236}">
                <a16:creationId xmlns:a16="http://schemas.microsoft.com/office/drawing/2014/main" id="{FDBAFDA0-1ED1-41BA-B9B8-BEF417EF4A2F}"/>
              </a:ext>
            </a:extLst>
          </p:cNvPr>
          <p:cNvSpPr txBox="1"/>
          <p:nvPr/>
        </p:nvSpPr>
        <p:spPr>
          <a:xfrm>
            <a:off x="11451376" y="8875628"/>
            <a:ext cx="572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MAX. INTENZITA PODPORY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F4D7DD70-C99C-42B0-91FC-9DF8C31A33CC}"/>
              </a:ext>
            </a:extLst>
          </p:cNvPr>
          <p:cNvSpPr txBox="1"/>
          <p:nvPr/>
        </p:nvSpPr>
        <p:spPr>
          <a:xfrm>
            <a:off x="11127685" y="9370729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100 %</a:t>
            </a:r>
            <a:endParaRPr lang="en-US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2" name="TextBox 52">
            <a:extLst>
              <a:ext uri="{FF2B5EF4-FFF2-40B4-BE49-F238E27FC236}">
                <a16:creationId xmlns:a16="http://schemas.microsoft.com/office/drawing/2014/main" id="{D8684B89-2978-4959-869D-DEEBD4700CF3}"/>
              </a:ext>
            </a:extLst>
          </p:cNvPr>
          <p:cNvSpPr txBox="1"/>
          <p:nvPr/>
        </p:nvSpPr>
        <p:spPr>
          <a:xfrm>
            <a:off x="13002199" y="10629176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UCHAZEČI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4" name="TextBox 53">
            <a:extLst>
              <a:ext uri="{FF2B5EF4-FFF2-40B4-BE49-F238E27FC236}">
                <a16:creationId xmlns:a16="http://schemas.microsoft.com/office/drawing/2014/main" id="{1F49B863-4291-4D8D-A0B0-3A61598D4018}"/>
              </a:ext>
            </a:extLst>
          </p:cNvPr>
          <p:cNvSpPr txBox="1"/>
          <p:nvPr/>
        </p:nvSpPr>
        <p:spPr>
          <a:xfrm>
            <a:off x="11128567" y="11090841"/>
            <a:ext cx="6070498" cy="77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4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VO A PODNIKY</a:t>
            </a:r>
            <a:endParaRPr lang="en-US" sz="34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3BB57366-BA69-46D5-B461-CC14B54B4218}"/>
              </a:ext>
            </a:extLst>
          </p:cNvPr>
          <p:cNvSpPr txBox="1"/>
          <p:nvPr/>
        </p:nvSpPr>
        <p:spPr>
          <a:xfrm>
            <a:off x="18635057" y="4870613"/>
            <a:ext cx="3496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PODPROGRAMY</a:t>
            </a:r>
            <a:endParaRPr lang="en-US" sz="2400" spc="6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E9D75096-45FB-4BB6-9B5D-0BB68F4323A3}"/>
              </a:ext>
            </a:extLst>
          </p:cNvPr>
          <p:cNvCxnSpPr>
            <a:cxnSpLocks/>
          </p:cNvCxnSpPr>
          <p:nvPr/>
        </p:nvCxnSpPr>
        <p:spPr>
          <a:xfrm flipV="1">
            <a:off x="17923037" y="4954789"/>
            <a:ext cx="0" cy="3453172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4">
            <a:extLst>
              <a:ext uri="{FF2B5EF4-FFF2-40B4-BE49-F238E27FC236}">
                <a16:creationId xmlns:a16="http://schemas.microsoft.com/office/drawing/2014/main" id="{88A3D2EC-8277-4CEE-A6D5-5CD0D98126F4}"/>
              </a:ext>
            </a:extLst>
          </p:cNvPr>
          <p:cNvSpPr txBox="1"/>
          <p:nvPr/>
        </p:nvSpPr>
        <p:spPr>
          <a:xfrm>
            <a:off x="18694043" y="5354756"/>
            <a:ext cx="8513528" cy="117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PP1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PP2</a:t>
            </a:r>
            <a:endParaRPr lang="cs-CZ" sz="2500" dirty="0">
              <a:solidFill>
                <a:srgbClr val="7F7F7F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8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532492" y="1389329"/>
            <a:ext cx="205216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5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ÉTA</a:t>
            </a:r>
            <a:endParaRPr lang="en-US" sz="75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94072" y="886894"/>
            <a:ext cx="29290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11662" y="4988610"/>
            <a:ext cx="565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DOBA TRVÁNÍ PROGRAMU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05873" y="5503605"/>
            <a:ext cx="6070498" cy="82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201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8–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23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09558" y="6787907"/>
            <a:ext cx="5261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VÝDAJE NA PROG</a:t>
            </a: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RAM </a:t>
            </a:r>
            <a:b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ZE STÁTNÍHO ROZPOČTU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04991" y="7701206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400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MIL. KČ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11662" y="9043797"/>
            <a:ext cx="596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PRŮM. INTENZITA PODPORY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19" name="TextBox 53">
            <a:extLst>
              <a:ext uri="{FF2B5EF4-FFF2-40B4-BE49-F238E27FC236}">
                <a16:creationId xmlns:a16="http://schemas.microsoft.com/office/drawing/2014/main" id="{25BCEE55-4BBB-0840-BE9F-E221D77D1D2E}"/>
              </a:ext>
            </a:extLst>
          </p:cNvPr>
          <p:cNvSpPr txBox="1"/>
          <p:nvPr/>
        </p:nvSpPr>
        <p:spPr>
          <a:xfrm>
            <a:off x="3619386" y="9478146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80 %</a:t>
            </a:r>
            <a:endParaRPr lang="en-US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8F942CC7-7804-8C41-871A-52EB361E7BDC}"/>
              </a:ext>
            </a:extLst>
          </p:cNvPr>
          <p:cNvSpPr txBox="1"/>
          <p:nvPr/>
        </p:nvSpPr>
        <p:spPr>
          <a:xfrm>
            <a:off x="2698642" y="2770881"/>
            <a:ext cx="7458721" cy="108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posílení společenské a humanitní dimenze </a:t>
            </a:r>
            <a:b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 aktivitách </a:t>
            </a:r>
            <a:r>
              <a:rPr lang="cs-CZ" sz="2300" b="1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aplikovanéhovýzkumu</a:t>
            </a:r>
            <a:endParaRPr lang="cs-CZ" sz="2300" b="1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0F7CFA56-E658-4900-8047-8B0DAC79E7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>
            <a:fillRect/>
          </a:stretch>
        </p:blipFill>
        <p:spPr>
          <a:xfrm>
            <a:off x="12907108" y="0"/>
            <a:ext cx="11470541" cy="13715999"/>
          </a:xfrm>
        </p:spPr>
      </p:pic>
      <p:sp>
        <p:nvSpPr>
          <p:cNvPr id="23" name="TextBox 52">
            <a:extLst>
              <a:ext uri="{FF2B5EF4-FFF2-40B4-BE49-F238E27FC236}">
                <a16:creationId xmlns:a16="http://schemas.microsoft.com/office/drawing/2014/main" id="{3BA67B0B-7324-4A76-BBB2-6582E0B71ACD}"/>
              </a:ext>
            </a:extLst>
          </p:cNvPr>
          <p:cNvSpPr txBox="1"/>
          <p:nvPr/>
        </p:nvSpPr>
        <p:spPr>
          <a:xfrm>
            <a:off x="5399522" y="10695530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UCHAZEČI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4" name="TextBox 53">
            <a:extLst>
              <a:ext uri="{FF2B5EF4-FFF2-40B4-BE49-F238E27FC236}">
                <a16:creationId xmlns:a16="http://schemas.microsoft.com/office/drawing/2014/main" id="{3AD38C2E-454D-4707-A8CD-AB172740F66C}"/>
              </a:ext>
            </a:extLst>
          </p:cNvPr>
          <p:cNvSpPr txBox="1"/>
          <p:nvPr/>
        </p:nvSpPr>
        <p:spPr>
          <a:xfrm>
            <a:off x="3619386" y="11109507"/>
            <a:ext cx="6070498" cy="77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4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VO A PODNIKY</a:t>
            </a:r>
            <a:endParaRPr lang="en-US" sz="34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A368EC21-F048-4301-B9B4-E6749CD81624}"/>
              </a:ext>
            </a:extLst>
          </p:cNvPr>
          <p:cNvSpPr txBox="1"/>
          <p:nvPr/>
        </p:nvSpPr>
        <p:spPr>
          <a:xfrm>
            <a:off x="4022654" y="11920712"/>
            <a:ext cx="53495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3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další PO a FO dle veř. a soukr. práva</a:t>
            </a:r>
            <a:endParaRPr lang="en-US" sz="2300" dirty="0">
              <a:solidFill>
                <a:schemeClr val="tx2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98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DC16F84E-0E1A-4D49-AA27-6CC4FC128DE0}"/>
              </a:ext>
            </a:extLst>
          </p:cNvPr>
          <p:cNvSpPr/>
          <p:nvPr/>
        </p:nvSpPr>
        <p:spPr>
          <a:xfrm>
            <a:off x="21926550" y="457200"/>
            <a:ext cx="1162050" cy="103927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1A9B80BF-33FF-4640-A318-72A7A7E325E8}"/>
              </a:ext>
            </a:extLst>
          </p:cNvPr>
          <p:cNvSpPr txBox="1"/>
          <p:nvPr/>
        </p:nvSpPr>
        <p:spPr>
          <a:xfrm>
            <a:off x="16107040" y="1434964"/>
            <a:ext cx="259077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5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ZÉTA</a:t>
            </a:r>
            <a:endParaRPr lang="en-US" sz="75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89A5456D-4F49-4798-AFB4-2D5C5E40DB70}"/>
              </a:ext>
            </a:extLst>
          </p:cNvPr>
          <p:cNvSpPr txBox="1"/>
          <p:nvPr/>
        </p:nvSpPr>
        <p:spPr>
          <a:xfrm>
            <a:off x="16019587" y="932535"/>
            <a:ext cx="29290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</a:t>
            </a:r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723AB63B-1A29-4E35-AEAB-67D60B314157}"/>
              </a:ext>
            </a:extLst>
          </p:cNvPr>
          <p:cNvSpPr txBox="1"/>
          <p:nvPr/>
        </p:nvSpPr>
        <p:spPr>
          <a:xfrm>
            <a:off x="14693613" y="5013991"/>
            <a:ext cx="565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DOBA TRVÁNÍ PROGRAMU</a:t>
            </a: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FB57D314-6C9B-4E00-9E01-FEC97A08BBEF}"/>
              </a:ext>
            </a:extLst>
          </p:cNvPr>
          <p:cNvSpPr txBox="1"/>
          <p:nvPr/>
        </p:nvSpPr>
        <p:spPr>
          <a:xfrm>
            <a:off x="14487824" y="5528986"/>
            <a:ext cx="6070498" cy="82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201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7–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25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22" name="TextBox 47">
            <a:extLst>
              <a:ext uri="{FF2B5EF4-FFF2-40B4-BE49-F238E27FC236}">
                <a16:creationId xmlns:a16="http://schemas.microsoft.com/office/drawing/2014/main" id="{545C29DD-2E5A-4171-A90C-B8C66ADC14CB}"/>
              </a:ext>
            </a:extLst>
          </p:cNvPr>
          <p:cNvSpPr txBox="1"/>
          <p:nvPr/>
        </p:nvSpPr>
        <p:spPr>
          <a:xfrm>
            <a:off x="14891509" y="6813288"/>
            <a:ext cx="5261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VÝDAJE NA PROG</a:t>
            </a: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RAM </a:t>
            </a:r>
            <a:b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ZE STÁTNÍHO ROZPOČTU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6" name="TextBox 48">
            <a:extLst>
              <a:ext uri="{FF2B5EF4-FFF2-40B4-BE49-F238E27FC236}">
                <a16:creationId xmlns:a16="http://schemas.microsoft.com/office/drawing/2014/main" id="{1F8FA390-254F-4832-8819-DA08BABAAC3A}"/>
              </a:ext>
            </a:extLst>
          </p:cNvPr>
          <p:cNvSpPr txBox="1"/>
          <p:nvPr/>
        </p:nvSpPr>
        <p:spPr>
          <a:xfrm>
            <a:off x="14486942" y="7726587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720 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MIL. KČ</a:t>
            </a:r>
          </a:p>
        </p:txBody>
      </p:sp>
      <p:sp>
        <p:nvSpPr>
          <p:cNvPr id="27" name="TextBox 52">
            <a:extLst>
              <a:ext uri="{FF2B5EF4-FFF2-40B4-BE49-F238E27FC236}">
                <a16:creationId xmlns:a16="http://schemas.microsoft.com/office/drawing/2014/main" id="{D07C60AD-ECCB-4734-A20E-58F7BC81DEF9}"/>
              </a:ext>
            </a:extLst>
          </p:cNvPr>
          <p:cNvSpPr txBox="1"/>
          <p:nvPr/>
        </p:nvSpPr>
        <p:spPr>
          <a:xfrm>
            <a:off x="14810632" y="9069178"/>
            <a:ext cx="572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MAX. INTENZITA PODPORY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8" name="TextBox 53">
            <a:extLst>
              <a:ext uri="{FF2B5EF4-FFF2-40B4-BE49-F238E27FC236}">
                <a16:creationId xmlns:a16="http://schemas.microsoft.com/office/drawing/2014/main" id="{5A9DDD49-C4F2-4C4A-8A30-CDD5339947C2}"/>
              </a:ext>
            </a:extLst>
          </p:cNvPr>
          <p:cNvSpPr txBox="1"/>
          <p:nvPr/>
        </p:nvSpPr>
        <p:spPr>
          <a:xfrm>
            <a:off x="14501337" y="9503527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80 %</a:t>
            </a:r>
            <a:endParaRPr lang="en-US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3C5582E6-9377-44EA-A38F-1804C10345B8}"/>
              </a:ext>
            </a:extLst>
          </p:cNvPr>
          <p:cNvSpPr txBox="1"/>
          <p:nvPr/>
        </p:nvSpPr>
        <p:spPr>
          <a:xfrm>
            <a:off x="13209006" y="2815852"/>
            <a:ext cx="7999972" cy="1616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zapojení mladé výzkumné generace do výzkumné a vývojové činnosti směřující k využití </a:t>
            </a:r>
            <a:b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výsledků v praxi</a:t>
            </a:r>
          </a:p>
        </p:txBody>
      </p:sp>
      <p:sp>
        <p:nvSpPr>
          <p:cNvPr id="30" name="TextBox 52">
            <a:extLst>
              <a:ext uri="{FF2B5EF4-FFF2-40B4-BE49-F238E27FC236}">
                <a16:creationId xmlns:a16="http://schemas.microsoft.com/office/drawing/2014/main" id="{D224FE74-EBE3-4FC8-B13F-5754D89B768B}"/>
              </a:ext>
            </a:extLst>
          </p:cNvPr>
          <p:cNvSpPr txBox="1"/>
          <p:nvPr/>
        </p:nvSpPr>
        <p:spPr>
          <a:xfrm>
            <a:off x="16281473" y="10720911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UCHAZEČI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3" name="TextBox 53">
            <a:extLst>
              <a:ext uri="{FF2B5EF4-FFF2-40B4-BE49-F238E27FC236}">
                <a16:creationId xmlns:a16="http://schemas.microsoft.com/office/drawing/2014/main" id="{EECA5BC4-E9C6-4A76-8095-40D09B7B9EB0}"/>
              </a:ext>
            </a:extLst>
          </p:cNvPr>
          <p:cNvSpPr txBox="1"/>
          <p:nvPr/>
        </p:nvSpPr>
        <p:spPr>
          <a:xfrm>
            <a:off x="14405278" y="11134888"/>
            <a:ext cx="6070498" cy="77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4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VO A PODNIKY</a:t>
            </a:r>
            <a:endParaRPr lang="en-US" sz="34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ED990C27-5173-4C72-A70F-17EA59156C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" b="2787"/>
          <a:stretch>
            <a:fillRect/>
          </a:stretch>
        </p:blipFill>
        <p:spPr>
          <a:xfrm>
            <a:off x="0" y="0"/>
            <a:ext cx="9683750" cy="13716000"/>
          </a:xfrm>
        </p:spPr>
      </p:pic>
    </p:spTree>
    <p:extLst>
      <p:ext uri="{BB962C8B-B14F-4D97-AF65-F5344CB8AC3E}">
        <p14:creationId xmlns:p14="http://schemas.microsoft.com/office/powerpoint/2010/main" val="153930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508455" y="1379236"/>
            <a:ext cx="327205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5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THÉTA</a:t>
            </a:r>
            <a:endParaRPr lang="en-US" sz="75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79978" y="876801"/>
            <a:ext cx="29290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59939" y="5137756"/>
            <a:ext cx="565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DOBA TRVÁNÍ PROGRAMU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54150" y="5652751"/>
            <a:ext cx="6070498" cy="82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201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8–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25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57835" y="6937053"/>
            <a:ext cx="5261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VÝDAJE NA PROG</a:t>
            </a: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RAM </a:t>
            </a:r>
            <a:b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ZE STÁTNÍHO ROZPOČTU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53268" y="7850352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4 000 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MIL. KČ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9939" y="9136000"/>
            <a:ext cx="596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PRŮM. INTENZITA PODPORY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19" name="TextBox 53">
            <a:extLst>
              <a:ext uri="{FF2B5EF4-FFF2-40B4-BE49-F238E27FC236}">
                <a16:creationId xmlns:a16="http://schemas.microsoft.com/office/drawing/2014/main" id="{25BCEE55-4BBB-0840-BE9F-E221D77D1D2E}"/>
              </a:ext>
            </a:extLst>
          </p:cNvPr>
          <p:cNvSpPr txBox="1"/>
          <p:nvPr/>
        </p:nvSpPr>
        <p:spPr>
          <a:xfrm>
            <a:off x="1253268" y="9802758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70 %</a:t>
            </a:r>
            <a:endParaRPr lang="en-US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8F942CC7-7804-8C41-871A-52EB361E7BDC}"/>
              </a:ext>
            </a:extLst>
          </p:cNvPr>
          <p:cNvSpPr txBox="1"/>
          <p:nvPr/>
        </p:nvSpPr>
        <p:spPr>
          <a:xfrm>
            <a:off x="3605926" y="2743204"/>
            <a:ext cx="8651185" cy="1616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podpora transformace a modernizace energetického sektoru v souladu se schválenými </a:t>
            </a:r>
            <a:b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strategickými materiály</a:t>
            </a:r>
          </a:p>
        </p:txBody>
      </p:sp>
      <p:sp>
        <p:nvSpPr>
          <p:cNvPr id="23" name="TextBox 52">
            <a:extLst>
              <a:ext uri="{FF2B5EF4-FFF2-40B4-BE49-F238E27FC236}">
                <a16:creationId xmlns:a16="http://schemas.microsoft.com/office/drawing/2014/main" id="{3BA67B0B-7324-4A76-BBB2-6582E0B71ACD}"/>
              </a:ext>
            </a:extLst>
          </p:cNvPr>
          <p:cNvSpPr txBox="1"/>
          <p:nvPr/>
        </p:nvSpPr>
        <p:spPr>
          <a:xfrm>
            <a:off x="3047799" y="10951631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UCHAZEČI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4" name="TextBox 53">
            <a:extLst>
              <a:ext uri="{FF2B5EF4-FFF2-40B4-BE49-F238E27FC236}">
                <a16:creationId xmlns:a16="http://schemas.microsoft.com/office/drawing/2014/main" id="{3AD38C2E-454D-4707-A8CD-AB172740F66C}"/>
              </a:ext>
            </a:extLst>
          </p:cNvPr>
          <p:cNvSpPr txBox="1"/>
          <p:nvPr/>
        </p:nvSpPr>
        <p:spPr>
          <a:xfrm>
            <a:off x="1171604" y="11411851"/>
            <a:ext cx="6070498" cy="77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4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VO A PODNIKY</a:t>
            </a:r>
            <a:endParaRPr lang="en-US" sz="34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A368EC21-F048-4301-B9B4-E6749CD81624}"/>
              </a:ext>
            </a:extLst>
          </p:cNvPr>
          <p:cNvSpPr txBox="1"/>
          <p:nvPr/>
        </p:nvSpPr>
        <p:spPr>
          <a:xfrm>
            <a:off x="1670931" y="12223056"/>
            <a:ext cx="53495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3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další PO a FO dle veř. a soukr. práva</a:t>
            </a:r>
            <a:endParaRPr lang="en-US" sz="2300" dirty="0">
              <a:solidFill>
                <a:schemeClr val="tx2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E4594F89-01BA-4F8F-B233-E7C7ED06EBA2}"/>
              </a:ext>
            </a:extLst>
          </p:cNvPr>
          <p:cNvSpPr txBox="1"/>
          <p:nvPr/>
        </p:nvSpPr>
        <p:spPr>
          <a:xfrm>
            <a:off x="2494084" y="9510630"/>
            <a:ext cx="370325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3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odlišná u jednotlivých PP</a:t>
            </a:r>
          </a:p>
          <a:p>
            <a:pPr algn="ctr"/>
            <a:endParaRPr lang="en-US" sz="2000" dirty="0">
              <a:solidFill>
                <a:schemeClr val="tx2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id="{91289CBE-5006-4057-8D55-853F480F5568}"/>
              </a:ext>
            </a:extLst>
          </p:cNvPr>
          <p:cNvSpPr txBox="1"/>
          <p:nvPr/>
        </p:nvSpPr>
        <p:spPr>
          <a:xfrm>
            <a:off x="8760640" y="5130985"/>
            <a:ext cx="3496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PODPROGRAMY</a:t>
            </a:r>
            <a:endParaRPr lang="en-US" sz="2400" spc="6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17" name="TextBox 34">
            <a:extLst>
              <a:ext uri="{FF2B5EF4-FFF2-40B4-BE49-F238E27FC236}">
                <a16:creationId xmlns:a16="http://schemas.microsoft.com/office/drawing/2014/main" id="{2420C45C-F767-4CFD-B947-65A5555752B9}"/>
              </a:ext>
            </a:extLst>
          </p:cNvPr>
          <p:cNvSpPr txBox="1"/>
          <p:nvPr/>
        </p:nvSpPr>
        <p:spPr>
          <a:xfrm>
            <a:off x="8780789" y="5652751"/>
            <a:ext cx="8513528" cy="290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PP1 </a:t>
            </a: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Výzkum ve veřejném zájmu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PP2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Strategické energetické </a:t>
            </a:r>
            <a:b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       technologie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PP3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Dlouhodobé technologické</a:t>
            </a:r>
          </a:p>
          <a:p>
            <a:pPr>
              <a:lnSpc>
                <a:spcPct val="150000"/>
              </a:lnSpc>
            </a:pP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           perspektivy</a:t>
            </a: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A3543E16-240C-422B-96C6-8A4AAB3AC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/>
          <a:stretch/>
        </p:blipFill>
        <p:spPr>
          <a:xfrm rot="5400000">
            <a:off x="12938590" y="2277628"/>
            <a:ext cx="13716001" cy="9160754"/>
          </a:xfrm>
          <a:prstGeom prst="rect">
            <a:avLst/>
          </a:prstGeom>
        </p:spPr>
      </p:pic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3F9D809-8E92-4F1D-9DEB-D52A8870BE30}"/>
              </a:ext>
            </a:extLst>
          </p:cNvPr>
          <p:cNvCxnSpPr>
            <a:cxnSpLocks/>
          </p:cNvCxnSpPr>
          <p:nvPr/>
        </p:nvCxnSpPr>
        <p:spPr>
          <a:xfrm flipV="1">
            <a:off x="8048620" y="5215161"/>
            <a:ext cx="0" cy="3453172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79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DC16F84E-0E1A-4D49-AA27-6CC4FC128DE0}"/>
              </a:ext>
            </a:extLst>
          </p:cNvPr>
          <p:cNvSpPr/>
          <p:nvPr/>
        </p:nvSpPr>
        <p:spPr>
          <a:xfrm>
            <a:off x="21926550" y="457200"/>
            <a:ext cx="1162050" cy="103927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1A9B80BF-33FF-4640-A318-72A7A7E325E8}"/>
              </a:ext>
            </a:extLst>
          </p:cNvPr>
          <p:cNvSpPr txBox="1"/>
          <p:nvPr/>
        </p:nvSpPr>
        <p:spPr>
          <a:xfrm>
            <a:off x="13629412" y="1353130"/>
            <a:ext cx="71625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0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NÁRODNÍ CENTRA </a:t>
            </a:r>
            <a:br>
              <a:rPr lang="cs-CZ" sz="50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</a:br>
            <a:r>
              <a:rPr lang="cs-CZ" sz="50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KOMPETENCE 1</a:t>
            </a:r>
            <a:endParaRPr lang="en-US" sz="50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89A5456D-4F49-4798-AFB4-2D5C5E40DB70}"/>
              </a:ext>
            </a:extLst>
          </p:cNvPr>
          <p:cNvSpPr txBox="1"/>
          <p:nvPr/>
        </p:nvSpPr>
        <p:spPr>
          <a:xfrm>
            <a:off x="15746177" y="707913"/>
            <a:ext cx="29290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</a:t>
            </a:r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723AB63B-1A29-4E35-AEAB-67D60B314157}"/>
              </a:ext>
            </a:extLst>
          </p:cNvPr>
          <p:cNvSpPr txBox="1"/>
          <p:nvPr/>
        </p:nvSpPr>
        <p:spPr>
          <a:xfrm>
            <a:off x="14693613" y="5013991"/>
            <a:ext cx="565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DOBA TRVÁNÍ PROGRAMU</a:t>
            </a: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FB57D314-6C9B-4E00-9E01-FEC97A08BBEF}"/>
              </a:ext>
            </a:extLst>
          </p:cNvPr>
          <p:cNvSpPr txBox="1"/>
          <p:nvPr/>
        </p:nvSpPr>
        <p:spPr>
          <a:xfrm>
            <a:off x="14487824" y="5528986"/>
            <a:ext cx="6070498" cy="82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201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8–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26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22" name="TextBox 47">
            <a:extLst>
              <a:ext uri="{FF2B5EF4-FFF2-40B4-BE49-F238E27FC236}">
                <a16:creationId xmlns:a16="http://schemas.microsoft.com/office/drawing/2014/main" id="{545C29DD-2E5A-4171-A90C-B8C66ADC14CB}"/>
              </a:ext>
            </a:extLst>
          </p:cNvPr>
          <p:cNvSpPr txBox="1"/>
          <p:nvPr/>
        </p:nvSpPr>
        <p:spPr>
          <a:xfrm>
            <a:off x="14891509" y="6813288"/>
            <a:ext cx="5261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VÝDAJE NA PROG</a:t>
            </a: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RAM </a:t>
            </a:r>
            <a:b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ZE STÁTNÍHO ROZPOČTU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6" name="TextBox 48">
            <a:extLst>
              <a:ext uri="{FF2B5EF4-FFF2-40B4-BE49-F238E27FC236}">
                <a16:creationId xmlns:a16="http://schemas.microsoft.com/office/drawing/2014/main" id="{1F8FA390-254F-4832-8819-DA08BABAAC3A}"/>
              </a:ext>
            </a:extLst>
          </p:cNvPr>
          <p:cNvSpPr txBox="1"/>
          <p:nvPr/>
        </p:nvSpPr>
        <p:spPr>
          <a:xfrm>
            <a:off x="14486942" y="7726587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7 184 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MIL. KČ</a:t>
            </a:r>
          </a:p>
        </p:txBody>
      </p:sp>
      <p:sp>
        <p:nvSpPr>
          <p:cNvPr id="27" name="TextBox 52">
            <a:extLst>
              <a:ext uri="{FF2B5EF4-FFF2-40B4-BE49-F238E27FC236}">
                <a16:creationId xmlns:a16="http://schemas.microsoft.com/office/drawing/2014/main" id="{D07C60AD-ECCB-4734-A20E-58F7BC81DEF9}"/>
              </a:ext>
            </a:extLst>
          </p:cNvPr>
          <p:cNvSpPr txBox="1"/>
          <p:nvPr/>
        </p:nvSpPr>
        <p:spPr>
          <a:xfrm>
            <a:off x="14810632" y="9069178"/>
            <a:ext cx="572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MAX. INTENZITA PODPORY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8" name="TextBox 53">
            <a:extLst>
              <a:ext uri="{FF2B5EF4-FFF2-40B4-BE49-F238E27FC236}">
                <a16:creationId xmlns:a16="http://schemas.microsoft.com/office/drawing/2014/main" id="{5A9DDD49-C4F2-4C4A-8A30-CDD5339947C2}"/>
              </a:ext>
            </a:extLst>
          </p:cNvPr>
          <p:cNvSpPr txBox="1"/>
          <p:nvPr/>
        </p:nvSpPr>
        <p:spPr>
          <a:xfrm>
            <a:off x="14501337" y="9503527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80 %</a:t>
            </a:r>
            <a:endParaRPr lang="en-US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3C5582E6-9377-44EA-A38F-1804C10345B8}"/>
              </a:ext>
            </a:extLst>
          </p:cNvPr>
          <p:cNvSpPr txBox="1"/>
          <p:nvPr/>
        </p:nvSpPr>
        <p:spPr>
          <a:xfrm>
            <a:off x="12188825" y="3066180"/>
            <a:ext cx="10043713" cy="1616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podpora dlouhodobé spolupráce mezi výzkumnou a aplikační sférou a posílení institucionální základny </a:t>
            </a:r>
            <a:b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aplikovaného výzkumu</a:t>
            </a:r>
          </a:p>
        </p:txBody>
      </p:sp>
      <p:sp>
        <p:nvSpPr>
          <p:cNvPr id="30" name="TextBox 52">
            <a:extLst>
              <a:ext uri="{FF2B5EF4-FFF2-40B4-BE49-F238E27FC236}">
                <a16:creationId xmlns:a16="http://schemas.microsoft.com/office/drawing/2014/main" id="{D224FE74-EBE3-4FC8-B13F-5754D89B768B}"/>
              </a:ext>
            </a:extLst>
          </p:cNvPr>
          <p:cNvSpPr txBox="1"/>
          <p:nvPr/>
        </p:nvSpPr>
        <p:spPr>
          <a:xfrm>
            <a:off x="16281473" y="10720911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UCHAZEČI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3" name="TextBox 53">
            <a:extLst>
              <a:ext uri="{FF2B5EF4-FFF2-40B4-BE49-F238E27FC236}">
                <a16:creationId xmlns:a16="http://schemas.microsoft.com/office/drawing/2014/main" id="{EECA5BC4-E9C6-4A76-8095-40D09B7B9EB0}"/>
              </a:ext>
            </a:extLst>
          </p:cNvPr>
          <p:cNvSpPr txBox="1"/>
          <p:nvPr/>
        </p:nvSpPr>
        <p:spPr>
          <a:xfrm>
            <a:off x="14405278" y="11134888"/>
            <a:ext cx="6070498" cy="77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3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VO, PODNIKY a další PO</a:t>
            </a:r>
            <a:endParaRPr lang="en-US" sz="33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9E517B9-0B03-4D81-B01A-11B238653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4" t="1259" r="15605" b="-1259"/>
          <a:stretch/>
        </p:blipFill>
        <p:spPr>
          <a:xfrm>
            <a:off x="1" y="0"/>
            <a:ext cx="10216662" cy="138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8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7"/>
          <p:cNvSpPr txBox="1">
            <a:spLocks noGrp="1"/>
          </p:cNvSpPr>
          <p:nvPr>
            <p:ph type="title"/>
          </p:nvPr>
        </p:nvSpPr>
        <p:spPr>
          <a:xfrm>
            <a:off x="3550115" y="666924"/>
            <a:ext cx="19608492" cy="1295663"/>
          </a:xfrm>
          <a:prstGeom prst="rect">
            <a:avLst/>
          </a:prstGeom>
        </p:spPr>
        <p:txBody>
          <a:bodyPr spcFirstLastPara="1" vert="horz" wrap="square" lIns="243737" tIns="243737" rIns="243737" bIns="243737" rtlCol="0" anchor="ctr" anchorCtr="0">
            <a:noAutofit/>
          </a:bodyPr>
          <a:lstStyle/>
          <a:p>
            <a:endParaRPr/>
          </a:p>
        </p:txBody>
      </p:sp>
      <p:sp>
        <p:nvSpPr>
          <p:cNvPr id="390" name="Google Shape;390;p87"/>
          <p:cNvSpPr txBox="1">
            <a:spLocks noGrp="1"/>
          </p:cNvSpPr>
          <p:nvPr>
            <p:ph type="body" idx="1"/>
          </p:nvPr>
        </p:nvSpPr>
        <p:spPr>
          <a:xfrm>
            <a:off x="2206316" y="3201355"/>
            <a:ext cx="20952142" cy="9049643"/>
          </a:xfrm>
          <a:prstGeom prst="rect">
            <a:avLst/>
          </a:prstGeom>
        </p:spPr>
        <p:txBody>
          <a:bodyPr spcFirstLastPara="1" vert="horz" wrap="square" lIns="243737" tIns="243737" rIns="243737" bIns="243737" rtlCol="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24377650" cy="137124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95"/>
          <p:cNvSpPr txBox="1">
            <a:spLocks noGrp="1"/>
          </p:cNvSpPr>
          <p:nvPr>
            <p:ph type="title"/>
          </p:nvPr>
        </p:nvSpPr>
        <p:spPr>
          <a:xfrm>
            <a:off x="2384579" y="1328900"/>
            <a:ext cx="19608492" cy="1295663"/>
          </a:xfrm>
          <a:prstGeom prst="rect">
            <a:avLst/>
          </a:prstGeom>
        </p:spPr>
        <p:txBody>
          <a:bodyPr spcFirstLastPara="1" vert="horz" wrap="square" lIns="243737" tIns="243737" rIns="243737" bIns="243737" rtlCol="0" anchor="ctr" anchorCtr="0">
            <a:noAutofit/>
          </a:bodyPr>
          <a:lstStyle/>
          <a:p>
            <a:pPr algn="l"/>
            <a:r>
              <a:rPr lang="cs" sz="7500" dirty="0">
                <a:solidFill>
                  <a:srgbClr val="F03741"/>
                </a:solidFill>
                <a:latin typeface="Century Gothic"/>
                <a:sym typeface="Century Gothic"/>
              </a:rPr>
              <a:t>ERA-NET</a:t>
            </a:r>
            <a:r>
              <a:rPr lang="cs" sz="7500" dirty="0">
                <a:solidFill>
                  <a:srgbClr val="F0374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" sz="75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COFUNDY</a:t>
            </a:r>
            <a:endParaRPr sz="75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22" name="Google Shape;522;p95"/>
          <p:cNvSpPr txBox="1">
            <a:spLocks noGrp="1"/>
          </p:cNvSpPr>
          <p:nvPr>
            <p:ph type="body" idx="1"/>
          </p:nvPr>
        </p:nvSpPr>
        <p:spPr>
          <a:xfrm>
            <a:off x="1414832" y="3908302"/>
            <a:ext cx="22411762" cy="8276244"/>
          </a:xfrm>
          <a:prstGeom prst="rect">
            <a:avLst/>
          </a:prstGeom>
        </p:spPr>
        <p:txBody>
          <a:bodyPr spcFirstLastPara="1" vert="horz" wrap="square" lIns="243737" tIns="243737" rIns="243737" bIns="243737" rtlCol="0" anchor="t" anchorCtr="0">
            <a:noAutofit/>
          </a:bodyPr>
          <a:lstStyle/>
          <a:p>
            <a:pPr indent="-812597">
              <a:lnSpc>
                <a:spcPct val="150000"/>
              </a:lnSpc>
              <a:buSzPts val="1200"/>
              <a:buFont typeface="Century Gothic"/>
              <a:buChar char="●"/>
            </a:pP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iniciativa EK s cílem sjednotit finanční podporu výzkumu</a:t>
            </a:r>
            <a:endParaRPr sz="3199" dirty="0">
              <a:solidFill>
                <a:schemeClr val="tx1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812597">
              <a:lnSpc>
                <a:spcPct val="150000"/>
              </a:lnSpc>
              <a:buSzPts val="1200"/>
              <a:buChar char="●"/>
            </a:pPr>
            <a:r>
              <a:rPr lang="cs" sz="3199" b="1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uskupení poskytovatelů</a:t>
            </a: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(jako je TA ČR) z jednotlivých členských států, které vyhlašuje společné mezinárodní výzvy na dohodnuté téma</a:t>
            </a:r>
            <a:endParaRPr sz="3199" dirty="0">
              <a:solidFill>
                <a:schemeClr val="tx1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812597">
              <a:lnSpc>
                <a:spcPct val="150000"/>
              </a:lnSpc>
              <a:buSzPts val="1200"/>
              <a:buFont typeface="Century Gothic"/>
              <a:buChar char="●"/>
            </a:pP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stanovena alokace každého poskytovatele na výzvu</a:t>
            </a:r>
            <a:endParaRPr sz="3199" dirty="0">
              <a:solidFill>
                <a:schemeClr val="tx1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812597">
              <a:lnSpc>
                <a:spcPct val="150000"/>
              </a:lnSpc>
              <a:buSzPts val="1200"/>
              <a:buFont typeface="Century Gothic"/>
              <a:buChar char="●"/>
            </a:pP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výzva v ERA-NET cofundu s příspěvkem EK</a:t>
            </a:r>
            <a:endParaRPr sz="3199" dirty="0">
              <a:solidFill>
                <a:schemeClr val="tx1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812597">
              <a:lnSpc>
                <a:spcPct val="150000"/>
              </a:lnSpc>
              <a:buSzPts val="1200"/>
              <a:buFont typeface="Century Gothic"/>
              <a:buChar char="●"/>
            </a:pP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výzev předkládají své projekty konsorcia tvořena z několika zahraničních partnerů z několika zemí</a:t>
            </a:r>
            <a:endParaRPr sz="3199" dirty="0">
              <a:solidFill>
                <a:schemeClr val="tx1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812597">
              <a:lnSpc>
                <a:spcPct val="150000"/>
              </a:lnSpc>
              <a:buSzPts val="1200"/>
              <a:buChar char="●"/>
            </a:pP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každý poskytovatel financuje </a:t>
            </a:r>
            <a:r>
              <a:rPr lang="cs" sz="3199" b="1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své národní uchazeče v projektech</a:t>
            </a:r>
            <a:endParaRPr sz="3199" dirty="0">
              <a:solidFill>
                <a:schemeClr val="tx1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812597">
              <a:lnSpc>
                <a:spcPct val="150000"/>
              </a:lnSpc>
              <a:buSzPts val="1200"/>
              <a:buChar char="●"/>
            </a:pP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každý uchazeč žádající podporu musí splňovat </a:t>
            </a:r>
            <a:r>
              <a:rPr lang="cs" sz="3199" b="1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pravidla způsobilosti</a:t>
            </a: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příslušného poskytovatele</a:t>
            </a:r>
            <a:endParaRPr sz="3199" dirty="0">
              <a:solidFill>
                <a:schemeClr val="tx1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812597">
              <a:lnSpc>
                <a:spcPct val="150000"/>
              </a:lnSpc>
              <a:buSzPts val="1200"/>
              <a:buChar char="●"/>
            </a:pP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 ČR v rámci těchto výzev “Joint Calls” finančně podpoří </a:t>
            </a:r>
            <a:r>
              <a:rPr lang="cs" sz="3199" b="1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české subjekty</a:t>
            </a: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mezinárodních projektů</a:t>
            </a:r>
            <a:endParaRPr sz="3199" dirty="0">
              <a:solidFill>
                <a:schemeClr val="tx1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>
              <a:buNone/>
            </a:pPr>
            <a:endParaRPr sz="3199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just">
              <a:buNone/>
            </a:pPr>
            <a:endParaRPr sz="3199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just">
              <a:buNone/>
            </a:pPr>
            <a:endParaRPr sz="3199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just">
              <a:buNone/>
            </a:pPr>
            <a:endParaRPr sz="3199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just">
              <a:buNone/>
            </a:pPr>
            <a:endParaRPr sz="3199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>
              <a:buNone/>
            </a:pPr>
            <a:r>
              <a:rPr lang="cs" sz="3199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cs" sz="3199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cs" dirty="0"/>
              <a:t> </a:t>
            </a:r>
            <a:endParaRPr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9301EF62-0089-4C7E-9AD7-A1463417AABC}"/>
              </a:ext>
            </a:extLst>
          </p:cNvPr>
          <p:cNvCxnSpPr>
            <a:cxnSpLocks/>
          </p:cNvCxnSpPr>
          <p:nvPr/>
        </p:nvCxnSpPr>
        <p:spPr>
          <a:xfrm flipV="1">
            <a:off x="0" y="2636485"/>
            <a:ext cx="11693769" cy="1"/>
          </a:xfrm>
          <a:prstGeom prst="line">
            <a:avLst/>
          </a:prstGeom>
          <a:ln w="28575"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96"/>
          <p:cNvSpPr txBox="1">
            <a:spLocks noGrp="1"/>
          </p:cNvSpPr>
          <p:nvPr>
            <p:ph type="title"/>
          </p:nvPr>
        </p:nvSpPr>
        <p:spPr>
          <a:xfrm>
            <a:off x="1381798" y="1249769"/>
            <a:ext cx="19399929" cy="1295663"/>
          </a:xfrm>
          <a:prstGeom prst="rect">
            <a:avLst/>
          </a:prstGeom>
        </p:spPr>
        <p:txBody>
          <a:bodyPr spcFirstLastPara="1" vert="horz" wrap="square" lIns="243737" tIns="243737" rIns="243737" bIns="243737" rtlCol="0" anchor="ctr" anchorCtr="0">
            <a:noAutofit/>
          </a:bodyPr>
          <a:lstStyle/>
          <a:p>
            <a:pPr algn="l"/>
            <a:r>
              <a:rPr lang="cs" sz="7500" b="1" dirty="0">
                <a:solidFill>
                  <a:srgbClr val="F03741"/>
                </a:solidFill>
                <a:latin typeface="Century Gothic"/>
                <a:sym typeface="Century Gothic"/>
              </a:rPr>
              <a:t>JAK FUNGUJE </a:t>
            </a:r>
            <a:r>
              <a:rPr lang="cs" sz="7500" dirty="0">
                <a:solidFill>
                  <a:srgbClr val="F03741"/>
                </a:solidFill>
                <a:latin typeface="Century Gothic"/>
                <a:sym typeface="Century Gothic"/>
              </a:rPr>
              <a:t/>
            </a:r>
            <a:br>
              <a:rPr lang="cs" sz="7500" dirty="0">
                <a:solidFill>
                  <a:srgbClr val="F03741"/>
                </a:solidFill>
                <a:latin typeface="Century Gothic"/>
                <a:sym typeface="Century Gothic"/>
              </a:rPr>
            </a:br>
            <a:r>
              <a:rPr lang="cs" sz="7500" dirty="0">
                <a:solidFill>
                  <a:srgbClr val="F03741"/>
                </a:solidFill>
                <a:latin typeface="Century Gothic"/>
                <a:sym typeface="Century Gothic"/>
              </a:rPr>
              <a:t>	</a:t>
            </a:r>
            <a:r>
              <a:rPr lang="cs" sz="7500" dirty="0">
                <a:solidFill>
                  <a:schemeClr val="tx1">
                    <a:lumMod val="50000"/>
                  </a:schemeClr>
                </a:solidFill>
                <a:latin typeface="Century Gothic"/>
                <a:sym typeface="Century Gothic"/>
              </a:rPr>
              <a:t>	ERA-NET COFUND</a:t>
            </a:r>
            <a:endParaRPr lang="en-US" sz="7500" dirty="0">
              <a:solidFill>
                <a:schemeClr val="tx1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529" name="Google Shape;529;p96"/>
          <p:cNvSpPr txBox="1"/>
          <p:nvPr/>
        </p:nvSpPr>
        <p:spPr>
          <a:xfrm>
            <a:off x="1248508" y="5507319"/>
            <a:ext cx="4953516" cy="498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121835" rIns="243737" bIns="121835" anchor="t" anchorCtr="0">
            <a:noAutofit/>
          </a:bodyPr>
          <a:lstStyle/>
          <a:p>
            <a:r>
              <a:rPr lang="cs" sz="3700" dirty="0">
                <a:latin typeface="Century Gothic"/>
                <a:ea typeface="Century Gothic"/>
                <a:cs typeface="Century Gothic"/>
                <a:sym typeface="Century Gothic"/>
              </a:rPr>
              <a:t>Poskytovatel</a:t>
            </a:r>
            <a:r>
              <a:rPr lang="cs" sz="37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#1</a:t>
            </a:r>
            <a:endParaRPr sz="37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cs" sz="3700" dirty="0">
                <a:latin typeface="Century Gothic"/>
                <a:ea typeface="Century Gothic"/>
                <a:cs typeface="Century Gothic"/>
                <a:sym typeface="Century Gothic"/>
              </a:rPr>
              <a:t>Poskytovatel</a:t>
            </a:r>
            <a:r>
              <a:rPr lang="cs" sz="37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#2</a:t>
            </a:r>
            <a:endParaRPr sz="37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cs" sz="3700" dirty="0">
                <a:latin typeface="Century Gothic"/>
                <a:ea typeface="Century Gothic"/>
                <a:cs typeface="Century Gothic"/>
                <a:sym typeface="Century Gothic"/>
              </a:rPr>
              <a:t>Poskytovatel</a:t>
            </a:r>
            <a:r>
              <a:rPr lang="cs" sz="37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#3</a:t>
            </a:r>
            <a:endParaRPr sz="37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sz="37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cs" sz="37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sz="37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sz="37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cs" sz="3700" dirty="0">
                <a:latin typeface="Century Gothic"/>
                <a:ea typeface="Century Gothic"/>
                <a:cs typeface="Century Gothic"/>
                <a:sym typeface="Century Gothic"/>
              </a:rPr>
              <a:t>Poskytovatel</a:t>
            </a:r>
            <a:r>
              <a:rPr lang="cs" sz="37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#N</a:t>
            </a:r>
            <a:endParaRPr sz="37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sz="3199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0" name="Google Shape;530;p96"/>
          <p:cNvSpPr/>
          <p:nvPr/>
        </p:nvSpPr>
        <p:spPr>
          <a:xfrm>
            <a:off x="6558093" y="6858001"/>
            <a:ext cx="3410477" cy="1365228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rgbClr val="F03741"/>
            </a:solidFill>
            <a:prstDash val="sysDash"/>
          </a:ln>
          <a:effectLst>
            <a:outerShdw blurRad="40000" dist="23000" dir="5400000" rotWithShape="0">
              <a:schemeClr val="dk1">
                <a:alpha val="35000"/>
              </a:schemeClr>
            </a:outerShdw>
          </a:effectLst>
        </p:spPr>
        <p:txBody>
          <a:bodyPr spcFirstLastPara="1" wrap="square" lIns="243737" tIns="121835" rIns="243737" bIns="121835" anchor="ctr" anchorCtr="0">
            <a:noAutofit/>
          </a:bodyPr>
          <a:lstStyle/>
          <a:p>
            <a:pPr algn="ctr"/>
            <a:endParaRPr sz="359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96"/>
          <p:cNvSpPr txBox="1"/>
          <p:nvPr/>
        </p:nvSpPr>
        <p:spPr>
          <a:xfrm>
            <a:off x="10683340" y="5496840"/>
            <a:ext cx="11123030" cy="4723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121835" rIns="243737" bIns="121835" anchor="t" anchorCtr="0">
            <a:noAutofit/>
          </a:bodyPr>
          <a:lstStyle/>
          <a:p>
            <a:pPr algn="ctr"/>
            <a:r>
              <a:rPr lang="cs" sz="37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Jedna společná výzva</a:t>
            </a:r>
            <a:endParaRPr sz="3700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spcBef>
                <a:spcPts val="1066"/>
              </a:spcBef>
            </a:pPr>
            <a:r>
              <a:rPr lang="cs" sz="3700" dirty="0">
                <a:latin typeface="Century Gothic"/>
                <a:ea typeface="Century Gothic"/>
                <a:cs typeface="Century Gothic"/>
                <a:sym typeface="Century Gothic"/>
              </a:rPr>
              <a:t>s jedním společným (mezinárodním) </a:t>
            </a:r>
            <a:endParaRPr sz="37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spcBef>
                <a:spcPts val="1066"/>
              </a:spcBef>
            </a:pPr>
            <a:r>
              <a:rPr lang="cs" sz="3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hodnotícím</a:t>
            </a:r>
            <a:r>
              <a:rPr lang="cs" sz="3700" dirty="0">
                <a:latin typeface="Century Gothic"/>
                <a:ea typeface="Century Gothic"/>
                <a:cs typeface="Century Gothic"/>
                <a:sym typeface="Century Gothic"/>
              </a:rPr>
              <a:t> procesem</a:t>
            </a:r>
            <a:r>
              <a:rPr lang="cs" sz="37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37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77798" indent="-571500" algn="ctr">
              <a:spcBef>
                <a:spcPts val="1066"/>
              </a:spcBef>
              <a:buClr>
                <a:srgbClr val="F03741"/>
              </a:buClr>
              <a:buSzPct val="104000"/>
              <a:buFont typeface="Arial" panose="020B0604020202020204" pitchFamily="34" charset="0"/>
              <a:buChar char="•"/>
            </a:pPr>
            <a:r>
              <a:rPr lang="cs" sz="3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jeden společný pořadník</a:t>
            </a:r>
            <a:endParaRPr sz="37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77798" indent="-571500" algn="ctr">
              <a:spcBef>
                <a:spcPts val="1066"/>
              </a:spcBef>
              <a:spcAft>
                <a:spcPts val="1066"/>
              </a:spcAft>
              <a:buClr>
                <a:srgbClr val="F03741"/>
              </a:buClr>
              <a:buSzPct val="104000"/>
              <a:buFont typeface="Arial" panose="020B0604020202020204" pitchFamily="34" charset="0"/>
              <a:buChar char="•"/>
            </a:pPr>
            <a:r>
              <a:rPr lang="cs" sz="3700" dirty="0">
                <a:solidFill>
                  <a:schemeClr val="dk1"/>
                </a:solidFill>
                <a:latin typeface="Century Gothic"/>
                <a:sym typeface="Century Gothic"/>
              </a:rPr>
              <a:t>podpora nejlépe hodnocených projektů</a:t>
            </a:r>
            <a:r>
              <a:rPr lang="cs" sz="3700" dirty="0">
                <a:solidFill>
                  <a:schemeClr val="dk1"/>
                </a:solidFill>
                <a:latin typeface="Century Gothic"/>
                <a:sym typeface="Calibri"/>
              </a:rPr>
              <a:t> </a:t>
            </a:r>
            <a:endParaRPr sz="3700" dirty="0">
              <a:solidFill>
                <a:schemeClr val="dk1"/>
              </a:solidFill>
              <a:latin typeface="Century Gothic"/>
            </a:endParaRPr>
          </a:p>
        </p:txBody>
      </p:sp>
      <p:sp>
        <p:nvSpPr>
          <p:cNvPr id="532" name="Google Shape;532;p96"/>
          <p:cNvSpPr txBox="1"/>
          <p:nvPr/>
        </p:nvSpPr>
        <p:spPr>
          <a:xfrm>
            <a:off x="9968570" y="10235853"/>
            <a:ext cx="13160572" cy="787795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737" tIns="121835" rIns="243737" bIns="121835" anchor="t" anchorCtr="0">
            <a:noAutofit/>
          </a:bodyPr>
          <a:lstStyle/>
          <a:p>
            <a:pPr algn="ctr"/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NEPROBÍHÁ ŽÁDNÝ (PŘED)VÝBĚR NA NÁRODNÍ ÚROVNI </a:t>
            </a:r>
            <a:endParaRPr sz="3199" dirty="0">
              <a:solidFill>
                <a:schemeClr val="tx1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801D511C-DA4B-4C2C-96B1-6E72439A49E2}"/>
              </a:ext>
            </a:extLst>
          </p:cNvPr>
          <p:cNvCxnSpPr>
            <a:cxnSpLocks/>
          </p:cNvCxnSpPr>
          <p:nvPr/>
        </p:nvCxnSpPr>
        <p:spPr>
          <a:xfrm>
            <a:off x="0" y="1897601"/>
            <a:ext cx="7095392" cy="0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45493EC7-FC91-428F-8489-479AC22F2D08}"/>
              </a:ext>
            </a:extLst>
          </p:cNvPr>
          <p:cNvCxnSpPr>
            <a:cxnSpLocks/>
          </p:cNvCxnSpPr>
          <p:nvPr/>
        </p:nvCxnSpPr>
        <p:spPr>
          <a:xfrm>
            <a:off x="6420874" y="3140247"/>
            <a:ext cx="7095392" cy="0"/>
          </a:xfrm>
          <a:prstGeom prst="line">
            <a:avLst/>
          </a:prstGeom>
          <a:ln w="28575"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94"/>
          <p:cNvPicPr preferRelativeResize="0"/>
          <p:nvPr/>
        </p:nvPicPr>
        <p:blipFill rotWithShape="1">
          <a:blip r:embed="rId3">
            <a:alphaModFix/>
          </a:blip>
          <a:srcRect l="16100" r="12471"/>
          <a:stretch/>
        </p:blipFill>
        <p:spPr>
          <a:xfrm>
            <a:off x="2114992" y="609876"/>
            <a:ext cx="16226379" cy="1277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6090" y="2604904"/>
            <a:ext cx="3072600" cy="79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88108" y="11073295"/>
            <a:ext cx="3529681" cy="157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98689" y="5681541"/>
            <a:ext cx="5063969" cy="157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17788" y="4005478"/>
            <a:ext cx="3072600" cy="10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046862" y="8134954"/>
            <a:ext cx="3529681" cy="80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106771" y="9821387"/>
            <a:ext cx="3529681" cy="88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9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967645" y="1055474"/>
            <a:ext cx="2320910" cy="138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594EEB99-3A92-471B-8AC3-F57877EF6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57" r="32100"/>
          <a:stretch/>
        </p:blipFill>
        <p:spPr>
          <a:xfrm>
            <a:off x="17392650" y="13802"/>
            <a:ext cx="6985000" cy="13702198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CB36AE11-64BC-41E9-B5AD-5D52EB9E0E20}"/>
              </a:ext>
            </a:extLst>
          </p:cNvPr>
          <p:cNvSpPr txBox="1"/>
          <p:nvPr/>
        </p:nvSpPr>
        <p:spPr>
          <a:xfrm>
            <a:off x="1631737" y="223353"/>
            <a:ext cx="13895151" cy="2399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65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ERA-NET COFUNDOVÉ VÝZVY </a:t>
            </a:r>
            <a:r>
              <a:rPr lang="cs-CZ" sz="70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/>
            </a:r>
            <a:br>
              <a:rPr lang="cs-CZ" sz="70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</a:br>
            <a:r>
              <a:rPr lang="cs-CZ" sz="4000" spc="6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V ROCE 2020</a:t>
            </a:r>
            <a:endParaRPr lang="en-US" sz="4000" spc="6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8" name="TextBox 33">
            <a:extLst>
              <a:ext uri="{FF2B5EF4-FFF2-40B4-BE49-F238E27FC236}">
                <a16:creationId xmlns:a16="http://schemas.microsoft.com/office/drawing/2014/main" id="{604F6834-E654-4AD9-9CF0-FB4C9B6E8D28}"/>
              </a:ext>
            </a:extLst>
          </p:cNvPr>
          <p:cNvSpPr txBox="1"/>
          <p:nvPr/>
        </p:nvSpPr>
        <p:spPr>
          <a:xfrm>
            <a:off x="1165060" y="4770430"/>
            <a:ext cx="50754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AQUATICPOLLUTANTS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44" name="TextBox 14">
            <a:extLst>
              <a:ext uri="{FF2B5EF4-FFF2-40B4-BE49-F238E27FC236}">
                <a16:creationId xmlns:a16="http://schemas.microsoft.com/office/drawing/2014/main" id="{76A782D4-9319-4213-B879-702460E33632}"/>
              </a:ext>
            </a:extLst>
          </p:cNvPr>
          <p:cNvSpPr txBox="1"/>
          <p:nvPr/>
        </p:nvSpPr>
        <p:spPr>
          <a:xfrm>
            <a:off x="2361184" y="2745369"/>
            <a:ext cx="11994359" cy="108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podpora mezinárodní spolupráce subjektů z ČR s partnery z různých zemí </a:t>
            </a:r>
            <a:b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 rámci evropského hospodářského prostoru i mimo něj </a:t>
            </a:r>
          </a:p>
        </p:txBody>
      </p:sp>
      <p:sp>
        <p:nvSpPr>
          <p:cNvPr id="47" name="TextBox 14">
            <a:extLst>
              <a:ext uri="{FF2B5EF4-FFF2-40B4-BE49-F238E27FC236}">
                <a16:creationId xmlns:a16="http://schemas.microsoft.com/office/drawing/2014/main" id="{03388918-AA69-4C68-881F-C00B7563E561}"/>
              </a:ext>
            </a:extLst>
          </p:cNvPr>
          <p:cNvSpPr txBox="1"/>
          <p:nvPr/>
        </p:nvSpPr>
        <p:spPr>
          <a:xfrm>
            <a:off x="662036" y="5209278"/>
            <a:ext cx="8611977" cy="555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defTabSz="914400">
              <a:lnSpc>
                <a:spcPct val="150000"/>
              </a:lnSpc>
              <a:defRPr/>
            </a:pPr>
            <a:r>
              <a:rPr lang="cs-CZ" sz="2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výzkum v oblasti znečištění vodních zdrojů</a:t>
            </a:r>
          </a:p>
        </p:txBody>
      </p:sp>
      <p:sp>
        <p:nvSpPr>
          <p:cNvPr id="49" name="TextBox 33">
            <a:extLst>
              <a:ext uri="{FF2B5EF4-FFF2-40B4-BE49-F238E27FC236}">
                <a16:creationId xmlns:a16="http://schemas.microsoft.com/office/drawing/2014/main" id="{5368C825-35B9-4BF0-AD58-90D095B3AC1E}"/>
              </a:ext>
            </a:extLst>
          </p:cNvPr>
          <p:cNvSpPr txBox="1"/>
          <p:nvPr/>
        </p:nvSpPr>
        <p:spPr>
          <a:xfrm>
            <a:off x="9682602" y="4762452"/>
            <a:ext cx="25635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CHIST-ERA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09E2D54D-1DFF-4810-B711-7D10E86D9FEC}"/>
              </a:ext>
            </a:extLst>
          </p:cNvPr>
          <p:cNvSpPr txBox="1"/>
          <p:nvPr/>
        </p:nvSpPr>
        <p:spPr>
          <a:xfrm>
            <a:off x="750468" y="8195752"/>
            <a:ext cx="9133249" cy="53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defTabSz="914400">
              <a:lnSpc>
                <a:spcPct val="150000"/>
              </a:lnSpc>
              <a:defRPr/>
            </a:pPr>
            <a:r>
              <a:rPr lang="pl-PL" sz="2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materiálový výzkum a inovace</a:t>
            </a:r>
            <a:endParaRPr lang="cs-CZ" sz="2200" b="1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23AD6CE5-8045-4AA2-B50F-4B04F9F7D978}"/>
              </a:ext>
            </a:extLst>
          </p:cNvPr>
          <p:cNvCxnSpPr>
            <a:cxnSpLocks/>
          </p:cNvCxnSpPr>
          <p:nvPr/>
        </p:nvCxnSpPr>
        <p:spPr>
          <a:xfrm>
            <a:off x="1238519" y="8285172"/>
            <a:ext cx="5220703" cy="0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33">
            <a:extLst>
              <a:ext uri="{FF2B5EF4-FFF2-40B4-BE49-F238E27FC236}">
                <a16:creationId xmlns:a16="http://schemas.microsoft.com/office/drawing/2014/main" id="{37EE20B2-AF4F-45D6-BF8A-0791D23BCF71}"/>
              </a:ext>
            </a:extLst>
          </p:cNvPr>
          <p:cNvSpPr txBox="1"/>
          <p:nvPr/>
        </p:nvSpPr>
        <p:spPr>
          <a:xfrm>
            <a:off x="9682151" y="7776395"/>
            <a:ext cx="39789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EURONANO-MED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53" name="TextBox 14">
            <a:extLst>
              <a:ext uri="{FF2B5EF4-FFF2-40B4-BE49-F238E27FC236}">
                <a16:creationId xmlns:a16="http://schemas.microsoft.com/office/drawing/2014/main" id="{36650AB8-E3C7-4E06-8CDB-6299541EBFEF}"/>
              </a:ext>
            </a:extLst>
          </p:cNvPr>
          <p:cNvSpPr txBox="1"/>
          <p:nvPr/>
        </p:nvSpPr>
        <p:spPr>
          <a:xfrm>
            <a:off x="883561" y="11247010"/>
            <a:ext cx="8611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defTabSz="914400">
              <a:defRPr/>
            </a:pPr>
            <a:r>
              <a:rPr lang="cs-CZ" sz="2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výzkum v oblasti neenergetických </a:t>
            </a:r>
            <a:br>
              <a:rPr lang="cs-CZ" sz="2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cs-CZ" sz="2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nezemědělských surovin</a:t>
            </a:r>
          </a:p>
        </p:txBody>
      </p: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F9823426-4C92-4604-87D1-229486A16261}"/>
              </a:ext>
            </a:extLst>
          </p:cNvPr>
          <p:cNvCxnSpPr>
            <a:cxnSpLocks/>
          </p:cNvCxnSpPr>
          <p:nvPr/>
        </p:nvCxnSpPr>
        <p:spPr>
          <a:xfrm>
            <a:off x="1329062" y="11217072"/>
            <a:ext cx="5182915" cy="0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33">
            <a:extLst>
              <a:ext uri="{FF2B5EF4-FFF2-40B4-BE49-F238E27FC236}">
                <a16:creationId xmlns:a16="http://schemas.microsoft.com/office/drawing/2014/main" id="{D3C35208-02FB-479B-B3DD-7BCD2BEA162D}"/>
              </a:ext>
            </a:extLst>
          </p:cNvPr>
          <p:cNvSpPr txBox="1"/>
          <p:nvPr/>
        </p:nvSpPr>
        <p:spPr>
          <a:xfrm>
            <a:off x="1399899" y="10679254"/>
            <a:ext cx="21435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ERA-MIN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BE5FB5BB-53F3-4E20-B2C8-932807FE3F7D}"/>
              </a:ext>
            </a:extLst>
          </p:cNvPr>
          <p:cNvSpPr txBox="1"/>
          <p:nvPr/>
        </p:nvSpPr>
        <p:spPr>
          <a:xfrm>
            <a:off x="9268940" y="5231014"/>
            <a:ext cx="8611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defTabSz="914400">
              <a:defRPr/>
            </a:pPr>
            <a:r>
              <a:rPr lang="cs-CZ" sz="2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výzkum v oblasti informačních </a:t>
            </a:r>
            <a:br>
              <a:rPr lang="cs-CZ" sz="2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cs-CZ" sz="2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a komunikačních věd a technologií</a:t>
            </a:r>
          </a:p>
        </p:txBody>
      </p:sp>
      <p:sp>
        <p:nvSpPr>
          <p:cNvPr id="58" name="TextBox 33">
            <a:extLst>
              <a:ext uri="{FF2B5EF4-FFF2-40B4-BE49-F238E27FC236}">
                <a16:creationId xmlns:a16="http://schemas.microsoft.com/office/drawing/2014/main" id="{31767FF0-BD39-4672-A61C-3753377AE392}"/>
              </a:ext>
            </a:extLst>
          </p:cNvPr>
          <p:cNvSpPr txBox="1"/>
          <p:nvPr/>
        </p:nvSpPr>
        <p:spPr>
          <a:xfrm>
            <a:off x="1304961" y="7718700"/>
            <a:ext cx="26484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M-ERA.NET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59" name="TextBox 14">
            <a:extLst>
              <a:ext uri="{FF2B5EF4-FFF2-40B4-BE49-F238E27FC236}">
                <a16:creationId xmlns:a16="http://schemas.microsoft.com/office/drawing/2014/main" id="{608EBE6F-BCFB-4530-AEE4-4B4A81E0C6F5}"/>
              </a:ext>
            </a:extLst>
          </p:cNvPr>
          <p:cNvSpPr txBox="1"/>
          <p:nvPr/>
        </p:nvSpPr>
        <p:spPr>
          <a:xfrm>
            <a:off x="9256428" y="8240256"/>
            <a:ext cx="8611977" cy="534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defTabSz="914400">
              <a:lnSpc>
                <a:spcPct val="150000"/>
              </a:lnSpc>
              <a:defRPr/>
            </a:pPr>
            <a:r>
              <a:rPr lang="cs-CZ" sz="2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výzkum v oblasti nanomedicíny</a:t>
            </a:r>
          </a:p>
        </p:txBody>
      </p: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EFD088A1-B13C-474B-9BD7-A23863959B47}"/>
              </a:ext>
            </a:extLst>
          </p:cNvPr>
          <p:cNvCxnSpPr>
            <a:cxnSpLocks/>
          </p:cNvCxnSpPr>
          <p:nvPr/>
        </p:nvCxnSpPr>
        <p:spPr>
          <a:xfrm>
            <a:off x="9739706" y="8296963"/>
            <a:ext cx="5505204" cy="0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14">
            <a:extLst>
              <a:ext uri="{FF2B5EF4-FFF2-40B4-BE49-F238E27FC236}">
                <a16:creationId xmlns:a16="http://schemas.microsoft.com/office/drawing/2014/main" id="{8F25F452-EFAA-411E-91D1-B59F6883182A}"/>
              </a:ext>
            </a:extLst>
          </p:cNvPr>
          <p:cNvSpPr txBox="1"/>
          <p:nvPr/>
        </p:nvSpPr>
        <p:spPr>
          <a:xfrm>
            <a:off x="699967" y="5915985"/>
            <a:ext cx="6985001" cy="168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defTabSz="914400">
              <a:lnSpc>
                <a:spcPct val="150000"/>
              </a:lnSpc>
              <a:defRPr/>
            </a:pP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Vyhlášení výzvy 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/>
            </a:r>
            <a:b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</a:br>
            <a:r>
              <a:rPr lang="cs-CZ" sz="2500" dirty="0" err="1">
                <a:solidFill>
                  <a:srgbClr val="0E0E0E"/>
                </a:solidFill>
                <a:latin typeface="Century Gothic" panose="020B0502020202020204" pitchFamily="34" charset="0"/>
              </a:rPr>
              <a:t>Aquatic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> </a:t>
            </a:r>
            <a:r>
              <a:rPr lang="cs-CZ" sz="2500" dirty="0" err="1">
                <a:solidFill>
                  <a:srgbClr val="0E0E0E"/>
                </a:solidFill>
                <a:latin typeface="Century Gothic" panose="020B0502020202020204" pitchFamily="34" charset="0"/>
              </a:rPr>
              <a:t>Pollutants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> Call 2020  </a:t>
            </a: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</a:rPr>
              <a:t>leden/2020</a:t>
            </a:r>
          </a:p>
          <a:p>
            <a:pPr marL="457200" lvl="1" defTabSz="914400">
              <a:lnSpc>
                <a:spcPct val="150000"/>
              </a:lnSpc>
              <a:defRPr/>
            </a:pPr>
            <a:endParaRPr lang="cs-CZ" sz="2200" dirty="0">
              <a:solidFill>
                <a:srgbClr val="0E0E0E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1F30A160-2184-4276-9073-8B04F12EDE56}"/>
              </a:ext>
            </a:extLst>
          </p:cNvPr>
          <p:cNvSpPr txBox="1"/>
          <p:nvPr/>
        </p:nvSpPr>
        <p:spPr>
          <a:xfrm>
            <a:off x="845410" y="8876867"/>
            <a:ext cx="5696067" cy="117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defTabSz="914400">
              <a:lnSpc>
                <a:spcPct val="150000"/>
              </a:lnSpc>
              <a:defRPr/>
            </a:pP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Vyhlášení výzvy 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/>
            </a:r>
            <a:b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</a:b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>M-</a:t>
            </a:r>
            <a:r>
              <a:rPr lang="cs-CZ" sz="2500" dirty="0" err="1">
                <a:solidFill>
                  <a:srgbClr val="0E0E0E"/>
                </a:solidFill>
                <a:latin typeface="Century Gothic" panose="020B0502020202020204" pitchFamily="34" charset="0"/>
              </a:rPr>
              <a:t>era.Net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> Call 2020 </a:t>
            </a: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</a:rPr>
              <a:t>3/2020</a:t>
            </a:r>
          </a:p>
        </p:txBody>
      </p:sp>
      <p:sp>
        <p:nvSpPr>
          <p:cNvPr id="63" name="TextBox 14">
            <a:extLst>
              <a:ext uri="{FF2B5EF4-FFF2-40B4-BE49-F238E27FC236}">
                <a16:creationId xmlns:a16="http://schemas.microsoft.com/office/drawing/2014/main" id="{41A4AAED-02E6-475C-A37D-3F7EF85AA88D}"/>
              </a:ext>
            </a:extLst>
          </p:cNvPr>
          <p:cNvSpPr txBox="1"/>
          <p:nvPr/>
        </p:nvSpPr>
        <p:spPr>
          <a:xfrm>
            <a:off x="883560" y="12059356"/>
            <a:ext cx="8611977" cy="117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defTabSz="914400">
              <a:lnSpc>
                <a:spcPct val="150000"/>
              </a:lnSpc>
              <a:defRPr/>
            </a:pP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Vyhlášení výzvy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/>
            </a:r>
            <a:b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</a:b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>ERA-MIN 3 Call 2020 </a:t>
            </a: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</a:rPr>
              <a:t>podzim/2020</a:t>
            </a:r>
          </a:p>
        </p:txBody>
      </p:sp>
      <p:sp>
        <p:nvSpPr>
          <p:cNvPr id="64" name="TextBox 14">
            <a:extLst>
              <a:ext uri="{FF2B5EF4-FFF2-40B4-BE49-F238E27FC236}">
                <a16:creationId xmlns:a16="http://schemas.microsoft.com/office/drawing/2014/main" id="{474D964D-40F3-448A-A5FD-1EB5C367A00F}"/>
              </a:ext>
            </a:extLst>
          </p:cNvPr>
          <p:cNvSpPr txBox="1"/>
          <p:nvPr/>
        </p:nvSpPr>
        <p:spPr>
          <a:xfrm>
            <a:off x="9256427" y="8869309"/>
            <a:ext cx="8611977" cy="117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defTabSz="914400">
              <a:lnSpc>
                <a:spcPct val="150000"/>
              </a:lnSpc>
              <a:defRPr/>
            </a:pP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Vyhlášení výzvy 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/>
            </a:r>
            <a:b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</a:b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>EuroNanoMed3 Call 2021 </a:t>
            </a: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</a:rPr>
              <a:t>podzim/2020</a:t>
            </a:r>
          </a:p>
        </p:txBody>
      </p:sp>
      <p:sp>
        <p:nvSpPr>
          <p:cNvPr id="65" name="TextBox 14">
            <a:extLst>
              <a:ext uri="{FF2B5EF4-FFF2-40B4-BE49-F238E27FC236}">
                <a16:creationId xmlns:a16="http://schemas.microsoft.com/office/drawing/2014/main" id="{ED10840A-2E17-47BB-AED2-2DF3DE8BFB73}"/>
              </a:ext>
            </a:extLst>
          </p:cNvPr>
          <p:cNvSpPr txBox="1"/>
          <p:nvPr/>
        </p:nvSpPr>
        <p:spPr>
          <a:xfrm>
            <a:off x="9268939" y="5987629"/>
            <a:ext cx="8611977" cy="117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defTabSz="914400">
              <a:lnSpc>
                <a:spcPct val="150000"/>
              </a:lnSpc>
              <a:defRPr/>
            </a:pP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Vyhlášení výzvy 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/>
            </a:r>
            <a:b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</a:b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</a:rPr>
              <a:t>CHIST-ERA IV Call 2020 </a:t>
            </a: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</a:rPr>
              <a:t>podzim/2020</a:t>
            </a:r>
            <a:endParaRPr lang="cs-CZ" sz="2200" dirty="0">
              <a:solidFill>
                <a:srgbClr val="0E0E0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C377E066-AC69-47FF-84D1-5509CAEDB380}"/>
              </a:ext>
            </a:extLst>
          </p:cNvPr>
          <p:cNvCxnSpPr>
            <a:cxnSpLocks/>
          </p:cNvCxnSpPr>
          <p:nvPr/>
        </p:nvCxnSpPr>
        <p:spPr>
          <a:xfrm>
            <a:off x="1165060" y="5279855"/>
            <a:ext cx="6402116" cy="0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57C5D73-88AA-4440-971C-C721434EEBF1}"/>
              </a:ext>
            </a:extLst>
          </p:cNvPr>
          <p:cNvCxnSpPr>
            <a:cxnSpLocks/>
          </p:cNvCxnSpPr>
          <p:nvPr/>
        </p:nvCxnSpPr>
        <p:spPr>
          <a:xfrm>
            <a:off x="9706172" y="5235113"/>
            <a:ext cx="5505204" cy="0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04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250426" y="2817185"/>
            <a:ext cx="81868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TA</a:t>
            </a:r>
            <a:r>
              <a:rPr lang="cs-CZ" sz="6600" b="1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</a:t>
            </a:r>
            <a:r>
              <a:rPr lang="en-US" sz="6600" b="1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ČR </a:t>
            </a:r>
            <a:r>
              <a:rPr lang="en-US" sz="6600" spc="6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V ČÍSLECH</a:t>
            </a:r>
            <a:endParaRPr lang="en-US" sz="9600" spc="6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18387" y="2035194"/>
            <a:ext cx="565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DATA K </a:t>
            </a:r>
            <a:r>
              <a:rPr lang="cs-CZ" sz="2400" spc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15</a:t>
            </a:r>
            <a:r>
              <a:rPr lang="en-US" sz="2400" spc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. </a:t>
            </a:r>
            <a:r>
              <a:rPr lang="cs-CZ" sz="2400" spc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8</a:t>
            </a:r>
            <a:r>
              <a:rPr lang="en-US" sz="2400" spc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. 201</a:t>
            </a:r>
            <a:r>
              <a:rPr lang="cs-CZ" sz="2400" spc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9</a:t>
            </a:r>
            <a:endParaRPr lang="en-US" sz="2400" spc="12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41590" y="4474619"/>
            <a:ext cx="16819246" cy="1474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200" b="1" spc="300" dirty="0">
                <a:solidFill>
                  <a:srgbClr val="0E0E0E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Za uplynulých 10 let se nám podařilo podpořit přes 2 500 českých nápadů, které pomáhají měnit svět k lepšímu.</a:t>
            </a:r>
            <a:endParaRPr lang="en-US" sz="3200" b="1" spc="300" dirty="0">
              <a:solidFill>
                <a:srgbClr val="0E0E0E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7159" y="7317974"/>
            <a:ext cx="3664670" cy="3664670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6A194"/>
              </a:solidFill>
              <a:latin typeface="Montserrat Light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46709" y="7317974"/>
            <a:ext cx="3664670" cy="3664670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6A194"/>
              </a:solidFill>
              <a:latin typeface="Montserrat Light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041006" y="7317974"/>
            <a:ext cx="3664670" cy="3664670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6A194"/>
              </a:solidFill>
              <a:latin typeface="Montserrat Light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845459" y="7317974"/>
            <a:ext cx="3664670" cy="3664670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6A194"/>
              </a:solidFill>
              <a:latin typeface="Montserrat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81834" y="7532513"/>
            <a:ext cx="3129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28</a:t>
            </a:r>
            <a:endParaRPr lang="en-US" sz="138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5333" y="9019682"/>
            <a:ext cx="3375221" cy="188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/>
            </a:r>
            <a:br>
              <a:rPr lang="en-US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Investoval stát do aplikovaného výzkumu prostřednictvím TA ČR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40868" y="7532513"/>
            <a:ext cx="3768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2 530</a:t>
            </a:r>
            <a:endParaRPr lang="en-US" sz="138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5289" y="9019682"/>
            <a:ext cx="3129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PODPOŘENÝCH PROJEKTŮ*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853613" y="7532513"/>
            <a:ext cx="23487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6</a:t>
            </a:r>
            <a:r>
              <a:rPr lang="cs-CZ" sz="80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7</a:t>
            </a:r>
            <a:r>
              <a:rPr lang="en-US" sz="80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%</a:t>
            </a:r>
            <a:endParaRPr lang="en-US" sz="138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806255" y="9070491"/>
            <a:ext cx="22236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PRŮMĚRNÁ </a:t>
            </a:r>
            <a:b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</a:br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INTENZITA </a:t>
            </a:r>
            <a:b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</a:br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PODPORY*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939450" y="7532513"/>
            <a:ext cx="14766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80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12</a:t>
            </a:r>
            <a:endParaRPr lang="en-US" sz="138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494619" y="9090816"/>
            <a:ext cx="2366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AKTUÁLNÍCH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PROGRAMŮ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8" name="TextBox 31">
            <a:extLst>
              <a:ext uri="{FF2B5EF4-FFF2-40B4-BE49-F238E27FC236}">
                <a16:creationId xmlns:a16="http://schemas.microsoft.com/office/drawing/2014/main" id="{67678AC0-DB45-F74E-B3A5-DA965C4466CA}"/>
              </a:ext>
            </a:extLst>
          </p:cNvPr>
          <p:cNvSpPr txBox="1"/>
          <p:nvPr/>
        </p:nvSpPr>
        <p:spPr>
          <a:xfrm>
            <a:off x="1284553" y="9044650"/>
            <a:ext cx="302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MLD. KČ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6B28ABD6-C804-FD4A-AD3D-48895740FD5B}"/>
              </a:ext>
            </a:extLst>
          </p:cNvPr>
          <p:cNvSpPr/>
          <p:nvPr/>
        </p:nvSpPr>
        <p:spPr>
          <a:xfrm>
            <a:off x="8509481" y="7317974"/>
            <a:ext cx="3664670" cy="3664670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6A194"/>
              </a:solidFill>
              <a:latin typeface="Montserrat Light" charset="0"/>
            </a:endParaRP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70B957AD-C920-2343-A2E8-BA6A334DF900}"/>
              </a:ext>
            </a:extLst>
          </p:cNvPr>
          <p:cNvSpPr txBox="1"/>
          <p:nvPr/>
        </p:nvSpPr>
        <p:spPr>
          <a:xfrm>
            <a:off x="8791299" y="7532513"/>
            <a:ext cx="3129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3 422</a:t>
            </a:r>
            <a:endParaRPr lang="en-US" sz="138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0" name="TextBox 31">
            <a:extLst>
              <a:ext uri="{FF2B5EF4-FFF2-40B4-BE49-F238E27FC236}">
                <a16:creationId xmlns:a16="http://schemas.microsoft.com/office/drawing/2014/main" id="{BB4BDFAD-65C7-004D-9EB1-93ED00552DA0}"/>
              </a:ext>
            </a:extLst>
          </p:cNvPr>
          <p:cNvSpPr txBox="1"/>
          <p:nvPr/>
        </p:nvSpPr>
        <p:spPr>
          <a:xfrm>
            <a:off x="8731795" y="9019682"/>
            <a:ext cx="3248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PODPOŘENÝCH ÚČASTNÍKŮ </a:t>
            </a:r>
            <a:b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</a:br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Z ŘAD VO*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DA1C488F-F0E0-403E-AE1C-CC04E84C6651}"/>
              </a:ext>
            </a:extLst>
          </p:cNvPr>
          <p:cNvSpPr/>
          <p:nvPr/>
        </p:nvSpPr>
        <p:spPr>
          <a:xfrm>
            <a:off x="12251213" y="7317974"/>
            <a:ext cx="3664670" cy="3664670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6A194"/>
              </a:solidFill>
              <a:latin typeface="Montserrat Light" charset="0"/>
            </a:endParaRPr>
          </a:p>
        </p:txBody>
      </p:sp>
      <p:sp>
        <p:nvSpPr>
          <p:cNvPr id="41" name="TextBox 29">
            <a:extLst>
              <a:ext uri="{FF2B5EF4-FFF2-40B4-BE49-F238E27FC236}">
                <a16:creationId xmlns:a16="http://schemas.microsoft.com/office/drawing/2014/main" id="{3965FE3A-D423-4AAF-A969-A865BE8F7765}"/>
              </a:ext>
            </a:extLst>
          </p:cNvPr>
          <p:cNvSpPr txBox="1"/>
          <p:nvPr/>
        </p:nvSpPr>
        <p:spPr>
          <a:xfrm>
            <a:off x="12725392" y="7532513"/>
            <a:ext cx="27446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80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3 099</a:t>
            </a:r>
            <a:endParaRPr lang="en-US" sz="138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EE6DDF31-D999-463F-BB46-B2C189A5EC1B}"/>
              </a:ext>
            </a:extLst>
          </p:cNvPr>
          <p:cNvSpPr txBox="1"/>
          <p:nvPr/>
        </p:nvSpPr>
        <p:spPr>
          <a:xfrm flipH="1">
            <a:off x="12459353" y="9044650"/>
            <a:ext cx="3248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PODPOŘENÝCH ÚČASTNÍKŮ </a:t>
            </a:r>
            <a:b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</a:br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Z ŘAD PODNIKŮ*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57EDEC93-B233-4078-93DE-DC44D6C2E38D}"/>
              </a:ext>
            </a:extLst>
          </p:cNvPr>
          <p:cNvSpPr txBox="1"/>
          <p:nvPr/>
        </p:nvSpPr>
        <p:spPr>
          <a:xfrm>
            <a:off x="991462" y="11302368"/>
            <a:ext cx="55803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i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*V rámci veřejných soutěží TA ČR.</a:t>
            </a:r>
            <a:r>
              <a:rPr lang="cs-CZ" sz="2600" i="1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cs-CZ" sz="2600" i="1" dirty="0">
                <a:solidFill>
                  <a:schemeClr val="tx1">
                    <a:lumMod val="75000"/>
                  </a:schemeClr>
                </a:solidFill>
              </a:rPr>
            </a:br>
            <a:endParaRPr lang="cs-CZ" sz="2600" i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6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107" y="1786"/>
            <a:ext cx="13712428" cy="13712428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88"/>
          <p:cNvSpPr txBox="1"/>
          <p:nvPr/>
        </p:nvSpPr>
        <p:spPr>
          <a:xfrm>
            <a:off x="13950433" y="801844"/>
            <a:ext cx="9534316" cy="246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121835" rIns="243737" bIns="121835" anchor="b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" sz="15996" dirty="0">
                <a:solidFill>
                  <a:srgbClr val="F0374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KAPPA</a:t>
            </a:r>
            <a:endParaRPr sz="15996" dirty="0">
              <a:solidFill>
                <a:srgbClr val="F037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88"/>
          <p:cNvSpPr txBox="1"/>
          <p:nvPr/>
        </p:nvSpPr>
        <p:spPr>
          <a:xfrm>
            <a:off x="15394123" y="3269202"/>
            <a:ext cx="7901142" cy="121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121835" rIns="243737" bIns="121835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</a:t>
            </a:r>
            <a:r>
              <a:rPr lang="cs" sz="3199" b="1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Výzkum </a:t>
            </a:r>
            <a:r>
              <a:rPr lang="cs" sz="3199" dirty="0">
                <a:solidFill>
                  <a:schemeClr val="tx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financován z Fondů EHP a Norska </a:t>
            </a:r>
            <a:r>
              <a:rPr lang="cs" sz="3199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2014 - 2021</a:t>
            </a:r>
            <a:endParaRPr sz="31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6532" y="9174130"/>
            <a:ext cx="6566788" cy="257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9"/>
          <p:cNvSpPr txBox="1">
            <a:spLocks noGrp="1"/>
          </p:cNvSpPr>
          <p:nvPr>
            <p:ph type="title"/>
          </p:nvPr>
        </p:nvSpPr>
        <p:spPr>
          <a:xfrm>
            <a:off x="1486552" y="836064"/>
            <a:ext cx="19608492" cy="1295663"/>
          </a:xfrm>
          <a:prstGeom prst="rect">
            <a:avLst/>
          </a:prstGeom>
        </p:spPr>
        <p:txBody>
          <a:bodyPr spcFirstLastPara="1" vert="horz" wrap="square" lIns="243737" tIns="243737" rIns="243737" bIns="243737" rtlCol="0" anchor="ctr" anchorCtr="0">
            <a:noAutofit/>
          </a:bodyPr>
          <a:lstStyle/>
          <a:p>
            <a:pPr algn="l">
              <a:lnSpc>
                <a:spcPct val="150000"/>
              </a:lnSpc>
              <a:spcBef>
                <a:spcPts val="2666"/>
              </a:spcBef>
              <a:buClr>
                <a:schemeClr val="dk1"/>
              </a:buClr>
              <a:buSzPts val="1100"/>
            </a:pPr>
            <a:r>
              <a:rPr lang="cs" sz="6398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</a:t>
            </a:r>
            <a:r>
              <a:rPr lang="cs" sz="6398" dirty="0">
                <a:solidFill>
                  <a:srgbClr val="F0374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" sz="6398" b="1" dirty="0">
                <a:solidFill>
                  <a:srgbClr val="F0374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KAPPA</a:t>
            </a:r>
            <a:endParaRPr sz="6398" b="1" dirty="0">
              <a:solidFill>
                <a:srgbClr val="F0374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89"/>
          <p:cNvSpPr txBox="1"/>
          <p:nvPr/>
        </p:nvSpPr>
        <p:spPr>
          <a:xfrm>
            <a:off x="1467694" y="3135643"/>
            <a:ext cx="10463674" cy="973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121835" rIns="243737" bIns="121835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1100"/>
            </a:pP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na podporu aplikovaného výzkumu, experimentálního vývoje a inovací KAPPA (program) je financovaný </a:t>
            </a:r>
            <a:r>
              <a:rPr lang="cs" sz="3199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Fondy EHP</a:t>
            </a: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cs" sz="3199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Norska</a:t>
            </a: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3199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100"/>
            </a:pPr>
            <a:endParaRPr sz="3199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cs" sz="3199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Hlavním cílem programu je posílení mezinárodní spolupráce v aplikovaném výzkumu.</a:t>
            </a:r>
            <a:endParaRPr sz="3199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endParaRPr sz="3199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Projektu se musí účastnit vždy minimálně jeden uchazeč z </a:t>
            </a:r>
            <a:r>
              <a:rPr lang="cs" sz="3199" b="1" dirty="0">
                <a:solidFill>
                  <a:srgbClr val="0B539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Česka</a:t>
            </a:r>
            <a:r>
              <a:rPr lang="cs" sz="3199" dirty="0">
                <a:solidFill>
                  <a:srgbClr val="44546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jeden z</a:t>
            </a:r>
            <a:r>
              <a:rPr lang="cs" sz="3199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" sz="3199" b="1" dirty="0">
                <a:solidFill>
                  <a:srgbClr val="F0374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Norska, Islandu </a:t>
            </a:r>
            <a:br>
              <a:rPr lang="cs" sz="3199" b="1" dirty="0">
                <a:solidFill>
                  <a:srgbClr val="F0374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cs" sz="3199" b="1" dirty="0">
                <a:solidFill>
                  <a:srgbClr val="F0374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či Lichtenštejnska</a:t>
            </a:r>
            <a:r>
              <a:rPr lang="cs" sz="3199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3199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endParaRPr sz="3199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Hlavní uchazeč musí mít sídlo v České republice.</a:t>
            </a:r>
            <a:endParaRPr sz="3199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endParaRPr sz="9598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endParaRPr sz="9598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08" name="Google Shape;408;p89"/>
          <p:cNvGrpSpPr/>
          <p:nvPr/>
        </p:nvGrpSpPr>
        <p:grpSpPr>
          <a:xfrm>
            <a:off x="11091617" y="1233449"/>
            <a:ext cx="13297123" cy="11289301"/>
            <a:chOff x="2979926" y="-33603"/>
            <a:chExt cx="6221676" cy="4549336"/>
          </a:xfrm>
        </p:grpSpPr>
        <p:sp>
          <p:nvSpPr>
            <p:cNvPr id="409" name="Google Shape;409;p89"/>
            <p:cNvSpPr/>
            <p:nvPr/>
          </p:nvSpPr>
          <p:spPr>
            <a:xfrm>
              <a:off x="5709811" y="2172878"/>
              <a:ext cx="237477" cy="119327"/>
            </a:xfrm>
            <a:custGeom>
              <a:avLst/>
              <a:gdLst/>
              <a:ahLst/>
              <a:cxnLst/>
              <a:rect l="l" t="t" r="r" b="b"/>
              <a:pathLst>
                <a:path w="104" h="54" extrusionOk="0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0" name="Google Shape;410;p89"/>
            <p:cNvSpPr/>
            <p:nvPr/>
          </p:nvSpPr>
          <p:spPr>
            <a:xfrm>
              <a:off x="5951686" y="3592015"/>
              <a:ext cx="171511" cy="172598"/>
            </a:xfrm>
            <a:custGeom>
              <a:avLst/>
              <a:gdLst/>
              <a:ahLst/>
              <a:cxnLst/>
              <a:rect l="l" t="t" r="r" b="b"/>
              <a:pathLst>
                <a:path w="75" h="78" extrusionOk="0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1" name="Google Shape;411;p89"/>
            <p:cNvSpPr/>
            <p:nvPr/>
          </p:nvSpPr>
          <p:spPr>
            <a:xfrm>
              <a:off x="5900013" y="3680445"/>
              <a:ext cx="193500" cy="353719"/>
            </a:xfrm>
            <a:custGeom>
              <a:avLst/>
              <a:gdLst/>
              <a:ahLst/>
              <a:cxnLst/>
              <a:rect l="l" t="t" r="r" b="b"/>
              <a:pathLst>
                <a:path w="85" h="160" extrusionOk="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2" name="Google Shape;412;p89"/>
            <p:cNvSpPr/>
            <p:nvPr/>
          </p:nvSpPr>
          <p:spPr>
            <a:xfrm>
              <a:off x="5900013" y="3680445"/>
              <a:ext cx="193500" cy="353719"/>
            </a:xfrm>
            <a:custGeom>
              <a:avLst/>
              <a:gdLst/>
              <a:ahLst/>
              <a:cxnLst/>
              <a:rect l="l" t="t" r="r" b="b"/>
              <a:pathLst>
                <a:path w="85" h="160" extrusionOk="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3" name="Google Shape;413;p89"/>
            <p:cNvSpPr/>
            <p:nvPr/>
          </p:nvSpPr>
          <p:spPr>
            <a:xfrm>
              <a:off x="5810959" y="3583492"/>
              <a:ext cx="177008" cy="196037"/>
            </a:xfrm>
            <a:custGeom>
              <a:avLst/>
              <a:gdLst/>
              <a:ahLst/>
              <a:cxnLst/>
              <a:rect l="l" t="t" r="r" b="b"/>
              <a:pathLst>
                <a:path w="78" h="89" extrusionOk="0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4" name="Google Shape;414;p89"/>
            <p:cNvSpPr/>
            <p:nvPr/>
          </p:nvSpPr>
          <p:spPr>
            <a:xfrm>
              <a:off x="6017652" y="3676183"/>
              <a:ext cx="241875" cy="205626"/>
            </a:xfrm>
            <a:custGeom>
              <a:avLst/>
              <a:gdLst/>
              <a:ahLst/>
              <a:cxnLst/>
              <a:rect l="l" t="t" r="r" b="b"/>
              <a:pathLst>
                <a:path w="106" h="93" extrusionOk="0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5" name="Google Shape;415;p89"/>
            <p:cNvSpPr/>
            <p:nvPr/>
          </p:nvSpPr>
          <p:spPr>
            <a:xfrm>
              <a:off x="5588874" y="2851550"/>
              <a:ext cx="445269" cy="240785"/>
            </a:xfrm>
            <a:custGeom>
              <a:avLst/>
              <a:gdLst/>
              <a:ahLst/>
              <a:cxnLst/>
              <a:rect l="l" t="t" r="r" b="b"/>
              <a:pathLst>
                <a:path w="195" h="109" extrusionOk="0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6" name="Google Shape;416;p89"/>
            <p:cNvSpPr/>
            <p:nvPr/>
          </p:nvSpPr>
          <p:spPr>
            <a:xfrm>
              <a:off x="5320613" y="3211661"/>
              <a:ext cx="266062" cy="194972"/>
            </a:xfrm>
            <a:custGeom>
              <a:avLst/>
              <a:gdLst/>
              <a:ahLst/>
              <a:cxnLst/>
              <a:rect l="l" t="t" r="r" b="b"/>
              <a:pathLst>
                <a:path w="117" h="88" extrusionOk="0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7" name="Google Shape;417;p89"/>
            <p:cNvSpPr/>
            <p:nvPr/>
          </p:nvSpPr>
          <p:spPr>
            <a:xfrm>
              <a:off x="5338204" y="3253212"/>
              <a:ext cx="517832" cy="466653"/>
            </a:xfrm>
            <a:custGeom>
              <a:avLst/>
              <a:gdLst/>
              <a:ahLst/>
              <a:cxnLst/>
              <a:rect l="l" t="t" r="r" b="b"/>
              <a:pathLst>
                <a:path w="227" h="211" extrusionOk="0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8" name="Google Shape;418;p89"/>
            <p:cNvSpPr/>
            <p:nvPr/>
          </p:nvSpPr>
          <p:spPr>
            <a:xfrm>
              <a:off x="7316079" y="4213154"/>
              <a:ext cx="216588" cy="121458"/>
            </a:xfrm>
            <a:custGeom>
              <a:avLst/>
              <a:gdLst/>
              <a:ahLst/>
              <a:cxnLst/>
              <a:rect l="l" t="t" r="r" b="b"/>
              <a:pathLst>
                <a:path w="95" h="55" extrusionOk="0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9" name="Google Shape;419;p89"/>
            <p:cNvSpPr/>
            <p:nvPr/>
          </p:nvSpPr>
          <p:spPr>
            <a:xfrm>
              <a:off x="5794468" y="3262801"/>
              <a:ext cx="424380" cy="437887"/>
            </a:xfrm>
            <a:custGeom>
              <a:avLst/>
              <a:gdLst/>
              <a:ahLst/>
              <a:cxnLst/>
              <a:rect l="l" t="t" r="r" b="b"/>
              <a:pathLst>
                <a:path w="186" h="198" extrusionOk="0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0" name="Google Shape;420;p89"/>
            <p:cNvSpPr/>
            <p:nvPr/>
          </p:nvSpPr>
          <p:spPr>
            <a:xfrm>
              <a:off x="4681844" y="3129624"/>
              <a:ext cx="394695" cy="240785"/>
            </a:xfrm>
            <a:custGeom>
              <a:avLst/>
              <a:gdLst/>
              <a:ahLst/>
              <a:cxnLst/>
              <a:rect l="l" t="t" r="r" b="b"/>
              <a:pathLst>
                <a:path w="173" h="109" extrusionOk="0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1" name="Google Shape;421;p89"/>
            <p:cNvSpPr/>
            <p:nvPr/>
          </p:nvSpPr>
          <p:spPr>
            <a:xfrm>
              <a:off x="5753789" y="1798916"/>
              <a:ext cx="494744" cy="296186"/>
            </a:xfrm>
            <a:custGeom>
              <a:avLst/>
              <a:gdLst/>
              <a:ahLst/>
              <a:cxnLst/>
              <a:rect l="l" t="t" r="r" b="b"/>
              <a:pathLst>
                <a:path w="217" h="134" extrusionOk="0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2" name="Google Shape;422;p89"/>
            <p:cNvSpPr/>
            <p:nvPr/>
          </p:nvSpPr>
          <p:spPr>
            <a:xfrm>
              <a:off x="5535002" y="3399175"/>
              <a:ext cx="359514" cy="307906"/>
            </a:xfrm>
            <a:custGeom>
              <a:avLst/>
              <a:gdLst/>
              <a:ahLst/>
              <a:cxnLst/>
              <a:rect l="l" t="t" r="r" b="b"/>
              <a:pathLst>
                <a:path w="158" h="139" extrusionOk="0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3" name="Google Shape;423;p89"/>
            <p:cNvSpPr/>
            <p:nvPr/>
          </p:nvSpPr>
          <p:spPr>
            <a:xfrm>
              <a:off x="4877543" y="1947010"/>
              <a:ext cx="322133" cy="369700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4" name="Google Shape;424;p89"/>
            <p:cNvSpPr/>
            <p:nvPr/>
          </p:nvSpPr>
          <p:spPr>
            <a:xfrm>
              <a:off x="4518029" y="2422186"/>
              <a:ext cx="310039" cy="351588"/>
            </a:xfrm>
            <a:custGeom>
              <a:avLst/>
              <a:gdLst/>
              <a:ahLst/>
              <a:cxnLst/>
              <a:rect l="l" t="t" r="r" b="b"/>
              <a:pathLst>
                <a:path w="136" h="159" extrusionOk="0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5" name="Google Shape;425;p89"/>
            <p:cNvSpPr/>
            <p:nvPr/>
          </p:nvSpPr>
          <p:spPr>
            <a:xfrm>
              <a:off x="8054896" y="3267063"/>
              <a:ext cx="384801" cy="263158"/>
            </a:xfrm>
            <a:custGeom>
              <a:avLst/>
              <a:gdLst/>
              <a:ahLst/>
              <a:cxnLst/>
              <a:rect l="l" t="t" r="r" b="b"/>
              <a:pathLst>
                <a:path w="169" h="119" extrusionOk="0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6" name="Google Shape;426;p89"/>
            <p:cNvSpPr/>
            <p:nvPr/>
          </p:nvSpPr>
          <p:spPr>
            <a:xfrm>
              <a:off x="5550394" y="2957026"/>
              <a:ext cx="547516" cy="376093"/>
            </a:xfrm>
            <a:custGeom>
              <a:avLst/>
              <a:gdLst/>
              <a:ahLst/>
              <a:cxnLst/>
              <a:rect l="l" t="t" r="r" b="b"/>
              <a:pathLst>
                <a:path w="240" h="170" extrusionOk="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7" name="Google Shape;427;p89"/>
            <p:cNvSpPr/>
            <p:nvPr/>
          </p:nvSpPr>
          <p:spPr>
            <a:xfrm>
              <a:off x="5991266" y="1973645"/>
              <a:ext cx="656360" cy="596634"/>
            </a:xfrm>
            <a:custGeom>
              <a:avLst/>
              <a:gdLst/>
              <a:ahLst/>
              <a:cxnLst/>
              <a:rect l="l" t="t" r="r" b="b"/>
              <a:pathLst>
                <a:path w="288" h="270" extrusionOk="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8" name="Google Shape;428;p89"/>
            <p:cNvSpPr/>
            <p:nvPr/>
          </p:nvSpPr>
          <p:spPr>
            <a:xfrm>
              <a:off x="6376066" y="2862204"/>
              <a:ext cx="354017" cy="336672"/>
            </a:xfrm>
            <a:custGeom>
              <a:avLst/>
              <a:gdLst/>
              <a:ahLst/>
              <a:cxnLst/>
              <a:rect l="l" t="t" r="r" b="b"/>
              <a:pathLst>
                <a:path w="155" h="152" extrusionOk="0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9" name="Google Shape;429;p89"/>
            <p:cNvSpPr/>
            <p:nvPr/>
          </p:nvSpPr>
          <p:spPr>
            <a:xfrm>
              <a:off x="4446566" y="2676821"/>
              <a:ext cx="294647" cy="240785"/>
            </a:xfrm>
            <a:custGeom>
              <a:avLst/>
              <a:gdLst/>
              <a:ahLst/>
              <a:cxnLst/>
              <a:rect l="l" t="t" r="r" b="b"/>
              <a:pathLst>
                <a:path w="129" h="109" extrusionOk="0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0" name="Google Shape;430;p89"/>
            <p:cNvSpPr/>
            <p:nvPr/>
          </p:nvSpPr>
          <p:spPr>
            <a:xfrm>
              <a:off x="5187582" y="2730092"/>
              <a:ext cx="547516" cy="294055"/>
            </a:xfrm>
            <a:custGeom>
              <a:avLst/>
              <a:gdLst/>
              <a:ahLst/>
              <a:cxnLst/>
              <a:rect l="l" t="t" r="r" b="b"/>
              <a:pathLst>
                <a:path w="240" h="133" extrusionOk="0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solidFill>
              <a:srgbClr val="44546A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1" name="Google Shape;431;p89"/>
            <p:cNvSpPr/>
            <p:nvPr/>
          </p:nvSpPr>
          <p:spPr>
            <a:xfrm>
              <a:off x="7687686" y="3123231"/>
              <a:ext cx="662956" cy="236523"/>
            </a:xfrm>
            <a:custGeom>
              <a:avLst/>
              <a:gdLst/>
              <a:ahLst/>
              <a:cxnLst/>
              <a:rect l="l" t="t" r="r" b="b"/>
              <a:pathLst>
                <a:path w="291" h="107" extrusionOk="0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2" name="Google Shape;432;p89"/>
            <p:cNvSpPr/>
            <p:nvPr/>
          </p:nvSpPr>
          <p:spPr>
            <a:xfrm>
              <a:off x="5769181" y="1991757"/>
              <a:ext cx="413386" cy="308971"/>
            </a:xfrm>
            <a:custGeom>
              <a:avLst/>
              <a:gdLst/>
              <a:ahLst/>
              <a:cxnLst/>
              <a:rect l="l" t="t" r="r" b="b"/>
              <a:pathLst>
                <a:path w="181" h="140" extrusionOk="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3" name="Google Shape;433;p89"/>
            <p:cNvSpPr/>
            <p:nvPr/>
          </p:nvSpPr>
          <p:spPr>
            <a:xfrm>
              <a:off x="5766982" y="1595422"/>
              <a:ext cx="401292" cy="265289"/>
            </a:xfrm>
            <a:custGeom>
              <a:avLst/>
              <a:gdLst/>
              <a:ahLst/>
              <a:cxnLst/>
              <a:rect l="l" t="t" r="r" b="b"/>
              <a:pathLst>
                <a:path w="176" h="120" extrusionOk="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4" name="Google Shape;434;p89"/>
            <p:cNvSpPr/>
            <p:nvPr/>
          </p:nvSpPr>
          <p:spPr>
            <a:xfrm>
              <a:off x="6144086" y="3377866"/>
              <a:ext cx="556312" cy="405924"/>
            </a:xfrm>
            <a:custGeom>
              <a:avLst/>
              <a:gdLst/>
              <a:ahLst/>
              <a:cxnLst/>
              <a:rect l="l" t="t" r="r" b="b"/>
              <a:pathLst>
                <a:path w="244" h="184" extrusionOk="0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5" name="Google Shape;435;p89"/>
            <p:cNvSpPr/>
            <p:nvPr/>
          </p:nvSpPr>
          <p:spPr>
            <a:xfrm>
              <a:off x="8212115" y="3121100"/>
              <a:ext cx="622278" cy="493289"/>
            </a:xfrm>
            <a:custGeom>
              <a:avLst/>
              <a:gdLst/>
              <a:ahLst/>
              <a:cxnLst/>
              <a:rect l="l" t="t" r="r" b="b"/>
              <a:pathLst>
                <a:path w="273" h="223" extrusionOk="0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6" name="Google Shape;436;p89"/>
            <p:cNvSpPr/>
            <p:nvPr/>
          </p:nvSpPr>
          <p:spPr>
            <a:xfrm>
              <a:off x="4983088" y="2966615"/>
              <a:ext cx="635471" cy="313233"/>
            </a:xfrm>
            <a:custGeom>
              <a:avLst/>
              <a:gdLst/>
              <a:ahLst/>
              <a:cxnLst/>
              <a:rect l="l" t="t" r="r" b="b"/>
              <a:pathLst>
                <a:path w="279" h="142" extrusionOk="0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7" name="Google Shape;437;p89"/>
            <p:cNvSpPr/>
            <p:nvPr/>
          </p:nvSpPr>
          <p:spPr>
            <a:xfrm>
              <a:off x="3808896" y="2714111"/>
              <a:ext cx="1185187" cy="1190072"/>
            </a:xfrm>
            <a:custGeom>
              <a:avLst/>
              <a:gdLst/>
              <a:ahLst/>
              <a:cxnLst/>
              <a:rect l="l" t="t" r="r" b="b"/>
              <a:pathLst>
                <a:path w="520" h="538" extrusionOk="0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8" name="Google Shape;438;p89"/>
            <p:cNvSpPr/>
            <p:nvPr/>
          </p:nvSpPr>
          <p:spPr>
            <a:xfrm>
              <a:off x="2979926" y="1055254"/>
              <a:ext cx="543119" cy="437887"/>
            </a:xfrm>
            <a:custGeom>
              <a:avLst/>
              <a:gdLst/>
              <a:ahLst/>
              <a:cxnLst/>
              <a:rect l="l" t="t" r="r" b="b"/>
              <a:pathLst>
                <a:path w="238" h="198" extrusionOk="0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solidFill>
              <a:srgbClr val="F03741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9" name="Google Shape;439;p89"/>
            <p:cNvSpPr/>
            <p:nvPr/>
          </p:nvSpPr>
          <p:spPr>
            <a:xfrm>
              <a:off x="5322812" y="2251719"/>
              <a:ext cx="802584" cy="653101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0" name="Google Shape;440;p89"/>
            <p:cNvSpPr/>
            <p:nvPr/>
          </p:nvSpPr>
          <p:spPr>
            <a:xfrm>
              <a:off x="3482366" y="2092972"/>
              <a:ext cx="378204" cy="415513"/>
            </a:xfrm>
            <a:custGeom>
              <a:avLst/>
              <a:gdLst/>
              <a:ahLst/>
              <a:cxnLst/>
              <a:rect l="l" t="t" r="r" b="b"/>
              <a:pathLst>
                <a:path w="166" h="188" extrusionOk="0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1" name="Google Shape;441;p89"/>
            <p:cNvSpPr/>
            <p:nvPr/>
          </p:nvSpPr>
          <p:spPr>
            <a:xfrm>
              <a:off x="3117355" y="3610127"/>
              <a:ext cx="405690" cy="613681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2" name="Google Shape;442;p89"/>
            <p:cNvSpPr/>
            <p:nvPr/>
          </p:nvSpPr>
          <p:spPr>
            <a:xfrm>
              <a:off x="4704932" y="2283682"/>
              <a:ext cx="711331" cy="913063"/>
            </a:xfrm>
            <a:custGeom>
              <a:avLst/>
              <a:gdLst/>
              <a:ahLst/>
              <a:cxnLst/>
              <a:rect l="l" t="t" r="r" b="b"/>
              <a:pathLst>
                <a:path w="312" h="413" extrusionOk="0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3" name="Google Shape;443;p89"/>
            <p:cNvSpPr/>
            <p:nvPr/>
          </p:nvSpPr>
          <p:spPr>
            <a:xfrm>
              <a:off x="4736816" y="3211661"/>
              <a:ext cx="1121419" cy="1240147"/>
            </a:xfrm>
            <a:custGeom>
              <a:avLst/>
              <a:gdLst/>
              <a:ahLst/>
              <a:cxnLst/>
              <a:rect l="l" t="t" r="r" b="b"/>
              <a:pathLst>
                <a:path w="492" h="561" extrusionOk="0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4" name="Google Shape;444;p89"/>
            <p:cNvSpPr/>
            <p:nvPr/>
          </p:nvSpPr>
          <p:spPr>
            <a:xfrm>
              <a:off x="5904411" y="2909082"/>
              <a:ext cx="841064" cy="588111"/>
            </a:xfrm>
            <a:custGeom>
              <a:avLst/>
              <a:gdLst/>
              <a:ahLst/>
              <a:cxnLst/>
              <a:rect l="l" t="t" r="r" b="b"/>
              <a:pathLst>
                <a:path w="369" h="266" extrusionOk="0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5" name="Google Shape;445;p89"/>
            <p:cNvSpPr/>
            <p:nvPr/>
          </p:nvSpPr>
          <p:spPr>
            <a:xfrm>
              <a:off x="6015453" y="2278355"/>
              <a:ext cx="1400674" cy="943961"/>
            </a:xfrm>
            <a:custGeom>
              <a:avLst/>
              <a:gdLst/>
              <a:ahLst/>
              <a:cxnLst/>
              <a:rect l="l" t="t" r="r" b="b"/>
              <a:pathLst>
                <a:path w="614" h="427" extrusionOk="0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solidFill>
              <a:srgbClr val="D0CECE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6" name="Google Shape;446;p89"/>
            <p:cNvSpPr/>
            <p:nvPr/>
          </p:nvSpPr>
          <p:spPr>
            <a:xfrm>
              <a:off x="5078738" y="538527"/>
              <a:ext cx="643167" cy="1694015"/>
            </a:xfrm>
            <a:custGeom>
              <a:avLst/>
              <a:gdLst/>
              <a:ahLst/>
              <a:cxnLst/>
              <a:rect l="l" t="t" r="r" b="b"/>
              <a:pathLst>
                <a:path w="282" h="766" extrusionOk="0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solidFill>
              <a:srgbClr val="D0CECE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7" name="Google Shape;447;p89"/>
            <p:cNvSpPr/>
            <p:nvPr/>
          </p:nvSpPr>
          <p:spPr>
            <a:xfrm>
              <a:off x="4686242" y="235948"/>
              <a:ext cx="1226964" cy="1680164"/>
            </a:xfrm>
            <a:custGeom>
              <a:avLst/>
              <a:gdLst/>
              <a:ahLst/>
              <a:cxnLst/>
              <a:rect l="l" t="t" r="r" b="b"/>
              <a:pathLst>
                <a:path w="538" h="760" extrusionOk="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rgbClr val="F03741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8" name="Google Shape;448;p89"/>
            <p:cNvSpPr/>
            <p:nvPr/>
          </p:nvSpPr>
          <p:spPr>
            <a:xfrm>
              <a:off x="5828550" y="-33603"/>
              <a:ext cx="3373052" cy="3300665"/>
            </a:xfrm>
            <a:custGeom>
              <a:avLst/>
              <a:gdLst/>
              <a:ahLst/>
              <a:cxnLst/>
              <a:rect l="l" t="t" r="r" b="b"/>
              <a:pathLst>
                <a:path w="1479" h="1493" extrusionOk="0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9" name="Google Shape;449;p89"/>
            <p:cNvSpPr/>
            <p:nvPr/>
          </p:nvSpPr>
          <p:spPr>
            <a:xfrm>
              <a:off x="3733036" y="1542151"/>
              <a:ext cx="664056" cy="1216709"/>
            </a:xfrm>
            <a:custGeom>
              <a:avLst/>
              <a:gdLst/>
              <a:ahLst/>
              <a:cxnLst/>
              <a:rect l="l" t="t" r="r" b="b"/>
              <a:pathLst>
                <a:path w="291" h="550" extrusionOk="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0" name="Google Shape;450;p89"/>
            <p:cNvSpPr/>
            <p:nvPr/>
          </p:nvSpPr>
          <p:spPr>
            <a:xfrm>
              <a:off x="3278971" y="3425810"/>
              <a:ext cx="1218169" cy="970596"/>
            </a:xfrm>
            <a:custGeom>
              <a:avLst/>
              <a:gdLst/>
              <a:ahLst/>
              <a:cxnLst/>
              <a:rect l="l" t="t" r="r" b="b"/>
              <a:pathLst>
                <a:path w="534" h="439" extrusionOk="0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1" name="Google Shape;451;p89"/>
            <p:cNvSpPr/>
            <p:nvPr/>
          </p:nvSpPr>
          <p:spPr>
            <a:xfrm>
              <a:off x="5979172" y="3676183"/>
              <a:ext cx="930118" cy="839550"/>
            </a:xfrm>
            <a:custGeom>
              <a:avLst/>
              <a:gdLst/>
              <a:ahLst/>
              <a:cxnLst/>
              <a:rect l="l" t="t" r="r" b="b"/>
              <a:pathLst>
                <a:path w="408" h="380" extrusionOk="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2" name="Google Shape;452;p89"/>
            <p:cNvSpPr/>
            <p:nvPr/>
          </p:nvSpPr>
          <p:spPr>
            <a:xfrm>
              <a:off x="6551975" y="3312876"/>
              <a:ext cx="1810763" cy="943961"/>
            </a:xfrm>
            <a:custGeom>
              <a:avLst/>
              <a:gdLst/>
              <a:ahLst/>
              <a:cxnLst/>
              <a:rect l="l" t="t" r="r" b="b"/>
              <a:pathLst>
                <a:path w="794" h="427" extrusionOk="0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3" name="Google Shape;453;p89"/>
            <p:cNvSpPr/>
            <p:nvPr/>
          </p:nvSpPr>
          <p:spPr>
            <a:xfrm>
              <a:off x="5477832" y="363798"/>
              <a:ext cx="722326" cy="1278501"/>
            </a:xfrm>
            <a:custGeom>
              <a:avLst/>
              <a:gdLst/>
              <a:ahLst/>
              <a:cxnLst/>
              <a:rect l="l" t="t" r="r" b="b"/>
              <a:pathLst>
                <a:path w="317" h="578" extrusionOk="0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4" name="Google Shape;454;p89"/>
            <p:cNvSpPr/>
            <p:nvPr/>
          </p:nvSpPr>
          <p:spPr>
            <a:xfrm>
              <a:off x="8031808" y="1593291"/>
              <a:ext cx="1169794" cy="1439381"/>
            </a:xfrm>
            <a:custGeom>
              <a:avLst/>
              <a:gdLst/>
              <a:ahLst/>
              <a:cxnLst/>
              <a:rect l="l" t="t" r="r" b="b"/>
              <a:pathLst>
                <a:path w="513" h="651" extrusionOk="0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solidFill>
              <a:srgbClr val="D8D8D8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121835" rIns="243737" bIns="12183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55" name="Google Shape;455;p89"/>
          <p:cNvSpPr/>
          <p:nvPr/>
        </p:nvSpPr>
        <p:spPr>
          <a:xfrm>
            <a:off x="15898200" y="9750428"/>
            <a:ext cx="89577" cy="132765"/>
          </a:xfrm>
          <a:prstGeom prst="ellipse">
            <a:avLst/>
          </a:prstGeom>
          <a:solidFill>
            <a:srgbClr val="F0374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43737" tIns="121835" rIns="243737" bIns="12183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479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5477F5AA-8FAE-4D68-887B-2E7C5B1F0E35}"/>
              </a:ext>
            </a:extLst>
          </p:cNvPr>
          <p:cNvCxnSpPr>
            <a:cxnSpLocks/>
          </p:cNvCxnSpPr>
          <p:nvPr/>
        </p:nvCxnSpPr>
        <p:spPr>
          <a:xfrm>
            <a:off x="0" y="2318654"/>
            <a:ext cx="7719646" cy="0"/>
          </a:xfrm>
          <a:prstGeom prst="line">
            <a:avLst/>
          </a:prstGeom>
          <a:ln w="28575"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DC16F84E-0E1A-4D49-AA27-6CC4FC128DE0}"/>
              </a:ext>
            </a:extLst>
          </p:cNvPr>
          <p:cNvSpPr/>
          <p:nvPr/>
        </p:nvSpPr>
        <p:spPr>
          <a:xfrm>
            <a:off x="21926550" y="457200"/>
            <a:ext cx="1162050" cy="103927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1A9B80BF-33FF-4640-A318-72A7A7E325E8}"/>
              </a:ext>
            </a:extLst>
          </p:cNvPr>
          <p:cNvSpPr txBox="1"/>
          <p:nvPr/>
        </p:nvSpPr>
        <p:spPr>
          <a:xfrm>
            <a:off x="4689057" y="1365580"/>
            <a:ext cx="411523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85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KAPPA</a:t>
            </a:r>
            <a:endParaRPr lang="en-US" sz="85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89A5456D-4F49-4798-AFB4-2D5C5E40DB70}"/>
              </a:ext>
            </a:extLst>
          </p:cNvPr>
          <p:cNvSpPr txBox="1"/>
          <p:nvPr/>
        </p:nvSpPr>
        <p:spPr>
          <a:xfrm>
            <a:off x="4781229" y="632841"/>
            <a:ext cx="3930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</a:t>
            </a:r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723AB63B-1A29-4E35-AEAB-67D60B314157}"/>
              </a:ext>
            </a:extLst>
          </p:cNvPr>
          <p:cNvSpPr txBox="1"/>
          <p:nvPr/>
        </p:nvSpPr>
        <p:spPr>
          <a:xfrm>
            <a:off x="3671149" y="4942092"/>
            <a:ext cx="61510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DOBA TRVÁNÍ PROGRAMU</a:t>
            </a: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FB57D314-6C9B-4E00-9E01-FEC97A08BBEF}"/>
              </a:ext>
            </a:extLst>
          </p:cNvPr>
          <p:cNvSpPr txBox="1"/>
          <p:nvPr/>
        </p:nvSpPr>
        <p:spPr>
          <a:xfrm>
            <a:off x="3826592" y="5457087"/>
            <a:ext cx="6070498" cy="878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20–</a:t>
            </a:r>
            <a:r>
              <a:rPr lang="en-US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24</a:t>
            </a:r>
            <a:r>
              <a:rPr lang="en-US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22" name="TextBox 47">
            <a:extLst>
              <a:ext uri="{FF2B5EF4-FFF2-40B4-BE49-F238E27FC236}">
                <a16:creationId xmlns:a16="http://schemas.microsoft.com/office/drawing/2014/main" id="{545C29DD-2E5A-4171-A90C-B8C66ADC14CB}"/>
              </a:ext>
            </a:extLst>
          </p:cNvPr>
          <p:cNvSpPr txBox="1"/>
          <p:nvPr/>
        </p:nvSpPr>
        <p:spPr>
          <a:xfrm>
            <a:off x="4074392" y="6741389"/>
            <a:ext cx="5707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VÝDAJE NA PROG</a:t>
            </a:r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RAM </a:t>
            </a:r>
            <a:b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ZE STÁTNÍHO ROZPOČTU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6" name="TextBox 48">
            <a:extLst>
              <a:ext uri="{FF2B5EF4-FFF2-40B4-BE49-F238E27FC236}">
                <a16:creationId xmlns:a16="http://schemas.microsoft.com/office/drawing/2014/main" id="{1F8FA390-254F-4832-8819-DA08BABAAC3A}"/>
              </a:ext>
            </a:extLst>
          </p:cNvPr>
          <p:cNvSpPr txBox="1"/>
          <p:nvPr/>
        </p:nvSpPr>
        <p:spPr>
          <a:xfrm>
            <a:off x="3892643" y="7654688"/>
            <a:ext cx="6070498" cy="878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117 </a:t>
            </a:r>
            <a:r>
              <a:rPr lang="en-US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MIL. KČ</a:t>
            </a:r>
          </a:p>
        </p:txBody>
      </p:sp>
      <p:sp>
        <p:nvSpPr>
          <p:cNvPr id="27" name="TextBox 52">
            <a:extLst>
              <a:ext uri="{FF2B5EF4-FFF2-40B4-BE49-F238E27FC236}">
                <a16:creationId xmlns:a16="http://schemas.microsoft.com/office/drawing/2014/main" id="{D07C60AD-ECCB-4734-A20E-58F7BC81DEF9}"/>
              </a:ext>
            </a:extLst>
          </p:cNvPr>
          <p:cNvSpPr txBox="1"/>
          <p:nvPr/>
        </p:nvSpPr>
        <p:spPr>
          <a:xfrm>
            <a:off x="3848445" y="8997279"/>
            <a:ext cx="646202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PRŮM. INTENZITA PODPORY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8" name="TextBox 53">
            <a:extLst>
              <a:ext uri="{FF2B5EF4-FFF2-40B4-BE49-F238E27FC236}">
                <a16:creationId xmlns:a16="http://schemas.microsoft.com/office/drawing/2014/main" id="{5A9DDD49-C4F2-4C4A-8A30-CDD5339947C2}"/>
              </a:ext>
            </a:extLst>
          </p:cNvPr>
          <p:cNvSpPr txBox="1"/>
          <p:nvPr/>
        </p:nvSpPr>
        <p:spPr>
          <a:xfrm>
            <a:off x="3799728" y="9413066"/>
            <a:ext cx="6070498" cy="878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80 %</a:t>
            </a:r>
            <a:endParaRPr lang="en-US" sz="39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3C5582E6-9377-44EA-A38F-1804C10345B8}"/>
              </a:ext>
            </a:extLst>
          </p:cNvPr>
          <p:cNvSpPr txBox="1"/>
          <p:nvPr/>
        </p:nvSpPr>
        <p:spPr>
          <a:xfrm>
            <a:off x="1545604" y="2708677"/>
            <a:ext cx="10240902" cy="181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6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podpora mezinárodní spolupráce subjektů </a:t>
            </a:r>
            <a:br>
              <a:rPr lang="cs-CZ" sz="26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cs-CZ" sz="26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z ČR s partnery z Norska, Islandu a Lichtenštejnska </a:t>
            </a:r>
            <a:br>
              <a:rPr lang="cs-CZ" sz="26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cs-CZ" sz="26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 propojování výzkumných organizací s aplikační sférou</a:t>
            </a:r>
          </a:p>
        </p:txBody>
      </p:sp>
      <p:sp>
        <p:nvSpPr>
          <p:cNvPr id="30" name="TextBox 52">
            <a:extLst>
              <a:ext uri="{FF2B5EF4-FFF2-40B4-BE49-F238E27FC236}">
                <a16:creationId xmlns:a16="http://schemas.microsoft.com/office/drawing/2014/main" id="{D224FE74-EBE3-4FC8-B13F-5754D89B768B}"/>
              </a:ext>
            </a:extLst>
          </p:cNvPr>
          <p:cNvSpPr txBox="1"/>
          <p:nvPr/>
        </p:nvSpPr>
        <p:spPr>
          <a:xfrm>
            <a:off x="5590192" y="10649012"/>
            <a:ext cx="2515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UCHAZEČI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3" name="TextBox 53">
            <a:extLst>
              <a:ext uri="{FF2B5EF4-FFF2-40B4-BE49-F238E27FC236}">
                <a16:creationId xmlns:a16="http://schemas.microsoft.com/office/drawing/2014/main" id="{EECA5BC4-E9C6-4A76-8095-40D09B7B9EB0}"/>
              </a:ext>
            </a:extLst>
          </p:cNvPr>
          <p:cNvSpPr txBox="1"/>
          <p:nvPr/>
        </p:nvSpPr>
        <p:spPr>
          <a:xfrm>
            <a:off x="3848445" y="11156843"/>
            <a:ext cx="6070498" cy="1562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4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VO A PODNIKY, </a:t>
            </a:r>
            <a:br>
              <a:rPr lang="cs-CZ" sz="34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34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další FO a PO</a:t>
            </a:r>
            <a:endParaRPr lang="en-US" sz="34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pic>
        <p:nvPicPr>
          <p:cNvPr id="74" name="Google Shape;397;p88">
            <a:extLst>
              <a:ext uri="{FF2B5EF4-FFF2-40B4-BE49-F238E27FC236}">
                <a16:creationId xmlns:a16="http://schemas.microsoft.com/office/drawing/2014/main" id="{4FD514F6-4BFC-4F79-A6CA-4EA75B1C1A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4999" y="2253835"/>
            <a:ext cx="8933601" cy="8975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902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602;p106">
            <a:extLst>
              <a:ext uri="{FF2B5EF4-FFF2-40B4-BE49-F238E27FC236}">
                <a16:creationId xmlns:a16="http://schemas.microsoft.com/office/drawing/2014/main" id="{BD3F6C23-59FA-471D-85A3-4871A335B2F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74848" y="2666920"/>
            <a:ext cx="13909316" cy="934214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3585775" y="1837921"/>
            <a:ext cx="469391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8500" spc="600" dirty="0">
                <a:solidFill>
                  <a:srgbClr val="F03741"/>
                </a:solidFill>
                <a:latin typeface="Century Gothic" panose="020B0502020202020204" pitchFamily="34" charset="0"/>
              </a:rPr>
              <a:t>DELTA</a:t>
            </a:r>
            <a:r>
              <a:rPr lang="cs-CZ" sz="75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2</a:t>
            </a:r>
            <a:endParaRPr lang="en-US" sz="75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20866" y="1147794"/>
            <a:ext cx="3930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pc="1200" dirty="0">
                <a:solidFill>
                  <a:schemeClr val="tx2"/>
                </a:solidFill>
                <a:latin typeface="Century Gothic" panose="020B0502020202020204" pitchFamily="34" charset="0"/>
              </a:rPr>
              <a:t>PROGRAM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8F942CC7-7804-8C41-871A-52EB361E7BDC}"/>
              </a:ext>
            </a:extLst>
          </p:cNvPr>
          <p:cNvSpPr txBox="1"/>
          <p:nvPr/>
        </p:nvSpPr>
        <p:spPr>
          <a:xfrm>
            <a:off x="2190616" y="3184477"/>
            <a:ext cx="6867729" cy="115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podpora </a:t>
            </a:r>
            <a:r>
              <a:rPr lang="cs-CZ" sz="26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mezinárodní</a:t>
            </a: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spolupráce</a:t>
            </a:r>
          </a:p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 aplikovaném výzkumu</a:t>
            </a: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77D56D2A-4A8B-4441-BFF9-EFBC577F1C89}"/>
              </a:ext>
            </a:extLst>
          </p:cNvPr>
          <p:cNvSpPr txBox="1"/>
          <p:nvPr/>
        </p:nvSpPr>
        <p:spPr>
          <a:xfrm>
            <a:off x="2835658" y="5077031"/>
            <a:ext cx="61510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DOBA </a:t>
            </a:r>
            <a:r>
              <a:rPr lang="en-US" sz="2700" spc="600" dirty="0">
                <a:solidFill>
                  <a:schemeClr val="tx2"/>
                </a:solidFill>
                <a:latin typeface="Century Gothic" panose="020B0502020202020204" pitchFamily="34" charset="0"/>
              </a:rPr>
              <a:t>TRVÁNÍ</a:t>
            </a:r>
            <a:r>
              <a:rPr lang="en-US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PROGRAMU</a:t>
            </a: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BA96D3A6-BABC-4D90-85AD-04D84AE91A20}"/>
              </a:ext>
            </a:extLst>
          </p:cNvPr>
          <p:cNvSpPr txBox="1"/>
          <p:nvPr/>
        </p:nvSpPr>
        <p:spPr>
          <a:xfrm>
            <a:off x="2875929" y="5592026"/>
            <a:ext cx="6070498" cy="878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20–</a:t>
            </a:r>
            <a:r>
              <a:rPr lang="en-US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25</a:t>
            </a:r>
            <a:r>
              <a:rPr lang="en-US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26" name="TextBox 47">
            <a:extLst>
              <a:ext uri="{FF2B5EF4-FFF2-40B4-BE49-F238E27FC236}">
                <a16:creationId xmlns:a16="http://schemas.microsoft.com/office/drawing/2014/main" id="{44AF262B-3A14-410F-9847-332F8C7815F2}"/>
              </a:ext>
            </a:extLst>
          </p:cNvPr>
          <p:cNvSpPr txBox="1"/>
          <p:nvPr/>
        </p:nvSpPr>
        <p:spPr>
          <a:xfrm>
            <a:off x="3056796" y="6876328"/>
            <a:ext cx="5707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VÝDAJE NA PROG</a:t>
            </a:r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RAM </a:t>
            </a:r>
            <a:b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ZE STÁTNÍHO ROZPOČTU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7" name="TextBox 48">
            <a:extLst>
              <a:ext uri="{FF2B5EF4-FFF2-40B4-BE49-F238E27FC236}">
                <a16:creationId xmlns:a16="http://schemas.microsoft.com/office/drawing/2014/main" id="{87577487-88CB-4B19-8FC1-FB5F5FED9475}"/>
              </a:ext>
            </a:extLst>
          </p:cNvPr>
          <p:cNvSpPr txBox="1"/>
          <p:nvPr/>
        </p:nvSpPr>
        <p:spPr>
          <a:xfrm>
            <a:off x="2875047" y="7789627"/>
            <a:ext cx="6070498" cy="878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1 225 </a:t>
            </a:r>
            <a:r>
              <a:rPr lang="en-US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MIL. KČ</a:t>
            </a:r>
          </a:p>
        </p:txBody>
      </p:sp>
      <p:sp>
        <p:nvSpPr>
          <p:cNvPr id="29" name="TextBox 52">
            <a:extLst>
              <a:ext uri="{FF2B5EF4-FFF2-40B4-BE49-F238E27FC236}">
                <a16:creationId xmlns:a16="http://schemas.microsoft.com/office/drawing/2014/main" id="{5F193363-0DC1-4818-8DD7-356DE9108E95}"/>
              </a:ext>
            </a:extLst>
          </p:cNvPr>
          <p:cNvSpPr txBox="1"/>
          <p:nvPr/>
        </p:nvSpPr>
        <p:spPr>
          <a:xfrm>
            <a:off x="2899833" y="9132218"/>
            <a:ext cx="62119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MAX. INTENZITA PODPORY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0" name="TextBox 53">
            <a:extLst>
              <a:ext uri="{FF2B5EF4-FFF2-40B4-BE49-F238E27FC236}">
                <a16:creationId xmlns:a16="http://schemas.microsoft.com/office/drawing/2014/main" id="{38314186-4205-4884-A26B-54BAC0E9CA31}"/>
              </a:ext>
            </a:extLst>
          </p:cNvPr>
          <p:cNvSpPr txBox="1"/>
          <p:nvPr/>
        </p:nvSpPr>
        <p:spPr>
          <a:xfrm>
            <a:off x="2897483" y="9549518"/>
            <a:ext cx="6070498" cy="878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74 %</a:t>
            </a:r>
            <a:endParaRPr lang="en-US" sz="39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3" name="TextBox 52">
            <a:extLst>
              <a:ext uri="{FF2B5EF4-FFF2-40B4-BE49-F238E27FC236}">
                <a16:creationId xmlns:a16="http://schemas.microsoft.com/office/drawing/2014/main" id="{19F17237-386E-4995-90A8-BDD2335FFED3}"/>
              </a:ext>
            </a:extLst>
          </p:cNvPr>
          <p:cNvSpPr txBox="1"/>
          <p:nvPr/>
        </p:nvSpPr>
        <p:spPr>
          <a:xfrm>
            <a:off x="4643992" y="10818897"/>
            <a:ext cx="2515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7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UCHAZEČI</a:t>
            </a:r>
            <a:endParaRPr lang="en-US" sz="27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7" name="TextBox 53">
            <a:extLst>
              <a:ext uri="{FF2B5EF4-FFF2-40B4-BE49-F238E27FC236}">
                <a16:creationId xmlns:a16="http://schemas.microsoft.com/office/drawing/2014/main" id="{2DC4D56D-75AE-460B-AA6C-50FA8D4BD734}"/>
              </a:ext>
            </a:extLst>
          </p:cNvPr>
          <p:cNvSpPr txBox="1"/>
          <p:nvPr/>
        </p:nvSpPr>
        <p:spPr>
          <a:xfrm>
            <a:off x="2866459" y="11206991"/>
            <a:ext cx="6070498" cy="878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9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VO A PODNIKY</a:t>
            </a:r>
            <a:endParaRPr lang="en-US" sz="39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E52D30-6FBA-42D7-BC9D-9B958FC81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785" y="8228850"/>
            <a:ext cx="576000" cy="384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E97FEB-8F29-43DE-A12D-3A0C89137C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485" y="5676000"/>
            <a:ext cx="576000" cy="384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1290FB-9E51-48D3-889F-7C71C3B45B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468" y="5484000"/>
            <a:ext cx="576000" cy="384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A530E8D-057C-42D2-8AFA-B2D3051447E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3644" y="5400026"/>
            <a:ext cx="576000" cy="384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2888AD3-69E9-4C50-A13C-FBA9AF3258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215" y="4425656"/>
            <a:ext cx="576000" cy="384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1AD902D-DFDF-4C29-A9BD-C2E0FC3530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2005" y="5903630"/>
            <a:ext cx="576000" cy="384000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2D7E2AB6-86F3-4EBF-B4A3-A0A0049770C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582" y="4701902"/>
            <a:ext cx="576000" cy="3840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380878D0-1338-429F-A10B-2622AD72572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854" y="6858000"/>
            <a:ext cx="576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96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10"/>
          <p:cNvSpPr txBox="1">
            <a:spLocks noGrp="1"/>
          </p:cNvSpPr>
          <p:nvPr>
            <p:ph type="title"/>
          </p:nvPr>
        </p:nvSpPr>
        <p:spPr>
          <a:xfrm>
            <a:off x="1793631" y="637091"/>
            <a:ext cx="5151122" cy="15268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737" tIns="243737" rIns="243737" bIns="243737" rtlCol="0" anchor="t" anchorCtr="0">
            <a:noAutofit/>
          </a:bodyPr>
          <a:lstStyle/>
          <a:p>
            <a:pPr algn="l">
              <a:buSzPts val="2800"/>
            </a:pPr>
            <a:r>
              <a:rPr lang="cs" sz="6700" dirty="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TERITORIA</a:t>
            </a:r>
            <a:endParaRPr sz="6700" dirty="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p110"/>
          <p:cNvSpPr txBox="1"/>
          <p:nvPr/>
        </p:nvSpPr>
        <p:spPr>
          <a:xfrm>
            <a:off x="1421230" y="3201550"/>
            <a:ext cx="21535190" cy="1005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3199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2952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Brazílie 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National Service for Industrial Training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(SENAI)</a:t>
            </a:r>
            <a:endParaRPr sz="3000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2952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Čínská lidová republika provincie Ťiang-su 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Jiangsu Science and Technology Department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cs" sz="3000" i="1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JSTD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3000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2952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Čínská lidová republika provincie Če-tiang 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Zhejiang Science and Technology Department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(ZSTD)</a:t>
            </a:r>
            <a:endParaRPr sz="3000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9385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Izrael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The Israel-Europe R&amp;D Directorate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(ISERD)</a:t>
            </a:r>
            <a:endParaRPr sz="3000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9385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Kanadská provincie Alberta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German-Canadian Centre for Innovation and Research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cs" sz="3000" i="1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GCCIR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3000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9385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Kanadská provincie Québec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Consortium for Research and Innovation in Aerospace in Québec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(CRIAQ)</a:t>
            </a:r>
            <a:endParaRPr sz="3000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9385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Korejská republika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Korea Institute for Advancement of Technology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cs" sz="3000" i="1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KIAT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3000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2952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Spolková republika Německo 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Federal Ministry of Education and Research</a:t>
            </a: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(BMBF)</a:t>
            </a:r>
            <a:endParaRPr sz="3000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2952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Tchaj-wan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The Ministry of Science and Technology of the Republic of China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cs" sz="3000" i="1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MOST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3000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2952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Tchaj-wan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The Ministry of Economy Affairs of the Republic of China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cs" sz="3000" i="1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MOEA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3000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8895" indent="-829526">
              <a:lnSpc>
                <a:spcPct val="150000"/>
              </a:lnSpc>
              <a:buClr>
                <a:srgbClr val="F03741"/>
              </a:buClr>
              <a:buSzPct val="95000"/>
              <a:buFont typeface="Century Gothic"/>
              <a:buChar char="•"/>
            </a:pPr>
            <a:r>
              <a:rPr lang="cs" sz="3000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Vietnam -</a:t>
            </a:r>
            <a:r>
              <a:rPr lang="cs" sz="3000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State Agency for Technology Innovation 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cs" sz="3000" i="1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SATI</a:t>
            </a:r>
            <a:r>
              <a:rPr lang="cs" sz="3000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3000" b="1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086" indent="-172677">
              <a:buClr>
                <a:srgbClr val="595959"/>
              </a:buClr>
              <a:buSzPts val="1680"/>
            </a:pPr>
            <a:endParaRPr sz="3199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1200"/>
            </a:pPr>
            <a:endParaRPr sz="3199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8E43734-6C17-420C-9D8F-596A525F3D17}"/>
              </a:ext>
            </a:extLst>
          </p:cNvPr>
          <p:cNvSpPr txBox="1"/>
          <p:nvPr/>
        </p:nvSpPr>
        <p:spPr>
          <a:xfrm>
            <a:off x="2046361" y="2175324"/>
            <a:ext cx="1191710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" sz="3500" spc="300" dirty="0">
                <a:solidFill>
                  <a:schemeClr val="tx1">
                    <a:lumMod val="75000"/>
                  </a:schemeClr>
                </a:solidFill>
                <a:latin typeface="Century Gothic"/>
                <a:cs typeface="Arial"/>
                <a:sym typeface="Century Gothic"/>
              </a:rPr>
              <a:t>SPOLUPRACUJÍCÍ ZAHRANIČNÍ ORGANIZAC</a:t>
            </a:r>
            <a:r>
              <a:rPr lang="cs-CZ" sz="3500" spc="300" dirty="0">
                <a:solidFill>
                  <a:schemeClr val="tx1">
                    <a:lumMod val="75000"/>
                  </a:schemeClr>
                </a:solidFill>
                <a:latin typeface="Century Gothic"/>
                <a:cs typeface="Arial"/>
                <a:sym typeface="Century Gothic"/>
              </a:rPr>
              <a:t>E:</a:t>
            </a:r>
            <a:endParaRPr lang="cs" sz="3500" spc="300" dirty="0">
              <a:solidFill>
                <a:schemeClr val="tx1">
                  <a:lumMod val="75000"/>
                </a:schemeClr>
              </a:solidFill>
              <a:latin typeface="Century Gothic"/>
              <a:cs typeface="Arial"/>
              <a:sym typeface="Century Gothic"/>
            </a:endParaRP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A2CD3DFC-8603-4AB2-833E-0AA390F3C0DF}"/>
              </a:ext>
            </a:extLst>
          </p:cNvPr>
          <p:cNvCxnSpPr>
            <a:cxnSpLocks/>
          </p:cNvCxnSpPr>
          <p:nvPr/>
        </p:nvCxnSpPr>
        <p:spPr>
          <a:xfrm>
            <a:off x="0" y="1954650"/>
            <a:ext cx="6312876" cy="0"/>
          </a:xfrm>
          <a:prstGeom prst="line">
            <a:avLst/>
          </a:prstGeom>
          <a:ln w="28575"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ED4798C0-EF39-4F72-8948-C15C8BF19CA3}"/>
              </a:ext>
            </a:extLst>
          </p:cNvPr>
          <p:cNvGrpSpPr/>
          <p:nvPr/>
        </p:nvGrpSpPr>
        <p:grpSpPr>
          <a:xfrm>
            <a:off x="5129268" y="12572962"/>
            <a:ext cx="13521987" cy="607329"/>
            <a:chOff x="5129268" y="12572962"/>
            <a:chExt cx="13521987" cy="607329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BFABFBC-9980-4B6C-B9CA-C57D37D7A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268" y="12572962"/>
              <a:ext cx="792000" cy="528000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8EF8DF5-7122-47D2-9DB2-AE016C8E5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657" y="12572962"/>
              <a:ext cx="792000" cy="528000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7E5EC8D2-C8F7-4CEA-B01A-B99627FF5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9590" y="12572962"/>
              <a:ext cx="792000" cy="528000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54DDCD93-94F6-42ED-A79C-594FA3A06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9255" y="12652291"/>
              <a:ext cx="792000" cy="528000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50546460-9542-434C-9509-8BF5C06F9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7523" y="12577699"/>
              <a:ext cx="792000" cy="528000"/>
            </a:xfrm>
            <a:prstGeom prst="rect">
              <a:avLst/>
            </a:prstGeom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87D10449-E4D9-44B1-BAA2-370F6A09F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5456" y="12618966"/>
              <a:ext cx="792000" cy="528000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B1B166AA-4E0A-443B-B92B-BE1624AE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3389" y="12652291"/>
              <a:ext cx="792000" cy="528000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F0B02E70-2D38-40B2-B9C0-0EF004B74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1322" y="12652291"/>
              <a:ext cx="792000" cy="52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11"/>
          <p:cNvSpPr txBox="1">
            <a:spLocks noGrp="1"/>
          </p:cNvSpPr>
          <p:nvPr>
            <p:ph type="title"/>
          </p:nvPr>
        </p:nvSpPr>
        <p:spPr>
          <a:xfrm>
            <a:off x="1711905" y="721023"/>
            <a:ext cx="14712968" cy="12956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737" tIns="243737" rIns="243737" bIns="243737" rtlCol="0" anchor="ctr" anchorCtr="0">
            <a:noAutofit/>
          </a:bodyPr>
          <a:lstStyle/>
          <a:p>
            <a:pPr algn="l">
              <a:buClr>
                <a:schemeClr val="accent6"/>
              </a:buClr>
              <a:buSzPts val="700"/>
            </a:pPr>
            <a:r>
              <a:rPr lang="cs" sz="6398" dirty="0">
                <a:solidFill>
                  <a:schemeClr val="tx1">
                    <a:lumMod val="50000"/>
                  </a:schemeClr>
                </a:solidFill>
                <a:latin typeface="Century Gothic"/>
                <a:sym typeface="Century Gothic"/>
              </a:rPr>
              <a:t>HLEDÁNÍ PARTNERŮ</a:t>
            </a:r>
            <a:endParaRPr lang="en-US" sz="6398" dirty="0">
              <a:solidFill>
                <a:schemeClr val="tx1">
                  <a:lumMod val="50000"/>
                </a:schemeClr>
              </a:solidFill>
              <a:latin typeface="Century Gothic"/>
              <a:sym typeface="Century Gothic"/>
            </a:endParaRPr>
          </a:p>
        </p:txBody>
      </p:sp>
      <p:sp>
        <p:nvSpPr>
          <p:cNvPr id="651" name="Google Shape;651;p111"/>
          <p:cNvSpPr txBox="1">
            <a:spLocks noGrp="1"/>
          </p:cNvSpPr>
          <p:nvPr>
            <p:ph type="body" idx="1"/>
          </p:nvPr>
        </p:nvSpPr>
        <p:spPr>
          <a:xfrm>
            <a:off x="1278750" y="2981281"/>
            <a:ext cx="20952142" cy="96438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737" tIns="243737" rIns="243737" bIns="243737" rtlCol="0" anchor="t" anchorCtr="0">
            <a:noAutofit/>
          </a:bodyPr>
          <a:lstStyle/>
          <a:p>
            <a:pPr indent="-812597" algn="just">
              <a:spcBef>
                <a:spcPts val="2666"/>
              </a:spcBef>
              <a:buClr>
                <a:srgbClr val="F03741"/>
              </a:buClr>
              <a:buSzPct val="88000"/>
              <a:buFont typeface="Century Gothic"/>
              <a:buChar char="●"/>
            </a:pPr>
            <a:r>
              <a:rPr lang="cs-CZ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pomoc od TA ČR s vyhledáním partnera – vyplnění  </a:t>
            </a:r>
            <a:r>
              <a:rPr lang="cs-CZ" sz="3199" b="1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TACR Partner </a:t>
            </a:r>
            <a:r>
              <a:rPr lang="cs-CZ" sz="3199" b="1" u="sng" dirty="0" err="1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Search</a:t>
            </a:r>
            <a:r>
              <a:rPr lang="cs-CZ" sz="3199" b="1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cs-CZ" sz="3199" b="1" u="sng" dirty="0" err="1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Form</a:t>
            </a:r>
            <a:r>
              <a:rPr lang="cs-CZ" sz="3199" b="1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cs" sz="3199" b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812597" algn="just">
              <a:spcBef>
                <a:spcPts val="2666"/>
              </a:spcBef>
              <a:buClr>
                <a:srgbClr val="F03741"/>
              </a:buClr>
              <a:buSzPct val="88000"/>
              <a:buFont typeface="Century Gothic"/>
              <a:buChar char="●"/>
            </a:pPr>
            <a:r>
              <a:rPr lang="cs" sz="3199" b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aplikace </a:t>
            </a: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vytvořené v rámci jednotlivých cofundových schémat (na stránkách daného ERA-NET cofundu), např. </a:t>
            </a:r>
            <a:r>
              <a:rPr lang="cs" sz="3199" i="1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 Search Tool</a:t>
            </a:r>
            <a:endParaRPr sz="3199" i="1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812597" algn="just">
              <a:lnSpc>
                <a:spcPct val="150000"/>
              </a:lnSpc>
              <a:buClr>
                <a:srgbClr val="F03741"/>
              </a:buClr>
              <a:buSzPct val="88000"/>
              <a:buFont typeface="Century Gothic"/>
              <a:buChar char="●"/>
            </a:pP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 Search na stránce </a:t>
            </a:r>
            <a:r>
              <a:rPr lang="cs" sz="3199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Research Participant Portal - European Commission</a:t>
            </a: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3199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812597" algn="just">
              <a:lnSpc>
                <a:spcPct val="150000"/>
              </a:lnSpc>
              <a:buClr>
                <a:srgbClr val="F03741"/>
              </a:buClr>
              <a:buSzPct val="88000"/>
              <a:buFont typeface="Century Gothic"/>
              <a:buChar char="●"/>
            </a:pPr>
            <a:r>
              <a:rPr lang="cs" sz="3199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cs" sz="3199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artner search tool </a:t>
            </a: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</a:t>
            </a:r>
            <a:r>
              <a:rPr lang="cs" sz="3199" dirty="0">
                <a:solidFill>
                  <a:schemeClr val="tx1">
                    <a:lumMod val="50000"/>
                  </a:schemeClr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cs" sz="3199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EEN</a:t>
            </a: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(Enterprise Europe Network)</a:t>
            </a:r>
            <a:endParaRPr sz="3199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buSzPts val="1100"/>
              <a:buNone/>
            </a:pPr>
            <a:endParaRPr sz="3199" dirty="0">
              <a:solidFill>
                <a:srgbClr val="22222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just">
              <a:buSzPts val="1100"/>
              <a:buNone/>
            </a:pP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 hledání českého partnera do projektového konsorcia lze využít  </a:t>
            </a:r>
            <a:r>
              <a:rPr lang="cs" sz="3199" u="sng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TA ČR Starfos</a:t>
            </a: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</a:t>
            </a:r>
            <a:r>
              <a:rPr lang="cs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lang="cs" sz="3199" dirty="0">
                <a:solidFill>
                  <a:schemeClr val="tx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fulltextový vyhledávač projektů a výsledků z oblasti výzkumu, experimentálního vývoje a inovací, které byly podpořeny z veřejných prostředků České republiky. </a:t>
            </a:r>
            <a:endParaRPr sz="3199" dirty="0">
              <a:solidFill>
                <a:schemeClr val="tx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buSzPts val="1100"/>
              <a:buNone/>
            </a:pPr>
            <a:endParaRPr sz="3199" dirty="0">
              <a:solidFill>
                <a:srgbClr val="22222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just">
              <a:lnSpc>
                <a:spcPct val="100000"/>
              </a:lnSpc>
              <a:spcBef>
                <a:spcPts val="2666"/>
              </a:spcBef>
              <a:buSzPts val="1100"/>
              <a:buNone/>
            </a:pPr>
            <a:endParaRPr lang="cs" sz="3199" u="sng" dirty="0">
              <a:solidFill>
                <a:srgbClr val="F03741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  <a:hlinkClick r:id="rId8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 algn="just">
              <a:lnSpc>
                <a:spcPct val="100000"/>
              </a:lnSpc>
              <a:spcBef>
                <a:spcPts val="2666"/>
              </a:spcBef>
              <a:buSzPts val="1100"/>
              <a:buNone/>
            </a:pPr>
            <a:r>
              <a:rPr lang="cs" sz="3199" u="sng" dirty="0">
                <a:solidFill>
                  <a:srgbClr val="F03741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Bilaterální iniciativa Ministerstva financí ČR</a:t>
            </a:r>
            <a:endParaRPr sz="3199" dirty="0">
              <a:solidFill>
                <a:srgbClr val="F03741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just">
              <a:lnSpc>
                <a:spcPct val="100000"/>
              </a:lnSpc>
              <a:spcBef>
                <a:spcPts val="2666"/>
              </a:spcBef>
              <a:buSzPts val="1100"/>
              <a:buNone/>
            </a:pPr>
            <a:r>
              <a:rPr lang="cs" sz="3199" u="sng" dirty="0">
                <a:solidFill>
                  <a:srgbClr val="F03741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Databáze agentury Research Council of Norway</a:t>
            </a:r>
            <a:endParaRPr sz="3199" dirty="0">
              <a:solidFill>
                <a:srgbClr val="F03741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just">
              <a:lnSpc>
                <a:spcPct val="100000"/>
              </a:lnSpc>
              <a:spcBef>
                <a:spcPts val="2666"/>
              </a:spcBef>
              <a:buSzPts val="1100"/>
              <a:buNone/>
            </a:pPr>
            <a:r>
              <a:rPr lang="cs" sz="3199" u="sng" dirty="0">
                <a:solidFill>
                  <a:srgbClr val="F03741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Databáze partnerů Ministerstva financí ČR</a:t>
            </a:r>
            <a:endParaRPr sz="3199" dirty="0">
              <a:solidFill>
                <a:srgbClr val="F03741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just">
              <a:lnSpc>
                <a:spcPct val="100000"/>
              </a:lnSpc>
              <a:spcBef>
                <a:spcPts val="2666"/>
              </a:spcBef>
              <a:buNone/>
            </a:pPr>
            <a:endParaRPr sz="3199" dirty="0">
              <a:solidFill>
                <a:srgbClr val="F03741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00000"/>
              </a:lnSpc>
              <a:buNone/>
            </a:pPr>
            <a:endParaRPr sz="3199" dirty="0">
              <a:solidFill>
                <a:srgbClr val="222222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buSzPts val="1100"/>
              <a:buNone/>
            </a:pPr>
            <a:r>
              <a:rPr lang="cs" sz="3199" dirty="0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</a:t>
            </a:r>
            <a:endParaRPr sz="3199" dirty="0">
              <a:solidFill>
                <a:srgbClr val="22222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11022" indent="0">
              <a:buNone/>
            </a:pPr>
            <a:endParaRPr sz="3199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BE475232-257B-41CA-BC88-40A473482952}"/>
              </a:ext>
            </a:extLst>
          </p:cNvPr>
          <p:cNvGrpSpPr/>
          <p:nvPr/>
        </p:nvGrpSpPr>
        <p:grpSpPr>
          <a:xfrm>
            <a:off x="15727003" y="7443896"/>
            <a:ext cx="3550659" cy="741916"/>
            <a:chOff x="15635179" y="7148478"/>
            <a:chExt cx="3550659" cy="741916"/>
          </a:xfrm>
        </p:grpSpPr>
        <p:sp>
          <p:nvSpPr>
            <p:cNvPr id="7" name="Obdélník 6">
              <a:hlinkClick r:id="rId7"/>
            </p:cNvPr>
            <p:cNvSpPr/>
            <p:nvPr/>
          </p:nvSpPr>
          <p:spPr>
            <a:xfrm>
              <a:off x="15635179" y="7148478"/>
              <a:ext cx="3550659" cy="741916"/>
            </a:xfrm>
            <a:prstGeom prst="rect">
              <a:avLst/>
            </a:prstGeom>
            <a:solidFill>
              <a:srgbClr val="F03741"/>
            </a:solidFill>
            <a:ln>
              <a:solidFill>
                <a:srgbClr val="F037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598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5837038" y="7230207"/>
              <a:ext cx="3146943" cy="5846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3199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TA ČR STARFOS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62807001-E64D-41E8-8E07-50FF9E6A5F5F}"/>
              </a:ext>
            </a:extLst>
          </p:cNvPr>
          <p:cNvGrpSpPr/>
          <p:nvPr/>
        </p:nvGrpSpPr>
        <p:grpSpPr>
          <a:xfrm>
            <a:off x="1534745" y="9951991"/>
            <a:ext cx="8253050" cy="741916"/>
            <a:chOff x="-4114941" y="9663441"/>
            <a:chExt cx="8253050" cy="741916"/>
          </a:xfrm>
        </p:grpSpPr>
        <p:sp>
          <p:nvSpPr>
            <p:cNvPr id="17" name="Obdélník 16">
              <a:hlinkClick r:id="rId11"/>
            </p:cNvPr>
            <p:cNvSpPr/>
            <p:nvPr/>
          </p:nvSpPr>
          <p:spPr>
            <a:xfrm>
              <a:off x="-4114941" y="9663441"/>
              <a:ext cx="8253050" cy="741916"/>
            </a:xfrm>
            <a:prstGeom prst="rect">
              <a:avLst/>
            </a:prstGeom>
            <a:solidFill>
              <a:srgbClr val="F03741"/>
            </a:solidFill>
            <a:ln>
              <a:solidFill>
                <a:srgbClr val="F037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598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-3293325" y="9757400"/>
              <a:ext cx="6942333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3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APLIKACE MATCHAMAKING KAPPA</a:t>
              </a:r>
            </a:p>
          </p:txBody>
        </p:sp>
      </p:grpSp>
      <p:sp>
        <p:nvSpPr>
          <p:cNvPr id="19" name="Obdélník 18">
            <a:hlinkClick r:id="rId3"/>
          </p:cNvPr>
          <p:cNvSpPr/>
          <p:nvPr/>
        </p:nvSpPr>
        <p:spPr>
          <a:xfrm>
            <a:off x="12891874" y="3423425"/>
            <a:ext cx="6471506" cy="741916"/>
          </a:xfrm>
          <a:prstGeom prst="rect">
            <a:avLst/>
          </a:prstGeom>
          <a:solidFill>
            <a:srgbClr val="F03741"/>
          </a:solidFill>
          <a:ln>
            <a:solidFill>
              <a:srgbClr val="F03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598"/>
          </a:p>
        </p:txBody>
      </p:sp>
      <p:sp>
        <p:nvSpPr>
          <p:cNvPr id="20" name="TextovéPole 19"/>
          <p:cNvSpPr txBox="1"/>
          <p:nvPr/>
        </p:nvSpPr>
        <p:spPr>
          <a:xfrm>
            <a:off x="13444343" y="3525078"/>
            <a:ext cx="5599795" cy="5386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900" dirty="0">
                <a:solidFill>
                  <a:schemeClr val="bg1"/>
                </a:solidFill>
                <a:latin typeface="Century Gothic" panose="020B0502020202020204" pitchFamily="34" charset="0"/>
              </a:rPr>
              <a:t>TACR PARTNER SEARCH FORM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4AA359B-1C05-47C2-A65A-F3233481FCF6}"/>
              </a:ext>
            </a:extLst>
          </p:cNvPr>
          <p:cNvCxnSpPr>
            <a:cxnSpLocks/>
          </p:cNvCxnSpPr>
          <p:nvPr/>
        </p:nvCxnSpPr>
        <p:spPr>
          <a:xfrm>
            <a:off x="0" y="2148080"/>
            <a:ext cx="8352692" cy="0"/>
          </a:xfrm>
          <a:prstGeom prst="line">
            <a:avLst/>
          </a:prstGeom>
          <a:ln w="28575"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10145486" y="0"/>
            <a:ext cx="3962399" cy="11146971"/>
          </a:xfrm>
          <a:prstGeom prst="rect">
            <a:avLst/>
          </a:prstGeom>
          <a:solidFill>
            <a:srgbClr val="F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6" r="-2936" b="5509"/>
          <a:stretch/>
        </p:blipFill>
        <p:spPr>
          <a:xfrm>
            <a:off x="10365246" y="0"/>
            <a:ext cx="3742639" cy="544285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681754" y="10275318"/>
            <a:ext cx="288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www.tacr.cz</a:t>
            </a:r>
          </a:p>
        </p:txBody>
      </p:sp>
      <p:sp>
        <p:nvSpPr>
          <p:cNvPr id="2" name="AutoShape 2" descr="Twitter Logo Silhouette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Twitter Logo Silhouette fre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8468689" y="11878530"/>
            <a:ext cx="7255796" cy="794610"/>
            <a:chOff x="8468689" y="11878530"/>
            <a:chExt cx="7255796" cy="79461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580DB84E-A430-254F-A2E0-B2FC1FCF7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8689" y="11944118"/>
              <a:ext cx="5639196" cy="663435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9875" y="11878530"/>
              <a:ext cx="794610" cy="794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644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7BF4E03-4A1D-44C1-BC0B-A212A2D20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 b="8853"/>
          <a:stretch/>
        </p:blipFill>
        <p:spPr>
          <a:xfrm>
            <a:off x="580292" y="1241935"/>
            <a:ext cx="22376085" cy="1175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88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C716066-317D-4564-8CDC-CA3C76B20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4" y="581282"/>
            <a:ext cx="21181532" cy="131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50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3164617-DDD5-47E2-B365-F9BE170CC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9" y="513132"/>
            <a:ext cx="20398153" cy="132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4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236613" y="0"/>
            <a:ext cx="6015777" cy="41762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988" y="4281977"/>
            <a:ext cx="6020412" cy="417622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74708978-B799-4AE8-B66A-90DE54A4CC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201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2" b="19402"/>
          <a:stretch/>
        </p:blipFill>
        <p:spPr>
          <a:xfrm>
            <a:off x="6101879" y="4289532"/>
            <a:ext cx="6020411" cy="41762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1202" y="10145580"/>
            <a:ext cx="169511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 PRO KAŽDÝ TYP VÝZKUMU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01202" y="10828735"/>
            <a:ext cx="20782422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Programy TA ČR zajišťují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podporu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výzkumu</a:t>
            </a:r>
            <a:r>
              <a:rPr lang="cs-CZ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a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inovací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která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reaguje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na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potřeby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společnosti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i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trhu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43943" y="5588669"/>
            <a:ext cx="4645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600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PROGRAMY</a:t>
            </a:r>
            <a:endParaRPr lang="cs-CZ" sz="5000" spc="600" dirty="0">
              <a:solidFill>
                <a:schemeClr val="bg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  <a:p>
            <a:r>
              <a:rPr lang="cs-CZ" sz="5000" spc="600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TA ČR</a:t>
            </a:r>
            <a:endParaRPr lang="en-US" sz="50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762613E0-7D43-8347-A5C0-418FA2E9AF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9DD60C96-5E44-5F49-8514-0DAD540811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F8B4F5-C37F-4567-8490-FD27D2C012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29"/>
          <a:stretch/>
        </p:blipFill>
        <p:spPr>
          <a:xfrm>
            <a:off x="12236613" y="25650"/>
            <a:ext cx="6015777" cy="414003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3B513C5-42D3-4232-8D9A-294720AF45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2" b="19402"/>
          <a:stretch/>
        </p:blipFill>
        <p:spPr>
          <a:xfrm>
            <a:off x="9273" y="4280061"/>
            <a:ext cx="6020411" cy="417622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2C6DAD5-0019-4F64-BDE5-7D941B7F98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7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54"/>
          <a:stretch/>
        </p:blipFill>
        <p:spPr>
          <a:xfrm>
            <a:off x="6101878" y="0"/>
            <a:ext cx="6020411" cy="414003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DC874A2-ED2B-4B7F-85D7-007EB63A037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252" y="4307625"/>
            <a:ext cx="6011137" cy="414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DC16F84E-0E1A-4D49-AA27-6CC4FC128DE0}"/>
              </a:ext>
            </a:extLst>
          </p:cNvPr>
          <p:cNvSpPr/>
          <p:nvPr/>
        </p:nvSpPr>
        <p:spPr>
          <a:xfrm>
            <a:off x="21926550" y="457200"/>
            <a:ext cx="1162050" cy="103927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1A9B80BF-33FF-4640-A318-72A7A7E325E8}"/>
              </a:ext>
            </a:extLst>
          </p:cNvPr>
          <p:cNvSpPr txBox="1"/>
          <p:nvPr/>
        </p:nvSpPr>
        <p:spPr>
          <a:xfrm>
            <a:off x="15965816" y="1416206"/>
            <a:ext cx="350448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5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TREND</a:t>
            </a:r>
            <a:endParaRPr lang="en-US" sz="75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89A5456D-4F49-4798-AFB4-2D5C5E40DB70}"/>
              </a:ext>
            </a:extLst>
          </p:cNvPr>
          <p:cNvSpPr txBox="1"/>
          <p:nvPr/>
        </p:nvSpPr>
        <p:spPr>
          <a:xfrm>
            <a:off x="16037278" y="919274"/>
            <a:ext cx="317106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5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</a:t>
            </a:r>
            <a:r>
              <a:rPr lang="en-US" sz="25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3C5582E6-9377-44EA-A38F-1804C10345B8}"/>
              </a:ext>
            </a:extLst>
          </p:cNvPr>
          <p:cNvSpPr txBox="1"/>
          <p:nvPr/>
        </p:nvSpPr>
        <p:spPr>
          <a:xfrm>
            <a:off x="13314573" y="2707021"/>
            <a:ext cx="8611977" cy="108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zvýšení mezinárodní konkurenceschopnosti</a:t>
            </a:r>
          </a:p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podniků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A406C6-98D9-43FC-B099-4F6B0914BF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2" r="11615"/>
          <a:stretch/>
        </p:blipFill>
        <p:spPr>
          <a:xfrm>
            <a:off x="0" y="0"/>
            <a:ext cx="9786883" cy="13716000"/>
          </a:xfrm>
          <a:prstGeom prst="rect">
            <a:avLst/>
          </a:prstGeom>
        </p:spPr>
      </p:pic>
      <p:sp>
        <p:nvSpPr>
          <p:cNvPr id="19" name="TextBox 33">
            <a:extLst>
              <a:ext uri="{FF2B5EF4-FFF2-40B4-BE49-F238E27FC236}">
                <a16:creationId xmlns:a16="http://schemas.microsoft.com/office/drawing/2014/main" id="{4994DA1A-B954-4AAD-AA4E-B0550E76552E}"/>
              </a:ext>
            </a:extLst>
          </p:cNvPr>
          <p:cNvSpPr txBox="1"/>
          <p:nvPr/>
        </p:nvSpPr>
        <p:spPr>
          <a:xfrm>
            <a:off x="11129378" y="4877384"/>
            <a:ext cx="565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DOBA TRVÁNÍ PROGRAMU</a:t>
            </a: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241F6957-0D68-4247-B218-3F2EF465E157}"/>
              </a:ext>
            </a:extLst>
          </p:cNvPr>
          <p:cNvSpPr txBox="1"/>
          <p:nvPr/>
        </p:nvSpPr>
        <p:spPr>
          <a:xfrm>
            <a:off x="10923589" y="5392379"/>
            <a:ext cx="6070498" cy="82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20–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27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0E3F2B5F-5058-4148-B49F-EE4602CBF92E}"/>
              </a:ext>
            </a:extLst>
          </p:cNvPr>
          <p:cNvSpPr txBox="1"/>
          <p:nvPr/>
        </p:nvSpPr>
        <p:spPr>
          <a:xfrm>
            <a:off x="11327274" y="6676681"/>
            <a:ext cx="5261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VÝDAJE NA PROG</a:t>
            </a: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RAM </a:t>
            </a:r>
            <a:b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ZE STÁTNÍHO ROZPOČTU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4" name="TextBox 48">
            <a:extLst>
              <a:ext uri="{FF2B5EF4-FFF2-40B4-BE49-F238E27FC236}">
                <a16:creationId xmlns:a16="http://schemas.microsoft.com/office/drawing/2014/main" id="{46442692-090B-4F29-8988-E5FA1E86AB92}"/>
              </a:ext>
            </a:extLst>
          </p:cNvPr>
          <p:cNvSpPr txBox="1"/>
          <p:nvPr/>
        </p:nvSpPr>
        <p:spPr>
          <a:xfrm>
            <a:off x="10922707" y="7589980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9 700 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MIL. KČ</a:t>
            </a:r>
          </a:p>
        </p:txBody>
      </p:sp>
      <p:sp>
        <p:nvSpPr>
          <p:cNvPr id="25" name="TextBox 52">
            <a:extLst>
              <a:ext uri="{FF2B5EF4-FFF2-40B4-BE49-F238E27FC236}">
                <a16:creationId xmlns:a16="http://schemas.microsoft.com/office/drawing/2014/main" id="{96A3BC67-1CCB-4802-BA1F-745E002BC5F2}"/>
              </a:ext>
            </a:extLst>
          </p:cNvPr>
          <p:cNvSpPr txBox="1"/>
          <p:nvPr/>
        </p:nvSpPr>
        <p:spPr>
          <a:xfrm>
            <a:off x="11129380" y="8875628"/>
            <a:ext cx="596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PRŮM. INTENZITA PODPORY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9EBDA5C7-8E6D-45C8-9C16-1D59263EAA23}"/>
              </a:ext>
            </a:extLst>
          </p:cNvPr>
          <p:cNvSpPr txBox="1"/>
          <p:nvPr/>
        </p:nvSpPr>
        <p:spPr>
          <a:xfrm>
            <a:off x="10922707" y="9370729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65 %</a:t>
            </a:r>
            <a:endParaRPr lang="en-US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2" name="TextBox 52">
            <a:extLst>
              <a:ext uri="{FF2B5EF4-FFF2-40B4-BE49-F238E27FC236}">
                <a16:creationId xmlns:a16="http://schemas.microsoft.com/office/drawing/2014/main" id="{1F31C772-D884-4651-8BCE-4D920790A92D}"/>
              </a:ext>
            </a:extLst>
          </p:cNvPr>
          <p:cNvSpPr txBox="1"/>
          <p:nvPr/>
        </p:nvSpPr>
        <p:spPr>
          <a:xfrm>
            <a:off x="12797221" y="10629176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UCHAZEČI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4" name="TextBox 53">
            <a:extLst>
              <a:ext uri="{FF2B5EF4-FFF2-40B4-BE49-F238E27FC236}">
                <a16:creationId xmlns:a16="http://schemas.microsoft.com/office/drawing/2014/main" id="{8C08AD1A-569A-419A-AB81-40874BDA233B}"/>
              </a:ext>
            </a:extLst>
          </p:cNvPr>
          <p:cNvSpPr txBox="1"/>
          <p:nvPr/>
        </p:nvSpPr>
        <p:spPr>
          <a:xfrm>
            <a:off x="10923589" y="11090841"/>
            <a:ext cx="6070498" cy="77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4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VO A PODNIKY</a:t>
            </a:r>
            <a:endParaRPr lang="en-US" sz="34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7ED61F8D-2E26-4B1F-884A-82C9D61D4CC8}"/>
              </a:ext>
            </a:extLst>
          </p:cNvPr>
          <p:cNvSpPr txBox="1"/>
          <p:nvPr/>
        </p:nvSpPr>
        <p:spPr>
          <a:xfrm>
            <a:off x="18430079" y="4870613"/>
            <a:ext cx="3496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PODPROGRAMY</a:t>
            </a:r>
            <a:endParaRPr lang="en-US" sz="2400" spc="6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6F087C4F-9203-4744-8218-459B07F91217}"/>
              </a:ext>
            </a:extLst>
          </p:cNvPr>
          <p:cNvCxnSpPr>
            <a:cxnSpLocks/>
          </p:cNvCxnSpPr>
          <p:nvPr/>
        </p:nvCxnSpPr>
        <p:spPr>
          <a:xfrm flipV="1">
            <a:off x="17718059" y="4954789"/>
            <a:ext cx="0" cy="3453172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4">
            <a:extLst>
              <a:ext uri="{FF2B5EF4-FFF2-40B4-BE49-F238E27FC236}">
                <a16:creationId xmlns:a16="http://schemas.microsoft.com/office/drawing/2014/main" id="{45F27342-ECB2-4BD3-8739-414A0A7EA42E}"/>
              </a:ext>
            </a:extLst>
          </p:cNvPr>
          <p:cNvSpPr txBox="1"/>
          <p:nvPr/>
        </p:nvSpPr>
        <p:spPr>
          <a:xfrm>
            <a:off x="18430079" y="5504819"/>
            <a:ext cx="8513528" cy="117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PP1 </a:t>
            </a: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Technologičtí lídři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PP2 </a:t>
            </a: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Nováčci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70BCDC8-E68D-4714-BFE2-6B41E9E171E1}"/>
              </a:ext>
            </a:extLst>
          </p:cNvPr>
          <p:cNvSpPr/>
          <p:nvPr/>
        </p:nvSpPr>
        <p:spPr>
          <a:xfrm>
            <a:off x="-1" y="9741876"/>
            <a:ext cx="9786883" cy="2538557"/>
          </a:xfrm>
          <a:prstGeom prst="rect">
            <a:avLst/>
          </a:prstGeom>
          <a:solidFill>
            <a:srgbClr val="0E0E0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5BB7C9B0-BE26-4835-978E-E06EA7615390}"/>
              </a:ext>
            </a:extLst>
          </p:cNvPr>
          <p:cNvSpPr txBox="1"/>
          <p:nvPr/>
        </p:nvSpPr>
        <p:spPr>
          <a:xfrm>
            <a:off x="643059" y="10245434"/>
            <a:ext cx="54457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500" spc="300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RESORTNÍ PROGRAM </a:t>
            </a:r>
            <a:endParaRPr lang="en-US" sz="3500" spc="300" dirty="0">
              <a:solidFill>
                <a:schemeClr val="bg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0835935-A19E-46CD-B0F7-6E8BA06F90BA}"/>
              </a:ext>
            </a:extLst>
          </p:cNvPr>
          <p:cNvSpPr/>
          <p:nvPr/>
        </p:nvSpPr>
        <p:spPr>
          <a:xfrm>
            <a:off x="643059" y="10876376"/>
            <a:ext cx="113986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500" spc="300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Ministerstva průmyslu a obchodu</a:t>
            </a:r>
            <a:endParaRPr lang="cs-CZ" sz="3500" spc="300" dirty="0">
              <a:solidFill>
                <a:schemeClr val="bg1"/>
              </a:solidFill>
            </a:endParaRPr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3CC5901A-5E07-4CC2-9C75-7028F958AB28}"/>
              </a:ext>
            </a:extLst>
          </p:cNvPr>
          <p:cNvCxnSpPr>
            <a:cxnSpLocks/>
          </p:cNvCxnSpPr>
          <p:nvPr/>
        </p:nvCxnSpPr>
        <p:spPr>
          <a:xfrm flipV="1">
            <a:off x="455296" y="10188710"/>
            <a:ext cx="0" cy="1582650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74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226242" y="1688615"/>
            <a:ext cx="89370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000" spc="3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PROSTŘEDÍ PRO ŽIVOT</a:t>
            </a:r>
            <a:endParaRPr lang="en-US" sz="6000" spc="3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87477" y="1042677"/>
            <a:ext cx="29290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8F942CC7-7804-8C41-871A-52EB361E7BDC}"/>
              </a:ext>
            </a:extLst>
          </p:cNvPr>
          <p:cNvSpPr txBox="1"/>
          <p:nvPr/>
        </p:nvSpPr>
        <p:spPr>
          <a:xfrm>
            <a:off x="3254044" y="2791469"/>
            <a:ext cx="8649221" cy="108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zajištění zdravého a kvalitního životního prostředí </a:t>
            </a:r>
            <a:b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 udržitelného využívání zdrojů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DE730E-2A8E-4159-A4B7-4A5DFE0F1D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1" r="24370"/>
          <a:stretch/>
        </p:blipFill>
        <p:spPr>
          <a:xfrm>
            <a:off x="14590767" y="0"/>
            <a:ext cx="9786883" cy="13716000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13355EA7-96A4-43ED-850F-83C5F012AD08}"/>
              </a:ext>
            </a:extLst>
          </p:cNvPr>
          <p:cNvSpPr/>
          <p:nvPr/>
        </p:nvSpPr>
        <p:spPr>
          <a:xfrm>
            <a:off x="14590767" y="9741876"/>
            <a:ext cx="9786883" cy="2538557"/>
          </a:xfrm>
          <a:prstGeom prst="rect">
            <a:avLst/>
          </a:prstGeom>
          <a:solidFill>
            <a:srgbClr val="0E0E0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7A490500-EAD5-43C6-9EEC-118648883C39}"/>
              </a:ext>
            </a:extLst>
          </p:cNvPr>
          <p:cNvSpPr txBox="1"/>
          <p:nvPr/>
        </p:nvSpPr>
        <p:spPr>
          <a:xfrm>
            <a:off x="18406742" y="10355162"/>
            <a:ext cx="54457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500" spc="300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RESORTNÍ PROGRAM </a:t>
            </a:r>
            <a:endParaRPr lang="en-US" sz="3500" spc="300" dirty="0">
              <a:solidFill>
                <a:schemeClr val="bg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0ABF39B1-E7C4-445C-AC90-68F16CF94CE0}"/>
              </a:ext>
            </a:extLst>
          </p:cNvPr>
          <p:cNvCxnSpPr>
            <a:cxnSpLocks/>
          </p:cNvCxnSpPr>
          <p:nvPr/>
        </p:nvCxnSpPr>
        <p:spPr>
          <a:xfrm flipV="1">
            <a:off x="23879168" y="10245434"/>
            <a:ext cx="0" cy="1582650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51DD2A48-B1C1-4B3B-A7F1-6FAC9DDE1563}"/>
              </a:ext>
            </a:extLst>
          </p:cNvPr>
          <p:cNvSpPr/>
          <p:nvPr/>
        </p:nvSpPr>
        <p:spPr>
          <a:xfrm>
            <a:off x="15788486" y="11002446"/>
            <a:ext cx="113986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500" spc="300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Ministerstva životního prostředí</a:t>
            </a:r>
            <a:endParaRPr lang="cs-CZ" sz="3500" spc="300" dirty="0">
              <a:solidFill>
                <a:schemeClr val="bg1"/>
              </a:solidFill>
            </a:endParaRP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0651C47E-BF0A-4ADC-BC50-19CE5A2B02A5}"/>
              </a:ext>
            </a:extLst>
          </p:cNvPr>
          <p:cNvSpPr txBox="1"/>
          <p:nvPr/>
        </p:nvSpPr>
        <p:spPr>
          <a:xfrm>
            <a:off x="1106093" y="5137756"/>
            <a:ext cx="565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DOBA TRVÁNÍ PROGRAMU</a:t>
            </a:r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id="{3B0257E7-30FA-4529-AE40-20F56D366328}"/>
              </a:ext>
            </a:extLst>
          </p:cNvPr>
          <p:cNvSpPr txBox="1"/>
          <p:nvPr/>
        </p:nvSpPr>
        <p:spPr>
          <a:xfrm>
            <a:off x="900304" y="5652751"/>
            <a:ext cx="6070498" cy="82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20–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26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28" name="TextBox 47">
            <a:extLst>
              <a:ext uri="{FF2B5EF4-FFF2-40B4-BE49-F238E27FC236}">
                <a16:creationId xmlns:a16="http://schemas.microsoft.com/office/drawing/2014/main" id="{7C7FABB3-906C-4CB0-B4B8-12D3831F49F4}"/>
              </a:ext>
            </a:extLst>
          </p:cNvPr>
          <p:cNvSpPr txBox="1"/>
          <p:nvPr/>
        </p:nvSpPr>
        <p:spPr>
          <a:xfrm>
            <a:off x="1303989" y="6937053"/>
            <a:ext cx="5261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VÝDAJE NA PROG</a:t>
            </a: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RAM </a:t>
            </a:r>
            <a:b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ZE STÁTNÍHO ROZPOČTU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4" name="TextBox 48">
            <a:extLst>
              <a:ext uri="{FF2B5EF4-FFF2-40B4-BE49-F238E27FC236}">
                <a16:creationId xmlns:a16="http://schemas.microsoft.com/office/drawing/2014/main" id="{DFF06A5B-8353-40CB-A225-FF176ED512CF}"/>
              </a:ext>
            </a:extLst>
          </p:cNvPr>
          <p:cNvSpPr txBox="1"/>
          <p:nvPr/>
        </p:nvSpPr>
        <p:spPr>
          <a:xfrm>
            <a:off x="899422" y="7745353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3,8 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LD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. KČ</a:t>
            </a: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05E96507-B170-4017-AFF6-F938BAD9E2DF}"/>
              </a:ext>
            </a:extLst>
          </p:cNvPr>
          <p:cNvSpPr txBox="1"/>
          <p:nvPr/>
        </p:nvSpPr>
        <p:spPr>
          <a:xfrm>
            <a:off x="1243672" y="8957120"/>
            <a:ext cx="572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MAX. INTENZITA PODPORY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6" name="TextBox 53">
            <a:extLst>
              <a:ext uri="{FF2B5EF4-FFF2-40B4-BE49-F238E27FC236}">
                <a16:creationId xmlns:a16="http://schemas.microsoft.com/office/drawing/2014/main" id="{E559380B-3520-403B-8CE8-48C2DEF827D2}"/>
              </a:ext>
            </a:extLst>
          </p:cNvPr>
          <p:cNvSpPr txBox="1"/>
          <p:nvPr/>
        </p:nvSpPr>
        <p:spPr>
          <a:xfrm>
            <a:off x="956607" y="9470014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100 %</a:t>
            </a:r>
            <a:endParaRPr lang="en-US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25283B0A-3600-4B35-BF78-97067FF85674}"/>
              </a:ext>
            </a:extLst>
          </p:cNvPr>
          <p:cNvSpPr txBox="1"/>
          <p:nvPr/>
        </p:nvSpPr>
        <p:spPr>
          <a:xfrm>
            <a:off x="2773936" y="10748937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UCHAZEČI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40" name="TextBox 53">
            <a:extLst>
              <a:ext uri="{FF2B5EF4-FFF2-40B4-BE49-F238E27FC236}">
                <a16:creationId xmlns:a16="http://schemas.microsoft.com/office/drawing/2014/main" id="{7BC5712A-DC60-4B60-89DB-A0B898573700}"/>
              </a:ext>
            </a:extLst>
          </p:cNvPr>
          <p:cNvSpPr txBox="1"/>
          <p:nvPr/>
        </p:nvSpPr>
        <p:spPr>
          <a:xfrm>
            <a:off x="956607" y="11194675"/>
            <a:ext cx="6070498" cy="77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4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VO A PODNIKY</a:t>
            </a:r>
            <a:endParaRPr lang="en-US" sz="34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41" name="TextBox 31">
            <a:extLst>
              <a:ext uri="{FF2B5EF4-FFF2-40B4-BE49-F238E27FC236}">
                <a16:creationId xmlns:a16="http://schemas.microsoft.com/office/drawing/2014/main" id="{2D9A26CA-424E-4BEC-BE51-9DF283587F5F}"/>
              </a:ext>
            </a:extLst>
          </p:cNvPr>
          <p:cNvSpPr txBox="1"/>
          <p:nvPr/>
        </p:nvSpPr>
        <p:spPr>
          <a:xfrm>
            <a:off x="1389796" y="11949137"/>
            <a:ext cx="53495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3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další PO a FO dle veř. a soukr. práva</a:t>
            </a:r>
            <a:endParaRPr lang="en-US" sz="2300" dirty="0">
              <a:solidFill>
                <a:schemeClr val="tx2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3" name="TextBox 33">
            <a:extLst>
              <a:ext uri="{FF2B5EF4-FFF2-40B4-BE49-F238E27FC236}">
                <a16:creationId xmlns:a16="http://schemas.microsoft.com/office/drawing/2014/main" id="{881C6346-24D1-44A6-8567-E1BC4B41D92C}"/>
              </a:ext>
            </a:extLst>
          </p:cNvPr>
          <p:cNvSpPr txBox="1"/>
          <p:nvPr/>
        </p:nvSpPr>
        <p:spPr>
          <a:xfrm>
            <a:off x="8406794" y="5130985"/>
            <a:ext cx="3496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PODPROGRAMY</a:t>
            </a:r>
            <a:endParaRPr lang="en-US" sz="2400" spc="6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44" name="TextBox 34">
            <a:extLst>
              <a:ext uri="{FF2B5EF4-FFF2-40B4-BE49-F238E27FC236}">
                <a16:creationId xmlns:a16="http://schemas.microsoft.com/office/drawing/2014/main" id="{37481DA3-EC46-44E5-B2AB-14698892B6B7}"/>
              </a:ext>
            </a:extLst>
          </p:cNvPr>
          <p:cNvSpPr txBox="1"/>
          <p:nvPr/>
        </p:nvSpPr>
        <p:spPr>
          <a:xfrm>
            <a:off x="8012058" y="5652751"/>
            <a:ext cx="8513528" cy="405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PP1 </a:t>
            </a: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Operativní výzkum </a:t>
            </a:r>
            <a:b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       ve veřejném zájmu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PP2</a:t>
            </a:r>
            <a:r>
              <a:rPr lang="cs-CZ" sz="2500" dirty="0">
                <a:solidFill>
                  <a:srgbClr val="0E0E0E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Ekoinovace, technologie</a:t>
            </a:r>
          </a:p>
          <a:p>
            <a:pPr>
              <a:lnSpc>
                <a:spcPct val="150000"/>
              </a:lnSpc>
            </a:pP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           a postupy pro ochranu životního</a:t>
            </a:r>
          </a:p>
          <a:p>
            <a:pPr>
              <a:lnSpc>
                <a:spcPct val="150000"/>
              </a:lnSpc>
            </a:pP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           prostředí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PP3 </a:t>
            </a: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Dlouhodobé environmentální</a:t>
            </a:r>
          </a:p>
          <a:p>
            <a:pPr>
              <a:lnSpc>
                <a:spcPct val="150000"/>
              </a:lnSpc>
            </a:pPr>
            <a:r>
              <a:rPr lang="cs-CZ" sz="25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            a klimatické perspektivy</a:t>
            </a:r>
          </a:p>
        </p:txBody>
      </p: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10189EE4-0999-4473-A075-81544CB90790}"/>
              </a:ext>
            </a:extLst>
          </p:cNvPr>
          <p:cNvCxnSpPr>
            <a:cxnSpLocks/>
          </p:cNvCxnSpPr>
          <p:nvPr/>
        </p:nvCxnSpPr>
        <p:spPr>
          <a:xfrm flipV="1">
            <a:off x="7694773" y="5215161"/>
            <a:ext cx="1" cy="4663843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793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DC16F84E-0E1A-4D49-AA27-6CC4FC128DE0}"/>
              </a:ext>
            </a:extLst>
          </p:cNvPr>
          <p:cNvSpPr/>
          <p:nvPr/>
        </p:nvSpPr>
        <p:spPr>
          <a:xfrm>
            <a:off x="21750704" y="463324"/>
            <a:ext cx="1162050" cy="103927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1A9B80BF-33FF-4640-A318-72A7A7E325E8}"/>
              </a:ext>
            </a:extLst>
          </p:cNvPr>
          <p:cNvSpPr txBox="1"/>
          <p:nvPr/>
        </p:nvSpPr>
        <p:spPr>
          <a:xfrm>
            <a:off x="12929999" y="1630910"/>
            <a:ext cx="897072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500" spc="600" dirty="0">
                <a:solidFill>
                  <a:srgbClr val="F0374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DOPRAVA 2020+</a:t>
            </a:r>
            <a:endParaRPr lang="en-US" sz="7500" spc="600" dirty="0">
              <a:solidFill>
                <a:srgbClr val="F0374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89A5456D-4F49-4798-AFB4-2D5C5E40DB70}"/>
              </a:ext>
            </a:extLst>
          </p:cNvPr>
          <p:cNvSpPr txBox="1"/>
          <p:nvPr/>
        </p:nvSpPr>
        <p:spPr>
          <a:xfrm>
            <a:off x="15829829" y="1128475"/>
            <a:ext cx="317106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5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</a:t>
            </a:r>
            <a:r>
              <a:rPr lang="en-US" sz="2500" spc="12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PROGRAM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3C5582E6-9377-44EA-A38F-1804C10345B8}"/>
              </a:ext>
            </a:extLst>
          </p:cNvPr>
          <p:cNvSpPr txBox="1"/>
          <p:nvPr/>
        </p:nvSpPr>
        <p:spPr>
          <a:xfrm>
            <a:off x="12827184" y="2938434"/>
            <a:ext cx="8611977" cy="108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defTabSz="914400">
              <a:lnSpc>
                <a:spcPct val="150000"/>
              </a:lnSpc>
              <a:defRPr/>
            </a:pPr>
            <a:r>
              <a:rPr lang="cs-CZ" sz="2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rozvoj dopravního sektoru způsobem, který bude reflektovat společenské potřeby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4994DA1A-B954-4AAD-AA4E-B0550E76552E}"/>
              </a:ext>
            </a:extLst>
          </p:cNvPr>
          <p:cNvSpPr txBox="1"/>
          <p:nvPr/>
        </p:nvSpPr>
        <p:spPr>
          <a:xfrm>
            <a:off x="14874901" y="4931482"/>
            <a:ext cx="565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DOBA TRVÁNÍ PROGRAMU</a:t>
            </a: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241F6957-0D68-4247-B218-3F2EF465E157}"/>
              </a:ext>
            </a:extLst>
          </p:cNvPr>
          <p:cNvSpPr txBox="1"/>
          <p:nvPr/>
        </p:nvSpPr>
        <p:spPr>
          <a:xfrm>
            <a:off x="14669112" y="5446477"/>
            <a:ext cx="6070498" cy="82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20–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20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27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0E3F2B5F-5058-4148-B49F-EE4602CBF92E}"/>
              </a:ext>
            </a:extLst>
          </p:cNvPr>
          <p:cNvSpPr txBox="1"/>
          <p:nvPr/>
        </p:nvSpPr>
        <p:spPr>
          <a:xfrm>
            <a:off x="15072797" y="6730779"/>
            <a:ext cx="5261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VÝDAJE NA PROG</a:t>
            </a: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RAM </a:t>
            </a:r>
            <a:b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ZE STÁTNÍHO ROZPOČTU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24" name="TextBox 48">
            <a:extLst>
              <a:ext uri="{FF2B5EF4-FFF2-40B4-BE49-F238E27FC236}">
                <a16:creationId xmlns:a16="http://schemas.microsoft.com/office/drawing/2014/main" id="{46442692-090B-4F29-8988-E5FA1E86AB92}"/>
              </a:ext>
            </a:extLst>
          </p:cNvPr>
          <p:cNvSpPr txBox="1"/>
          <p:nvPr/>
        </p:nvSpPr>
        <p:spPr>
          <a:xfrm>
            <a:off x="14668230" y="7644078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1, 95 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ML</a:t>
            </a: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D</a:t>
            </a:r>
            <a:r>
              <a:rPr lang="en-US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. KČ</a:t>
            </a:r>
          </a:p>
        </p:txBody>
      </p:sp>
      <p:sp>
        <p:nvSpPr>
          <p:cNvPr id="25" name="TextBox 52">
            <a:extLst>
              <a:ext uri="{FF2B5EF4-FFF2-40B4-BE49-F238E27FC236}">
                <a16:creationId xmlns:a16="http://schemas.microsoft.com/office/drawing/2014/main" id="{96A3BC67-1CCB-4802-BA1F-745E002BC5F2}"/>
              </a:ext>
            </a:extLst>
          </p:cNvPr>
          <p:cNvSpPr txBox="1"/>
          <p:nvPr/>
        </p:nvSpPr>
        <p:spPr>
          <a:xfrm>
            <a:off x="14874903" y="8929726"/>
            <a:ext cx="596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PRŮM. INTENZITA PODPORY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9EBDA5C7-8E6D-45C8-9C16-1D59263EAA23}"/>
              </a:ext>
            </a:extLst>
          </p:cNvPr>
          <p:cNvSpPr txBox="1"/>
          <p:nvPr/>
        </p:nvSpPr>
        <p:spPr>
          <a:xfrm>
            <a:off x="14779651" y="9391391"/>
            <a:ext cx="6070498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80 %</a:t>
            </a:r>
            <a:endParaRPr lang="en-US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DB2F8A-59F5-42AB-B713-6953F4D0E6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"/>
            <a:ext cx="9786882" cy="13716000"/>
          </a:xfrm>
          <a:prstGeom prst="rect">
            <a:avLst/>
          </a:prstGeom>
        </p:spPr>
      </p:pic>
      <p:sp>
        <p:nvSpPr>
          <p:cNvPr id="32" name="TextBox 52">
            <a:extLst>
              <a:ext uri="{FF2B5EF4-FFF2-40B4-BE49-F238E27FC236}">
                <a16:creationId xmlns:a16="http://schemas.microsoft.com/office/drawing/2014/main" id="{1F31C772-D884-4651-8BCE-4D920790A92D}"/>
              </a:ext>
            </a:extLst>
          </p:cNvPr>
          <p:cNvSpPr txBox="1"/>
          <p:nvPr/>
        </p:nvSpPr>
        <p:spPr>
          <a:xfrm>
            <a:off x="16542744" y="10707366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pc="600" dirty="0">
                <a:solidFill>
                  <a:schemeClr val="tx2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UCHAZEČI</a:t>
            </a:r>
            <a:endParaRPr lang="en-US" sz="2400" spc="600" dirty="0">
              <a:solidFill>
                <a:schemeClr val="tx2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34" name="TextBox 53">
            <a:extLst>
              <a:ext uri="{FF2B5EF4-FFF2-40B4-BE49-F238E27FC236}">
                <a16:creationId xmlns:a16="http://schemas.microsoft.com/office/drawing/2014/main" id="{8C08AD1A-569A-419A-AB81-40874BDA233B}"/>
              </a:ext>
            </a:extLst>
          </p:cNvPr>
          <p:cNvSpPr txBox="1"/>
          <p:nvPr/>
        </p:nvSpPr>
        <p:spPr>
          <a:xfrm>
            <a:off x="14819797" y="11144939"/>
            <a:ext cx="6070498" cy="77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400" dirty="0">
                <a:solidFill>
                  <a:srgbClr val="F03741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VO A PODNIKY</a:t>
            </a:r>
            <a:endParaRPr lang="en-US" sz="3400" dirty="0">
              <a:solidFill>
                <a:srgbClr val="F03741"/>
              </a:solidFill>
              <a:latin typeface="Century Gothic" panose="020B0502020202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70BCDC8-E68D-4714-BFE2-6B41E9E171E1}"/>
              </a:ext>
            </a:extLst>
          </p:cNvPr>
          <p:cNvSpPr/>
          <p:nvPr/>
        </p:nvSpPr>
        <p:spPr>
          <a:xfrm>
            <a:off x="-1" y="9741876"/>
            <a:ext cx="9786883" cy="2538557"/>
          </a:xfrm>
          <a:prstGeom prst="rect">
            <a:avLst/>
          </a:prstGeom>
          <a:solidFill>
            <a:srgbClr val="0E0E0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5BB7C9B0-BE26-4835-978E-E06EA7615390}"/>
              </a:ext>
            </a:extLst>
          </p:cNvPr>
          <p:cNvSpPr txBox="1"/>
          <p:nvPr/>
        </p:nvSpPr>
        <p:spPr>
          <a:xfrm>
            <a:off x="643059" y="10245434"/>
            <a:ext cx="54457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500" spc="300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RESORTNÍ PROGRAM </a:t>
            </a:r>
            <a:endParaRPr lang="en-US" sz="3500" spc="300" dirty="0">
              <a:solidFill>
                <a:schemeClr val="bg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0835935-A19E-46CD-B0F7-6E8BA06F90BA}"/>
              </a:ext>
            </a:extLst>
          </p:cNvPr>
          <p:cNvSpPr/>
          <p:nvPr/>
        </p:nvSpPr>
        <p:spPr>
          <a:xfrm>
            <a:off x="643059" y="10876376"/>
            <a:ext cx="113986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500" spc="300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Ministerstva dopravy</a:t>
            </a:r>
            <a:endParaRPr lang="cs-CZ" sz="3500" spc="300" dirty="0">
              <a:solidFill>
                <a:schemeClr val="bg1"/>
              </a:solidFill>
            </a:endParaRPr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3CC5901A-5E07-4CC2-9C75-7028F958AB28}"/>
              </a:ext>
            </a:extLst>
          </p:cNvPr>
          <p:cNvCxnSpPr>
            <a:cxnSpLocks/>
          </p:cNvCxnSpPr>
          <p:nvPr/>
        </p:nvCxnSpPr>
        <p:spPr>
          <a:xfrm flipV="1">
            <a:off x="455296" y="10188710"/>
            <a:ext cx="0" cy="1582650"/>
          </a:xfrm>
          <a:prstGeom prst="line">
            <a:avLst/>
          </a:prstGeom>
          <a:ln>
            <a:solidFill>
              <a:srgbClr val="E8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34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efault Theme">
  <a:themeElements>
    <a:clrScheme name="Neue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B0B1B3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eue Light">
    <a:dk1>
      <a:srgbClr val="7F7F7F"/>
    </a:dk1>
    <a:lt1>
      <a:srgbClr val="FFFFFF"/>
    </a:lt1>
    <a:dk2>
      <a:srgbClr val="000000"/>
    </a:dk2>
    <a:lt2>
      <a:srgbClr val="FFFFFF"/>
    </a:lt2>
    <a:accent1>
      <a:srgbClr val="000000"/>
    </a:accent1>
    <a:accent2>
      <a:srgbClr val="B0B1B3"/>
    </a:accent2>
    <a:accent3>
      <a:srgbClr val="000000"/>
    </a:accent3>
    <a:accent4>
      <a:srgbClr val="91969B"/>
    </a:accent4>
    <a:accent5>
      <a:srgbClr val="4B5050"/>
    </a:accent5>
    <a:accent6>
      <a:srgbClr val="91969B"/>
    </a:accent6>
    <a:hlink>
      <a:srgbClr val="4B5050"/>
    </a:hlink>
    <a:folHlink>
      <a:srgbClr val="19BB9B"/>
    </a:folHlink>
  </a:clrScheme>
</a:themeOverride>
</file>

<file path=ppt/theme/themeOverride2.xml><?xml version="1.0" encoding="utf-8"?>
<a:themeOverride xmlns:a="http://schemas.openxmlformats.org/drawingml/2006/main">
  <a:clrScheme name="Neue Light">
    <a:dk1>
      <a:srgbClr val="7F7F7F"/>
    </a:dk1>
    <a:lt1>
      <a:srgbClr val="FFFFFF"/>
    </a:lt1>
    <a:dk2>
      <a:srgbClr val="000000"/>
    </a:dk2>
    <a:lt2>
      <a:srgbClr val="FFFFFF"/>
    </a:lt2>
    <a:accent1>
      <a:srgbClr val="000000"/>
    </a:accent1>
    <a:accent2>
      <a:srgbClr val="B0B1B3"/>
    </a:accent2>
    <a:accent3>
      <a:srgbClr val="000000"/>
    </a:accent3>
    <a:accent4>
      <a:srgbClr val="91969B"/>
    </a:accent4>
    <a:accent5>
      <a:srgbClr val="4B5050"/>
    </a:accent5>
    <a:accent6>
      <a:srgbClr val="91969B"/>
    </a:accent6>
    <a:hlink>
      <a:srgbClr val="4B5050"/>
    </a:hlink>
    <a:folHlink>
      <a:srgbClr val="19BB9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56223</TotalTime>
  <Words>1057</Words>
  <Application>Microsoft Office PowerPoint</Application>
  <PresentationFormat>Vlastní</PresentationFormat>
  <Paragraphs>256</Paragraphs>
  <Slides>26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Century Gothic</vt:lpstr>
      <vt:lpstr>Lato Light</vt:lpstr>
      <vt:lpstr>Montserrat</vt:lpstr>
      <vt:lpstr>Montserrat Hairline</vt:lpstr>
      <vt:lpstr>Montserrat Light</vt:lpstr>
      <vt:lpstr>Default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ERA-NET COFUNDY</vt:lpstr>
      <vt:lpstr>JAK FUNGUJE    ERA-NET COFUND</vt:lpstr>
      <vt:lpstr>Prezentace aplikace PowerPoint</vt:lpstr>
      <vt:lpstr>Prezentace aplikace PowerPoint</vt:lpstr>
      <vt:lpstr>Prezentace aplikace PowerPoint</vt:lpstr>
      <vt:lpstr>PROGRAM KAPPA</vt:lpstr>
      <vt:lpstr>Prezentace aplikace PowerPoint</vt:lpstr>
      <vt:lpstr>Prezentace aplikace PowerPoint</vt:lpstr>
      <vt:lpstr>TERITORIA</vt:lpstr>
      <vt:lpstr>HLEDÁNÍ PARTNERŮ</vt:lpstr>
      <vt:lpstr>Prezentace aplikace PowerPoint</vt:lpstr>
    </vt:vector>
  </TitlesOfParts>
  <Company>Slidepro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Neue PowerPoint Template</dc:title>
  <dc:creator>Slidepro</dc:creator>
  <cp:lastModifiedBy>Martin Duda</cp:lastModifiedBy>
  <cp:revision>6905</cp:revision>
  <cp:lastPrinted>2019-05-10T11:25:16Z</cp:lastPrinted>
  <dcterms:created xsi:type="dcterms:W3CDTF">2014-11-12T21:47:38Z</dcterms:created>
  <dcterms:modified xsi:type="dcterms:W3CDTF">2019-11-28T14:32:12Z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7069885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</Properties>
</file>