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71" r:id="rId11"/>
    <p:sldId id="267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78D6"/>
    <a:srgbClr val="B381D9"/>
    <a:srgbClr val="9E5ECE"/>
    <a:srgbClr val="ABC3EB"/>
    <a:srgbClr val="ACCCEA"/>
    <a:srgbClr val="97C0E5"/>
    <a:srgbClr val="8DBAE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-522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1182DE-1916-4BB2-8A44-35A034CF9F58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D2404E-DF96-4595-AB10-ABC696B4B4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564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479F88B-63C8-4F32-9D99-475AB8191854}" type="slidenum">
              <a:rPr lang="en-US" altLang="en-US" sz="1400" smtClean="0">
                <a:ea typeface="Microsoft YaHei" panose="020B0503020204020204" pitchFamily="34" charset="-122"/>
              </a:rPr>
              <a:pPr>
                <a:spcBef>
                  <a:spcPct val="0"/>
                </a:spcBef>
              </a:pPr>
              <a:t>1</a:t>
            </a:fld>
            <a:endParaRPr lang="en-US" altLang="en-US" sz="1400" smtClean="0">
              <a:ea typeface="Microsoft YaHei" panose="020B0503020204020204" pitchFamily="34" charset="-122"/>
            </a:endParaRPr>
          </a:p>
        </p:txBody>
      </p:sp>
      <p:sp>
        <p:nvSpPr>
          <p:cNvPr id="5123" name="Text Box 1"/>
          <p:cNvSpPr txBox="1">
            <a:spLocks noChangeArrowheads="1"/>
          </p:cNvSpPr>
          <p:nvPr/>
        </p:nvSpPr>
        <p:spPr bwMode="auto">
          <a:xfrm>
            <a:off x="3973513" y="8831263"/>
            <a:ext cx="303688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360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8720" tIns="0" rIns="1872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E180A79-AC8B-4322-956D-FA041300C800}" type="slidenum">
              <a:rPr lang="en-US" altLang="en-US" sz="2400" b="1" i="1"/>
              <a:pPr algn="r" eaLnBrk="1" hangingPunct="1">
                <a:spcBef>
                  <a:spcPct val="0"/>
                </a:spcBef>
              </a:pPr>
              <a:t>1</a:t>
            </a:fld>
            <a:endParaRPr lang="en-US" altLang="en-US" sz="2400" b="1" i="1"/>
          </a:p>
        </p:txBody>
      </p:sp>
      <p:sp>
        <p:nvSpPr>
          <p:cNvPr id="51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27038" y="708025"/>
            <a:ext cx="6162675" cy="34671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38738" cy="3911600"/>
          </a:xfrm>
          <a:noFill/>
          <a:extLst>
            <a:ext uri="{91240B29-F687-4F45-9708-019B960494DF}">
              <a14:hiddenLine xmlns:a14="http://schemas.microsoft.com/office/drawing/2010/main" xmlns="" w="9360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211738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65D7D1D-8978-47E3-8F1B-B143A7C7234A}" type="slidenum">
              <a:rPr lang="en-US" altLang="en-US" sz="1400" smtClean="0">
                <a:ea typeface="Microsoft YaHei" panose="020B0503020204020204" pitchFamily="34" charset="-122"/>
              </a:rPr>
              <a:pPr>
                <a:spcBef>
                  <a:spcPct val="0"/>
                </a:spcBef>
              </a:pPr>
              <a:t>12</a:t>
            </a:fld>
            <a:endParaRPr lang="en-US" altLang="en-US" sz="1400" smtClean="0">
              <a:ea typeface="Microsoft YaHei" panose="020B0503020204020204" pitchFamily="34" charset="-122"/>
            </a:endParaRPr>
          </a:p>
        </p:txBody>
      </p:sp>
      <p:sp>
        <p:nvSpPr>
          <p:cNvPr id="16387" name="Text Box 1"/>
          <p:cNvSpPr txBox="1">
            <a:spLocks noChangeArrowheads="1"/>
          </p:cNvSpPr>
          <p:nvPr/>
        </p:nvSpPr>
        <p:spPr bwMode="auto">
          <a:xfrm>
            <a:off x="3973513" y="8831263"/>
            <a:ext cx="303688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360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8720" tIns="0" rIns="1872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F873792-B0D5-41C0-AE24-15ADC26127F0}" type="slidenum">
              <a:rPr lang="en-US" altLang="en-US" sz="2400" b="1" i="1"/>
              <a:pPr algn="r" eaLnBrk="1" hangingPunct="1">
                <a:spcBef>
                  <a:spcPct val="0"/>
                </a:spcBef>
              </a:pPr>
              <a:t>12</a:t>
            </a:fld>
            <a:endParaRPr lang="en-US" altLang="en-US" sz="2400" b="1" i="1"/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27038" y="708025"/>
            <a:ext cx="6162675" cy="34671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  <p:extLst>
      <p:ext uri="{BB962C8B-B14F-4D97-AF65-F5344CB8AC3E}">
        <p14:creationId xmlns:p14="http://schemas.microsoft.com/office/powerpoint/2010/main" xmlns="" val="295781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0D24F-814B-4279-A74F-4A23E925807E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F5E0-90E5-4C34-BFC9-6C28C94A4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416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0D24F-814B-4279-A74F-4A23E925807E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F5E0-90E5-4C34-BFC9-6C28C94A4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7125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0D24F-814B-4279-A74F-4A23E925807E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F5E0-90E5-4C34-BFC9-6C28C94A4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2443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796" y="273050"/>
            <a:ext cx="10970455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11643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0D24F-814B-4279-A74F-4A23E925807E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F5E0-90E5-4C34-BFC9-6C28C94A4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5865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0D24F-814B-4279-A74F-4A23E925807E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F5E0-90E5-4C34-BFC9-6C28C94A4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8473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0D24F-814B-4279-A74F-4A23E925807E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F5E0-90E5-4C34-BFC9-6C28C94A4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53284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0D24F-814B-4279-A74F-4A23E925807E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F5E0-90E5-4C34-BFC9-6C28C94A4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9968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0D24F-814B-4279-A74F-4A23E925807E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F5E0-90E5-4C34-BFC9-6C28C94A4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746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0D24F-814B-4279-A74F-4A23E925807E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F5E0-90E5-4C34-BFC9-6C28C94A4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46067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0D24F-814B-4279-A74F-4A23E925807E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F5E0-90E5-4C34-BFC9-6C28C94A4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1898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0D24F-814B-4279-A74F-4A23E925807E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F5E0-90E5-4C34-BFC9-6C28C94A4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3950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0D24F-814B-4279-A74F-4A23E925807E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4F5E0-90E5-4C34-BFC9-6C28C94A4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8957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12" Type="http://schemas.openxmlformats.org/officeDocument/2006/relationships/image" Target="../media/image14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gif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2262046" y="3455125"/>
            <a:ext cx="7482839" cy="1360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marL="685800" indent="-681038">
              <a:lnSpc>
                <a:spcPct val="93000"/>
              </a:lnSpc>
              <a:spcBef>
                <a:spcPts val="14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858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 sz="3200">
                <a:solidFill>
                  <a:srgbClr val="00004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1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858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 sz="2400">
                <a:solidFill>
                  <a:srgbClr val="00004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8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858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 sz="2000">
                <a:solidFill>
                  <a:srgbClr val="00004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858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 sz="2000">
                <a:solidFill>
                  <a:srgbClr val="00004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28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858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 sz="2000">
                <a:solidFill>
                  <a:srgbClr val="00004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858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 sz="2000">
                <a:solidFill>
                  <a:srgbClr val="00004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858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 sz="2000">
                <a:solidFill>
                  <a:srgbClr val="00004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858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 sz="2000">
                <a:solidFill>
                  <a:srgbClr val="00004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858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 sz="2000">
                <a:solidFill>
                  <a:srgbClr val="00004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cs-CZ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Vhodné financování inovačního podnikání, příklad Bulharska</a:t>
            </a:r>
            <a:endParaRPr lang="cs-CZ" altLang="en-US" sz="1600" b="1" dirty="0">
              <a:solidFill>
                <a:srgbClr val="003399"/>
              </a:solidFill>
              <a:latin typeface="Verdana" panose="020B0604030504040204" pitchFamily="34" charset="0"/>
            </a:endParaRPr>
          </a:p>
        </p:txBody>
      </p:sp>
      <p:pic>
        <p:nvPicPr>
          <p:cNvPr id="409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72039" y="188913"/>
            <a:ext cx="2106613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752688" y="1942011"/>
            <a:ext cx="450155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en-US" sz="1600" b="1" dirty="0">
                <a:solidFill>
                  <a:srgbClr val="003399"/>
                </a:solidFill>
                <a:latin typeface="Verdana" panose="020B0604030504040204" pitchFamily="34" charset="0"/>
              </a:rPr>
              <a:t>Velvyslanectví Bulharské republiky</a:t>
            </a:r>
          </a:p>
          <a:p>
            <a:pPr algn="ctr">
              <a:spcBef>
                <a:spcPct val="0"/>
              </a:spcBef>
            </a:pPr>
            <a:r>
              <a:rPr lang="cs-CZ" altLang="en-US" sz="1600" b="1" dirty="0">
                <a:solidFill>
                  <a:srgbClr val="003399"/>
                </a:solidFill>
                <a:latin typeface="Verdana" panose="020B0604030504040204" pitchFamily="34" charset="0"/>
              </a:rPr>
              <a:t>Obchodní mise</a:t>
            </a:r>
            <a:endParaRPr lang="en-US" altLang="en-US" sz="1600" b="1" dirty="0">
              <a:solidFill>
                <a:srgbClr val="003399"/>
              </a:solidFill>
              <a:latin typeface="Verdan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253710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38475" y="314325"/>
            <a:ext cx="5819775" cy="58197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36889" y="3516026"/>
            <a:ext cx="582640" cy="97024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6904615" y="3658612"/>
            <a:ext cx="863309" cy="575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2656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88274" y="95174"/>
            <a:ext cx="10807337" cy="6705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Financování startupů v Bulharsku – spolupráce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88274" y="1085850"/>
            <a:ext cx="108073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200" dirty="0" smtClean="0"/>
              <a:t>Spolupráce při financování perspektivních startupů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88274" y="2085975"/>
            <a:ext cx="57132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200" dirty="0"/>
              <a:t>Účast </a:t>
            </a:r>
            <a:r>
              <a:rPr lang="cs-CZ" sz="3200" dirty="0" smtClean="0"/>
              <a:t>na </a:t>
            </a:r>
            <a:r>
              <a:rPr lang="cs-CZ" sz="3200" dirty="0"/>
              <a:t>společných </a:t>
            </a:r>
            <a:r>
              <a:rPr lang="cs-CZ" sz="3200" dirty="0" smtClean="0"/>
              <a:t>projektech</a:t>
            </a:r>
            <a:endParaRPr lang="cs-CZ" sz="3200" dirty="0"/>
          </a:p>
        </p:txBody>
      </p:sp>
      <p:sp>
        <p:nvSpPr>
          <p:cNvPr id="6" name="TextBox 5"/>
          <p:cNvSpPr txBox="1"/>
          <p:nvPr/>
        </p:nvSpPr>
        <p:spPr>
          <a:xfrm flipH="1">
            <a:off x="883915" y="3009900"/>
            <a:ext cx="807720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200" dirty="0" smtClean="0"/>
              <a:t>Výměna zkušeností </a:t>
            </a:r>
            <a:r>
              <a:rPr lang="cs-CZ" sz="3200" dirty="0"/>
              <a:t>mezi </a:t>
            </a:r>
            <a:r>
              <a:rPr lang="cs-CZ" sz="3200" dirty="0" smtClean="0"/>
              <a:t>oběma prostředími</a:t>
            </a:r>
            <a:endParaRPr lang="en-US" sz="3200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76299" y="3871674"/>
            <a:ext cx="98202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200" dirty="0"/>
              <a:t>České startupy mohou </a:t>
            </a:r>
            <a:r>
              <a:rPr lang="cs-CZ" sz="3200" dirty="0" smtClean="0"/>
              <a:t>začít podnikat v </a:t>
            </a:r>
            <a:r>
              <a:rPr lang="cs-CZ" sz="3200" dirty="0"/>
              <a:t>Bulharsku a </a:t>
            </a:r>
            <a:r>
              <a:rPr lang="cs-CZ" sz="3200" dirty="0" smtClean="0"/>
              <a:t>ve fázi růstu se přestěhovat do </a:t>
            </a:r>
            <a:r>
              <a:rPr lang="cs-CZ" sz="3200" dirty="0"/>
              <a:t>Česka</a:t>
            </a:r>
          </a:p>
          <a:p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885825" y="5248275"/>
            <a:ext cx="110013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200" dirty="0"/>
              <a:t>České startupy mohou </a:t>
            </a:r>
            <a:r>
              <a:rPr lang="cs-CZ" sz="3200" dirty="0" smtClean="0"/>
              <a:t>otevřít </a:t>
            </a:r>
            <a:r>
              <a:rPr lang="cs-CZ" sz="3200" dirty="0"/>
              <a:t>pobočku v Bulharsku a </a:t>
            </a:r>
            <a:r>
              <a:rPr lang="cs-CZ" sz="3200" dirty="0" smtClean="0"/>
              <a:t>tudíž použít </a:t>
            </a:r>
            <a:r>
              <a:rPr lang="cs-CZ" sz="3200" dirty="0"/>
              <a:t>financování z bulharských zdrojů</a:t>
            </a:r>
          </a:p>
        </p:txBody>
      </p:sp>
    </p:spTree>
    <p:extLst>
      <p:ext uri="{BB962C8B-B14F-4D97-AF65-F5344CB8AC3E}">
        <p14:creationId xmlns:p14="http://schemas.microsoft.com/office/powerpoint/2010/main" xmlns="" val="278911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ChangeArrowheads="1"/>
          </p:cNvSpPr>
          <p:nvPr/>
        </p:nvSpPr>
        <p:spPr bwMode="auto">
          <a:xfrm>
            <a:off x="3276601" y="3200400"/>
            <a:ext cx="56896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cs-CZ" altLang="en-US" sz="2800" b="1" dirty="0">
                <a:solidFill>
                  <a:srgbClr val="000066"/>
                </a:solidFill>
              </a:rPr>
              <a:t>Děkuji za </a:t>
            </a:r>
            <a:r>
              <a:rPr lang="cs-CZ" altLang="en-US" sz="2800" b="1" dirty="0" smtClean="0">
                <a:solidFill>
                  <a:srgbClr val="000066"/>
                </a:solidFill>
              </a:rPr>
              <a:t>pozornost </a:t>
            </a:r>
            <a:endParaRPr lang="en-US" altLang="en-US" sz="2800" b="1" dirty="0">
              <a:solidFill>
                <a:srgbClr val="000066"/>
              </a:solidFill>
            </a:endParaRPr>
          </a:p>
        </p:txBody>
      </p:sp>
      <p:sp>
        <p:nvSpPr>
          <p:cNvPr id="15363" name="TextBox 1"/>
          <p:cNvSpPr txBox="1">
            <a:spLocks noChangeArrowheads="1"/>
          </p:cNvSpPr>
          <p:nvPr/>
        </p:nvSpPr>
        <p:spPr bwMode="auto">
          <a:xfrm>
            <a:off x="1295401" y="5303838"/>
            <a:ext cx="51054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eaLnBrk="1"/>
            <a:r>
              <a:rPr lang="cs-CZ" altLang="en-US" b="1" dirty="0">
                <a:solidFill>
                  <a:srgbClr val="003399"/>
                </a:solidFill>
                <a:latin typeface="Verdana" panose="020B0604030504040204" pitchFamily="34" charset="0"/>
              </a:rPr>
              <a:t>Krakovská 6</a:t>
            </a:r>
          </a:p>
          <a:p>
            <a:pPr algn="just" eaLnBrk="1"/>
            <a:r>
              <a:rPr lang="cs-CZ" altLang="en-US" b="1" dirty="0">
                <a:solidFill>
                  <a:srgbClr val="003399"/>
                </a:solidFill>
                <a:latin typeface="Verdana" panose="020B0604030504040204" pitchFamily="34" charset="0"/>
              </a:rPr>
              <a:t>Praha 1, 110 00</a:t>
            </a:r>
          </a:p>
          <a:p>
            <a:pPr algn="just" eaLnBrk="1"/>
            <a:r>
              <a:rPr lang="cs-CZ" altLang="en-US" b="1" dirty="0">
                <a:solidFill>
                  <a:srgbClr val="003399"/>
                </a:solidFill>
                <a:latin typeface="Verdana" panose="020B0604030504040204" pitchFamily="34" charset="0"/>
              </a:rPr>
              <a:t>Tel</a:t>
            </a:r>
            <a:r>
              <a:rPr lang="bg-BG" altLang="en-US" b="1" dirty="0">
                <a:solidFill>
                  <a:srgbClr val="003399"/>
                </a:solidFill>
                <a:latin typeface="Verdana" panose="020B0604030504040204" pitchFamily="34" charset="0"/>
              </a:rPr>
              <a:t>: +420 601 025 755</a:t>
            </a:r>
          </a:p>
          <a:p>
            <a:pPr algn="just" eaLnBrk="1"/>
            <a:r>
              <a:rPr lang="en-US" altLang="en-US" b="1" dirty="0">
                <a:solidFill>
                  <a:srgbClr val="003399"/>
                </a:solidFill>
                <a:latin typeface="Verdana" panose="020B0604030504040204" pitchFamily="34" charset="0"/>
              </a:rPr>
              <a:t>E-mail: </a:t>
            </a:r>
            <a:r>
              <a:rPr lang="en-US" altLang="en-US" b="1" dirty="0" smtClean="0">
                <a:solidFill>
                  <a:srgbClr val="003399"/>
                </a:solidFill>
                <a:latin typeface="Verdana" panose="020B0604030504040204" pitchFamily="34" charset="0"/>
              </a:rPr>
              <a:t>obchodniradabg@gmail.c</a:t>
            </a:r>
            <a:r>
              <a:rPr lang="cs-CZ" altLang="en-US" b="1" dirty="0" smtClean="0">
                <a:solidFill>
                  <a:srgbClr val="003399"/>
                </a:solidFill>
                <a:latin typeface="Verdana" panose="020B0604030504040204" pitchFamily="34" charset="0"/>
              </a:rPr>
              <a:t>om</a:t>
            </a:r>
            <a:endParaRPr lang="cs-CZ" altLang="en-US" b="1" dirty="0">
              <a:solidFill>
                <a:srgbClr val="003399"/>
              </a:solidFill>
              <a:latin typeface="Verdana" panose="020B0604030504040204" pitchFamily="34" charset="0"/>
            </a:endParaRPr>
          </a:p>
          <a:p>
            <a:endParaRPr lang="en-US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72039" y="188913"/>
            <a:ext cx="2106613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752688" y="1942011"/>
            <a:ext cx="450155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en-US" sz="1600" b="1" dirty="0">
                <a:solidFill>
                  <a:srgbClr val="003399"/>
                </a:solidFill>
                <a:latin typeface="Verdana" panose="020B0604030504040204" pitchFamily="34" charset="0"/>
              </a:rPr>
              <a:t>Velvyslanectví Bulharské republiky</a:t>
            </a:r>
          </a:p>
          <a:p>
            <a:pPr algn="ctr">
              <a:spcBef>
                <a:spcPct val="0"/>
              </a:spcBef>
            </a:pPr>
            <a:r>
              <a:rPr lang="cs-CZ" altLang="en-US" sz="1600" b="1" dirty="0">
                <a:solidFill>
                  <a:srgbClr val="003399"/>
                </a:solidFill>
                <a:latin typeface="Verdana" panose="020B0604030504040204" pitchFamily="34" charset="0"/>
              </a:rPr>
              <a:t>Obchodní mise</a:t>
            </a:r>
            <a:endParaRPr lang="en-US" altLang="en-US" sz="1600" b="1" dirty="0">
              <a:solidFill>
                <a:srgbClr val="003399"/>
              </a:solidFill>
              <a:latin typeface="Verdan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45744390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3826" y="7161"/>
            <a:ext cx="10668000" cy="6850839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  <a:effectLst/>
        </p:spPr>
      </p:pic>
      <p:sp>
        <p:nvSpPr>
          <p:cNvPr id="2" name="TextBox 1"/>
          <p:cNvSpPr txBox="1"/>
          <p:nvPr/>
        </p:nvSpPr>
        <p:spPr>
          <a:xfrm>
            <a:off x="2876145" y="460940"/>
            <a:ext cx="209550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/>
              <a:t>Leadership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5821680" y="479787"/>
            <a:ext cx="429387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1400" dirty="0" smtClean="0"/>
              <a:t>Vláda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2895602" y="787564"/>
            <a:ext cx="1895473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800" dirty="0" smtClean="0"/>
              <a:t>Jednoznačná podpora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800" dirty="0" smtClean="0"/>
              <a:t>Socialní legitimita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800" dirty="0" smtClean="0"/>
              <a:t>Otevřená brana pro doporučování</a:t>
            </a:r>
            <a:endParaRPr lang="bg-BG" sz="800" dirty="0" smtClean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800" dirty="0" smtClean="0"/>
              <a:t>Naléhavost, krize, výzvy</a:t>
            </a:r>
          </a:p>
          <a:p>
            <a:pPr marL="171450" indent="-171450">
              <a:buFontTx/>
              <a:buChar char="-"/>
            </a:pPr>
            <a:endParaRPr lang="en-US" sz="800" dirty="0"/>
          </a:p>
        </p:txBody>
      </p:sp>
      <p:sp>
        <p:nvSpPr>
          <p:cNvPr id="7" name="TextBox 6"/>
          <p:cNvSpPr txBox="1"/>
          <p:nvPr/>
        </p:nvSpPr>
        <p:spPr>
          <a:xfrm>
            <a:off x="5859780" y="787564"/>
            <a:ext cx="2055495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800" dirty="0" smtClean="0"/>
              <a:t>Instituce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800" dirty="0" smtClean="0"/>
              <a:t>Finanční podpora  - napr. VaV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800" dirty="0" smtClean="0"/>
              <a:t>Legislativní ramec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800" dirty="0" smtClean="0"/>
              <a:t>Pobídky</a:t>
            </a:r>
            <a:endParaRPr lang="en-US" sz="800" dirty="0"/>
          </a:p>
        </p:txBody>
      </p:sp>
      <p:sp>
        <p:nvSpPr>
          <p:cNvPr id="10" name="TextBox 9"/>
          <p:cNvSpPr txBox="1"/>
          <p:nvPr/>
        </p:nvSpPr>
        <p:spPr>
          <a:xfrm>
            <a:off x="8041005" y="828675"/>
            <a:ext cx="2055495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800" dirty="0" smtClean="0"/>
              <a:t>V</a:t>
            </a:r>
            <a:r>
              <a:rPr lang="cs-CZ" sz="800" dirty="0" smtClean="0"/>
              <a:t>yzkumné instituce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800" dirty="0" smtClean="0"/>
              <a:t>Legislativa podporující rizkové financování  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cs-CZ" sz="800" dirty="0"/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cs-CZ" sz="800" dirty="0" smtClean="0"/>
          </a:p>
          <a:p>
            <a:endParaRPr lang="cs-CZ" sz="800" dirty="0" smtClean="0"/>
          </a:p>
        </p:txBody>
      </p:sp>
      <p:sp>
        <p:nvSpPr>
          <p:cNvPr id="9" name="Freeform 8"/>
          <p:cNvSpPr/>
          <p:nvPr/>
        </p:nvSpPr>
        <p:spPr>
          <a:xfrm>
            <a:off x="5915025" y="1370518"/>
            <a:ext cx="1590745" cy="564409"/>
          </a:xfrm>
          <a:custGeom>
            <a:avLst/>
            <a:gdLst>
              <a:gd name="connsiteX0" fmla="*/ 0 w 1590745"/>
              <a:gd name="connsiteY0" fmla="*/ 1082 h 564409"/>
              <a:gd name="connsiteX1" fmla="*/ 0 w 1590745"/>
              <a:gd name="connsiteY1" fmla="*/ 1082 h 564409"/>
              <a:gd name="connsiteX2" fmla="*/ 19050 w 1590745"/>
              <a:gd name="connsiteY2" fmla="*/ 96332 h 564409"/>
              <a:gd name="connsiteX3" fmla="*/ 47625 w 1590745"/>
              <a:gd name="connsiteY3" fmla="*/ 153482 h 564409"/>
              <a:gd name="connsiteX4" fmla="*/ 76200 w 1590745"/>
              <a:gd name="connsiteY4" fmla="*/ 172532 h 564409"/>
              <a:gd name="connsiteX5" fmla="*/ 104775 w 1590745"/>
              <a:gd name="connsiteY5" fmla="*/ 201107 h 564409"/>
              <a:gd name="connsiteX6" fmla="*/ 171450 w 1590745"/>
              <a:gd name="connsiteY6" fmla="*/ 220157 h 564409"/>
              <a:gd name="connsiteX7" fmla="*/ 180975 w 1590745"/>
              <a:gd name="connsiteY7" fmla="*/ 248732 h 564409"/>
              <a:gd name="connsiteX8" fmla="*/ 209550 w 1590745"/>
              <a:gd name="connsiteY8" fmla="*/ 315407 h 564409"/>
              <a:gd name="connsiteX9" fmla="*/ 238125 w 1590745"/>
              <a:gd name="connsiteY9" fmla="*/ 334457 h 564409"/>
              <a:gd name="connsiteX10" fmla="*/ 247650 w 1590745"/>
              <a:gd name="connsiteY10" fmla="*/ 363032 h 564409"/>
              <a:gd name="connsiteX11" fmla="*/ 257175 w 1590745"/>
              <a:gd name="connsiteY11" fmla="*/ 401132 h 564409"/>
              <a:gd name="connsiteX12" fmla="*/ 285750 w 1590745"/>
              <a:gd name="connsiteY12" fmla="*/ 420182 h 564409"/>
              <a:gd name="connsiteX13" fmla="*/ 333375 w 1590745"/>
              <a:gd name="connsiteY13" fmla="*/ 458282 h 564409"/>
              <a:gd name="connsiteX14" fmla="*/ 342900 w 1590745"/>
              <a:gd name="connsiteY14" fmla="*/ 486857 h 564409"/>
              <a:gd name="connsiteX15" fmla="*/ 400050 w 1590745"/>
              <a:gd name="connsiteY15" fmla="*/ 505907 h 564409"/>
              <a:gd name="connsiteX16" fmla="*/ 542925 w 1590745"/>
              <a:gd name="connsiteY16" fmla="*/ 534482 h 564409"/>
              <a:gd name="connsiteX17" fmla="*/ 657225 w 1590745"/>
              <a:gd name="connsiteY17" fmla="*/ 544007 h 564409"/>
              <a:gd name="connsiteX18" fmla="*/ 971550 w 1590745"/>
              <a:gd name="connsiteY18" fmla="*/ 553532 h 564409"/>
              <a:gd name="connsiteX19" fmla="*/ 1085850 w 1590745"/>
              <a:gd name="connsiteY19" fmla="*/ 553532 h 564409"/>
              <a:gd name="connsiteX20" fmla="*/ 1143000 w 1590745"/>
              <a:gd name="connsiteY20" fmla="*/ 534482 h 564409"/>
              <a:gd name="connsiteX21" fmla="*/ 1171575 w 1590745"/>
              <a:gd name="connsiteY21" fmla="*/ 524957 h 564409"/>
              <a:gd name="connsiteX22" fmla="*/ 1190625 w 1590745"/>
              <a:gd name="connsiteY22" fmla="*/ 496382 h 564409"/>
              <a:gd name="connsiteX23" fmla="*/ 1247775 w 1590745"/>
              <a:gd name="connsiteY23" fmla="*/ 477332 h 564409"/>
              <a:gd name="connsiteX24" fmla="*/ 1276350 w 1590745"/>
              <a:gd name="connsiteY24" fmla="*/ 458282 h 564409"/>
              <a:gd name="connsiteX25" fmla="*/ 1333500 w 1590745"/>
              <a:gd name="connsiteY25" fmla="*/ 429707 h 564409"/>
              <a:gd name="connsiteX26" fmla="*/ 1362075 w 1590745"/>
              <a:gd name="connsiteY26" fmla="*/ 401132 h 564409"/>
              <a:gd name="connsiteX27" fmla="*/ 1419225 w 1590745"/>
              <a:gd name="connsiteY27" fmla="*/ 382082 h 564409"/>
              <a:gd name="connsiteX28" fmla="*/ 1504950 w 1590745"/>
              <a:gd name="connsiteY28" fmla="*/ 343982 h 564409"/>
              <a:gd name="connsiteX29" fmla="*/ 1543050 w 1590745"/>
              <a:gd name="connsiteY29" fmla="*/ 315407 h 564409"/>
              <a:gd name="connsiteX30" fmla="*/ 1571625 w 1590745"/>
              <a:gd name="connsiteY30" fmla="*/ 296357 h 564409"/>
              <a:gd name="connsiteX31" fmla="*/ 1590675 w 1590745"/>
              <a:gd name="connsiteY31" fmla="*/ 239207 h 564409"/>
              <a:gd name="connsiteX32" fmla="*/ 1581150 w 1590745"/>
              <a:gd name="connsiteY32" fmla="*/ 77282 h 564409"/>
              <a:gd name="connsiteX33" fmla="*/ 1543050 w 1590745"/>
              <a:gd name="connsiteY33" fmla="*/ 39182 h 564409"/>
              <a:gd name="connsiteX34" fmla="*/ 1333500 w 1590745"/>
              <a:gd name="connsiteY34" fmla="*/ 29657 h 564409"/>
              <a:gd name="connsiteX35" fmla="*/ 1057275 w 1590745"/>
              <a:gd name="connsiteY35" fmla="*/ 20132 h 564409"/>
              <a:gd name="connsiteX36" fmla="*/ 952500 w 1590745"/>
              <a:gd name="connsiteY36" fmla="*/ 10607 h 564409"/>
              <a:gd name="connsiteX37" fmla="*/ 476250 w 1590745"/>
              <a:gd name="connsiteY37" fmla="*/ 29657 h 564409"/>
              <a:gd name="connsiteX38" fmla="*/ 209550 w 1590745"/>
              <a:gd name="connsiteY38" fmla="*/ 20132 h 564409"/>
              <a:gd name="connsiteX39" fmla="*/ 161925 w 1590745"/>
              <a:gd name="connsiteY39" fmla="*/ 10607 h 564409"/>
              <a:gd name="connsiteX40" fmla="*/ 133350 w 1590745"/>
              <a:gd name="connsiteY40" fmla="*/ 1082 h 564409"/>
              <a:gd name="connsiteX41" fmla="*/ 0 w 1590745"/>
              <a:gd name="connsiteY41" fmla="*/ 1082 h 5644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590745" h="564409">
                <a:moveTo>
                  <a:pt x="0" y="1082"/>
                </a:moveTo>
                <a:lnTo>
                  <a:pt x="0" y="1082"/>
                </a:lnTo>
                <a:cubicBezTo>
                  <a:pt x="6350" y="32832"/>
                  <a:pt x="11769" y="64782"/>
                  <a:pt x="19050" y="96332"/>
                </a:cubicBezTo>
                <a:cubicBezTo>
                  <a:pt x="23698" y="116474"/>
                  <a:pt x="32694" y="138551"/>
                  <a:pt x="47625" y="153482"/>
                </a:cubicBezTo>
                <a:cubicBezTo>
                  <a:pt x="55720" y="161577"/>
                  <a:pt x="67406" y="165203"/>
                  <a:pt x="76200" y="172532"/>
                </a:cubicBezTo>
                <a:cubicBezTo>
                  <a:pt x="86548" y="181156"/>
                  <a:pt x="93567" y="193635"/>
                  <a:pt x="104775" y="201107"/>
                </a:cubicBezTo>
                <a:cubicBezTo>
                  <a:pt x="112974" y="206573"/>
                  <a:pt x="166369" y="218887"/>
                  <a:pt x="171450" y="220157"/>
                </a:cubicBezTo>
                <a:cubicBezTo>
                  <a:pt x="174625" y="229682"/>
                  <a:pt x="178217" y="239078"/>
                  <a:pt x="180975" y="248732"/>
                </a:cubicBezTo>
                <a:cubicBezTo>
                  <a:pt x="189719" y="279336"/>
                  <a:pt x="186349" y="292206"/>
                  <a:pt x="209550" y="315407"/>
                </a:cubicBezTo>
                <a:cubicBezTo>
                  <a:pt x="217645" y="323502"/>
                  <a:pt x="228600" y="328107"/>
                  <a:pt x="238125" y="334457"/>
                </a:cubicBezTo>
                <a:cubicBezTo>
                  <a:pt x="241300" y="343982"/>
                  <a:pt x="244892" y="353378"/>
                  <a:pt x="247650" y="363032"/>
                </a:cubicBezTo>
                <a:cubicBezTo>
                  <a:pt x="251246" y="375619"/>
                  <a:pt x="249913" y="390240"/>
                  <a:pt x="257175" y="401132"/>
                </a:cubicBezTo>
                <a:cubicBezTo>
                  <a:pt x="263525" y="410657"/>
                  <a:pt x="276225" y="413832"/>
                  <a:pt x="285750" y="420182"/>
                </a:cubicBezTo>
                <a:cubicBezTo>
                  <a:pt x="370320" y="547037"/>
                  <a:pt x="241360" y="366267"/>
                  <a:pt x="333375" y="458282"/>
                </a:cubicBezTo>
                <a:cubicBezTo>
                  <a:pt x="340475" y="465382"/>
                  <a:pt x="334730" y="481021"/>
                  <a:pt x="342900" y="486857"/>
                </a:cubicBezTo>
                <a:cubicBezTo>
                  <a:pt x="359240" y="498529"/>
                  <a:pt x="381000" y="499557"/>
                  <a:pt x="400050" y="505907"/>
                </a:cubicBezTo>
                <a:cubicBezTo>
                  <a:pt x="454507" y="524059"/>
                  <a:pt x="460123" y="527582"/>
                  <a:pt x="542925" y="534482"/>
                </a:cubicBezTo>
                <a:cubicBezTo>
                  <a:pt x="581025" y="537657"/>
                  <a:pt x="619031" y="542309"/>
                  <a:pt x="657225" y="544007"/>
                </a:cubicBezTo>
                <a:cubicBezTo>
                  <a:pt x="761945" y="548661"/>
                  <a:pt x="866775" y="550357"/>
                  <a:pt x="971550" y="553532"/>
                </a:cubicBezTo>
                <a:cubicBezTo>
                  <a:pt x="1025712" y="567072"/>
                  <a:pt x="1013812" y="568969"/>
                  <a:pt x="1085850" y="553532"/>
                </a:cubicBezTo>
                <a:cubicBezTo>
                  <a:pt x="1105485" y="549325"/>
                  <a:pt x="1123950" y="540832"/>
                  <a:pt x="1143000" y="534482"/>
                </a:cubicBezTo>
                <a:lnTo>
                  <a:pt x="1171575" y="524957"/>
                </a:lnTo>
                <a:cubicBezTo>
                  <a:pt x="1177925" y="515432"/>
                  <a:pt x="1180917" y="502449"/>
                  <a:pt x="1190625" y="496382"/>
                </a:cubicBezTo>
                <a:cubicBezTo>
                  <a:pt x="1207653" y="485739"/>
                  <a:pt x="1231067" y="488471"/>
                  <a:pt x="1247775" y="477332"/>
                </a:cubicBezTo>
                <a:cubicBezTo>
                  <a:pt x="1257300" y="470982"/>
                  <a:pt x="1266111" y="463402"/>
                  <a:pt x="1276350" y="458282"/>
                </a:cubicBezTo>
                <a:cubicBezTo>
                  <a:pt x="1319308" y="436803"/>
                  <a:pt x="1292554" y="463829"/>
                  <a:pt x="1333500" y="429707"/>
                </a:cubicBezTo>
                <a:cubicBezTo>
                  <a:pt x="1343848" y="421083"/>
                  <a:pt x="1350300" y="407674"/>
                  <a:pt x="1362075" y="401132"/>
                </a:cubicBezTo>
                <a:cubicBezTo>
                  <a:pt x="1379628" y="391380"/>
                  <a:pt x="1419225" y="382082"/>
                  <a:pt x="1419225" y="382082"/>
                </a:cubicBezTo>
                <a:cubicBezTo>
                  <a:pt x="1519848" y="306615"/>
                  <a:pt x="1391205" y="394535"/>
                  <a:pt x="1504950" y="343982"/>
                </a:cubicBezTo>
                <a:cubicBezTo>
                  <a:pt x="1519457" y="337535"/>
                  <a:pt x="1530132" y="324634"/>
                  <a:pt x="1543050" y="315407"/>
                </a:cubicBezTo>
                <a:cubicBezTo>
                  <a:pt x="1552365" y="308753"/>
                  <a:pt x="1562100" y="302707"/>
                  <a:pt x="1571625" y="296357"/>
                </a:cubicBezTo>
                <a:cubicBezTo>
                  <a:pt x="1577975" y="277307"/>
                  <a:pt x="1591854" y="259253"/>
                  <a:pt x="1590675" y="239207"/>
                </a:cubicBezTo>
                <a:cubicBezTo>
                  <a:pt x="1587500" y="185232"/>
                  <a:pt x="1586530" y="131082"/>
                  <a:pt x="1581150" y="77282"/>
                </a:cubicBezTo>
                <a:cubicBezTo>
                  <a:pt x="1578385" y="49629"/>
                  <a:pt x="1571215" y="41435"/>
                  <a:pt x="1543050" y="39182"/>
                </a:cubicBezTo>
                <a:cubicBezTo>
                  <a:pt x="1473351" y="33606"/>
                  <a:pt x="1403368" y="32397"/>
                  <a:pt x="1333500" y="29657"/>
                </a:cubicBezTo>
                <a:lnTo>
                  <a:pt x="1057275" y="20132"/>
                </a:lnTo>
                <a:cubicBezTo>
                  <a:pt x="1022350" y="16957"/>
                  <a:pt x="987569" y="10607"/>
                  <a:pt x="952500" y="10607"/>
                </a:cubicBezTo>
                <a:cubicBezTo>
                  <a:pt x="794121" y="10607"/>
                  <a:pt x="634530" y="20864"/>
                  <a:pt x="476250" y="29657"/>
                </a:cubicBezTo>
                <a:cubicBezTo>
                  <a:pt x="387350" y="26482"/>
                  <a:pt x="298344" y="25513"/>
                  <a:pt x="209550" y="20132"/>
                </a:cubicBezTo>
                <a:cubicBezTo>
                  <a:pt x="193390" y="19153"/>
                  <a:pt x="177631" y="14534"/>
                  <a:pt x="161925" y="10607"/>
                </a:cubicBezTo>
                <a:cubicBezTo>
                  <a:pt x="152185" y="8172"/>
                  <a:pt x="143361" y="1852"/>
                  <a:pt x="133350" y="1082"/>
                </a:cubicBezTo>
                <a:cubicBezTo>
                  <a:pt x="101694" y="-1353"/>
                  <a:pt x="22225" y="1082"/>
                  <a:pt x="0" y="1082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750979" y="7161"/>
            <a:ext cx="902179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accent5">
                    <a:lumMod val="75000"/>
                  </a:schemeClr>
                </a:solidFill>
              </a:rPr>
              <a:t>Domejny podnikatelského prostředí</a:t>
            </a:r>
            <a:endParaRPr lang="en-US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57750" y="2028825"/>
            <a:ext cx="98107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P</a:t>
            </a:r>
            <a:r>
              <a:rPr lang="cs-CZ" dirty="0" smtClean="0"/>
              <a:t>olitika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276975" y="2676525"/>
            <a:ext cx="1295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Financování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124575" y="4162425"/>
            <a:ext cx="12211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Kultura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737735" y="4981575"/>
            <a:ext cx="12211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Podpora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114675" y="3977759"/>
            <a:ext cx="116205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Lidské</a:t>
            </a:r>
          </a:p>
          <a:p>
            <a:pPr algn="ctr"/>
            <a:r>
              <a:rPr lang="cs-CZ" dirty="0" smtClean="0"/>
              <a:t> zdroje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114675" y="2685616"/>
            <a:ext cx="12211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Trhy</a:t>
            </a:r>
            <a:endParaRPr lang="en-US" dirty="0"/>
          </a:p>
        </p:txBody>
      </p:sp>
      <p:sp>
        <p:nvSpPr>
          <p:cNvPr id="20" name="Freeform 19"/>
          <p:cNvSpPr/>
          <p:nvPr/>
        </p:nvSpPr>
        <p:spPr>
          <a:xfrm>
            <a:off x="4429125" y="3448050"/>
            <a:ext cx="1743843" cy="274898"/>
          </a:xfrm>
          <a:custGeom>
            <a:avLst/>
            <a:gdLst>
              <a:gd name="connsiteX0" fmla="*/ 0 w 1686693"/>
              <a:gd name="connsiteY0" fmla="*/ 9525 h 257223"/>
              <a:gd name="connsiteX1" fmla="*/ 0 w 1686693"/>
              <a:gd name="connsiteY1" fmla="*/ 9525 h 257223"/>
              <a:gd name="connsiteX2" fmla="*/ 9525 w 1686693"/>
              <a:gd name="connsiteY2" fmla="*/ 104775 h 257223"/>
              <a:gd name="connsiteX3" fmla="*/ 19050 w 1686693"/>
              <a:gd name="connsiteY3" fmla="*/ 171450 h 257223"/>
              <a:gd name="connsiteX4" fmla="*/ 104775 w 1686693"/>
              <a:gd name="connsiteY4" fmla="*/ 219075 h 257223"/>
              <a:gd name="connsiteX5" fmla="*/ 342900 w 1686693"/>
              <a:gd name="connsiteY5" fmla="*/ 219075 h 257223"/>
              <a:gd name="connsiteX6" fmla="*/ 561975 w 1686693"/>
              <a:gd name="connsiteY6" fmla="*/ 209550 h 257223"/>
              <a:gd name="connsiteX7" fmla="*/ 638175 w 1686693"/>
              <a:gd name="connsiteY7" fmla="*/ 200025 h 257223"/>
              <a:gd name="connsiteX8" fmla="*/ 828675 w 1686693"/>
              <a:gd name="connsiteY8" fmla="*/ 219075 h 257223"/>
              <a:gd name="connsiteX9" fmla="*/ 857250 w 1686693"/>
              <a:gd name="connsiteY9" fmla="*/ 247650 h 257223"/>
              <a:gd name="connsiteX10" fmla="*/ 1476375 w 1686693"/>
              <a:gd name="connsiteY10" fmla="*/ 247650 h 257223"/>
              <a:gd name="connsiteX11" fmla="*/ 1562100 w 1686693"/>
              <a:gd name="connsiteY11" fmla="*/ 238125 h 257223"/>
              <a:gd name="connsiteX12" fmla="*/ 1666875 w 1686693"/>
              <a:gd name="connsiteY12" fmla="*/ 228600 h 257223"/>
              <a:gd name="connsiteX13" fmla="*/ 1685925 w 1686693"/>
              <a:gd name="connsiteY13" fmla="*/ 200025 h 257223"/>
              <a:gd name="connsiteX14" fmla="*/ 1676400 w 1686693"/>
              <a:gd name="connsiteY14" fmla="*/ 66675 h 257223"/>
              <a:gd name="connsiteX15" fmla="*/ 1619250 w 1686693"/>
              <a:gd name="connsiteY15" fmla="*/ 47625 h 257223"/>
              <a:gd name="connsiteX16" fmla="*/ 1476375 w 1686693"/>
              <a:gd name="connsiteY16" fmla="*/ 38100 h 257223"/>
              <a:gd name="connsiteX17" fmla="*/ 1438275 w 1686693"/>
              <a:gd name="connsiteY17" fmla="*/ 28575 h 257223"/>
              <a:gd name="connsiteX18" fmla="*/ 1409700 w 1686693"/>
              <a:gd name="connsiteY18" fmla="*/ 19050 h 257223"/>
              <a:gd name="connsiteX19" fmla="*/ 895350 w 1686693"/>
              <a:gd name="connsiteY19" fmla="*/ 28575 h 257223"/>
              <a:gd name="connsiteX20" fmla="*/ 733425 w 1686693"/>
              <a:gd name="connsiteY20" fmla="*/ 28575 h 257223"/>
              <a:gd name="connsiteX21" fmla="*/ 638175 w 1686693"/>
              <a:gd name="connsiteY21" fmla="*/ 38100 h 257223"/>
              <a:gd name="connsiteX22" fmla="*/ 409575 w 1686693"/>
              <a:gd name="connsiteY22" fmla="*/ 28575 h 257223"/>
              <a:gd name="connsiteX23" fmla="*/ 238125 w 1686693"/>
              <a:gd name="connsiteY23" fmla="*/ 19050 h 257223"/>
              <a:gd name="connsiteX24" fmla="*/ 152400 w 1686693"/>
              <a:gd name="connsiteY24" fmla="*/ 0 h 257223"/>
              <a:gd name="connsiteX25" fmla="*/ 0 w 1686693"/>
              <a:gd name="connsiteY25" fmla="*/ 9525 h 257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686693" h="257223">
                <a:moveTo>
                  <a:pt x="0" y="9525"/>
                </a:moveTo>
                <a:lnTo>
                  <a:pt x="0" y="9525"/>
                </a:lnTo>
                <a:cubicBezTo>
                  <a:pt x="3175" y="41275"/>
                  <a:pt x="5797" y="73085"/>
                  <a:pt x="9525" y="104775"/>
                </a:cubicBezTo>
                <a:cubicBezTo>
                  <a:pt x="12148" y="127072"/>
                  <a:pt x="6997" y="152509"/>
                  <a:pt x="19050" y="171450"/>
                </a:cubicBezTo>
                <a:cubicBezTo>
                  <a:pt x="36686" y="199163"/>
                  <a:pt x="75471" y="209307"/>
                  <a:pt x="104775" y="219075"/>
                </a:cubicBezTo>
                <a:cubicBezTo>
                  <a:pt x="298628" y="197536"/>
                  <a:pt x="59939" y="219075"/>
                  <a:pt x="342900" y="219075"/>
                </a:cubicBezTo>
                <a:cubicBezTo>
                  <a:pt x="415994" y="219075"/>
                  <a:pt x="488950" y="212725"/>
                  <a:pt x="561975" y="209550"/>
                </a:cubicBezTo>
                <a:cubicBezTo>
                  <a:pt x="587375" y="206375"/>
                  <a:pt x="612577" y="200025"/>
                  <a:pt x="638175" y="200025"/>
                </a:cubicBezTo>
                <a:cubicBezTo>
                  <a:pt x="779779" y="200025"/>
                  <a:pt x="754441" y="194330"/>
                  <a:pt x="828675" y="219075"/>
                </a:cubicBezTo>
                <a:cubicBezTo>
                  <a:pt x="838200" y="228600"/>
                  <a:pt x="843915" y="245745"/>
                  <a:pt x="857250" y="247650"/>
                </a:cubicBezTo>
                <a:cubicBezTo>
                  <a:pt x="998615" y="267845"/>
                  <a:pt x="1373704" y="250217"/>
                  <a:pt x="1476375" y="247650"/>
                </a:cubicBezTo>
                <a:lnTo>
                  <a:pt x="1562100" y="238125"/>
                </a:lnTo>
                <a:cubicBezTo>
                  <a:pt x="1596995" y="234636"/>
                  <a:pt x="1633357" y="238913"/>
                  <a:pt x="1666875" y="228600"/>
                </a:cubicBezTo>
                <a:cubicBezTo>
                  <a:pt x="1677816" y="225233"/>
                  <a:pt x="1679575" y="209550"/>
                  <a:pt x="1685925" y="200025"/>
                </a:cubicBezTo>
                <a:cubicBezTo>
                  <a:pt x="1682750" y="155575"/>
                  <a:pt x="1694262" y="107502"/>
                  <a:pt x="1676400" y="66675"/>
                </a:cubicBezTo>
                <a:cubicBezTo>
                  <a:pt x="1668351" y="48278"/>
                  <a:pt x="1639286" y="48961"/>
                  <a:pt x="1619250" y="47625"/>
                </a:cubicBezTo>
                <a:lnTo>
                  <a:pt x="1476375" y="38100"/>
                </a:lnTo>
                <a:cubicBezTo>
                  <a:pt x="1463675" y="34925"/>
                  <a:pt x="1450862" y="32171"/>
                  <a:pt x="1438275" y="28575"/>
                </a:cubicBezTo>
                <a:cubicBezTo>
                  <a:pt x="1428621" y="25817"/>
                  <a:pt x="1419740" y="19050"/>
                  <a:pt x="1409700" y="19050"/>
                </a:cubicBezTo>
                <a:cubicBezTo>
                  <a:pt x="1238221" y="19050"/>
                  <a:pt x="1066800" y="25400"/>
                  <a:pt x="895350" y="28575"/>
                </a:cubicBezTo>
                <a:cubicBezTo>
                  <a:pt x="803771" y="51470"/>
                  <a:pt x="912418" y="28575"/>
                  <a:pt x="733425" y="28575"/>
                </a:cubicBezTo>
                <a:cubicBezTo>
                  <a:pt x="701517" y="28575"/>
                  <a:pt x="669925" y="34925"/>
                  <a:pt x="638175" y="38100"/>
                </a:cubicBezTo>
                <a:lnTo>
                  <a:pt x="409575" y="28575"/>
                </a:lnTo>
                <a:cubicBezTo>
                  <a:pt x="352402" y="25852"/>
                  <a:pt x="295148" y="24009"/>
                  <a:pt x="238125" y="19050"/>
                </a:cubicBezTo>
                <a:cubicBezTo>
                  <a:pt x="219583" y="17438"/>
                  <a:pt x="172309" y="4977"/>
                  <a:pt x="152400" y="0"/>
                </a:cubicBezTo>
                <a:cubicBezTo>
                  <a:pt x="21496" y="10070"/>
                  <a:pt x="25400" y="7937"/>
                  <a:pt x="0" y="9525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638675" y="3324225"/>
            <a:ext cx="1320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Podnikání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705725" y="1602522"/>
            <a:ext cx="3141346" cy="307777"/>
          </a:xfrm>
          <a:prstGeom prst="rect">
            <a:avLst/>
          </a:prstGeom>
          <a:solidFill>
            <a:srgbClr val="AE78D6"/>
          </a:solidFill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Financování</a:t>
            </a:r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7800975" y="1934927"/>
            <a:ext cx="135255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800" dirty="0" smtClean="0"/>
              <a:t>Mikroúvěry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800" dirty="0" smtClean="0"/>
              <a:t>Andělští investoři, přátelé, rodina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800" dirty="0" smtClean="0"/>
              <a:t>Venture capital na úrovni nápadu</a:t>
            </a:r>
            <a:endParaRPr lang="en-US" sz="800" dirty="0"/>
          </a:p>
        </p:txBody>
      </p:sp>
      <p:sp>
        <p:nvSpPr>
          <p:cNvPr id="26" name="TextBox 25"/>
          <p:cNvSpPr txBox="1"/>
          <p:nvPr/>
        </p:nvSpPr>
        <p:spPr>
          <a:xfrm>
            <a:off x="9153525" y="1934927"/>
            <a:ext cx="141922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800" dirty="0" smtClean="0"/>
              <a:t>Rizíkové fondy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800" dirty="0" smtClean="0"/>
              <a:t>Fondy podílového investování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800" dirty="0" smtClean="0"/>
              <a:t>Veřejné kapitálové trhy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800" dirty="0" smtClean="0"/>
              <a:t>Dluh</a:t>
            </a:r>
            <a:endParaRPr lang="en-US" sz="800" dirty="0"/>
          </a:p>
        </p:txBody>
      </p:sp>
      <p:sp>
        <p:nvSpPr>
          <p:cNvPr id="24" name="Freeform 23"/>
          <p:cNvSpPr/>
          <p:nvPr/>
        </p:nvSpPr>
        <p:spPr>
          <a:xfrm>
            <a:off x="7658100" y="2790825"/>
            <a:ext cx="3667125" cy="2724150"/>
          </a:xfrm>
          <a:custGeom>
            <a:avLst/>
            <a:gdLst>
              <a:gd name="connsiteX0" fmla="*/ 314325 w 3667125"/>
              <a:gd name="connsiteY0" fmla="*/ 171450 h 2724150"/>
              <a:gd name="connsiteX1" fmla="*/ 314325 w 3667125"/>
              <a:gd name="connsiteY1" fmla="*/ 171450 h 2724150"/>
              <a:gd name="connsiteX2" fmla="*/ 323850 w 3667125"/>
              <a:gd name="connsiteY2" fmla="*/ 266700 h 2724150"/>
              <a:gd name="connsiteX3" fmla="*/ 342900 w 3667125"/>
              <a:gd name="connsiteY3" fmla="*/ 342900 h 2724150"/>
              <a:gd name="connsiteX4" fmla="*/ 342900 w 3667125"/>
              <a:gd name="connsiteY4" fmla="*/ 762000 h 2724150"/>
              <a:gd name="connsiteX5" fmla="*/ 371475 w 3667125"/>
              <a:gd name="connsiteY5" fmla="*/ 828675 h 2724150"/>
              <a:gd name="connsiteX6" fmla="*/ 381000 w 3667125"/>
              <a:gd name="connsiteY6" fmla="*/ 857250 h 2724150"/>
              <a:gd name="connsiteX7" fmla="*/ 409575 w 3667125"/>
              <a:gd name="connsiteY7" fmla="*/ 914400 h 2724150"/>
              <a:gd name="connsiteX8" fmla="*/ 390525 w 3667125"/>
              <a:gd name="connsiteY8" fmla="*/ 1076325 h 2724150"/>
              <a:gd name="connsiteX9" fmla="*/ 333375 w 3667125"/>
              <a:gd name="connsiteY9" fmla="*/ 1171575 h 2724150"/>
              <a:gd name="connsiteX10" fmla="*/ 285750 w 3667125"/>
              <a:gd name="connsiteY10" fmla="*/ 1228725 h 2724150"/>
              <a:gd name="connsiteX11" fmla="*/ 276225 w 3667125"/>
              <a:gd name="connsiteY11" fmla="*/ 1257300 h 2724150"/>
              <a:gd name="connsiteX12" fmla="*/ 238125 w 3667125"/>
              <a:gd name="connsiteY12" fmla="*/ 1314450 h 2724150"/>
              <a:gd name="connsiteX13" fmla="*/ 200025 w 3667125"/>
              <a:gd name="connsiteY13" fmla="*/ 1400175 h 2724150"/>
              <a:gd name="connsiteX14" fmla="*/ 171450 w 3667125"/>
              <a:gd name="connsiteY14" fmla="*/ 1419225 h 2724150"/>
              <a:gd name="connsiteX15" fmla="*/ 123825 w 3667125"/>
              <a:gd name="connsiteY15" fmla="*/ 1504950 h 2724150"/>
              <a:gd name="connsiteX16" fmla="*/ 104775 w 3667125"/>
              <a:gd name="connsiteY16" fmla="*/ 1533525 h 2724150"/>
              <a:gd name="connsiteX17" fmla="*/ 66675 w 3667125"/>
              <a:gd name="connsiteY17" fmla="*/ 1619250 h 2724150"/>
              <a:gd name="connsiteX18" fmla="*/ 57150 w 3667125"/>
              <a:gd name="connsiteY18" fmla="*/ 1676400 h 2724150"/>
              <a:gd name="connsiteX19" fmla="*/ 28575 w 3667125"/>
              <a:gd name="connsiteY19" fmla="*/ 1990725 h 2724150"/>
              <a:gd name="connsiteX20" fmla="*/ 28575 w 3667125"/>
              <a:gd name="connsiteY20" fmla="*/ 2314575 h 2724150"/>
              <a:gd name="connsiteX21" fmla="*/ 9525 w 3667125"/>
              <a:gd name="connsiteY21" fmla="*/ 2371725 h 2724150"/>
              <a:gd name="connsiteX22" fmla="*/ 0 w 3667125"/>
              <a:gd name="connsiteY22" fmla="*/ 2400300 h 2724150"/>
              <a:gd name="connsiteX23" fmla="*/ 19050 w 3667125"/>
              <a:gd name="connsiteY23" fmla="*/ 2562225 h 2724150"/>
              <a:gd name="connsiteX24" fmla="*/ 38100 w 3667125"/>
              <a:gd name="connsiteY24" fmla="*/ 2590800 h 2724150"/>
              <a:gd name="connsiteX25" fmla="*/ 76200 w 3667125"/>
              <a:gd name="connsiteY25" fmla="*/ 2619375 h 2724150"/>
              <a:gd name="connsiteX26" fmla="*/ 114300 w 3667125"/>
              <a:gd name="connsiteY26" fmla="*/ 2628900 h 2724150"/>
              <a:gd name="connsiteX27" fmla="*/ 142875 w 3667125"/>
              <a:gd name="connsiteY27" fmla="*/ 2647950 h 2724150"/>
              <a:gd name="connsiteX28" fmla="*/ 190500 w 3667125"/>
              <a:gd name="connsiteY28" fmla="*/ 2657475 h 2724150"/>
              <a:gd name="connsiteX29" fmla="*/ 304800 w 3667125"/>
              <a:gd name="connsiteY29" fmla="*/ 2676525 h 2724150"/>
              <a:gd name="connsiteX30" fmla="*/ 352425 w 3667125"/>
              <a:gd name="connsiteY30" fmla="*/ 2686050 h 2724150"/>
              <a:gd name="connsiteX31" fmla="*/ 609600 w 3667125"/>
              <a:gd name="connsiteY31" fmla="*/ 2695575 h 2724150"/>
              <a:gd name="connsiteX32" fmla="*/ 714375 w 3667125"/>
              <a:gd name="connsiteY32" fmla="*/ 2714625 h 2724150"/>
              <a:gd name="connsiteX33" fmla="*/ 752475 w 3667125"/>
              <a:gd name="connsiteY33" fmla="*/ 2724150 h 2724150"/>
              <a:gd name="connsiteX34" fmla="*/ 952500 w 3667125"/>
              <a:gd name="connsiteY34" fmla="*/ 2714625 h 2724150"/>
              <a:gd name="connsiteX35" fmla="*/ 1000125 w 3667125"/>
              <a:gd name="connsiteY35" fmla="*/ 2705100 h 2724150"/>
              <a:gd name="connsiteX36" fmla="*/ 1066800 w 3667125"/>
              <a:gd name="connsiteY36" fmla="*/ 2686050 h 2724150"/>
              <a:gd name="connsiteX37" fmla="*/ 1162050 w 3667125"/>
              <a:gd name="connsiteY37" fmla="*/ 2676525 h 2724150"/>
              <a:gd name="connsiteX38" fmla="*/ 1438275 w 3667125"/>
              <a:gd name="connsiteY38" fmla="*/ 2686050 h 2724150"/>
              <a:gd name="connsiteX39" fmla="*/ 1552575 w 3667125"/>
              <a:gd name="connsiteY39" fmla="*/ 2695575 h 2724150"/>
              <a:gd name="connsiteX40" fmla="*/ 1885950 w 3667125"/>
              <a:gd name="connsiteY40" fmla="*/ 2714625 h 2724150"/>
              <a:gd name="connsiteX41" fmla="*/ 2381250 w 3667125"/>
              <a:gd name="connsiteY41" fmla="*/ 2724150 h 2724150"/>
              <a:gd name="connsiteX42" fmla="*/ 2667000 w 3667125"/>
              <a:gd name="connsiteY42" fmla="*/ 2714625 h 2724150"/>
              <a:gd name="connsiteX43" fmla="*/ 2743200 w 3667125"/>
              <a:gd name="connsiteY43" fmla="*/ 2695575 h 2724150"/>
              <a:gd name="connsiteX44" fmla="*/ 2790825 w 3667125"/>
              <a:gd name="connsiteY44" fmla="*/ 2686050 h 2724150"/>
              <a:gd name="connsiteX45" fmla="*/ 2914650 w 3667125"/>
              <a:gd name="connsiteY45" fmla="*/ 2638425 h 2724150"/>
              <a:gd name="connsiteX46" fmla="*/ 2943225 w 3667125"/>
              <a:gd name="connsiteY46" fmla="*/ 2628900 h 2724150"/>
              <a:gd name="connsiteX47" fmla="*/ 3048000 w 3667125"/>
              <a:gd name="connsiteY47" fmla="*/ 2581275 h 2724150"/>
              <a:gd name="connsiteX48" fmla="*/ 3114675 w 3667125"/>
              <a:gd name="connsiteY48" fmla="*/ 2562225 h 2724150"/>
              <a:gd name="connsiteX49" fmla="*/ 3171825 w 3667125"/>
              <a:gd name="connsiteY49" fmla="*/ 2524125 h 2724150"/>
              <a:gd name="connsiteX50" fmla="*/ 3248025 w 3667125"/>
              <a:gd name="connsiteY50" fmla="*/ 2505075 h 2724150"/>
              <a:gd name="connsiteX51" fmla="*/ 3305175 w 3667125"/>
              <a:gd name="connsiteY51" fmla="*/ 2476500 h 2724150"/>
              <a:gd name="connsiteX52" fmla="*/ 3352800 w 3667125"/>
              <a:gd name="connsiteY52" fmla="*/ 2457450 h 2724150"/>
              <a:gd name="connsiteX53" fmla="*/ 3438525 w 3667125"/>
              <a:gd name="connsiteY53" fmla="*/ 2381250 h 2724150"/>
              <a:gd name="connsiteX54" fmla="*/ 3476625 w 3667125"/>
              <a:gd name="connsiteY54" fmla="*/ 2276475 h 2724150"/>
              <a:gd name="connsiteX55" fmla="*/ 3533775 w 3667125"/>
              <a:gd name="connsiteY55" fmla="*/ 2114550 h 2724150"/>
              <a:gd name="connsiteX56" fmla="*/ 3552825 w 3667125"/>
              <a:gd name="connsiteY56" fmla="*/ 2038350 h 2724150"/>
              <a:gd name="connsiteX57" fmla="*/ 3571875 w 3667125"/>
              <a:gd name="connsiteY57" fmla="*/ 1971675 h 2724150"/>
              <a:gd name="connsiteX58" fmla="*/ 3590925 w 3667125"/>
              <a:gd name="connsiteY58" fmla="*/ 1914525 h 2724150"/>
              <a:gd name="connsiteX59" fmla="*/ 3629025 w 3667125"/>
              <a:gd name="connsiteY59" fmla="*/ 1676400 h 2724150"/>
              <a:gd name="connsiteX60" fmla="*/ 3657600 w 3667125"/>
              <a:gd name="connsiteY60" fmla="*/ 1466850 h 2724150"/>
              <a:gd name="connsiteX61" fmla="*/ 3667125 w 3667125"/>
              <a:gd name="connsiteY61" fmla="*/ 1362075 h 2724150"/>
              <a:gd name="connsiteX62" fmla="*/ 3648075 w 3667125"/>
              <a:gd name="connsiteY62" fmla="*/ 1104900 h 2724150"/>
              <a:gd name="connsiteX63" fmla="*/ 3629025 w 3667125"/>
              <a:gd name="connsiteY63" fmla="*/ 1057275 h 2724150"/>
              <a:gd name="connsiteX64" fmla="*/ 3619500 w 3667125"/>
              <a:gd name="connsiteY64" fmla="*/ 981075 h 2724150"/>
              <a:gd name="connsiteX65" fmla="*/ 3600450 w 3667125"/>
              <a:gd name="connsiteY65" fmla="*/ 952500 h 2724150"/>
              <a:gd name="connsiteX66" fmla="*/ 3590925 w 3667125"/>
              <a:gd name="connsiteY66" fmla="*/ 923925 h 2724150"/>
              <a:gd name="connsiteX67" fmla="*/ 3562350 w 3667125"/>
              <a:gd name="connsiteY67" fmla="*/ 847725 h 2724150"/>
              <a:gd name="connsiteX68" fmla="*/ 3533775 w 3667125"/>
              <a:gd name="connsiteY68" fmla="*/ 790575 h 2724150"/>
              <a:gd name="connsiteX69" fmla="*/ 3524250 w 3667125"/>
              <a:gd name="connsiteY69" fmla="*/ 752475 h 2724150"/>
              <a:gd name="connsiteX70" fmla="*/ 3457575 w 3667125"/>
              <a:gd name="connsiteY70" fmla="*/ 619125 h 2724150"/>
              <a:gd name="connsiteX71" fmla="*/ 3419475 w 3667125"/>
              <a:gd name="connsiteY71" fmla="*/ 561975 h 2724150"/>
              <a:gd name="connsiteX72" fmla="*/ 3352800 w 3667125"/>
              <a:gd name="connsiteY72" fmla="*/ 514350 h 2724150"/>
              <a:gd name="connsiteX73" fmla="*/ 3295650 w 3667125"/>
              <a:gd name="connsiteY73" fmla="*/ 466725 h 2724150"/>
              <a:gd name="connsiteX74" fmla="*/ 3267075 w 3667125"/>
              <a:gd name="connsiteY74" fmla="*/ 428625 h 2724150"/>
              <a:gd name="connsiteX75" fmla="*/ 3228975 w 3667125"/>
              <a:gd name="connsiteY75" fmla="*/ 409575 h 2724150"/>
              <a:gd name="connsiteX76" fmla="*/ 3143250 w 3667125"/>
              <a:gd name="connsiteY76" fmla="*/ 352425 h 2724150"/>
              <a:gd name="connsiteX77" fmla="*/ 3114675 w 3667125"/>
              <a:gd name="connsiteY77" fmla="*/ 333375 h 2724150"/>
              <a:gd name="connsiteX78" fmla="*/ 3067050 w 3667125"/>
              <a:gd name="connsiteY78" fmla="*/ 304800 h 2724150"/>
              <a:gd name="connsiteX79" fmla="*/ 3028950 w 3667125"/>
              <a:gd name="connsiteY79" fmla="*/ 276225 h 2724150"/>
              <a:gd name="connsiteX80" fmla="*/ 2943225 w 3667125"/>
              <a:gd name="connsiteY80" fmla="*/ 228600 h 2724150"/>
              <a:gd name="connsiteX81" fmla="*/ 2800350 w 3667125"/>
              <a:gd name="connsiteY81" fmla="*/ 142875 h 2724150"/>
              <a:gd name="connsiteX82" fmla="*/ 2686050 w 3667125"/>
              <a:gd name="connsiteY82" fmla="*/ 95250 h 2724150"/>
              <a:gd name="connsiteX83" fmla="*/ 2571750 w 3667125"/>
              <a:gd name="connsiteY83" fmla="*/ 76200 h 2724150"/>
              <a:gd name="connsiteX84" fmla="*/ 2476500 w 3667125"/>
              <a:gd name="connsiteY84" fmla="*/ 57150 h 2724150"/>
              <a:gd name="connsiteX85" fmla="*/ 2114550 w 3667125"/>
              <a:gd name="connsiteY85" fmla="*/ 76200 h 2724150"/>
              <a:gd name="connsiteX86" fmla="*/ 1657350 w 3667125"/>
              <a:gd name="connsiteY86" fmla="*/ 85725 h 2724150"/>
              <a:gd name="connsiteX87" fmla="*/ 1609725 w 3667125"/>
              <a:gd name="connsiteY87" fmla="*/ 95250 h 2724150"/>
              <a:gd name="connsiteX88" fmla="*/ 1514475 w 3667125"/>
              <a:gd name="connsiteY88" fmla="*/ 114300 h 2724150"/>
              <a:gd name="connsiteX89" fmla="*/ 1362075 w 3667125"/>
              <a:gd name="connsiteY89" fmla="*/ 161925 h 2724150"/>
              <a:gd name="connsiteX90" fmla="*/ 981075 w 3667125"/>
              <a:gd name="connsiteY90" fmla="*/ 142875 h 2724150"/>
              <a:gd name="connsiteX91" fmla="*/ 952500 w 3667125"/>
              <a:gd name="connsiteY91" fmla="*/ 133350 h 2724150"/>
              <a:gd name="connsiteX92" fmla="*/ 904875 w 3667125"/>
              <a:gd name="connsiteY92" fmla="*/ 114300 h 2724150"/>
              <a:gd name="connsiteX93" fmla="*/ 866775 w 3667125"/>
              <a:gd name="connsiteY93" fmla="*/ 104775 h 2724150"/>
              <a:gd name="connsiteX94" fmla="*/ 819150 w 3667125"/>
              <a:gd name="connsiteY94" fmla="*/ 85725 h 2724150"/>
              <a:gd name="connsiteX95" fmla="*/ 733425 w 3667125"/>
              <a:gd name="connsiteY95" fmla="*/ 57150 h 2724150"/>
              <a:gd name="connsiteX96" fmla="*/ 704850 w 3667125"/>
              <a:gd name="connsiteY96" fmla="*/ 47625 h 2724150"/>
              <a:gd name="connsiteX97" fmla="*/ 657225 w 3667125"/>
              <a:gd name="connsiteY97" fmla="*/ 38100 h 2724150"/>
              <a:gd name="connsiteX98" fmla="*/ 628650 w 3667125"/>
              <a:gd name="connsiteY98" fmla="*/ 28575 h 2724150"/>
              <a:gd name="connsiteX99" fmla="*/ 504825 w 3667125"/>
              <a:gd name="connsiteY99" fmla="*/ 0 h 2724150"/>
              <a:gd name="connsiteX100" fmla="*/ 419100 w 3667125"/>
              <a:gd name="connsiteY100" fmla="*/ 9525 h 2724150"/>
              <a:gd name="connsiteX101" fmla="*/ 381000 w 3667125"/>
              <a:gd name="connsiteY101" fmla="*/ 66675 h 2724150"/>
              <a:gd name="connsiteX102" fmla="*/ 333375 w 3667125"/>
              <a:gd name="connsiteY102" fmla="*/ 114300 h 2724150"/>
              <a:gd name="connsiteX103" fmla="*/ 314325 w 3667125"/>
              <a:gd name="connsiteY103" fmla="*/ 142875 h 2724150"/>
              <a:gd name="connsiteX104" fmla="*/ 314325 w 3667125"/>
              <a:gd name="connsiteY104" fmla="*/ 171450 h 2724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</a:cxnLst>
            <a:rect l="l" t="t" r="r" b="b"/>
            <a:pathLst>
              <a:path w="3667125" h="2724150">
                <a:moveTo>
                  <a:pt x="314325" y="171450"/>
                </a:moveTo>
                <a:lnTo>
                  <a:pt x="314325" y="171450"/>
                </a:lnTo>
                <a:cubicBezTo>
                  <a:pt x="317500" y="203200"/>
                  <a:pt x="318604" y="235226"/>
                  <a:pt x="323850" y="266700"/>
                </a:cubicBezTo>
                <a:cubicBezTo>
                  <a:pt x="328154" y="292525"/>
                  <a:pt x="342900" y="342900"/>
                  <a:pt x="342900" y="342900"/>
                </a:cubicBezTo>
                <a:cubicBezTo>
                  <a:pt x="330260" y="545147"/>
                  <a:pt x="327305" y="512483"/>
                  <a:pt x="342900" y="762000"/>
                </a:cubicBezTo>
                <a:cubicBezTo>
                  <a:pt x="345732" y="807311"/>
                  <a:pt x="353444" y="792614"/>
                  <a:pt x="371475" y="828675"/>
                </a:cubicBezTo>
                <a:cubicBezTo>
                  <a:pt x="375965" y="837655"/>
                  <a:pt x="376510" y="848270"/>
                  <a:pt x="381000" y="857250"/>
                </a:cubicBezTo>
                <a:cubicBezTo>
                  <a:pt x="417929" y="931108"/>
                  <a:pt x="385634" y="842576"/>
                  <a:pt x="409575" y="914400"/>
                </a:cubicBezTo>
                <a:cubicBezTo>
                  <a:pt x="407639" y="937632"/>
                  <a:pt x="403765" y="1036605"/>
                  <a:pt x="390525" y="1076325"/>
                </a:cubicBezTo>
                <a:cubicBezTo>
                  <a:pt x="383009" y="1098874"/>
                  <a:pt x="344244" y="1160706"/>
                  <a:pt x="333375" y="1171575"/>
                </a:cubicBezTo>
                <a:cubicBezTo>
                  <a:pt x="312309" y="1192641"/>
                  <a:pt x="299011" y="1202203"/>
                  <a:pt x="285750" y="1228725"/>
                </a:cubicBezTo>
                <a:cubicBezTo>
                  <a:pt x="281260" y="1237705"/>
                  <a:pt x="281101" y="1248523"/>
                  <a:pt x="276225" y="1257300"/>
                </a:cubicBezTo>
                <a:cubicBezTo>
                  <a:pt x="265106" y="1277314"/>
                  <a:pt x="245365" y="1292730"/>
                  <a:pt x="238125" y="1314450"/>
                </a:cubicBezTo>
                <a:cubicBezTo>
                  <a:pt x="228694" y="1342744"/>
                  <a:pt x="222666" y="1377534"/>
                  <a:pt x="200025" y="1400175"/>
                </a:cubicBezTo>
                <a:cubicBezTo>
                  <a:pt x="191930" y="1408270"/>
                  <a:pt x="180975" y="1412875"/>
                  <a:pt x="171450" y="1419225"/>
                </a:cubicBezTo>
                <a:cubicBezTo>
                  <a:pt x="154685" y="1469520"/>
                  <a:pt x="167494" y="1439446"/>
                  <a:pt x="123825" y="1504950"/>
                </a:cubicBezTo>
                <a:cubicBezTo>
                  <a:pt x="117475" y="1514475"/>
                  <a:pt x="108395" y="1522665"/>
                  <a:pt x="104775" y="1533525"/>
                </a:cubicBezTo>
                <a:cubicBezTo>
                  <a:pt x="82105" y="1601535"/>
                  <a:pt x="96864" y="1573967"/>
                  <a:pt x="66675" y="1619250"/>
                </a:cubicBezTo>
                <a:cubicBezTo>
                  <a:pt x="63500" y="1638300"/>
                  <a:pt x="58754" y="1657154"/>
                  <a:pt x="57150" y="1676400"/>
                </a:cubicBezTo>
                <a:cubicBezTo>
                  <a:pt x="30860" y="1991886"/>
                  <a:pt x="68979" y="1869513"/>
                  <a:pt x="28575" y="1990725"/>
                </a:cubicBezTo>
                <a:cubicBezTo>
                  <a:pt x="35335" y="2119158"/>
                  <a:pt x="46285" y="2190602"/>
                  <a:pt x="28575" y="2314575"/>
                </a:cubicBezTo>
                <a:cubicBezTo>
                  <a:pt x="25735" y="2334454"/>
                  <a:pt x="15875" y="2352675"/>
                  <a:pt x="9525" y="2371725"/>
                </a:cubicBezTo>
                <a:lnTo>
                  <a:pt x="0" y="2400300"/>
                </a:lnTo>
                <a:cubicBezTo>
                  <a:pt x="1505" y="2421370"/>
                  <a:pt x="-2599" y="2518927"/>
                  <a:pt x="19050" y="2562225"/>
                </a:cubicBezTo>
                <a:cubicBezTo>
                  <a:pt x="24170" y="2572464"/>
                  <a:pt x="30005" y="2582705"/>
                  <a:pt x="38100" y="2590800"/>
                </a:cubicBezTo>
                <a:cubicBezTo>
                  <a:pt x="49325" y="2602025"/>
                  <a:pt x="62001" y="2612275"/>
                  <a:pt x="76200" y="2619375"/>
                </a:cubicBezTo>
                <a:cubicBezTo>
                  <a:pt x="87909" y="2625229"/>
                  <a:pt x="101600" y="2625725"/>
                  <a:pt x="114300" y="2628900"/>
                </a:cubicBezTo>
                <a:cubicBezTo>
                  <a:pt x="123825" y="2635250"/>
                  <a:pt x="132156" y="2643930"/>
                  <a:pt x="142875" y="2647950"/>
                </a:cubicBezTo>
                <a:cubicBezTo>
                  <a:pt x="158034" y="2653634"/>
                  <a:pt x="174794" y="2653548"/>
                  <a:pt x="190500" y="2657475"/>
                </a:cubicBezTo>
                <a:cubicBezTo>
                  <a:pt x="299692" y="2684773"/>
                  <a:pt x="56348" y="2641032"/>
                  <a:pt x="304800" y="2676525"/>
                </a:cubicBezTo>
                <a:cubicBezTo>
                  <a:pt x="320827" y="2678815"/>
                  <a:pt x="336267" y="2685040"/>
                  <a:pt x="352425" y="2686050"/>
                </a:cubicBezTo>
                <a:cubicBezTo>
                  <a:pt x="438042" y="2691401"/>
                  <a:pt x="523875" y="2692400"/>
                  <a:pt x="609600" y="2695575"/>
                </a:cubicBezTo>
                <a:cubicBezTo>
                  <a:pt x="650957" y="2702468"/>
                  <a:pt x="674437" y="2705750"/>
                  <a:pt x="714375" y="2714625"/>
                </a:cubicBezTo>
                <a:cubicBezTo>
                  <a:pt x="727154" y="2717465"/>
                  <a:pt x="739775" y="2720975"/>
                  <a:pt x="752475" y="2724150"/>
                </a:cubicBezTo>
                <a:cubicBezTo>
                  <a:pt x="819150" y="2720975"/>
                  <a:pt x="885946" y="2719745"/>
                  <a:pt x="952500" y="2714625"/>
                </a:cubicBezTo>
                <a:cubicBezTo>
                  <a:pt x="968642" y="2713383"/>
                  <a:pt x="984419" y="2709027"/>
                  <a:pt x="1000125" y="2705100"/>
                </a:cubicBezTo>
                <a:cubicBezTo>
                  <a:pt x="1036311" y="2696053"/>
                  <a:pt x="1025228" y="2691989"/>
                  <a:pt x="1066800" y="2686050"/>
                </a:cubicBezTo>
                <a:cubicBezTo>
                  <a:pt x="1098388" y="2681537"/>
                  <a:pt x="1130300" y="2679700"/>
                  <a:pt x="1162050" y="2676525"/>
                </a:cubicBezTo>
                <a:lnTo>
                  <a:pt x="1438275" y="2686050"/>
                </a:lnTo>
                <a:cubicBezTo>
                  <a:pt x="1476462" y="2687913"/>
                  <a:pt x="1514456" y="2692643"/>
                  <a:pt x="1552575" y="2695575"/>
                </a:cubicBezTo>
                <a:cubicBezTo>
                  <a:pt x="1663667" y="2704121"/>
                  <a:pt x="1774483" y="2711571"/>
                  <a:pt x="1885950" y="2714625"/>
                </a:cubicBezTo>
                <a:lnTo>
                  <a:pt x="2381250" y="2724150"/>
                </a:lnTo>
                <a:cubicBezTo>
                  <a:pt x="2476500" y="2720975"/>
                  <a:pt x="2571993" y="2722126"/>
                  <a:pt x="2667000" y="2714625"/>
                </a:cubicBezTo>
                <a:cubicBezTo>
                  <a:pt x="2693101" y="2712564"/>
                  <a:pt x="2717689" y="2701462"/>
                  <a:pt x="2743200" y="2695575"/>
                </a:cubicBezTo>
                <a:cubicBezTo>
                  <a:pt x="2758975" y="2691935"/>
                  <a:pt x="2775466" y="2691170"/>
                  <a:pt x="2790825" y="2686050"/>
                </a:cubicBezTo>
                <a:cubicBezTo>
                  <a:pt x="2832778" y="2672066"/>
                  <a:pt x="2872697" y="2652409"/>
                  <a:pt x="2914650" y="2638425"/>
                </a:cubicBezTo>
                <a:cubicBezTo>
                  <a:pt x="2924175" y="2635250"/>
                  <a:pt x="2933997" y="2632855"/>
                  <a:pt x="2943225" y="2628900"/>
                </a:cubicBezTo>
                <a:cubicBezTo>
                  <a:pt x="3015863" y="2597769"/>
                  <a:pt x="2946288" y="2617601"/>
                  <a:pt x="3048000" y="2581275"/>
                </a:cubicBezTo>
                <a:cubicBezTo>
                  <a:pt x="3069768" y="2573501"/>
                  <a:pt x="3092450" y="2568575"/>
                  <a:pt x="3114675" y="2562225"/>
                </a:cubicBezTo>
                <a:cubicBezTo>
                  <a:pt x="3133725" y="2549525"/>
                  <a:pt x="3149374" y="2528615"/>
                  <a:pt x="3171825" y="2524125"/>
                </a:cubicBezTo>
                <a:cubicBezTo>
                  <a:pt x="3197095" y="2519071"/>
                  <a:pt x="3224061" y="2515726"/>
                  <a:pt x="3248025" y="2505075"/>
                </a:cubicBezTo>
                <a:cubicBezTo>
                  <a:pt x="3267488" y="2496425"/>
                  <a:pt x="3285786" y="2485313"/>
                  <a:pt x="3305175" y="2476500"/>
                </a:cubicBezTo>
                <a:cubicBezTo>
                  <a:pt x="3320740" y="2469425"/>
                  <a:pt x="3337507" y="2465096"/>
                  <a:pt x="3352800" y="2457450"/>
                </a:cubicBezTo>
                <a:cubicBezTo>
                  <a:pt x="3379643" y="2444029"/>
                  <a:pt x="3430110" y="2398079"/>
                  <a:pt x="3438525" y="2381250"/>
                </a:cubicBezTo>
                <a:cubicBezTo>
                  <a:pt x="3474961" y="2308377"/>
                  <a:pt x="3442199" y="2379753"/>
                  <a:pt x="3476625" y="2276475"/>
                </a:cubicBezTo>
                <a:cubicBezTo>
                  <a:pt x="3509051" y="2179198"/>
                  <a:pt x="3493885" y="2274111"/>
                  <a:pt x="3533775" y="2114550"/>
                </a:cubicBezTo>
                <a:cubicBezTo>
                  <a:pt x="3540125" y="2089150"/>
                  <a:pt x="3546079" y="2063648"/>
                  <a:pt x="3552825" y="2038350"/>
                </a:cubicBezTo>
                <a:cubicBezTo>
                  <a:pt x="3558781" y="2016016"/>
                  <a:pt x="3565077" y="1993767"/>
                  <a:pt x="3571875" y="1971675"/>
                </a:cubicBezTo>
                <a:cubicBezTo>
                  <a:pt x="3577780" y="1952483"/>
                  <a:pt x="3586326" y="1934072"/>
                  <a:pt x="3590925" y="1914525"/>
                </a:cubicBezTo>
                <a:cubicBezTo>
                  <a:pt x="3605697" y="1851744"/>
                  <a:pt x="3620526" y="1735893"/>
                  <a:pt x="3629025" y="1676400"/>
                </a:cubicBezTo>
                <a:cubicBezTo>
                  <a:pt x="3636343" y="1625175"/>
                  <a:pt x="3654848" y="1497124"/>
                  <a:pt x="3657600" y="1466850"/>
                </a:cubicBezTo>
                <a:lnTo>
                  <a:pt x="3667125" y="1362075"/>
                </a:lnTo>
                <a:cubicBezTo>
                  <a:pt x="3666250" y="1347196"/>
                  <a:pt x="3656770" y="1148373"/>
                  <a:pt x="3648075" y="1104900"/>
                </a:cubicBezTo>
                <a:cubicBezTo>
                  <a:pt x="3644722" y="1088134"/>
                  <a:pt x="3635375" y="1073150"/>
                  <a:pt x="3629025" y="1057275"/>
                </a:cubicBezTo>
                <a:cubicBezTo>
                  <a:pt x="3625850" y="1031875"/>
                  <a:pt x="3626235" y="1005771"/>
                  <a:pt x="3619500" y="981075"/>
                </a:cubicBezTo>
                <a:cubicBezTo>
                  <a:pt x="3616488" y="970031"/>
                  <a:pt x="3605570" y="962739"/>
                  <a:pt x="3600450" y="952500"/>
                </a:cubicBezTo>
                <a:cubicBezTo>
                  <a:pt x="3595960" y="943520"/>
                  <a:pt x="3594356" y="933361"/>
                  <a:pt x="3590925" y="923925"/>
                </a:cubicBezTo>
                <a:cubicBezTo>
                  <a:pt x="3581654" y="898431"/>
                  <a:pt x="3573036" y="872659"/>
                  <a:pt x="3562350" y="847725"/>
                </a:cubicBezTo>
                <a:cubicBezTo>
                  <a:pt x="3553960" y="828149"/>
                  <a:pt x="3541685" y="810350"/>
                  <a:pt x="3533775" y="790575"/>
                </a:cubicBezTo>
                <a:cubicBezTo>
                  <a:pt x="3528913" y="778420"/>
                  <a:pt x="3528390" y="764894"/>
                  <a:pt x="3524250" y="752475"/>
                </a:cubicBezTo>
                <a:cubicBezTo>
                  <a:pt x="3508431" y="705017"/>
                  <a:pt x="3484323" y="661157"/>
                  <a:pt x="3457575" y="619125"/>
                </a:cubicBezTo>
                <a:cubicBezTo>
                  <a:pt x="3445283" y="599809"/>
                  <a:pt x="3435664" y="578164"/>
                  <a:pt x="3419475" y="561975"/>
                </a:cubicBezTo>
                <a:cubicBezTo>
                  <a:pt x="3400162" y="542662"/>
                  <a:pt x="3375025" y="530225"/>
                  <a:pt x="3352800" y="514350"/>
                </a:cubicBezTo>
                <a:cubicBezTo>
                  <a:pt x="3304223" y="441484"/>
                  <a:pt x="3370844" y="531177"/>
                  <a:pt x="3295650" y="466725"/>
                </a:cubicBezTo>
                <a:cubicBezTo>
                  <a:pt x="3283597" y="456394"/>
                  <a:pt x="3279128" y="438956"/>
                  <a:pt x="3267075" y="428625"/>
                </a:cubicBezTo>
                <a:cubicBezTo>
                  <a:pt x="3256294" y="419384"/>
                  <a:pt x="3241068" y="417017"/>
                  <a:pt x="3228975" y="409575"/>
                </a:cubicBezTo>
                <a:cubicBezTo>
                  <a:pt x="3199727" y="391576"/>
                  <a:pt x="3171825" y="371475"/>
                  <a:pt x="3143250" y="352425"/>
                </a:cubicBezTo>
                <a:cubicBezTo>
                  <a:pt x="3133725" y="346075"/>
                  <a:pt x="3124383" y="339442"/>
                  <a:pt x="3114675" y="333375"/>
                </a:cubicBezTo>
                <a:cubicBezTo>
                  <a:pt x="3098976" y="323563"/>
                  <a:pt x="3081861" y="315908"/>
                  <a:pt x="3067050" y="304800"/>
                </a:cubicBezTo>
                <a:cubicBezTo>
                  <a:pt x="3054350" y="295275"/>
                  <a:pt x="3042412" y="284639"/>
                  <a:pt x="3028950" y="276225"/>
                </a:cubicBezTo>
                <a:cubicBezTo>
                  <a:pt x="2935683" y="217933"/>
                  <a:pt x="3053365" y="304851"/>
                  <a:pt x="2943225" y="228600"/>
                </a:cubicBezTo>
                <a:cubicBezTo>
                  <a:pt x="2805814" y="133469"/>
                  <a:pt x="2928093" y="201833"/>
                  <a:pt x="2800350" y="142875"/>
                </a:cubicBezTo>
                <a:cubicBezTo>
                  <a:pt x="2736276" y="113302"/>
                  <a:pt x="2753001" y="113509"/>
                  <a:pt x="2686050" y="95250"/>
                </a:cubicBezTo>
                <a:cubicBezTo>
                  <a:pt x="2648201" y="84928"/>
                  <a:pt x="2610365" y="83014"/>
                  <a:pt x="2571750" y="76200"/>
                </a:cubicBezTo>
                <a:cubicBezTo>
                  <a:pt x="2539864" y="70573"/>
                  <a:pt x="2476500" y="57150"/>
                  <a:pt x="2476500" y="57150"/>
                </a:cubicBezTo>
                <a:lnTo>
                  <a:pt x="2114550" y="76200"/>
                </a:lnTo>
                <a:cubicBezTo>
                  <a:pt x="1962210" y="81514"/>
                  <a:pt x="1809675" y="79977"/>
                  <a:pt x="1657350" y="85725"/>
                </a:cubicBezTo>
                <a:cubicBezTo>
                  <a:pt x="1641172" y="86335"/>
                  <a:pt x="1625653" y="92354"/>
                  <a:pt x="1609725" y="95250"/>
                </a:cubicBezTo>
                <a:cubicBezTo>
                  <a:pt x="1571641" y="102174"/>
                  <a:pt x="1549635" y="103313"/>
                  <a:pt x="1514475" y="114300"/>
                </a:cubicBezTo>
                <a:cubicBezTo>
                  <a:pt x="1345516" y="167100"/>
                  <a:pt x="1452905" y="139217"/>
                  <a:pt x="1362075" y="161925"/>
                </a:cubicBezTo>
                <a:lnTo>
                  <a:pt x="981075" y="142875"/>
                </a:lnTo>
                <a:cubicBezTo>
                  <a:pt x="971059" y="142176"/>
                  <a:pt x="961901" y="136875"/>
                  <a:pt x="952500" y="133350"/>
                </a:cubicBezTo>
                <a:cubicBezTo>
                  <a:pt x="936491" y="127347"/>
                  <a:pt x="921095" y="119707"/>
                  <a:pt x="904875" y="114300"/>
                </a:cubicBezTo>
                <a:cubicBezTo>
                  <a:pt x="892456" y="110160"/>
                  <a:pt x="879194" y="108915"/>
                  <a:pt x="866775" y="104775"/>
                </a:cubicBezTo>
                <a:cubicBezTo>
                  <a:pt x="850555" y="99368"/>
                  <a:pt x="835252" y="91476"/>
                  <a:pt x="819150" y="85725"/>
                </a:cubicBezTo>
                <a:cubicBezTo>
                  <a:pt x="790784" y="75594"/>
                  <a:pt x="762000" y="66675"/>
                  <a:pt x="733425" y="57150"/>
                </a:cubicBezTo>
                <a:cubicBezTo>
                  <a:pt x="723900" y="53975"/>
                  <a:pt x="714695" y="49594"/>
                  <a:pt x="704850" y="47625"/>
                </a:cubicBezTo>
                <a:cubicBezTo>
                  <a:pt x="688975" y="44450"/>
                  <a:pt x="672931" y="42027"/>
                  <a:pt x="657225" y="38100"/>
                </a:cubicBezTo>
                <a:cubicBezTo>
                  <a:pt x="647485" y="35665"/>
                  <a:pt x="638433" y="30833"/>
                  <a:pt x="628650" y="28575"/>
                </a:cubicBezTo>
                <a:cubicBezTo>
                  <a:pt x="492026" y="-2954"/>
                  <a:pt x="573894" y="23023"/>
                  <a:pt x="504825" y="0"/>
                </a:cubicBezTo>
                <a:cubicBezTo>
                  <a:pt x="476250" y="3175"/>
                  <a:pt x="446375" y="433"/>
                  <a:pt x="419100" y="9525"/>
                </a:cubicBezTo>
                <a:cubicBezTo>
                  <a:pt x="386599" y="20359"/>
                  <a:pt x="392419" y="43836"/>
                  <a:pt x="381000" y="66675"/>
                </a:cubicBezTo>
                <a:cubicBezTo>
                  <a:pt x="365125" y="98425"/>
                  <a:pt x="361950" y="95250"/>
                  <a:pt x="333375" y="114300"/>
                </a:cubicBezTo>
                <a:cubicBezTo>
                  <a:pt x="327025" y="123825"/>
                  <a:pt x="319445" y="132636"/>
                  <a:pt x="314325" y="142875"/>
                </a:cubicBezTo>
                <a:cubicBezTo>
                  <a:pt x="309835" y="151855"/>
                  <a:pt x="314325" y="166688"/>
                  <a:pt x="314325" y="17145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7915275" y="3474048"/>
            <a:ext cx="2857500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Úspěšné přiběhy</a:t>
            </a:r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7915275" y="3876675"/>
            <a:ext cx="2876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800" dirty="0" smtClean="0"/>
              <a:t>Patrné úspěchy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800" dirty="0" smtClean="0"/>
              <a:t>Vytváření bohatství pro zakladatele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800" dirty="0" smtClean="0"/>
              <a:t>Mezinarodní reputace</a:t>
            </a:r>
            <a:endParaRPr lang="en-US" sz="800" dirty="0"/>
          </a:p>
        </p:txBody>
      </p:sp>
      <p:sp>
        <p:nvSpPr>
          <p:cNvPr id="30" name="TextBox 29"/>
          <p:cNvSpPr txBox="1"/>
          <p:nvPr/>
        </p:nvSpPr>
        <p:spPr>
          <a:xfrm>
            <a:off x="7915275" y="4338340"/>
            <a:ext cx="2857500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Veřejné normy</a:t>
            </a:r>
            <a:endParaRPr lang="en-US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7915275" y="4740967"/>
            <a:ext cx="2876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800" dirty="0" smtClean="0"/>
              <a:t>Tolerování rizika, chyb, problemů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800" dirty="0" smtClean="0"/>
              <a:t>Inovace, tvořlivost, experimentování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800" dirty="0" smtClean="0"/>
              <a:t>Vytváření bohatství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800" dirty="0" smtClean="0"/>
              <a:t>Ambice, činorodost, hlad po podnikanání</a:t>
            </a:r>
            <a:endParaRPr lang="en-US" sz="800" dirty="0"/>
          </a:p>
        </p:txBody>
      </p:sp>
      <p:sp>
        <p:nvSpPr>
          <p:cNvPr id="28" name="Freeform 27"/>
          <p:cNvSpPr/>
          <p:nvPr/>
        </p:nvSpPr>
        <p:spPr>
          <a:xfrm>
            <a:off x="6420255" y="5291847"/>
            <a:ext cx="4815192" cy="1352144"/>
          </a:xfrm>
          <a:custGeom>
            <a:avLst/>
            <a:gdLst>
              <a:gd name="connsiteX0" fmla="*/ 0 w 4815192"/>
              <a:gd name="connsiteY0" fmla="*/ 0 h 1352144"/>
              <a:gd name="connsiteX1" fmla="*/ 0 w 4815192"/>
              <a:gd name="connsiteY1" fmla="*/ 0 h 1352144"/>
              <a:gd name="connsiteX2" fmla="*/ 107005 w 4815192"/>
              <a:gd name="connsiteY2" fmla="*/ 846306 h 1352144"/>
              <a:gd name="connsiteX3" fmla="*/ 116732 w 4815192"/>
              <a:gd name="connsiteY3" fmla="*/ 894944 h 1352144"/>
              <a:gd name="connsiteX4" fmla="*/ 136188 w 4815192"/>
              <a:gd name="connsiteY4" fmla="*/ 1050587 h 1352144"/>
              <a:gd name="connsiteX5" fmla="*/ 145915 w 4815192"/>
              <a:gd name="connsiteY5" fmla="*/ 1118681 h 1352144"/>
              <a:gd name="connsiteX6" fmla="*/ 165371 w 4815192"/>
              <a:gd name="connsiteY6" fmla="*/ 1177047 h 1352144"/>
              <a:gd name="connsiteX7" fmla="*/ 233464 w 4815192"/>
              <a:gd name="connsiteY7" fmla="*/ 1157591 h 1352144"/>
              <a:gd name="connsiteX8" fmla="*/ 262647 w 4815192"/>
              <a:gd name="connsiteY8" fmla="*/ 1128408 h 1352144"/>
              <a:gd name="connsiteX9" fmla="*/ 321013 w 4815192"/>
              <a:gd name="connsiteY9" fmla="*/ 1108953 h 1352144"/>
              <a:gd name="connsiteX10" fmla="*/ 496111 w 4815192"/>
              <a:gd name="connsiteY10" fmla="*/ 1118681 h 1352144"/>
              <a:gd name="connsiteX11" fmla="*/ 690664 w 4815192"/>
              <a:gd name="connsiteY11" fmla="*/ 1128408 h 1352144"/>
              <a:gd name="connsiteX12" fmla="*/ 749030 w 4815192"/>
              <a:gd name="connsiteY12" fmla="*/ 1147864 h 1352144"/>
              <a:gd name="connsiteX13" fmla="*/ 807396 w 4815192"/>
              <a:gd name="connsiteY13" fmla="*/ 1157591 h 1352144"/>
              <a:gd name="connsiteX14" fmla="*/ 1400783 w 4815192"/>
              <a:gd name="connsiteY14" fmla="*/ 1157591 h 1352144"/>
              <a:gd name="connsiteX15" fmla="*/ 1770434 w 4815192"/>
              <a:gd name="connsiteY15" fmla="*/ 1167319 h 1352144"/>
              <a:gd name="connsiteX16" fmla="*/ 1964988 w 4815192"/>
              <a:gd name="connsiteY16" fmla="*/ 1186774 h 1352144"/>
              <a:gd name="connsiteX17" fmla="*/ 2091447 w 4815192"/>
              <a:gd name="connsiteY17" fmla="*/ 1206230 h 1352144"/>
              <a:gd name="connsiteX18" fmla="*/ 2120630 w 4815192"/>
              <a:gd name="connsiteY18" fmla="*/ 1215957 h 1352144"/>
              <a:gd name="connsiteX19" fmla="*/ 2169268 w 4815192"/>
              <a:gd name="connsiteY19" fmla="*/ 1225685 h 1352144"/>
              <a:gd name="connsiteX20" fmla="*/ 2198451 w 4815192"/>
              <a:gd name="connsiteY20" fmla="*/ 1235413 h 1352144"/>
              <a:gd name="connsiteX21" fmla="*/ 2334639 w 4815192"/>
              <a:gd name="connsiteY21" fmla="*/ 1254868 h 1352144"/>
              <a:gd name="connsiteX22" fmla="*/ 2363822 w 4815192"/>
              <a:gd name="connsiteY22" fmla="*/ 1264596 h 1352144"/>
              <a:gd name="connsiteX23" fmla="*/ 2597285 w 4815192"/>
              <a:gd name="connsiteY23" fmla="*/ 1245140 h 1352144"/>
              <a:gd name="connsiteX24" fmla="*/ 2655651 w 4815192"/>
              <a:gd name="connsiteY24" fmla="*/ 1215957 h 1352144"/>
              <a:gd name="connsiteX25" fmla="*/ 2714017 w 4815192"/>
              <a:gd name="connsiteY25" fmla="*/ 1196502 h 1352144"/>
              <a:gd name="connsiteX26" fmla="*/ 2801566 w 4815192"/>
              <a:gd name="connsiteY26" fmla="*/ 1206230 h 1352144"/>
              <a:gd name="connsiteX27" fmla="*/ 2830749 w 4815192"/>
              <a:gd name="connsiteY27" fmla="*/ 1215957 h 1352144"/>
              <a:gd name="connsiteX28" fmla="*/ 3015575 w 4815192"/>
              <a:gd name="connsiteY28" fmla="*/ 1186774 h 1352144"/>
              <a:gd name="connsiteX29" fmla="*/ 3112851 w 4815192"/>
              <a:gd name="connsiteY29" fmla="*/ 1157591 h 1352144"/>
              <a:gd name="connsiteX30" fmla="*/ 3200400 w 4815192"/>
              <a:gd name="connsiteY30" fmla="*/ 1138136 h 1352144"/>
              <a:gd name="connsiteX31" fmla="*/ 3258766 w 4815192"/>
              <a:gd name="connsiteY31" fmla="*/ 1118681 h 1352144"/>
              <a:gd name="connsiteX32" fmla="*/ 3472775 w 4815192"/>
              <a:gd name="connsiteY32" fmla="*/ 1108953 h 1352144"/>
              <a:gd name="connsiteX33" fmla="*/ 3618690 w 4815192"/>
              <a:gd name="connsiteY33" fmla="*/ 1079770 h 1352144"/>
              <a:gd name="connsiteX34" fmla="*/ 3735422 w 4815192"/>
              <a:gd name="connsiteY34" fmla="*/ 1089498 h 1352144"/>
              <a:gd name="connsiteX35" fmla="*/ 3764605 w 4815192"/>
              <a:gd name="connsiteY35" fmla="*/ 1099225 h 1352144"/>
              <a:gd name="connsiteX36" fmla="*/ 3842426 w 4815192"/>
              <a:gd name="connsiteY36" fmla="*/ 1128408 h 1352144"/>
              <a:gd name="connsiteX37" fmla="*/ 3881336 w 4815192"/>
              <a:gd name="connsiteY37" fmla="*/ 1138136 h 1352144"/>
              <a:gd name="connsiteX38" fmla="*/ 4017524 w 4815192"/>
              <a:gd name="connsiteY38" fmla="*/ 1177047 h 1352144"/>
              <a:gd name="connsiteX39" fmla="*/ 4085617 w 4815192"/>
              <a:gd name="connsiteY39" fmla="*/ 1206230 h 1352144"/>
              <a:gd name="connsiteX40" fmla="*/ 4250988 w 4815192"/>
              <a:gd name="connsiteY40" fmla="*/ 1284051 h 1352144"/>
              <a:gd name="connsiteX41" fmla="*/ 4299626 w 4815192"/>
              <a:gd name="connsiteY41" fmla="*/ 1293779 h 1352144"/>
              <a:gd name="connsiteX42" fmla="*/ 4357992 w 4815192"/>
              <a:gd name="connsiteY42" fmla="*/ 1313234 h 1352144"/>
              <a:gd name="connsiteX43" fmla="*/ 4503907 w 4815192"/>
              <a:gd name="connsiteY43" fmla="*/ 1332689 h 1352144"/>
              <a:gd name="connsiteX44" fmla="*/ 4601183 w 4815192"/>
              <a:gd name="connsiteY44" fmla="*/ 1352144 h 1352144"/>
              <a:gd name="connsiteX45" fmla="*/ 4649822 w 4815192"/>
              <a:gd name="connsiteY45" fmla="*/ 1313234 h 1352144"/>
              <a:gd name="connsiteX46" fmla="*/ 4669277 w 4815192"/>
              <a:gd name="connsiteY46" fmla="*/ 1284051 h 1352144"/>
              <a:gd name="connsiteX47" fmla="*/ 4747098 w 4815192"/>
              <a:gd name="connsiteY47" fmla="*/ 1235413 h 1352144"/>
              <a:gd name="connsiteX48" fmla="*/ 4776281 w 4815192"/>
              <a:gd name="connsiteY48" fmla="*/ 1215957 h 1352144"/>
              <a:gd name="connsiteX49" fmla="*/ 4776281 w 4815192"/>
              <a:gd name="connsiteY49" fmla="*/ 1147864 h 1352144"/>
              <a:gd name="connsiteX50" fmla="*/ 4795736 w 4815192"/>
              <a:gd name="connsiteY50" fmla="*/ 992221 h 1352144"/>
              <a:gd name="connsiteX51" fmla="*/ 4805464 w 4815192"/>
              <a:gd name="connsiteY51" fmla="*/ 963038 h 1352144"/>
              <a:gd name="connsiteX52" fmla="*/ 4815192 w 4815192"/>
              <a:gd name="connsiteY52" fmla="*/ 924127 h 1352144"/>
              <a:gd name="connsiteX53" fmla="*/ 4805464 w 4815192"/>
              <a:gd name="connsiteY53" fmla="*/ 797668 h 1352144"/>
              <a:gd name="connsiteX54" fmla="*/ 4776281 w 4815192"/>
              <a:gd name="connsiteY54" fmla="*/ 758757 h 1352144"/>
              <a:gd name="connsiteX55" fmla="*/ 4747098 w 4815192"/>
              <a:gd name="connsiteY55" fmla="*/ 700391 h 1352144"/>
              <a:gd name="connsiteX56" fmla="*/ 4688732 w 4815192"/>
              <a:gd name="connsiteY56" fmla="*/ 564204 h 1352144"/>
              <a:gd name="connsiteX57" fmla="*/ 4669277 w 4815192"/>
              <a:gd name="connsiteY57" fmla="*/ 486383 h 1352144"/>
              <a:gd name="connsiteX58" fmla="*/ 4640094 w 4815192"/>
              <a:gd name="connsiteY58" fmla="*/ 447472 h 1352144"/>
              <a:gd name="connsiteX59" fmla="*/ 4542817 w 4815192"/>
              <a:gd name="connsiteY59" fmla="*/ 330740 h 1352144"/>
              <a:gd name="connsiteX60" fmla="*/ 4474724 w 4815192"/>
              <a:gd name="connsiteY60" fmla="*/ 272374 h 1352144"/>
              <a:gd name="connsiteX61" fmla="*/ 4445541 w 4815192"/>
              <a:gd name="connsiteY61" fmla="*/ 262647 h 1352144"/>
              <a:gd name="connsiteX62" fmla="*/ 4396902 w 4815192"/>
              <a:gd name="connsiteY62" fmla="*/ 223736 h 1352144"/>
              <a:gd name="connsiteX63" fmla="*/ 4338536 w 4815192"/>
              <a:gd name="connsiteY63" fmla="*/ 165370 h 1352144"/>
              <a:gd name="connsiteX64" fmla="*/ 4280171 w 4815192"/>
              <a:gd name="connsiteY64" fmla="*/ 145915 h 1352144"/>
              <a:gd name="connsiteX65" fmla="*/ 4250988 w 4815192"/>
              <a:gd name="connsiteY65" fmla="*/ 136187 h 1352144"/>
              <a:gd name="connsiteX66" fmla="*/ 4163439 w 4815192"/>
              <a:gd name="connsiteY66" fmla="*/ 107004 h 1352144"/>
              <a:gd name="connsiteX67" fmla="*/ 3715966 w 4815192"/>
              <a:gd name="connsiteY67" fmla="*/ 97276 h 1352144"/>
              <a:gd name="connsiteX68" fmla="*/ 3365771 w 4815192"/>
              <a:gd name="connsiteY68" fmla="*/ 87549 h 1352144"/>
              <a:gd name="connsiteX69" fmla="*/ 3180945 w 4815192"/>
              <a:gd name="connsiteY69" fmla="*/ 87549 h 1352144"/>
              <a:gd name="connsiteX70" fmla="*/ 2830749 w 4815192"/>
              <a:gd name="connsiteY70" fmla="*/ 97276 h 1352144"/>
              <a:gd name="connsiteX71" fmla="*/ 2149813 w 4815192"/>
              <a:gd name="connsiteY71" fmla="*/ 87549 h 1352144"/>
              <a:gd name="connsiteX72" fmla="*/ 2081719 w 4815192"/>
              <a:gd name="connsiteY72" fmla="*/ 68093 h 1352144"/>
              <a:gd name="connsiteX73" fmla="*/ 2023354 w 4815192"/>
              <a:gd name="connsiteY73" fmla="*/ 58366 h 1352144"/>
              <a:gd name="connsiteX74" fmla="*/ 1887166 w 4815192"/>
              <a:gd name="connsiteY74" fmla="*/ 29183 h 1352144"/>
              <a:gd name="connsiteX75" fmla="*/ 1303507 w 4815192"/>
              <a:gd name="connsiteY75" fmla="*/ 48638 h 1352144"/>
              <a:gd name="connsiteX76" fmla="*/ 1177047 w 4815192"/>
              <a:gd name="connsiteY76" fmla="*/ 58366 h 1352144"/>
              <a:gd name="connsiteX77" fmla="*/ 476656 w 4815192"/>
              <a:gd name="connsiteY77" fmla="*/ 58366 h 1352144"/>
              <a:gd name="connsiteX78" fmla="*/ 252919 w 4815192"/>
              <a:gd name="connsiteY78" fmla="*/ 38910 h 1352144"/>
              <a:gd name="connsiteX79" fmla="*/ 126460 w 4815192"/>
              <a:gd name="connsiteY79" fmla="*/ 29183 h 1352144"/>
              <a:gd name="connsiteX80" fmla="*/ 48639 w 4815192"/>
              <a:gd name="connsiteY80" fmla="*/ 29183 h 1352144"/>
              <a:gd name="connsiteX81" fmla="*/ 48639 w 4815192"/>
              <a:gd name="connsiteY81" fmla="*/ 38910 h 1352144"/>
              <a:gd name="connsiteX82" fmla="*/ 0 w 4815192"/>
              <a:gd name="connsiteY82" fmla="*/ 0 h 1352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4815192" h="1352144">
                <a:moveTo>
                  <a:pt x="0" y="0"/>
                </a:moveTo>
                <a:lnTo>
                  <a:pt x="0" y="0"/>
                </a:lnTo>
                <a:cubicBezTo>
                  <a:pt x="35668" y="282102"/>
                  <a:pt x="70228" y="564346"/>
                  <a:pt x="107005" y="846306"/>
                </a:cubicBezTo>
                <a:cubicBezTo>
                  <a:pt x="109143" y="862701"/>
                  <a:pt x="114800" y="878524"/>
                  <a:pt x="116732" y="894944"/>
                </a:cubicBezTo>
                <a:cubicBezTo>
                  <a:pt x="168251" y="1332865"/>
                  <a:pt x="103060" y="868380"/>
                  <a:pt x="136188" y="1050587"/>
                </a:cubicBezTo>
                <a:cubicBezTo>
                  <a:pt x="140289" y="1073146"/>
                  <a:pt x="140759" y="1096340"/>
                  <a:pt x="145915" y="1118681"/>
                </a:cubicBezTo>
                <a:cubicBezTo>
                  <a:pt x="150526" y="1138664"/>
                  <a:pt x="165371" y="1177047"/>
                  <a:pt x="165371" y="1177047"/>
                </a:cubicBezTo>
                <a:cubicBezTo>
                  <a:pt x="170560" y="1175750"/>
                  <a:pt x="225091" y="1163173"/>
                  <a:pt x="233464" y="1157591"/>
                </a:cubicBezTo>
                <a:cubicBezTo>
                  <a:pt x="244910" y="1149960"/>
                  <a:pt x="250621" y="1135089"/>
                  <a:pt x="262647" y="1128408"/>
                </a:cubicBezTo>
                <a:cubicBezTo>
                  <a:pt x="280574" y="1118449"/>
                  <a:pt x="321013" y="1108953"/>
                  <a:pt x="321013" y="1108953"/>
                </a:cubicBezTo>
                <a:lnTo>
                  <a:pt x="496111" y="1118681"/>
                </a:lnTo>
                <a:cubicBezTo>
                  <a:pt x="560953" y="1122094"/>
                  <a:pt x="626160" y="1120965"/>
                  <a:pt x="690664" y="1128408"/>
                </a:cubicBezTo>
                <a:cubicBezTo>
                  <a:pt x="711037" y="1130759"/>
                  <a:pt x="728801" y="1144493"/>
                  <a:pt x="749030" y="1147864"/>
                </a:cubicBezTo>
                <a:lnTo>
                  <a:pt x="807396" y="1157591"/>
                </a:lnTo>
                <a:cubicBezTo>
                  <a:pt x="1016642" y="1227342"/>
                  <a:pt x="796613" y="1157591"/>
                  <a:pt x="1400783" y="1157591"/>
                </a:cubicBezTo>
                <a:cubicBezTo>
                  <a:pt x="1524043" y="1157591"/>
                  <a:pt x="1647217" y="1164076"/>
                  <a:pt x="1770434" y="1167319"/>
                </a:cubicBezTo>
                <a:cubicBezTo>
                  <a:pt x="1879115" y="1189056"/>
                  <a:pt x="1766481" y="1168728"/>
                  <a:pt x="1964988" y="1186774"/>
                </a:cubicBezTo>
                <a:cubicBezTo>
                  <a:pt x="1978117" y="1187967"/>
                  <a:pt x="2074544" y="1202474"/>
                  <a:pt x="2091447" y="1206230"/>
                </a:cubicBezTo>
                <a:cubicBezTo>
                  <a:pt x="2101457" y="1208454"/>
                  <a:pt x="2110682" y="1213470"/>
                  <a:pt x="2120630" y="1215957"/>
                </a:cubicBezTo>
                <a:cubicBezTo>
                  <a:pt x="2136670" y="1219967"/>
                  <a:pt x="2153228" y="1221675"/>
                  <a:pt x="2169268" y="1225685"/>
                </a:cubicBezTo>
                <a:cubicBezTo>
                  <a:pt x="2179216" y="1228172"/>
                  <a:pt x="2188353" y="1233631"/>
                  <a:pt x="2198451" y="1235413"/>
                </a:cubicBezTo>
                <a:cubicBezTo>
                  <a:pt x="2243610" y="1243382"/>
                  <a:pt x="2334639" y="1254868"/>
                  <a:pt x="2334639" y="1254868"/>
                </a:cubicBezTo>
                <a:cubicBezTo>
                  <a:pt x="2344367" y="1258111"/>
                  <a:pt x="2353568" y="1264596"/>
                  <a:pt x="2363822" y="1264596"/>
                </a:cubicBezTo>
                <a:cubicBezTo>
                  <a:pt x="2547698" y="1264596"/>
                  <a:pt x="2508040" y="1274889"/>
                  <a:pt x="2597285" y="1245140"/>
                </a:cubicBezTo>
                <a:cubicBezTo>
                  <a:pt x="2628537" y="1213890"/>
                  <a:pt x="2604429" y="1231324"/>
                  <a:pt x="2655651" y="1215957"/>
                </a:cubicBezTo>
                <a:cubicBezTo>
                  <a:pt x="2675294" y="1210064"/>
                  <a:pt x="2714017" y="1196502"/>
                  <a:pt x="2714017" y="1196502"/>
                </a:cubicBezTo>
                <a:cubicBezTo>
                  <a:pt x="2743200" y="1199745"/>
                  <a:pt x="2772603" y="1201403"/>
                  <a:pt x="2801566" y="1206230"/>
                </a:cubicBezTo>
                <a:cubicBezTo>
                  <a:pt x="2811680" y="1207916"/>
                  <a:pt x="2820495" y="1215957"/>
                  <a:pt x="2830749" y="1215957"/>
                </a:cubicBezTo>
                <a:cubicBezTo>
                  <a:pt x="2866253" y="1215957"/>
                  <a:pt x="2985131" y="1196922"/>
                  <a:pt x="3015575" y="1186774"/>
                </a:cubicBezTo>
                <a:cubicBezTo>
                  <a:pt x="3064059" y="1170613"/>
                  <a:pt x="3068756" y="1167390"/>
                  <a:pt x="3112851" y="1157591"/>
                </a:cubicBezTo>
                <a:cubicBezTo>
                  <a:pt x="3148576" y="1149652"/>
                  <a:pt x="3166492" y="1148308"/>
                  <a:pt x="3200400" y="1138136"/>
                </a:cubicBezTo>
                <a:cubicBezTo>
                  <a:pt x="3220043" y="1132243"/>
                  <a:pt x="3238279" y="1119612"/>
                  <a:pt x="3258766" y="1118681"/>
                </a:cubicBezTo>
                <a:lnTo>
                  <a:pt x="3472775" y="1108953"/>
                </a:lnTo>
                <a:cubicBezTo>
                  <a:pt x="3599621" y="1087812"/>
                  <a:pt x="3552084" y="1101973"/>
                  <a:pt x="3618690" y="1079770"/>
                </a:cubicBezTo>
                <a:cubicBezTo>
                  <a:pt x="3657601" y="1083013"/>
                  <a:pt x="3696719" y="1084338"/>
                  <a:pt x="3735422" y="1089498"/>
                </a:cubicBezTo>
                <a:cubicBezTo>
                  <a:pt x="3745586" y="1090853"/>
                  <a:pt x="3754746" y="1096408"/>
                  <a:pt x="3764605" y="1099225"/>
                </a:cubicBezTo>
                <a:cubicBezTo>
                  <a:pt x="3904412" y="1139169"/>
                  <a:pt x="3697377" y="1074014"/>
                  <a:pt x="3842426" y="1128408"/>
                </a:cubicBezTo>
                <a:cubicBezTo>
                  <a:pt x="3854944" y="1133102"/>
                  <a:pt x="3868455" y="1134558"/>
                  <a:pt x="3881336" y="1138136"/>
                </a:cubicBezTo>
                <a:cubicBezTo>
                  <a:pt x="3926826" y="1150772"/>
                  <a:pt x="3974129" y="1158449"/>
                  <a:pt x="4017524" y="1177047"/>
                </a:cubicBezTo>
                <a:cubicBezTo>
                  <a:pt x="4040222" y="1186775"/>
                  <a:pt x="4063273" y="1195715"/>
                  <a:pt x="4085617" y="1206230"/>
                </a:cubicBezTo>
                <a:cubicBezTo>
                  <a:pt x="4127253" y="1225823"/>
                  <a:pt x="4202519" y="1267895"/>
                  <a:pt x="4250988" y="1284051"/>
                </a:cubicBezTo>
                <a:cubicBezTo>
                  <a:pt x="4266673" y="1289279"/>
                  <a:pt x="4283675" y="1289429"/>
                  <a:pt x="4299626" y="1293779"/>
                </a:cubicBezTo>
                <a:cubicBezTo>
                  <a:pt x="4319411" y="1299175"/>
                  <a:pt x="4338097" y="1308260"/>
                  <a:pt x="4357992" y="1313234"/>
                </a:cubicBezTo>
                <a:cubicBezTo>
                  <a:pt x="4402879" y="1324456"/>
                  <a:pt x="4459938" y="1325747"/>
                  <a:pt x="4503907" y="1332689"/>
                </a:cubicBezTo>
                <a:cubicBezTo>
                  <a:pt x="4536570" y="1337846"/>
                  <a:pt x="4601183" y="1352144"/>
                  <a:pt x="4601183" y="1352144"/>
                </a:cubicBezTo>
                <a:cubicBezTo>
                  <a:pt x="4622849" y="1337700"/>
                  <a:pt x="4633982" y="1333034"/>
                  <a:pt x="4649822" y="1313234"/>
                </a:cubicBezTo>
                <a:cubicBezTo>
                  <a:pt x="4657125" y="1304105"/>
                  <a:pt x="4661010" y="1292318"/>
                  <a:pt x="4669277" y="1284051"/>
                </a:cubicBezTo>
                <a:cubicBezTo>
                  <a:pt x="4700277" y="1253051"/>
                  <a:pt x="4711139" y="1255962"/>
                  <a:pt x="4747098" y="1235413"/>
                </a:cubicBezTo>
                <a:cubicBezTo>
                  <a:pt x="4757249" y="1229612"/>
                  <a:pt x="4766553" y="1222442"/>
                  <a:pt x="4776281" y="1215957"/>
                </a:cubicBezTo>
                <a:cubicBezTo>
                  <a:pt x="4799606" y="1145986"/>
                  <a:pt x="4776281" y="1233366"/>
                  <a:pt x="4776281" y="1147864"/>
                </a:cubicBezTo>
                <a:cubicBezTo>
                  <a:pt x="4776281" y="1105588"/>
                  <a:pt x="4784167" y="1038497"/>
                  <a:pt x="4795736" y="992221"/>
                </a:cubicBezTo>
                <a:cubicBezTo>
                  <a:pt x="4798223" y="982273"/>
                  <a:pt x="4802647" y="972897"/>
                  <a:pt x="4805464" y="963038"/>
                </a:cubicBezTo>
                <a:cubicBezTo>
                  <a:pt x="4809137" y="950183"/>
                  <a:pt x="4811949" y="937097"/>
                  <a:pt x="4815192" y="924127"/>
                </a:cubicBezTo>
                <a:cubicBezTo>
                  <a:pt x="4811949" y="881974"/>
                  <a:pt x="4815147" y="838822"/>
                  <a:pt x="4805464" y="797668"/>
                </a:cubicBezTo>
                <a:cubicBezTo>
                  <a:pt x="4801751" y="781886"/>
                  <a:pt x="4784622" y="772659"/>
                  <a:pt x="4776281" y="758757"/>
                </a:cubicBezTo>
                <a:cubicBezTo>
                  <a:pt x="4765090" y="740105"/>
                  <a:pt x="4755816" y="720319"/>
                  <a:pt x="4747098" y="700391"/>
                </a:cubicBezTo>
                <a:cubicBezTo>
                  <a:pt x="4669586" y="523220"/>
                  <a:pt x="4737599" y="661936"/>
                  <a:pt x="4688732" y="564204"/>
                </a:cubicBezTo>
                <a:cubicBezTo>
                  <a:pt x="4686268" y="551884"/>
                  <a:pt x="4678482" y="502492"/>
                  <a:pt x="4669277" y="486383"/>
                </a:cubicBezTo>
                <a:cubicBezTo>
                  <a:pt x="4661233" y="472306"/>
                  <a:pt x="4649391" y="460754"/>
                  <a:pt x="4640094" y="447472"/>
                </a:cubicBezTo>
                <a:cubicBezTo>
                  <a:pt x="4576893" y="357185"/>
                  <a:pt x="4628340" y="416263"/>
                  <a:pt x="4542817" y="330740"/>
                </a:cubicBezTo>
                <a:cubicBezTo>
                  <a:pt x="4519819" y="307742"/>
                  <a:pt x="4503840" y="289011"/>
                  <a:pt x="4474724" y="272374"/>
                </a:cubicBezTo>
                <a:cubicBezTo>
                  <a:pt x="4465821" y="267287"/>
                  <a:pt x="4455269" y="265889"/>
                  <a:pt x="4445541" y="262647"/>
                </a:cubicBezTo>
                <a:cubicBezTo>
                  <a:pt x="4360057" y="177163"/>
                  <a:pt x="4507345" y="321907"/>
                  <a:pt x="4396902" y="223736"/>
                </a:cubicBezTo>
                <a:cubicBezTo>
                  <a:pt x="4376338" y="205457"/>
                  <a:pt x="4364638" y="174071"/>
                  <a:pt x="4338536" y="165370"/>
                </a:cubicBezTo>
                <a:lnTo>
                  <a:pt x="4280171" y="145915"/>
                </a:lnTo>
                <a:cubicBezTo>
                  <a:pt x="4270443" y="142672"/>
                  <a:pt x="4260159" y="140773"/>
                  <a:pt x="4250988" y="136187"/>
                </a:cubicBezTo>
                <a:cubicBezTo>
                  <a:pt x="4216527" y="118957"/>
                  <a:pt x="4204362" y="108609"/>
                  <a:pt x="4163439" y="107004"/>
                </a:cubicBezTo>
                <a:cubicBezTo>
                  <a:pt x="4014361" y="101158"/>
                  <a:pt x="3865115" y="100914"/>
                  <a:pt x="3715966" y="97276"/>
                </a:cubicBezTo>
                <a:lnTo>
                  <a:pt x="3365771" y="87549"/>
                </a:lnTo>
                <a:cubicBezTo>
                  <a:pt x="3253838" y="68893"/>
                  <a:pt x="3352501" y="80547"/>
                  <a:pt x="3180945" y="87549"/>
                </a:cubicBezTo>
                <a:cubicBezTo>
                  <a:pt x="3064265" y="92311"/>
                  <a:pt x="2947481" y="94034"/>
                  <a:pt x="2830749" y="97276"/>
                </a:cubicBezTo>
                <a:cubicBezTo>
                  <a:pt x="2569383" y="134616"/>
                  <a:pt x="2704841" y="119265"/>
                  <a:pt x="2149813" y="87549"/>
                </a:cubicBezTo>
                <a:cubicBezTo>
                  <a:pt x="2126245" y="86202"/>
                  <a:pt x="2104721" y="73401"/>
                  <a:pt x="2081719" y="68093"/>
                </a:cubicBezTo>
                <a:cubicBezTo>
                  <a:pt x="2062501" y="63658"/>
                  <a:pt x="2042640" y="62499"/>
                  <a:pt x="2023354" y="58366"/>
                </a:cubicBezTo>
                <a:cubicBezTo>
                  <a:pt x="1853686" y="22008"/>
                  <a:pt x="2025542" y="52244"/>
                  <a:pt x="1887166" y="29183"/>
                </a:cubicBezTo>
                <a:lnTo>
                  <a:pt x="1303507" y="48638"/>
                </a:lnTo>
                <a:cubicBezTo>
                  <a:pt x="1261279" y="50698"/>
                  <a:pt x="1219200" y="55123"/>
                  <a:pt x="1177047" y="58366"/>
                </a:cubicBezTo>
                <a:cubicBezTo>
                  <a:pt x="130147" y="30815"/>
                  <a:pt x="1437955" y="58366"/>
                  <a:pt x="476656" y="58366"/>
                </a:cubicBezTo>
                <a:cubicBezTo>
                  <a:pt x="351517" y="58366"/>
                  <a:pt x="353979" y="48535"/>
                  <a:pt x="252919" y="38910"/>
                </a:cubicBezTo>
                <a:cubicBezTo>
                  <a:pt x="210832" y="34902"/>
                  <a:pt x="168613" y="32425"/>
                  <a:pt x="126460" y="29183"/>
                </a:cubicBezTo>
                <a:cubicBezTo>
                  <a:pt x="91518" y="17535"/>
                  <a:pt x="91326" y="12108"/>
                  <a:pt x="48639" y="29183"/>
                </a:cubicBezTo>
                <a:cubicBezTo>
                  <a:pt x="45629" y="30387"/>
                  <a:pt x="48639" y="35668"/>
                  <a:pt x="48639" y="3891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517532" y="5325742"/>
            <a:ext cx="4255243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Nevládní organizace</a:t>
            </a:r>
            <a:endParaRPr lang="en-US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4061927" y="5935442"/>
            <a:ext cx="2111042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Podporující profese</a:t>
            </a:r>
            <a:endParaRPr lang="en-US" sz="1400" dirty="0"/>
          </a:p>
        </p:txBody>
      </p:sp>
      <p:sp>
        <p:nvSpPr>
          <p:cNvPr id="35" name="TextBox 34"/>
          <p:cNvSpPr txBox="1"/>
          <p:nvPr/>
        </p:nvSpPr>
        <p:spPr>
          <a:xfrm>
            <a:off x="1003632" y="5546902"/>
            <a:ext cx="2936069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Infrastruktura</a:t>
            </a:r>
            <a:endParaRPr lang="en-US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4061927" y="6243219"/>
            <a:ext cx="226855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800" dirty="0" smtClean="0"/>
              <a:t>Advokacie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800" dirty="0" smtClean="0"/>
              <a:t>Účetnictví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800" dirty="0" smtClean="0"/>
              <a:t>Investiční bankovnictví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800" dirty="0" smtClean="0"/>
              <a:t>Techničkí odborníci a experti a mentoři</a:t>
            </a:r>
            <a:endParaRPr lang="en-US" sz="800" dirty="0"/>
          </a:p>
        </p:txBody>
      </p:sp>
      <p:sp>
        <p:nvSpPr>
          <p:cNvPr id="33" name="TextBox 32"/>
          <p:cNvSpPr txBox="1"/>
          <p:nvPr/>
        </p:nvSpPr>
        <p:spPr>
          <a:xfrm>
            <a:off x="6485390" y="5662987"/>
            <a:ext cx="179284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800" dirty="0" smtClean="0"/>
              <a:t>Propagace podnikání nezikovek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800" dirty="0" smtClean="0"/>
              <a:t>Soutěž mezi business plány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800" dirty="0" smtClean="0"/>
              <a:t>Konference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800" dirty="0" smtClean="0"/>
              <a:t>Asociace podnikatelů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US" sz="800" dirty="0"/>
          </a:p>
        </p:txBody>
      </p:sp>
      <p:sp>
        <p:nvSpPr>
          <p:cNvPr id="39" name="TextBox 38"/>
          <p:cNvSpPr txBox="1"/>
          <p:nvPr/>
        </p:nvSpPr>
        <p:spPr>
          <a:xfrm>
            <a:off x="1003631" y="5854679"/>
            <a:ext cx="2294045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800" dirty="0" smtClean="0"/>
              <a:t>Telekomunikace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800" dirty="0" smtClean="0"/>
              <a:t>Doprava a logistika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800" dirty="0" smtClean="0"/>
              <a:t>Energetika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800" dirty="0" smtClean="0"/>
              <a:t>Průmyslové zóny, inkubátory, vědecké parky, clustery</a:t>
            </a:r>
            <a:endParaRPr lang="en-US" sz="800" dirty="0"/>
          </a:p>
        </p:txBody>
      </p:sp>
      <p:sp>
        <p:nvSpPr>
          <p:cNvPr id="36" name="Freeform 35"/>
          <p:cNvSpPr/>
          <p:nvPr/>
        </p:nvSpPr>
        <p:spPr>
          <a:xfrm>
            <a:off x="145915" y="3442806"/>
            <a:ext cx="2889693" cy="2053322"/>
          </a:xfrm>
          <a:custGeom>
            <a:avLst/>
            <a:gdLst>
              <a:gd name="connsiteX0" fmla="*/ 155642 w 2889693"/>
              <a:gd name="connsiteY0" fmla="*/ 78607 h 2053322"/>
              <a:gd name="connsiteX1" fmla="*/ 155642 w 2889693"/>
              <a:gd name="connsiteY1" fmla="*/ 78607 h 2053322"/>
              <a:gd name="connsiteX2" fmla="*/ 194553 w 2889693"/>
              <a:gd name="connsiteY2" fmla="*/ 594173 h 2053322"/>
              <a:gd name="connsiteX3" fmla="*/ 184825 w 2889693"/>
              <a:gd name="connsiteY3" fmla="*/ 788726 h 2053322"/>
              <a:gd name="connsiteX4" fmla="*/ 165370 w 2889693"/>
              <a:gd name="connsiteY4" fmla="*/ 847092 h 2053322"/>
              <a:gd name="connsiteX5" fmla="*/ 155642 w 2889693"/>
              <a:gd name="connsiteY5" fmla="*/ 1100011 h 2053322"/>
              <a:gd name="connsiteX6" fmla="*/ 136187 w 2889693"/>
              <a:gd name="connsiteY6" fmla="*/ 1207015 h 2053322"/>
              <a:gd name="connsiteX7" fmla="*/ 116732 w 2889693"/>
              <a:gd name="connsiteY7" fmla="*/ 1255654 h 2053322"/>
              <a:gd name="connsiteX8" fmla="*/ 97276 w 2889693"/>
              <a:gd name="connsiteY8" fmla="*/ 1275109 h 2053322"/>
              <a:gd name="connsiteX9" fmla="*/ 77821 w 2889693"/>
              <a:gd name="connsiteY9" fmla="*/ 1304292 h 2053322"/>
              <a:gd name="connsiteX10" fmla="*/ 58366 w 2889693"/>
              <a:gd name="connsiteY10" fmla="*/ 1401568 h 2053322"/>
              <a:gd name="connsiteX11" fmla="*/ 38911 w 2889693"/>
              <a:gd name="connsiteY11" fmla="*/ 1421024 h 2053322"/>
              <a:gd name="connsiteX12" fmla="*/ 29183 w 2889693"/>
              <a:gd name="connsiteY12" fmla="*/ 1450207 h 2053322"/>
              <a:gd name="connsiteX13" fmla="*/ 9728 w 2889693"/>
              <a:gd name="connsiteY13" fmla="*/ 1479390 h 2053322"/>
              <a:gd name="connsiteX14" fmla="*/ 0 w 2889693"/>
              <a:gd name="connsiteY14" fmla="*/ 1537756 h 2053322"/>
              <a:gd name="connsiteX15" fmla="*/ 9728 w 2889693"/>
              <a:gd name="connsiteY15" fmla="*/ 1693398 h 2053322"/>
              <a:gd name="connsiteX16" fmla="*/ 29183 w 2889693"/>
              <a:gd name="connsiteY16" fmla="*/ 1712854 h 2053322"/>
              <a:gd name="connsiteX17" fmla="*/ 48638 w 2889693"/>
              <a:gd name="connsiteY17" fmla="*/ 1742037 h 2053322"/>
              <a:gd name="connsiteX18" fmla="*/ 68094 w 2889693"/>
              <a:gd name="connsiteY18" fmla="*/ 1761492 h 2053322"/>
              <a:gd name="connsiteX19" fmla="*/ 87549 w 2889693"/>
              <a:gd name="connsiteY19" fmla="*/ 1790675 h 2053322"/>
              <a:gd name="connsiteX20" fmla="*/ 116732 w 2889693"/>
              <a:gd name="connsiteY20" fmla="*/ 1810130 h 2053322"/>
              <a:gd name="connsiteX21" fmla="*/ 165370 w 2889693"/>
              <a:gd name="connsiteY21" fmla="*/ 1858768 h 2053322"/>
              <a:gd name="connsiteX22" fmla="*/ 184825 w 2889693"/>
              <a:gd name="connsiteY22" fmla="*/ 1887951 h 2053322"/>
              <a:gd name="connsiteX23" fmla="*/ 233464 w 2889693"/>
              <a:gd name="connsiteY23" fmla="*/ 1926862 h 2053322"/>
              <a:gd name="connsiteX24" fmla="*/ 291830 w 2889693"/>
              <a:gd name="connsiteY24" fmla="*/ 1965773 h 2053322"/>
              <a:gd name="connsiteX25" fmla="*/ 350196 w 2889693"/>
              <a:gd name="connsiteY25" fmla="*/ 2004683 h 2053322"/>
              <a:gd name="connsiteX26" fmla="*/ 398834 w 2889693"/>
              <a:gd name="connsiteY26" fmla="*/ 2033866 h 2053322"/>
              <a:gd name="connsiteX27" fmla="*/ 496111 w 2889693"/>
              <a:gd name="connsiteY27" fmla="*/ 2024139 h 2053322"/>
              <a:gd name="connsiteX28" fmla="*/ 554476 w 2889693"/>
              <a:gd name="connsiteY28" fmla="*/ 1994956 h 2053322"/>
              <a:gd name="connsiteX29" fmla="*/ 583659 w 2889693"/>
              <a:gd name="connsiteY29" fmla="*/ 1985228 h 2053322"/>
              <a:gd name="connsiteX30" fmla="*/ 651753 w 2889693"/>
              <a:gd name="connsiteY30" fmla="*/ 1936590 h 2053322"/>
              <a:gd name="connsiteX31" fmla="*/ 758757 w 2889693"/>
              <a:gd name="connsiteY31" fmla="*/ 1956045 h 2053322"/>
              <a:gd name="connsiteX32" fmla="*/ 807396 w 2889693"/>
              <a:gd name="connsiteY32" fmla="*/ 1985228 h 2053322"/>
              <a:gd name="connsiteX33" fmla="*/ 856034 w 2889693"/>
              <a:gd name="connsiteY33" fmla="*/ 1994956 h 2053322"/>
              <a:gd name="connsiteX34" fmla="*/ 914400 w 2889693"/>
              <a:gd name="connsiteY34" fmla="*/ 2014411 h 2053322"/>
              <a:gd name="connsiteX35" fmla="*/ 1040859 w 2889693"/>
              <a:gd name="connsiteY35" fmla="*/ 2024139 h 2053322"/>
              <a:gd name="connsiteX36" fmla="*/ 1070042 w 2889693"/>
              <a:gd name="connsiteY36" fmla="*/ 2033866 h 2053322"/>
              <a:gd name="connsiteX37" fmla="*/ 1322962 w 2889693"/>
              <a:gd name="connsiteY37" fmla="*/ 2033866 h 2053322"/>
              <a:gd name="connsiteX38" fmla="*/ 1517515 w 2889693"/>
              <a:gd name="connsiteY38" fmla="*/ 2043594 h 2053322"/>
              <a:gd name="connsiteX39" fmla="*/ 1546698 w 2889693"/>
              <a:gd name="connsiteY39" fmla="*/ 2053322 h 2053322"/>
              <a:gd name="connsiteX40" fmla="*/ 1750979 w 2889693"/>
              <a:gd name="connsiteY40" fmla="*/ 2043594 h 2053322"/>
              <a:gd name="connsiteX41" fmla="*/ 1819072 w 2889693"/>
              <a:gd name="connsiteY41" fmla="*/ 2033866 h 2053322"/>
              <a:gd name="connsiteX42" fmla="*/ 1877438 w 2889693"/>
              <a:gd name="connsiteY42" fmla="*/ 2014411 h 2053322"/>
              <a:gd name="connsiteX43" fmla="*/ 1955259 w 2889693"/>
              <a:gd name="connsiteY43" fmla="*/ 1994956 h 2053322"/>
              <a:gd name="connsiteX44" fmla="*/ 2422187 w 2889693"/>
              <a:gd name="connsiteY44" fmla="*/ 2004683 h 2053322"/>
              <a:gd name="connsiteX45" fmla="*/ 2568102 w 2889693"/>
              <a:gd name="connsiteY45" fmla="*/ 1985228 h 2053322"/>
              <a:gd name="connsiteX46" fmla="*/ 2616740 w 2889693"/>
              <a:gd name="connsiteY46" fmla="*/ 1946317 h 2053322"/>
              <a:gd name="connsiteX47" fmla="*/ 2645923 w 2889693"/>
              <a:gd name="connsiteY47" fmla="*/ 1926862 h 2053322"/>
              <a:gd name="connsiteX48" fmla="*/ 2665379 w 2889693"/>
              <a:gd name="connsiteY48" fmla="*/ 1907407 h 2053322"/>
              <a:gd name="connsiteX49" fmla="*/ 2694562 w 2889693"/>
              <a:gd name="connsiteY49" fmla="*/ 1887951 h 2053322"/>
              <a:gd name="connsiteX50" fmla="*/ 2723745 w 2889693"/>
              <a:gd name="connsiteY50" fmla="*/ 1849041 h 2053322"/>
              <a:gd name="connsiteX51" fmla="*/ 2782111 w 2889693"/>
              <a:gd name="connsiteY51" fmla="*/ 1800403 h 2053322"/>
              <a:gd name="connsiteX52" fmla="*/ 2850204 w 2889693"/>
              <a:gd name="connsiteY52" fmla="*/ 1703126 h 2053322"/>
              <a:gd name="connsiteX53" fmla="*/ 2869659 w 2889693"/>
              <a:gd name="connsiteY53" fmla="*/ 1673943 h 2053322"/>
              <a:gd name="connsiteX54" fmla="*/ 2879387 w 2889693"/>
              <a:gd name="connsiteY54" fmla="*/ 1635032 h 2053322"/>
              <a:gd name="connsiteX55" fmla="*/ 2889115 w 2889693"/>
              <a:gd name="connsiteY55" fmla="*/ 1605849 h 2053322"/>
              <a:gd name="connsiteX56" fmla="*/ 2859932 w 2889693"/>
              <a:gd name="connsiteY56" fmla="*/ 1430751 h 2053322"/>
              <a:gd name="connsiteX57" fmla="*/ 2840476 w 2889693"/>
              <a:gd name="connsiteY57" fmla="*/ 1411296 h 2053322"/>
              <a:gd name="connsiteX58" fmla="*/ 2830749 w 2889693"/>
              <a:gd name="connsiteY58" fmla="*/ 1382113 h 2053322"/>
              <a:gd name="connsiteX59" fmla="*/ 2801566 w 2889693"/>
              <a:gd name="connsiteY59" fmla="*/ 1314020 h 2053322"/>
              <a:gd name="connsiteX60" fmla="*/ 2772383 w 2889693"/>
              <a:gd name="connsiteY60" fmla="*/ 1207015 h 2053322"/>
              <a:gd name="connsiteX61" fmla="*/ 2752928 w 2889693"/>
              <a:gd name="connsiteY61" fmla="*/ 1177832 h 2053322"/>
              <a:gd name="connsiteX62" fmla="*/ 2714017 w 2889693"/>
              <a:gd name="connsiteY62" fmla="*/ 1129194 h 2053322"/>
              <a:gd name="connsiteX63" fmla="*/ 2704289 w 2889693"/>
              <a:gd name="connsiteY63" fmla="*/ 1100011 h 2053322"/>
              <a:gd name="connsiteX64" fmla="*/ 2684834 w 2889693"/>
              <a:gd name="connsiteY64" fmla="*/ 1070828 h 2053322"/>
              <a:gd name="connsiteX65" fmla="*/ 2665379 w 2889693"/>
              <a:gd name="connsiteY65" fmla="*/ 1012462 h 2053322"/>
              <a:gd name="connsiteX66" fmla="*/ 2645923 w 2889693"/>
              <a:gd name="connsiteY66" fmla="*/ 934641 h 2053322"/>
              <a:gd name="connsiteX67" fmla="*/ 2626468 w 2889693"/>
              <a:gd name="connsiteY67" fmla="*/ 759543 h 2053322"/>
              <a:gd name="connsiteX68" fmla="*/ 2587557 w 2889693"/>
              <a:gd name="connsiteY68" fmla="*/ 710905 h 2053322"/>
              <a:gd name="connsiteX69" fmla="*/ 2577830 w 2889693"/>
              <a:gd name="connsiteY69" fmla="*/ 671994 h 2053322"/>
              <a:gd name="connsiteX70" fmla="*/ 2538919 w 2889693"/>
              <a:gd name="connsiteY70" fmla="*/ 613628 h 2053322"/>
              <a:gd name="connsiteX71" fmla="*/ 2529191 w 2889693"/>
              <a:gd name="connsiteY71" fmla="*/ 574717 h 2053322"/>
              <a:gd name="connsiteX72" fmla="*/ 2509736 w 2889693"/>
              <a:gd name="connsiteY72" fmla="*/ 516351 h 2053322"/>
              <a:gd name="connsiteX73" fmla="*/ 2480553 w 2889693"/>
              <a:gd name="connsiteY73" fmla="*/ 380164 h 2053322"/>
              <a:gd name="connsiteX74" fmla="*/ 2461098 w 2889693"/>
              <a:gd name="connsiteY74" fmla="*/ 350981 h 2053322"/>
              <a:gd name="connsiteX75" fmla="*/ 2451370 w 2889693"/>
              <a:gd name="connsiteY75" fmla="*/ 234249 h 2053322"/>
              <a:gd name="connsiteX76" fmla="*/ 2441642 w 2889693"/>
              <a:gd name="connsiteY76" fmla="*/ 205066 h 2053322"/>
              <a:gd name="connsiteX77" fmla="*/ 2431915 w 2889693"/>
              <a:gd name="connsiteY77" fmla="*/ 146700 h 2053322"/>
              <a:gd name="connsiteX78" fmla="*/ 2412459 w 2889693"/>
              <a:gd name="connsiteY78" fmla="*/ 127245 h 2053322"/>
              <a:gd name="connsiteX79" fmla="*/ 2393004 w 2889693"/>
              <a:gd name="connsiteY79" fmla="*/ 68879 h 2053322"/>
              <a:gd name="connsiteX80" fmla="*/ 2334638 w 2889693"/>
              <a:gd name="connsiteY80" fmla="*/ 49424 h 2053322"/>
              <a:gd name="connsiteX81" fmla="*/ 2305455 w 2889693"/>
              <a:gd name="connsiteY81" fmla="*/ 39696 h 2053322"/>
              <a:gd name="connsiteX82" fmla="*/ 2237362 w 2889693"/>
              <a:gd name="connsiteY82" fmla="*/ 29968 h 2053322"/>
              <a:gd name="connsiteX83" fmla="*/ 2198451 w 2889693"/>
              <a:gd name="connsiteY83" fmla="*/ 10513 h 2053322"/>
              <a:gd name="connsiteX84" fmla="*/ 2013625 w 2889693"/>
              <a:gd name="connsiteY84" fmla="*/ 10513 h 2053322"/>
              <a:gd name="connsiteX85" fmla="*/ 1721796 w 2889693"/>
              <a:gd name="connsiteY85" fmla="*/ 29968 h 2053322"/>
              <a:gd name="connsiteX86" fmla="*/ 1245140 w 2889693"/>
              <a:gd name="connsiteY86" fmla="*/ 39696 h 2053322"/>
              <a:gd name="connsiteX87" fmla="*/ 1157591 w 2889693"/>
              <a:gd name="connsiteY87" fmla="*/ 49424 h 2053322"/>
              <a:gd name="connsiteX88" fmla="*/ 1070042 w 2889693"/>
              <a:gd name="connsiteY88" fmla="*/ 68879 h 2053322"/>
              <a:gd name="connsiteX89" fmla="*/ 1011676 w 2889693"/>
              <a:gd name="connsiteY89" fmla="*/ 78607 h 2053322"/>
              <a:gd name="connsiteX90" fmla="*/ 982494 w 2889693"/>
              <a:gd name="connsiteY90" fmla="*/ 68879 h 2053322"/>
              <a:gd name="connsiteX91" fmla="*/ 943583 w 2889693"/>
              <a:gd name="connsiteY91" fmla="*/ 59151 h 2053322"/>
              <a:gd name="connsiteX92" fmla="*/ 904672 w 2889693"/>
              <a:gd name="connsiteY92" fmla="*/ 39696 h 2053322"/>
              <a:gd name="connsiteX93" fmla="*/ 846306 w 2889693"/>
              <a:gd name="connsiteY93" fmla="*/ 20241 h 2053322"/>
              <a:gd name="connsiteX94" fmla="*/ 155642 w 2889693"/>
              <a:gd name="connsiteY94" fmla="*/ 78607 h 2053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2889693" h="2053322">
                <a:moveTo>
                  <a:pt x="155642" y="78607"/>
                </a:moveTo>
                <a:lnTo>
                  <a:pt x="155642" y="78607"/>
                </a:lnTo>
                <a:cubicBezTo>
                  <a:pt x="168612" y="250462"/>
                  <a:pt x="187476" y="421974"/>
                  <a:pt x="194553" y="594173"/>
                </a:cubicBezTo>
                <a:cubicBezTo>
                  <a:pt x="197219" y="659050"/>
                  <a:pt x="192268" y="724222"/>
                  <a:pt x="184825" y="788726"/>
                </a:cubicBezTo>
                <a:cubicBezTo>
                  <a:pt x="182474" y="809099"/>
                  <a:pt x="165370" y="847092"/>
                  <a:pt x="165370" y="847092"/>
                </a:cubicBezTo>
                <a:cubicBezTo>
                  <a:pt x="162127" y="931398"/>
                  <a:pt x="160746" y="1015797"/>
                  <a:pt x="155642" y="1100011"/>
                </a:cubicBezTo>
                <a:cubicBezTo>
                  <a:pt x="154141" y="1124774"/>
                  <a:pt x="145577" y="1178844"/>
                  <a:pt x="136187" y="1207015"/>
                </a:cubicBezTo>
                <a:cubicBezTo>
                  <a:pt x="130665" y="1223581"/>
                  <a:pt x="125396" y="1240493"/>
                  <a:pt x="116732" y="1255654"/>
                </a:cubicBezTo>
                <a:cubicBezTo>
                  <a:pt x="112182" y="1263617"/>
                  <a:pt x="103005" y="1267947"/>
                  <a:pt x="97276" y="1275109"/>
                </a:cubicBezTo>
                <a:cubicBezTo>
                  <a:pt x="89973" y="1284238"/>
                  <a:pt x="84306" y="1294564"/>
                  <a:pt x="77821" y="1304292"/>
                </a:cubicBezTo>
                <a:cubicBezTo>
                  <a:pt x="76134" y="1316104"/>
                  <a:pt x="71101" y="1380343"/>
                  <a:pt x="58366" y="1401568"/>
                </a:cubicBezTo>
                <a:cubicBezTo>
                  <a:pt x="53647" y="1409432"/>
                  <a:pt x="45396" y="1414539"/>
                  <a:pt x="38911" y="1421024"/>
                </a:cubicBezTo>
                <a:cubicBezTo>
                  <a:pt x="35668" y="1430752"/>
                  <a:pt x="33769" y="1441036"/>
                  <a:pt x="29183" y="1450207"/>
                </a:cubicBezTo>
                <a:cubicBezTo>
                  <a:pt x="23955" y="1460664"/>
                  <a:pt x="13425" y="1468299"/>
                  <a:pt x="9728" y="1479390"/>
                </a:cubicBezTo>
                <a:cubicBezTo>
                  <a:pt x="3491" y="1498102"/>
                  <a:pt x="3243" y="1518301"/>
                  <a:pt x="0" y="1537756"/>
                </a:cubicBezTo>
                <a:cubicBezTo>
                  <a:pt x="3243" y="1589637"/>
                  <a:pt x="1182" y="1642123"/>
                  <a:pt x="9728" y="1693398"/>
                </a:cubicBezTo>
                <a:cubicBezTo>
                  <a:pt x="11236" y="1702445"/>
                  <a:pt x="23454" y="1705692"/>
                  <a:pt x="29183" y="1712854"/>
                </a:cubicBezTo>
                <a:cubicBezTo>
                  <a:pt x="36486" y="1721983"/>
                  <a:pt x="41335" y="1732908"/>
                  <a:pt x="48638" y="1742037"/>
                </a:cubicBezTo>
                <a:cubicBezTo>
                  <a:pt x="54367" y="1749199"/>
                  <a:pt x="62365" y="1754330"/>
                  <a:pt x="68094" y="1761492"/>
                </a:cubicBezTo>
                <a:cubicBezTo>
                  <a:pt x="75397" y="1770621"/>
                  <a:pt x="79282" y="1782408"/>
                  <a:pt x="87549" y="1790675"/>
                </a:cubicBezTo>
                <a:cubicBezTo>
                  <a:pt x="95816" y="1798942"/>
                  <a:pt x="107004" y="1803645"/>
                  <a:pt x="116732" y="1810130"/>
                </a:cubicBezTo>
                <a:cubicBezTo>
                  <a:pt x="168612" y="1887951"/>
                  <a:pt x="100519" y="1793917"/>
                  <a:pt x="165370" y="1858768"/>
                </a:cubicBezTo>
                <a:cubicBezTo>
                  <a:pt x="173637" y="1867035"/>
                  <a:pt x="177522" y="1878822"/>
                  <a:pt x="184825" y="1887951"/>
                </a:cubicBezTo>
                <a:cubicBezTo>
                  <a:pt x="207467" y="1916253"/>
                  <a:pt x="203127" y="1901581"/>
                  <a:pt x="233464" y="1926862"/>
                </a:cubicBezTo>
                <a:cubicBezTo>
                  <a:pt x="282043" y="1967344"/>
                  <a:pt x="240543" y="1948677"/>
                  <a:pt x="291830" y="1965773"/>
                </a:cubicBezTo>
                <a:cubicBezTo>
                  <a:pt x="366043" y="2039986"/>
                  <a:pt x="279803" y="1962447"/>
                  <a:pt x="350196" y="2004683"/>
                </a:cubicBezTo>
                <a:cubicBezTo>
                  <a:pt x="416960" y="2044742"/>
                  <a:pt x="316164" y="2006311"/>
                  <a:pt x="398834" y="2033866"/>
                </a:cubicBezTo>
                <a:cubicBezTo>
                  <a:pt x="431260" y="2030624"/>
                  <a:pt x="463903" y="2029094"/>
                  <a:pt x="496111" y="2024139"/>
                </a:cubicBezTo>
                <a:cubicBezTo>
                  <a:pt x="531427" y="2018706"/>
                  <a:pt x="522414" y="2010987"/>
                  <a:pt x="554476" y="1994956"/>
                </a:cubicBezTo>
                <a:cubicBezTo>
                  <a:pt x="563647" y="1990370"/>
                  <a:pt x="573931" y="1988471"/>
                  <a:pt x="583659" y="1985228"/>
                </a:cubicBezTo>
                <a:cubicBezTo>
                  <a:pt x="629821" y="1939066"/>
                  <a:pt x="605168" y="1952117"/>
                  <a:pt x="651753" y="1936590"/>
                </a:cubicBezTo>
                <a:cubicBezTo>
                  <a:pt x="662488" y="1937932"/>
                  <a:pt x="735078" y="1941838"/>
                  <a:pt x="758757" y="1956045"/>
                </a:cubicBezTo>
                <a:cubicBezTo>
                  <a:pt x="807916" y="1985540"/>
                  <a:pt x="744410" y="1969481"/>
                  <a:pt x="807396" y="1985228"/>
                </a:cubicBezTo>
                <a:cubicBezTo>
                  <a:pt x="823436" y="1989238"/>
                  <a:pt x="840083" y="1990606"/>
                  <a:pt x="856034" y="1994956"/>
                </a:cubicBezTo>
                <a:cubicBezTo>
                  <a:pt x="875819" y="2000352"/>
                  <a:pt x="893953" y="2012838"/>
                  <a:pt x="914400" y="2014411"/>
                </a:cubicBezTo>
                <a:lnTo>
                  <a:pt x="1040859" y="2024139"/>
                </a:lnTo>
                <a:cubicBezTo>
                  <a:pt x="1050587" y="2027381"/>
                  <a:pt x="1059987" y="2031855"/>
                  <a:pt x="1070042" y="2033866"/>
                </a:cubicBezTo>
                <a:cubicBezTo>
                  <a:pt x="1169997" y="2053857"/>
                  <a:pt x="1193842" y="2040662"/>
                  <a:pt x="1322962" y="2033866"/>
                </a:cubicBezTo>
                <a:cubicBezTo>
                  <a:pt x="1387813" y="2037109"/>
                  <a:pt x="1452827" y="2037969"/>
                  <a:pt x="1517515" y="2043594"/>
                </a:cubicBezTo>
                <a:cubicBezTo>
                  <a:pt x="1527730" y="2044482"/>
                  <a:pt x="1536444" y="2053322"/>
                  <a:pt x="1546698" y="2053322"/>
                </a:cubicBezTo>
                <a:cubicBezTo>
                  <a:pt x="1614869" y="2053322"/>
                  <a:pt x="1682885" y="2046837"/>
                  <a:pt x="1750979" y="2043594"/>
                </a:cubicBezTo>
                <a:cubicBezTo>
                  <a:pt x="1773677" y="2040351"/>
                  <a:pt x="1796731" y="2039022"/>
                  <a:pt x="1819072" y="2033866"/>
                </a:cubicBezTo>
                <a:cubicBezTo>
                  <a:pt x="1839055" y="2029255"/>
                  <a:pt x="1857329" y="2018433"/>
                  <a:pt x="1877438" y="2014411"/>
                </a:cubicBezTo>
                <a:cubicBezTo>
                  <a:pt x="1936131" y="2002672"/>
                  <a:pt x="1910391" y="2009911"/>
                  <a:pt x="1955259" y="1994956"/>
                </a:cubicBezTo>
                <a:cubicBezTo>
                  <a:pt x="2110902" y="1998198"/>
                  <a:pt x="2266511" y="2004683"/>
                  <a:pt x="2422187" y="2004683"/>
                </a:cubicBezTo>
                <a:cubicBezTo>
                  <a:pt x="2443928" y="2004683"/>
                  <a:pt x="2529507" y="2004526"/>
                  <a:pt x="2568102" y="1985228"/>
                </a:cubicBezTo>
                <a:cubicBezTo>
                  <a:pt x="2608028" y="1965265"/>
                  <a:pt x="2586577" y="1970448"/>
                  <a:pt x="2616740" y="1946317"/>
                </a:cubicBezTo>
                <a:cubicBezTo>
                  <a:pt x="2625869" y="1939014"/>
                  <a:pt x="2636794" y="1934165"/>
                  <a:pt x="2645923" y="1926862"/>
                </a:cubicBezTo>
                <a:cubicBezTo>
                  <a:pt x="2653085" y="1921133"/>
                  <a:pt x="2658217" y="1913136"/>
                  <a:pt x="2665379" y="1907407"/>
                </a:cubicBezTo>
                <a:cubicBezTo>
                  <a:pt x="2674508" y="1900104"/>
                  <a:pt x="2686295" y="1896218"/>
                  <a:pt x="2694562" y="1887951"/>
                </a:cubicBezTo>
                <a:cubicBezTo>
                  <a:pt x="2706026" y="1876487"/>
                  <a:pt x="2712281" y="1860505"/>
                  <a:pt x="2723745" y="1849041"/>
                </a:cubicBezTo>
                <a:cubicBezTo>
                  <a:pt x="2813799" y="1758987"/>
                  <a:pt x="2686505" y="1911942"/>
                  <a:pt x="2782111" y="1800403"/>
                </a:cubicBezTo>
                <a:cubicBezTo>
                  <a:pt x="2803717" y="1775197"/>
                  <a:pt x="2833462" y="1728239"/>
                  <a:pt x="2850204" y="1703126"/>
                </a:cubicBezTo>
                <a:lnTo>
                  <a:pt x="2869659" y="1673943"/>
                </a:lnTo>
                <a:cubicBezTo>
                  <a:pt x="2872902" y="1660973"/>
                  <a:pt x="2875714" y="1647887"/>
                  <a:pt x="2879387" y="1635032"/>
                </a:cubicBezTo>
                <a:cubicBezTo>
                  <a:pt x="2882204" y="1625173"/>
                  <a:pt x="2889115" y="1616103"/>
                  <a:pt x="2889115" y="1605849"/>
                </a:cubicBezTo>
                <a:cubicBezTo>
                  <a:pt x="2889115" y="1533815"/>
                  <a:pt x="2896311" y="1485319"/>
                  <a:pt x="2859932" y="1430751"/>
                </a:cubicBezTo>
                <a:cubicBezTo>
                  <a:pt x="2854845" y="1423120"/>
                  <a:pt x="2846961" y="1417781"/>
                  <a:pt x="2840476" y="1411296"/>
                </a:cubicBezTo>
                <a:cubicBezTo>
                  <a:pt x="2837234" y="1401568"/>
                  <a:pt x="2834788" y="1391538"/>
                  <a:pt x="2830749" y="1382113"/>
                </a:cubicBezTo>
                <a:cubicBezTo>
                  <a:pt x="2814045" y="1343137"/>
                  <a:pt x="2810692" y="1350521"/>
                  <a:pt x="2801566" y="1314020"/>
                </a:cubicBezTo>
                <a:cubicBezTo>
                  <a:pt x="2794257" y="1284785"/>
                  <a:pt x="2789078" y="1232057"/>
                  <a:pt x="2772383" y="1207015"/>
                </a:cubicBezTo>
                <a:cubicBezTo>
                  <a:pt x="2765898" y="1197287"/>
                  <a:pt x="2760231" y="1186961"/>
                  <a:pt x="2752928" y="1177832"/>
                </a:cubicBezTo>
                <a:cubicBezTo>
                  <a:pt x="2728797" y="1147669"/>
                  <a:pt x="2733980" y="1169120"/>
                  <a:pt x="2714017" y="1129194"/>
                </a:cubicBezTo>
                <a:cubicBezTo>
                  <a:pt x="2709431" y="1120023"/>
                  <a:pt x="2708875" y="1109182"/>
                  <a:pt x="2704289" y="1100011"/>
                </a:cubicBezTo>
                <a:cubicBezTo>
                  <a:pt x="2699061" y="1089554"/>
                  <a:pt x="2689582" y="1081512"/>
                  <a:pt x="2684834" y="1070828"/>
                </a:cubicBezTo>
                <a:cubicBezTo>
                  <a:pt x="2676505" y="1052088"/>
                  <a:pt x="2671864" y="1031917"/>
                  <a:pt x="2665379" y="1012462"/>
                </a:cubicBezTo>
                <a:cubicBezTo>
                  <a:pt x="2650422" y="967590"/>
                  <a:pt x="2657663" y="993340"/>
                  <a:pt x="2645923" y="934641"/>
                </a:cubicBezTo>
                <a:cubicBezTo>
                  <a:pt x="2645170" y="926357"/>
                  <a:pt x="2634187" y="785274"/>
                  <a:pt x="2626468" y="759543"/>
                </a:cubicBezTo>
                <a:cubicBezTo>
                  <a:pt x="2621208" y="742010"/>
                  <a:pt x="2600153" y="723501"/>
                  <a:pt x="2587557" y="710905"/>
                </a:cubicBezTo>
                <a:cubicBezTo>
                  <a:pt x="2584315" y="697935"/>
                  <a:pt x="2583809" y="683952"/>
                  <a:pt x="2577830" y="671994"/>
                </a:cubicBezTo>
                <a:cubicBezTo>
                  <a:pt x="2567373" y="651080"/>
                  <a:pt x="2538919" y="613628"/>
                  <a:pt x="2538919" y="613628"/>
                </a:cubicBezTo>
                <a:cubicBezTo>
                  <a:pt x="2535676" y="600658"/>
                  <a:pt x="2533033" y="587523"/>
                  <a:pt x="2529191" y="574717"/>
                </a:cubicBezTo>
                <a:cubicBezTo>
                  <a:pt x="2523298" y="555074"/>
                  <a:pt x="2509736" y="516351"/>
                  <a:pt x="2509736" y="516351"/>
                </a:cubicBezTo>
                <a:cubicBezTo>
                  <a:pt x="2505620" y="483423"/>
                  <a:pt x="2501877" y="412151"/>
                  <a:pt x="2480553" y="380164"/>
                </a:cubicBezTo>
                <a:lnTo>
                  <a:pt x="2461098" y="350981"/>
                </a:lnTo>
                <a:cubicBezTo>
                  <a:pt x="2457855" y="312070"/>
                  <a:pt x="2456531" y="272952"/>
                  <a:pt x="2451370" y="234249"/>
                </a:cubicBezTo>
                <a:cubicBezTo>
                  <a:pt x="2450015" y="224085"/>
                  <a:pt x="2443866" y="215076"/>
                  <a:pt x="2441642" y="205066"/>
                </a:cubicBezTo>
                <a:cubicBezTo>
                  <a:pt x="2437363" y="185812"/>
                  <a:pt x="2438840" y="165168"/>
                  <a:pt x="2431915" y="146700"/>
                </a:cubicBezTo>
                <a:cubicBezTo>
                  <a:pt x="2428695" y="138113"/>
                  <a:pt x="2418944" y="133730"/>
                  <a:pt x="2412459" y="127245"/>
                </a:cubicBezTo>
                <a:cubicBezTo>
                  <a:pt x="2405974" y="107790"/>
                  <a:pt x="2412459" y="75364"/>
                  <a:pt x="2393004" y="68879"/>
                </a:cubicBezTo>
                <a:lnTo>
                  <a:pt x="2334638" y="49424"/>
                </a:lnTo>
                <a:cubicBezTo>
                  <a:pt x="2324910" y="46181"/>
                  <a:pt x="2315606" y="41146"/>
                  <a:pt x="2305455" y="39696"/>
                </a:cubicBezTo>
                <a:lnTo>
                  <a:pt x="2237362" y="29968"/>
                </a:lnTo>
                <a:cubicBezTo>
                  <a:pt x="2224392" y="23483"/>
                  <a:pt x="2212208" y="15099"/>
                  <a:pt x="2198451" y="10513"/>
                </a:cubicBezTo>
                <a:cubicBezTo>
                  <a:pt x="2136613" y="-10100"/>
                  <a:pt x="2079795" y="4999"/>
                  <a:pt x="2013625" y="10513"/>
                </a:cubicBezTo>
                <a:cubicBezTo>
                  <a:pt x="1846155" y="24469"/>
                  <a:pt x="1960023" y="23063"/>
                  <a:pt x="1721796" y="29968"/>
                </a:cubicBezTo>
                <a:lnTo>
                  <a:pt x="1245140" y="39696"/>
                </a:lnTo>
                <a:cubicBezTo>
                  <a:pt x="1215957" y="42939"/>
                  <a:pt x="1186659" y="45272"/>
                  <a:pt x="1157591" y="49424"/>
                </a:cubicBezTo>
                <a:cubicBezTo>
                  <a:pt x="1098118" y="57920"/>
                  <a:pt x="1123154" y="58256"/>
                  <a:pt x="1070042" y="68879"/>
                </a:cubicBezTo>
                <a:cubicBezTo>
                  <a:pt x="1050701" y="72747"/>
                  <a:pt x="1031131" y="75364"/>
                  <a:pt x="1011676" y="78607"/>
                </a:cubicBezTo>
                <a:cubicBezTo>
                  <a:pt x="1001949" y="75364"/>
                  <a:pt x="992353" y="71696"/>
                  <a:pt x="982494" y="68879"/>
                </a:cubicBezTo>
                <a:cubicBezTo>
                  <a:pt x="969639" y="65206"/>
                  <a:pt x="956101" y="63845"/>
                  <a:pt x="943583" y="59151"/>
                </a:cubicBezTo>
                <a:cubicBezTo>
                  <a:pt x="930005" y="54059"/>
                  <a:pt x="918136" y="45082"/>
                  <a:pt x="904672" y="39696"/>
                </a:cubicBezTo>
                <a:cubicBezTo>
                  <a:pt x="885631" y="32080"/>
                  <a:pt x="846306" y="20241"/>
                  <a:pt x="846306" y="20241"/>
                </a:cubicBezTo>
                <a:cubicBezTo>
                  <a:pt x="499617" y="39500"/>
                  <a:pt x="270753" y="68879"/>
                  <a:pt x="155642" y="78607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321013" y="3448050"/>
            <a:ext cx="2408851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Práce</a:t>
            </a:r>
            <a:endParaRPr lang="en-US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311285" y="3781825"/>
            <a:ext cx="24185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800" dirty="0" smtClean="0"/>
              <a:t>Kvalifikované </a:t>
            </a:r>
            <a:r>
              <a:rPr lang="cs-CZ" sz="800" dirty="0"/>
              <a:t>i</a:t>
            </a:r>
            <a:r>
              <a:rPr lang="cs-CZ" sz="800" dirty="0" smtClean="0"/>
              <a:t> nekvalifikoviné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800" dirty="0" smtClean="0"/>
              <a:t>Serioví podnikatelé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800" dirty="0" smtClean="0"/>
              <a:t>Rozšiřená rodina</a:t>
            </a:r>
            <a:endParaRPr lang="en-US" sz="800" dirty="0"/>
          </a:p>
        </p:txBody>
      </p:sp>
      <p:sp>
        <p:nvSpPr>
          <p:cNvPr id="43" name="TextBox 42"/>
          <p:cNvSpPr txBox="1"/>
          <p:nvPr/>
        </p:nvSpPr>
        <p:spPr>
          <a:xfrm>
            <a:off x="317768" y="4378665"/>
            <a:ext cx="2408851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Vzdělávací instituce</a:t>
            </a:r>
            <a:endParaRPr lang="en-US" sz="1400" dirty="0"/>
          </a:p>
        </p:txBody>
      </p:sp>
      <p:sp>
        <p:nvSpPr>
          <p:cNvPr id="44" name="TextBox 43"/>
          <p:cNvSpPr txBox="1"/>
          <p:nvPr/>
        </p:nvSpPr>
        <p:spPr>
          <a:xfrm>
            <a:off x="308040" y="4712440"/>
            <a:ext cx="24185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800" dirty="0" smtClean="0"/>
              <a:t>Vysoké školy, odborné střední školy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800" dirty="0" smtClean="0"/>
              <a:t>Specifická podnikatelská výuka</a:t>
            </a:r>
            <a:endParaRPr lang="en-US" sz="800" dirty="0"/>
          </a:p>
        </p:txBody>
      </p:sp>
      <p:sp>
        <p:nvSpPr>
          <p:cNvPr id="45" name="TextBox 44"/>
          <p:cNvSpPr txBox="1"/>
          <p:nvPr/>
        </p:nvSpPr>
        <p:spPr>
          <a:xfrm>
            <a:off x="473413" y="1139342"/>
            <a:ext cx="2408851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První zákaznici</a:t>
            </a:r>
            <a:endParaRPr lang="en-US" sz="1400" dirty="0"/>
          </a:p>
        </p:txBody>
      </p:sp>
      <p:sp>
        <p:nvSpPr>
          <p:cNvPr id="46" name="TextBox 45"/>
          <p:cNvSpPr txBox="1"/>
          <p:nvPr/>
        </p:nvSpPr>
        <p:spPr>
          <a:xfrm>
            <a:off x="463685" y="1473117"/>
            <a:ext cx="2418579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800" dirty="0" smtClean="0"/>
              <a:t>První osvojitelé pro potvrzení koncepce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800" dirty="0" smtClean="0"/>
              <a:t>Zkušenost </a:t>
            </a:r>
            <a:r>
              <a:rPr lang="cs-CZ" sz="800" dirty="0"/>
              <a:t>s</a:t>
            </a:r>
            <a:r>
              <a:rPr lang="cs-CZ" sz="800" dirty="0" smtClean="0"/>
              <a:t> produkcí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800" dirty="0" smtClean="0"/>
              <a:t>Referenční zákaznici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800" dirty="0" smtClean="0"/>
              <a:t>První přehlidky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cs-CZ" sz="800" dirty="0"/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US" sz="800" dirty="0"/>
          </a:p>
        </p:txBody>
      </p:sp>
      <p:sp>
        <p:nvSpPr>
          <p:cNvPr id="47" name="TextBox 46"/>
          <p:cNvSpPr txBox="1"/>
          <p:nvPr/>
        </p:nvSpPr>
        <p:spPr>
          <a:xfrm>
            <a:off x="385861" y="2075974"/>
            <a:ext cx="2408851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Sítě</a:t>
            </a:r>
            <a:endParaRPr lang="en-US" sz="1400" dirty="0"/>
          </a:p>
        </p:txBody>
      </p:sp>
      <p:sp>
        <p:nvSpPr>
          <p:cNvPr id="48" name="TextBox 47"/>
          <p:cNvSpPr txBox="1"/>
          <p:nvPr/>
        </p:nvSpPr>
        <p:spPr>
          <a:xfrm>
            <a:off x="391151" y="2402476"/>
            <a:ext cx="2418579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800" dirty="0" smtClean="0"/>
              <a:t>Podnikatelské sítě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800" dirty="0" smtClean="0"/>
              <a:t>Diaspora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800" dirty="0" smtClean="0"/>
              <a:t>Mezinárodní korporace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cs-CZ" sz="800" dirty="0"/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cs-CZ" sz="800" dirty="0" smtClean="0"/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cs-CZ" sz="800" dirty="0"/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xmlns="" val="163041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71577" y="87230"/>
            <a:ext cx="6855006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rgbClr val="0070C0"/>
                </a:solidFill>
              </a:rPr>
              <a:t>Financování podnikatelského prostředí</a:t>
            </a:r>
          </a:p>
          <a:p>
            <a:pPr algn="ctr"/>
            <a:r>
              <a:rPr lang="cs-CZ" sz="2400" dirty="0" smtClean="0">
                <a:solidFill>
                  <a:srgbClr val="0070C0"/>
                </a:solidFill>
              </a:rPr>
              <a:t>Dostup k financím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59901" y="2675155"/>
            <a:ext cx="135255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endParaRPr lang="en-US" sz="800" dirty="0"/>
          </a:p>
        </p:txBody>
      </p:sp>
      <p:sp>
        <p:nvSpPr>
          <p:cNvPr id="5" name="TextBox 4"/>
          <p:cNvSpPr txBox="1"/>
          <p:nvPr/>
        </p:nvSpPr>
        <p:spPr>
          <a:xfrm>
            <a:off x="4912451" y="2675155"/>
            <a:ext cx="1419224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endParaRPr lang="en-US" sz="800" dirty="0"/>
          </a:p>
        </p:txBody>
      </p:sp>
      <p:sp>
        <p:nvSpPr>
          <p:cNvPr id="6" name="Rectangle 5"/>
          <p:cNvSpPr/>
          <p:nvPr/>
        </p:nvSpPr>
        <p:spPr>
          <a:xfrm>
            <a:off x="2177143" y="1025324"/>
            <a:ext cx="7837714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2800" dirty="0" smtClean="0"/>
              <a:t>Bankovní úvěry</a:t>
            </a:r>
            <a:endParaRPr lang="en-US" sz="2800" dirty="0" smtClean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2800" dirty="0" smtClean="0"/>
              <a:t>Mikroúvěry</a:t>
            </a:r>
            <a:endParaRPr lang="cs-CZ" sz="2800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2800" dirty="0" smtClean="0"/>
              <a:t>Andělští investoři, přátelé</a:t>
            </a:r>
            <a:r>
              <a:rPr lang="cs-CZ" sz="2800" dirty="0"/>
              <a:t>, rodina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2800" dirty="0"/>
              <a:t>Venture capital na </a:t>
            </a:r>
            <a:r>
              <a:rPr lang="cs-CZ" sz="2800" dirty="0" smtClean="0"/>
              <a:t>úrovni nápadu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2800" dirty="0" smtClean="0"/>
              <a:t>Rizikové </a:t>
            </a:r>
            <a:r>
              <a:rPr lang="cs-CZ" sz="2800" dirty="0"/>
              <a:t>fondy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2800" dirty="0"/>
              <a:t>Fondy podílového investování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2800" dirty="0"/>
              <a:t>Veřejné </a:t>
            </a:r>
            <a:r>
              <a:rPr lang="cs-CZ" sz="2800" dirty="0" smtClean="0"/>
              <a:t>kapitálové trhy</a:t>
            </a:r>
            <a:endParaRPr lang="cs-CZ" sz="2800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2800" dirty="0" smtClean="0"/>
              <a:t>Dluh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2800" dirty="0" smtClean="0"/>
              <a:t>Vlastní zdroje - úspory zakladatele a </a:t>
            </a:r>
            <a:r>
              <a:rPr lang="cs-CZ" sz="2800" dirty="0"/>
              <a:t>rodina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cs-CZ" sz="2800" dirty="0" smtClean="0"/>
              <a:t>Státní podpora prostřednictvím grantů a investic</a:t>
            </a:r>
            <a:endParaRPr lang="en-US" sz="2800" dirty="0"/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31520" y="6086671"/>
            <a:ext cx="10807337" cy="6705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Otázka je:  Potřebujete peníze, nebo potřebujete zákazníky?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3786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88274" y="95174"/>
            <a:ext cx="10807337" cy="6705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Financování startupů v Bulharsku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38353" y="2563339"/>
            <a:ext cx="19071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600" dirty="0"/>
              <a:t>v</a:t>
            </a:r>
            <a:r>
              <a:rPr lang="cs-CZ" sz="9600" dirty="0" smtClean="0"/>
              <a:t>s.</a:t>
            </a:r>
            <a:endParaRPr lang="en-US" sz="96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8408124" y="2081349"/>
            <a:ext cx="246017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600" dirty="0" smtClean="0"/>
              <a:t>93</a:t>
            </a:r>
            <a:r>
              <a:rPr lang="bg-BG" sz="9600" dirty="0" smtClean="0"/>
              <a:t>%</a:t>
            </a:r>
            <a:endParaRPr lang="en-US" sz="9600" dirty="0" smtClean="0"/>
          </a:p>
          <a:p>
            <a:r>
              <a:rPr lang="cs-CZ" dirty="0" smtClean="0"/>
              <a:t>spoléhá na jiné zdroje financování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332411" y="2081349"/>
            <a:ext cx="190717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600" dirty="0" smtClean="0"/>
              <a:t>7</a:t>
            </a:r>
            <a:r>
              <a:rPr lang="bg-BG" sz="9600" dirty="0" smtClean="0"/>
              <a:t>%</a:t>
            </a:r>
            <a:endParaRPr lang="en-US" sz="9600" dirty="0" smtClean="0"/>
          </a:p>
          <a:p>
            <a:r>
              <a:rPr lang="cs-CZ" dirty="0" smtClean="0"/>
              <a:t>spoléhá na podporu státu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1919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88274" y="95174"/>
            <a:ext cx="10807337" cy="6705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Financování startupů v Bulharsku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1207770"/>
            <a:ext cx="12192000" cy="17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35131" y="863509"/>
            <a:ext cx="31612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gency FB" panose="020B0503020202020204" pitchFamily="34" charset="0"/>
              </a:rPr>
              <a:t>Investice vs. Granty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Agency FB" panose="020B050302020202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506583" y="2098766"/>
            <a:ext cx="3004457" cy="5138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Na úrovni firmy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8103345" y="2103117"/>
            <a:ext cx="3004457" cy="5138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Na úrovni veřejnosti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70263" y="2865124"/>
            <a:ext cx="17417" cy="34834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6178754" y="2843356"/>
            <a:ext cx="17417" cy="34834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05394" y="2865124"/>
            <a:ext cx="52338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Dostup k financování </a:t>
            </a:r>
            <a:r>
              <a:rPr lang="cs-CZ" dirty="0" smtClean="0"/>
              <a:t>v případě potřeby – odpovidá na otázku „Co potřebuji“  místo „Jaké granty jsou dostupné“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01032" y="3992881"/>
            <a:ext cx="5233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Pružnost </a:t>
            </a:r>
            <a:r>
              <a:rPr lang="cs-CZ" dirty="0" smtClean="0"/>
              <a:t>týkající se oprávněnosti nákladů odpovídající specifickým potřebám firmy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09745" y="4741826"/>
            <a:ext cx="5233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Transparentní výnosy financování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579347" y="2860763"/>
            <a:ext cx="5233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Multiplikace </a:t>
            </a:r>
            <a:r>
              <a:rPr lang="cs-CZ" dirty="0" smtClean="0"/>
              <a:t>veřejných zdrojů – x2,57 v Bulharsku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557563" y="3997231"/>
            <a:ext cx="5233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Podporuje </a:t>
            </a:r>
            <a:r>
              <a:rPr lang="cs-CZ" dirty="0" smtClean="0"/>
              <a:t>velký počet firem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566267" y="4746173"/>
            <a:ext cx="5233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Disciplinující </a:t>
            </a:r>
            <a:r>
              <a:rPr lang="cs-CZ" dirty="0" smtClean="0"/>
              <a:t>efekt týkající se udržitelného rozvoje firem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561910" y="5429797"/>
            <a:ext cx="52338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Tržní přístup</a:t>
            </a:r>
            <a:r>
              <a:rPr lang="cs-CZ" dirty="0" smtClean="0"/>
              <a:t> </a:t>
            </a:r>
            <a:r>
              <a:rPr lang="cs-CZ" dirty="0" smtClean="0"/>
              <a:t>k řízení veřejných fondů – profesionální </a:t>
            </a:r>
            <a:r>
              <a:rPr lang="cs-CZ" dirty="0" smtClean="0"/>
              <a:t>přístup </a:t>
            </a:r>
            <a:r>
              <a:rPr lang="cs-CZ" dirty="0" smtClean="0"/>
              <a:t>k hodnocení projektů, omezující zásahy úředníků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0994593" y="6577346"/>
            <a:ext cx="8186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Zdroj BVCA</a:t>
            </a:r>
            <a:endParaRPr lang="en-US" sz="1000" dirty="0"/>
          </a:p>
        </p:txBody>
      </p:sp>
      <p:cxnSp>
        <p:nvCxnSpPr>
          <p:cNvPr id="23" name="Straight Connector 22"/>
          <p:cNvCxnSpPr>
            <a:stCxn id="8" idx="1"/>
          </p:cNvCxnSpPr>
          <p:nvPr/>
        </p:nvCxnSpPr>
        <p:spPr>
          <a:xfrm flipH="1">
            <a:off x="0" y="2355669"/>
            <a:ext cx="1506583" cy="255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3"/>
            <a:endCxn id="9" idx="1"/>
          </p:cNvCxnSpPr>
          <p:nvPr/>
        </p:nvCxnSpPr>
        <p:spPr>
          <a:xfrm>
            <a:off x="4511040" y="2355669"/>
            <a:ext cx="3592305" cy="43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9" idx="3"/>
          </p:cNvCxnSpPr>
          <p:nvPr/>
        </p:nvCxnSpPr>
        <p:spPr>
          <a:xfrm flipV="1">
            <a:off x="11107802" y="2355669"/>
            <a:ext cx="1084198" cy="43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1849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66726" y="95174"/>
            <a:ext cx="11228886" cy="6705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Financování startupů v </a:t>
            </a:r>
            <a:r>
              <a:rPr lang="cs-CZ" dirty="0" smtClean="0"/>
              <a:t>Bulharsku</a:t>
            </a:r>
            <a:r>
              <a:rPr lang="en-US" dirty="0" smtClean="0"/>
              <a:t> - </a:t>
            </a:r>
            <a:r>
              <a:rPr lang="cs-CZ" dirty="0" smtClean="0"/>
              <a:t>Výsledky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0" y="1645920"/>
            <a:ext cx="12192000" cy="17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35130" y="1254034"/>
            <a:ext cx="6496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gency FB" panose="020B0503020202020204" pitchFamily="34" charset="0"/>
              </a:rPr>
              <a:t>Financování MSP pro inovace a  růst nadv průběhu 5 let 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Agency FB" panose="020B0503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94593" y="6611779"/>
            <a:ext cx="8186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Zdroj BVCA</a:t>
            </a:r>
            <a:endParaRPr lang="en-US" sz="1000" dirty="0"/>
          </a:p>
        </p:txBody>
      </p:sp>
      <p:sp>
        <p:nvSpPr>
          <p:cNvPr id="7" name="TextBox 6"/>
          <p:cNvSpPr txBox="1"/>
          <p:nvPr/>
        </p:nvSpPr>
        <p:spPr>
          <a:xfrm>
            <a:off x="235128" y="1949554"/>
            <a:ext cx="23730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&gt;350</a:t>
            </a:r>
            <a:r>
              <a:rPr lang="cs-CZ" sz="4400" dirty="0" smtClean="0"/>
              <a:t> mil.</a:t>
            </a:r>
            <a:endParaRPr lang="en-US" sz="4400" dirty="0" smtClean="0"/>
          </a:p>
          <a:p>
            <a:r>
              <a:rPr lang="cs-CZ" dirty="0" smtClean="0"/>
              <a:t>veřejné </a:t>
            </a:r>
            <a:r>
              <a:rPr lang="cs-CZ" dirty="0"/>
              <a:t>financování </a:t>
            </a:r>
            <a:r>
              <a:rPr lang="cs-CZ" dirty="0" smtClean="0"/>
              <a:t>revolvingem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757969" y="1945197"/>
            <a:ext cx="23034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&gt;</a:t>
            </a:r>
            <a:r>
              <a:rPr lang="cs-CZ" sz="4400" dirty="0" smtClean="0"/>
              <a:t>875 mil.</a:t>
            </a:r>
            <a:endParaRPr lang="en-US" sz="4400" dirty="0" smtClean="0"/>
          </a:p>
          <a:p>
            <a:r>
              <a:rPr lang="cs-CZ" dirty="0" smtClean="0"/>
              <a:t>celkové mobilizované financování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885508" y="1966962"/>
            <a:ext cx="25951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/>
              <a:t>x</a:t>
            </a:r>
            <a:r>
              <a:rPr lang="cs-CZ" sz="4400" dirty="0" smtClean="0"/>
              <a:t> 2,6</a:t>
            </a:r>
            <a:endParaRPr lang="en-US" sz="4400" dirty="0" smtClean="0"/>
          </a:p>
          <a:p>
            <a:r>
              <a:rPr lang="cs-CZ" dirty="0"/>
              <a:t>m</a:t>
            </a:r>
            <a:r>
              <a:rPr lang="cs-CZ" dirty="0" smtClean="0"/>
              <a:t>ultiplikace soukromého financování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290353" y="3747862"/>
            <a:ext cx="25951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4400" dirty="0" smtClean="0"/>
              <a:t>&gt;</a:t>
            </a:r>
            <a:r>
              <a:rPr lang="en-US" sz="4400" dirty="0" smtClean="0"/>
              <a:t>25 500</a:t>
            </a:r>
          </a:p>
          <a:p>
            <a:r>
              <a:rPr lang="cs-CZ" dirty="0" smtClean="0"/>
              <a:t>Podpořených pracovních míst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315217" y="3669486"/>
            <a:ext cx="25951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/>
              <a:t>210</a:t>
            </a:r>
            <a:endParaRPr lang="en-US" sz="4400" dirty="0" smtClean="0"/>
          </a:p>
          <a:p>
            <a:r>
              <a:rPr lang="cs-CZ" dirty="0" smtClean="0"/>
              <a:t>startupů a rostoucích společností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885507" y="5163008"/>
            <a:ext cx="2595155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4400" dirty="0" smtClean="0"/>
              <a:t>&gt;</a:t>
            </a:r>
            <a:r>
              <a:rPr lang="cs-CZ" sz="4400" dirty="0" smtClean="0"/>
              <a:t>10 000</a:t>
            </a:r>
            <a:endParaRPr lang="en-US" sz="4400" dirty="0" smtClean="0"/>
          </a:p>
          <a:p>
            <a:r>
              <a:rPr lang="cs-CZ" dirty="0" smtClean="0"/>
              <a:t>financováních MSP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469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88274" y="95174"/>
            <a:ext cx="10807337" cy="6705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Financování startupů v Bulharsku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0" y="1645920"/>
            <a:ext cx="12192000" cy="17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35130" y="1254034"/>
            <a:ext cx="6496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Agency FB" panose="020B0503020202020204" pitchFamily="34" charset="0"/>
              </a:rPr>
              <a:t>Pro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gency FB" panose="020B0503020202020204" pitchFamily="34" charset="0"/>
              </a:rPr>
              <a:t>č 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Agency FB" panose="020B0503020202020204" pitchFamily="34" charset="0"/>
              </a:rPr>
              <a:t>měl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gency FB" panose="020B0503020202020204" pitchFamily="34" charset="0"/>
              </a:rPr>
              <a:t> tento přistup 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Agency FB" panose="020B0503020202020204" pitchFamily="34" charset="0"/>
              </a:rPr>
              <a:t>úspěch 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Agency FB" panose="020B0503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994593" y="6602254"/>
            <a:ext cx="8186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Zdroj BVCA</a:t>
            </a:r>
            <a:endParaRPr lang="en-US" sz="1000" dirty="0"/>
          </a:p>
        </p:txBody>
      </p:sp>
      <p:sp>
        <p:nvSpPr>
          <p:cNvPr id="8" name="Rounded Rectangle 7"/>
          <p:cNvSpPr/>
          <p:nvPr/>
        </p:nvSpPr>
        <p:spPr>
          <a:xfrm>
            <a:off x="649333" y="2098766"/>
            <a:ext cx="3004457" cy="5138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Veřejné fondy</a:t>
            </a:r>
          </a:p>
          <a:p>
            <a:pPr algn="ctr"/>
            <a:r>
              <a:rPr lang="cs-CZ" sz="1000" dirty="0" smtClean="0"/>
              <a:t>Tržný přístup</a:t>
            </a:r>
            <a:endParaRPr lang="en-US" sz="1000" dirty="0"/>
          </a:p>
        </p:txBody>
      </p:sp>
      <p:sp>
        <p:nvSpPr>
          <p:cNvPr id="9" name="Rounded Rectangle 8"/>
          <p:cNvSpPr/>
          <p:nvPr/>
        </p:nvSpPr>
        <p:spPr>
          <a:xfrm>
            <a:off x="4907008" y="2098766"/>
            <a:ext cx="3004457" cy="5138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Partnerství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8882744" y="2098766"/>
            <a:ext cx="3162572" cy="5138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Velký počet zprostředkovatelů</a:t>
            </a:r>
          </a:p>
          <a:p>
            <a:pPr algn="ctr"/>
            <a:r>
              <a:rPr lang="cs-CZ" sz="1000" dirty="0" smtClean="0"/>
              <a:t>velká konkurence</a:t>
            </a:r>
            <a:endParaRPr lang="en-US" sz="1000" dirty="0"/>
          </a:p>
        </p:txBody>
      </p:sp>
      <p:cxnSp>
        <p:nvCxnSpPr>
          <p:cNvPr id="12" name="Straight Connector 11"/>
          <p:cNvCxnSpPr>
            <a:stCxn id="8" idx="1"/>
          </p:cNvCxnSpPr>
          <p:nvPr/>
        </p:nvCxnSpPr>
        <p:spPr>
          <a:xfrm flipH="1">
            <a:off x="0" y="2355669"/>
            <a:ext cx="649333" cy="6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8" idx="3"/>
            <a:endCxn id="9" idx="1"/>
          </p:cNvCxnSpPr>
          <p:nvPr/>
        </p:nvCxnSpPr>
        <p:spPr>
          <a:xfrm>
            <a:off x="3653790" y="2355669"/>
            <a:ext cx="12532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3"/>
            <a:endCxn id="10" idx="1"/>
          </p:cNvCxnSpPr>
          <p:nvPr/>
        </p:nvCxnSpPr>
        <p:spPr>
          <a:xfrm>
            <a:off x="7911465" y="2355669"/>
            <a:ext cx="9712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0" idx="3"/>
          </p:cNvCxnSpPr>
          <p:nvPr/>
        </p:nvCxnSpPr>
        <p:spPr>
          <a:xfrm>
            <a:off x="12045316" y="2355669"/>
            <a:ext cx="146684" cy="6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248150" y="2867025"/>
            <a:ext cx="19050" cy="3400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467725" y="2847975"/>
            <a:ext cx="19050" cy="3400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52400" y="3086100"/>
            <a:ext cx="39243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Jednoduché a jasné produkty</a:t>
            </a:r>
          </a:p>
          <a:p>
            <a:r>
              <a:rPr lang="cs-CZ" sz="1400" dirty="0" smtClean="0"/>
              <a:t>MSP chápe jak tyto produkty fungují</a:t>
            </a:r>
          </a:p>
          <a:p>
            <a:endParaRPr lang="cs-CZ" sz="1400" dirty="0"/>
          </a:p>
          <a:p>
            <a:r>
              <a:rPr lang="cs-CZ" b="1" dirty="0" smtClean="0"/>
              <a:t>Jasná výběrová kritéria</a:t>
            </a:r>
          </a:p>
          <a:p>
            <a:r>
              <a:rPr lang="cs-CZ" sz="1400" dirty="0" smtClean="0"/>
              <a:t>Transparentnost a žádná libovolná pravidla</a:t>
            </a:r>
          </a:p>
          <a:p>
            <a:endParaRPr lang="cs-CZ" dirty="0"/>
          </a:p>
          <a:p>
            <a:r>
              <a:rPr lang="cs-CZ" b="1" dirty="0" smtClean="0"/>
              <a:t>Experti vs. úředníci</a:t>
            </a:r>
          </a:p>
          <a:p>
            <a:r>
              <a:rPr lang="cs-CZ" sz="1400" dirty="0" smtClean="0"/>
              <a:t>Nezávislost a žádný politický vliv</a:t>
            </a:r>
          </a:p>
          <a:p>
            <a:endParaRPr lang="cs-CZ" dirty="0"/>
          </a:p>
          <a:p>
            <a:r>
              <a:rPr lang="cs-CZ" b="1" dirty="0" smtClean="0"/>
              <a:t>Finanční engineering</a:t>
            </a:r>
          </a:p>
          <a:p>
            <a:r>
              <a:rPr lang="cs-CZ" sz="1400" dirty="0" smtClean="0"/>
              <a:t>Recyklační efekt</a:t>
            </a:r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4400550" y="3086100"/>
            <a:ext cx="39243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Vláda</a:t>
            </a:r>
          </a:p>
          <a:p>
            <a:r>
              <a:rPr lang="cs-CZ" sz="1400" dirty="0" smtClean="0"/>
              <a:t>Jasná strategie</a:t>
            </a:r>
          </a:p>
          <a:p>
            <a:endParaRPr lang="cs-CZ" sz="1400" dirty="0"/>
          </a:p>
          <a:p>
            <a:r>
              <a:rPr lang="cs-CZ" b="1" dirty="0" smtClean="0"/>
              <a:t>EIF</a:t>
            </a:r>
          </a:p>
          <a:p>
            <a:r>
              <a:rPr lang="cs-CZ" sz="1400" dirty="0" smtClean="0"/>
              <a:t>Zkušený manažer dluhu a kmenového kapitálu</a:t>
            </a:r>
          </a:p>
          <a:p>
            <a:endParaRPr lang="cs-CZ" dirty="0"/>
          </a:p>
          <a:p>
            <a:r>
              <a:rPr lang="cs-CZ" b="1" dirty="0" smtClean="0"/>
              <a:t>EU</a:t>
            </a:r>
          </a:p>
          <a:p>
            <a:r>
              <a:rPr lang="cs-CZ" sz="1400" dirty="0" smtClean="0"/>
              <a:t>Pružnost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763000" y="3086100"/>
            <a:ext cx="3362325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Žadná byrokracie</a:t>
            </a:r>
          </a:p>
          <a:p>
            <a:r>
              <a:rPr lang="cs-CZ" sz="1400" dirty="0" smtClean="0"/>
              <a:t>MSP vybírají zprostředkovatele, se kterým si přejí spolupracovat</a:t>
            </a:r>
          </a:p>
          <a:p>
            <a:endParaRPr lang="cs-CZ" sz="1400" dirty="0"/>
          </a:p>
          <a:p>
            <a:r>
              <a:rPr lang="cs-CZ" b="1" dirty="0" smtClean="0"/>
              <a:t>Odstranit neschopné</a:t>
            </a:r>
          </a:p>
          <a:p>
            <a:r>
              <a:rPr lang="cs-CZ" sz="1400" dirty="0" smtClean="0"/>
              <a:t>Pokusy s různými kanály distribuce, pomoc nebo odstranění chyb</a:t>
            </a:r>
          </a:p>
          <a:p>
            <a:endParaRPr lang="cs-CZ" dirty="0"/>
          </a:p>
          <a:p>
            <a:r>
              <a:rPr lang="cs-CZ" b="1" dirty="0" smtClean="0"/>
              <a:t>Využití existující infrastruktury</a:t>
            </a:r>
          </a:p>
        </p:txBody>
      </p:sp>
    </p:spTree>
    <p:extLst>
      <p:ext uri="{BB962C8B-B14F-4D97-AF65-F5344CB8AC3E}">
        <p14:creationId xmlns:p14="http://schemas.microsoft.com/office/powerpoint/2010/main" xmlns="" val="191986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88274" y="95174"/>
            <a:ext cx="10807337" cy="6705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Financování startupů v Bulharsku - účastnici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20709" y="1346291"/>
            <a:ext cx="1798592" cy="5138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Pre-seed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602084" y="1317716"/>
            <a:ext cx="1798592" cy="5138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</a:t>
            </a:r>
            <a:r>
              <a:rPr lang="cs-CZ" dirty="0" smtClean="0"/>
              <a:t>eed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326234" y="1317716"/>
            <a:ext cx="1798592" cy="5138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Venture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9631409" y="1317716"/>
            <a:ext cx="1798592" cy="5138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Growth</a:t>
            </a:r>
          </a:p>
        </p:txBody>
      </p:sp>
      <p:cxnSp>
        <p:nvCxnSpPr>
          <p:cNvPr id="9" name="Straight Connector 8"/>
          <p:cNvCxnSpPr>
            <a:stCxn id="4" idx="1"/>
          </p:cNvCxnSpPr>
          <p:nvPr/>
        </p:nvCxnSpPr>
        <p:spPr>
          <a:xfrm flipH="1" flipV="1">
            <a:off x="0" y="1600200"/>
            <a:ext cx="220709" cy="29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4" idx="3"/>
            <a:endCxn id="5" idx="1"/>
          </p:cNvCxnSpPr>
          <p:nvPr/>
        </p:nvCxnSpPr>
        <p:spPr>
          <a:xfrm flipV="1">
            <a:off x="2019301" y="1574619"/>
            <a:ext cx="1582783" cy="285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3"/>
            <a:endCxn id="6" idx="1"/>
          </p:cNvCxnSpPr>
          <p:nvPr/>
        </p:nvCxnSpPr>
        <p:spPr>
          <a:xfrm>
            <a:off x="5400676" y="1574619"/>
            <a:ext cx="9255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6" idx="3"/>
            <a:endCxn id="7" idx="1"/>
          </p:cNvCxnSpPr>
          <p:nvPr/>
        </p:nvCxnSpPr>
        <p:spPr>
          <a:xfrm>
            <a:off x="8124826" y="1574619"/>
            <a:ext cx="15065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3"/>
          </p:cNvCxnSpPr>
          <p:nvPr/>
        </p:nvCxnSpPr>
        <p:spPr>
          <a:xfrm>
            <a:off x="11430001" y="1574619"/>
            <a:ext cx="761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762250" y="1831521"/>
            <a:ext cx="9525" cy="39882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715000" y="1841046"/>
            <a:ext cx="9525" cy="39882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9553575" y="1831521"/>
            <a:ext cx="9525" cy="39882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410" y="3507073"/>
            <a:ext cx="1496400" cy="32810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0314" y="2139952"/>
            <a:ext cx="1088593" cy="810952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81237" y="4105275"/>
            <a:ext cx="962025" cy="962025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57725" y="2139952"/>
            <a:ext cx="1965418" cy="1179251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72249" y="2657475"/>
            <a:ext cx="1447800" cy="1447800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97698" y="4105275"/>
            <a:ext cx="1314450" cy="1314450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18614" y="2213592"/>
            <a:ext cx="1215924" cy="853628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38745" y="3319203"/>
            <a:ext cx="1192664" cy="477282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32766" y="3835172"/>
            <a:ext cx="879568" cy="753095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8085127" y="4650023"/>
            <a:ext cx="17748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1A1A1A"/>
                </a:solidFill>
                <a:latin typeface="Roboto-Regular"/>
              </a:rPr>
              <a:t>Armada Capital</a:t>
            </a:r>
            <a:endParaRPr lang="en-US" dirty="0"/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092452" y="2206159"/>
            <a:ext cx="1718548" cy="177344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080717" y="3002527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8539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88274" y="95174"/>
            <a:ext cx="10807337" cy="6705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Financování startupů v Bulharsku – účastnici</a:t>
            </a:r>
            <a:endParaRPr lang="en-US" dirty="0" smtClean="0"/>
          </a:p>
          <a:p>
            <a:pPr algn="ctr"/>
            <a:r>
              <a:rPr lang="en-US" dirty="0" err="1" smtClean="0"/>
              <a:t>Alternativn</a:t>
            </a:r>
            <a:r>
              <a:rPr lang="cs-CZ" dirty="0" smtClean="0"/>
              <a:t>í zdroje financování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88274" y="2762250"/>
            <a:ext cx="1254157" cy="12668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86226" y="2581275"/>
            <a:ext cx="2757714" cy="1447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05825" y="2581275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4250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5100</TotalTime>
  <Words>587</Words>
  <Application>Microsoft Office PowerPoint</Application>
  <PresentationFormat>Vlastní</PresentationFormat>
  <Paragraphs>180</Paragraphs>
  <Slides>12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Office Theme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Georgi Stoilov</dc:creator>
  <cp:lastModifiedBy>pc</cp:lastModifiedBy>
  <cp:revision>127</cp:revision>
  <dcterms:created xsi:type="dcterms:W3CDTF">2018-11-20T13:17:22Z</dcterms:created>
  <dcterms:modified xsi:type="dcterms:W3CDTF">2018-12-04T16:20:09Z</dcterms:modified>
</cp:coreProperties>
</file>