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08" r:id="rId3"/>
    <p:sldId id="303" r:id="rId4"/>
    <p:sldId id="301" r:id="rId5"/>
    <p:sldId id="313" r:id="rId6"/>
    <p:sldId id="304" r:id="rId7"/>
    <p:sldId id="314" r:id="rId8"/>
    <p:sldId id="306" r:id="rId9"/>
    <p:sldId id="300" r:id="rId10"/>
    <p:sldId id="267" r:id="rId1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3">
          <p15:clr>
            <a:srgbClr val="A4A3A4"/>
          </p15:clr>
        </p15:guide>
        <p15:guide id="2" orient="horz" pos="2857">
          <p15:clr>
            <a:srgbClr val="A4A3A4"/>
          </p15:clr>
        </p15:guide>
        <p15:guide id="3" orient="horz" pos="2634">
          <p15:clr>
            <a:srgbClr val="A4A3A4"/>
          </p15:clr>
        </p15:guide>
        <p15:guide id="4" pos="5532">
          <p15:clr>
            <a:srgbClr val="A4A3A4"/>
          </p15:clr>
        </p15:guide>
        <p15:guide id="5" pos="229">
          <p15:clr>
            <a:srgbClr val="A4A3A4"/>
          </p15:clr>
        </p15:guide>
        <p15:guide id="6" pos="1726">
          <p15:clr>
            <a:srgbClr val="A4A3A4"/>
          </p15:clr>
        </p15:guide>
        <p15:guide id="7" pos="1497">
          <p15:clr>
            <a:srgbClr val="A4A3A4"/>
          </p15:clr>
        </p15:guide>
        <p15:guide id="8" pos="3218">
          <p15:clr>
            <a:srgbClr val="A4A3A4"/>
          </p15:clr>
        </p15:guide>
        <p15:guide id="9" pos="299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čan Miloslav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4B8D"/>
    <a:srgbClr val="B9E0F7"/>
    <a:srgbClr val="13B5EA"/>
    <a:srgbClr val="FF3399"/>
    <a:srgbClr val="FF99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2153" autoAdjust="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348" y="-90"/>
      </p:cViewPr>
      <p:guideLst>
        <p:guide orient="horz" pos="223"/>
        <p:guide orient="horz" pos="2857"/>
        <p:guide orient="horz" pos="2634"/>
        <p:guide pos="5532"/>
        <p:guide pos="229"/>
        <p:guide pos="1726"/>
        <p:guide pos="1497"/>
        <p:guide pos="3218"/>
        <p:guide pos="299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14" d="100"/>
          <a:sy n="114" d="100"/>
        </p:scale>
        <p:origin x="-2358" y="-10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4E7196-0FE1-4FFB-A942-56C94240BDCF}" type="doc">
      <dgm:prSet loTypeId="urn:microsoft.com/office/officeart/2008/layout/VerticalCurvedList" loCatId="list" qsTypeId="urn:microsoft.com/office/officeart/2005/8/quickstyle/3d2" qsCatId="3D" csTypeId="urn:microsoft.com/office/officeart/2005/8/colors/accent3_3" csCatId="accent3" phldr="1"/>
      <dgm:spPr/>
      <dgm:t>
        <a:bodyPr/>
        <a:lstStyle/>
        <a:p>
          <a:endParaRPr lang="cs-CZ"/>
        </a:p>
      </dgm:t>
    </dgm:pt>
    <dgm:pt modelId="{5C0F9B87-5CE7-4052-A515-A77396627BE4}">
      <dgm:prSet phldrT="[Text]" custT="1"/>
      <dgm:spPr/>
      <dgm:t>
        <a:bodyPr/>
        <a:lstStyle/>
        <a:p>
          <a:r>
            <a:rPr lang="cs-CZ" sz="1400" b="1" dirty="0"/>
            <a:t>Česko v digitální Evropě</a:t>
          </a:r>
        </a:p>
      </dgm:t>
    </dgm:pt>
    <dgm:pt modelId="{7AD46ABA-7136-4FCF-B033-61FCA9E7D378}" type="parTrans" cxnId="{3383D0B2-E934-486D-BE65-E445987310F4}">
      <dgm:prSet/>
      <dgm:spPr/>
      <dgm:t>
        <a:bodyPr/>
        <a:lstStyle/>
        <a:p>
          <a:endParaRPr lang="cs-CZ"/>
        </a:p>
      </dgm:t>
    </dgm:pt>
    <dgm:pt modelId="{9835BDDC-E3D1-4562-A53F-9957A4F8B1EB}" type="sibTrans" cxnId="{3383D0B2-E934-486D-BE65-E445987310F4}">
      <dgm:prSet/>
      <dgm:spPr/>
      <dgm:t>
        <a:bodyPr/>
        <a:lstStyle/>
        <a:p>
          <a:endParaRPr lang="cs-CZ"/>
        </a:p>
      </dgm:t>
    </dgm:pt>
    <dgm:pt modelId="{AFD6874D-F0EE-4E47-A44C-096A595CE4CF}">
      <dgm:prSet phldrT="[Text]" custT="1"/>
      <dgm:spPr/>
      <dgm:t>
        <a:bodyPr/>
        <a:lstStyle/>
        <a:p>
          <a:r>
            <a:rPr lang="cs-CZ" sz="1400" b="1" dirty="0"/>
            <a:t>Informační koncepce ČR</a:t>
          </a:r>
        </a:p>
      </dgm:t>
    </dgm:pt>
    <dgm:pt modelId="{EA37A0AB-AD3C-4F34-974D-88C7531A7A12}" type="parTrans" cxnId="{74BE82BC-EB6A-49B2-B3D4-F68E49488DC3}">
      <dgm:prSet/>
      <dgm:spPr/>
      <dgm:t>
        <a:bodyPr/>
        <a:lstStyle/>
        <a:p>
          <a:endParaRPr lang="cs-CZ"/>
        </a:p>
      </dgm:t>
    </dgm:pt>
    <dgm:pt modelId="{5ED34DC4-32D9-4F2C-8A2C-9BAF4BB65F81}" type="sibTrans" cxnId="{74BE82BC-EB6A-49B2-B3D4-F68E49488DC3}">
      <dgm:prSet/>
      <dgm:spPr/>
      <dgm:t>
        <a:bodyPr/>
        <a:lstStyle/>
        <a:p>
          <a:endParaRPr lang="cs-CZ"/>
        </a:p>
      </dgm:t>
    </dgm:pt>
    <dgm:pt modelId="{5FC55562-34AA-4583-84D3-E51A29772A59}">
      <dgm:prSet phldrT="[Text]" custT="1"/>
      <dgm:spPr/>
      <dgm:t>
        <a:bodyPr/>
        <a:lstStyle/>
        <a:p>
          <a:r>
            <a:rPr lang="cs-CZ" sz="1400" b="1" dirty="0"/>
            <a:t>Koncepce Digitální ekonomika a společnost</a:t>
          </a:r>
        </a:p>
      </dgm:t>
    </dgm:pt>
    <dgm:pt modelId="{03214542-3AF0-44E8-B206-937ABC05EC6C}" type="parTrans" cxnId="{22624C3C-C8EE-412C-8FFE-F028F7F0BAC3}">
      <dgm:prSet/>
      <dgm:spPr/>
      <dgm:t>
        <a:bodyPr/>
        <a:lstStyle/>
        <a:p>
          <a:endParaRPr lang="cs-CZ"/>
        </a:p>
      </dgm:t>
    </dgm:pt>
    <dgm:pt modelId="{4CE8A3F2-5840-4523-8ED6-5F170ADA7CD3}" type="sibTrans" cxnId="{22624C3C-C8EE-412C-8FFE-F028F7F0BAC3}">
      <dgm:prSet/>
      <dgm:spPr/>
      <dgm:t>
        <a:bodyPr/>
        <a:lstStyle/>
        <a:p>
          <a:endParaRPr lang="cs-CZ"/>
        </a:p>
      </dgm:t>
    </dgm:pt>
    <dgm:pt modelId="{3C326C32-7DE4-4075-8702-8C4B5F82EC5E}" type="pres">
      <dgm:prSet presAssocID="{A74E7196-0FE1-4FFB-A942-56C94240BDC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s-CZ"/>
        </a:p>
      </dgm:t>
    </dgm:pt>
    <dgm:pt modelId="{BD696CA6-345C-495D-B70A-B8816875B9A2}" type="pres">
      <dgm:prSet presAssocID="{A74E7196-0FE1-4FFB-A942-56C94240BDCF}" presName="Name1" presStyleCnt="0"/>
      <dgm:spPr/>
      <dgm:t>
        <a:bodyPr/>
        <a:lstStyle/>
        <a:p>
          <a:endParaRPr lang="cs-CZ"/>
        </a:p>
      </dgm:t>
    </dgm:pt>
    <dgm:pt modelId="{74654881-9226-46B5-863A-CCCA40BA4EA0}" type="pres">
      <dgm:prSet presAssocID="{A74E7196-0FE1-4FFB-A942-56C94240BDCF}" presName="cycle" presStyleCnt="0"/>
      <dgm:spPr/>
      <dgm:t>
        <a:bodyPr/>
        <a:lstStyle/>
        <a:p>
          <a:endParaRPr lang="cs-CZ"/>
        </a:p>
      </dgm:t>
    </dgm:pt>
    <dgm:pt modelId="{2B91BD5E-F128-4A56-8FFB-8BB8792EBA9E}" type="pres">
      <dgm:prSet presAssocID="{A74E7196-0FE1-4FFB-A942-56C94240BDCF}" presName="srcNode" presStyleLbl="node1" presStyleIdx="0" presStyleCnt="3"/>
      <dgm:spPr/>
      <dgm:t>
        <a:bodyPr/>
        <a:lstStyle/>
        <a:p>
          <a:endParaRPr lang="cs-CZ"/>
        </a:p>
      </dgm:t>
    </dgm:pt>
    <dgm:pt modelId="{CD571066-B893-444A-8691-8F58E0F7236B}" type="pres">
      <dgm:prSet presAssocID="{A74E7196-0FE1-4FFB-A942-56C94240BDCF}" presName="conn" presStyleLbl="parChTrans1D2" presStyleIdx="0" presStyleCnt="1"/>
      <dgm:spPr/>
      <dgm:t>
        <a:bodyPr/>
        <a:lstStyle/>
        <a:p>
          <a:endParaRPr lang="cs-CZ"/>
        </a:p>
      </dgm:t>
    </dgm:pt>
    <dgm:pt modelId="{EEA15EE6-DA64-4018-B46D-E59FD4B47699}" type="pres">
      <dgm:prSet presAssocID="{A74E7196-0FE1-4FFB-A942-56C94240BDCF}" presName="extraNode" presStyleLbl="node1" presStyleIdx="0" presStyleCnt="3"/>
      <dgm:spPr/>
      <dgm:t>
        <a:bodyPr/>
        <a:lstStyle/>
        <a:p>
          <a:endParaRPr lang="cs-CZ"/>
        </a:p>
      </dgm:t>
    </dgm:pt>
    <dgm:pt modelId="{D297DEC4-EF3E-4B1A-8D03-D8E513BD9B19}" type="pres">
      <dgm:prSet presAssocID="{A74E7196-0FE1-4FFB-A942-56C94240BDCF}" presName="dstNode" presStyleLbl="node1" presStyleIdx="0" presStyleCnt="3"/>
      <dgm:spPr/>
      <dgm:t>
        <a:bodyPr/>
        <a:lstStyle/>
        <a:p>
          <a:endParaRPr lang="cs-CZ"/>
        </a:p>
      </dgm:t>
    </dgm:pt>
    <dgm:pt modelId="{B94E6DD8-50B4-4887-9C1C-F134F2AEA423}" type="pres">
      <dgm:prSet presAssocID="{5C0F9B87-5CE7-4052-A515-A77396627BE4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3905C5-1D81-44CC-AC18-173A73BB9C10}" type="pres">
      <dgm:prSet presAssocID="{5C0F9B87-5CE7-4052-A515-A77396627BE4}" presName="accent_1" presStyleCnt="0"/>
      <dgm:spPr/>
      <dgm:t>
        <a:bodyPr/>
        <a:lstStyle/>
        <a:p>
          <a:endParaRPr lang="cs-CZ"/>
        </a:p>
      </dgm:t>
    </dgm:pt>
    <dgm:pt modelId="{483EAD82-FCE1-4A77-80F2-4098C64802DE}" type="pres">
      <dgm:prSet presAssocID="{5C0F9B87-5CE7-4052-A515-A77396627BE4}" presName="accentRepeatNode" presStyleLbl="solidFgAcc1" presStyleIdx="0" presStyleCnt="3"/>
      <dgm:spPr/>
      <dgm:t>
        <a:bodyPr/>
        <a:lstStyle/>
        <a:p>
          <a:endParaRPr lang="cs-CZ"/>
        </a:p>
      </dgm:t>
    </dgm:pt>
    <dgm:pt modelId="{A5998164-0770-4E1D-8DCB-9B7B90A5FD89}" type="pres">
      <dgm:prSet presAssocID="{AFD6874D-F0EE-4E47-A44C-096A595CE4CF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F14A14-7ED8-42A9-A241-10A36AAB0A27}" type="pres">
      <dgm:prSet presAssocID="{AFD6874D-F0EE-4E47-A44C-096A595CE4CF}" presName="accent_2" presStyleCnt="0"/>
      <dgm:spPr/>
      <dgm:t>
        <a:bodyPr/>
        <a:lstStyle/>
        <a:p>
          <a:endParaRPr lang="cs-CZ"/>
        </a:p>
      </dgm:t>
    </dgm:pt>
    <dgm:pt modelId="{3CBD3EBF-CB94-491D-BC75-C2DF64097BE7}" type="pres">
      <dgm:prSet presAssocID="{AFD6874D-F0EE-4E47-A44C-096A595CE4CF}" presName="accentRepeatNode" presStyleLbl="solidFgAcc1" presStyleIdx="1" presStyleCnt="3"/>
      <dgm:spPr/>
      <dgm:t>
        <a:bodyPr/>
        <a:lstStyle/>
        <a:p>
          <a:endParaRPr lang="cs-CZ"/>
        </a:p>
      </dgm:t>
    </dgm:pt>
    <dgm:pt modelId="{A87B6CAC-F516-46FB-9F7F-CADA96B270DE}" type="pres">
      <dgm:prSet presAssocID="{5FC55562-34AA-4583-84D3-E51A29772A59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04D8AB-9A99-4ED4-BB09-01F4554963CB}" type="pres">
      <dgm:prSet presAssocID="{5FC55562-34AA-4583-84D3-E51A29772A59}" presName="accent_3" presStyleCnt="0"/>
      <dgm:spPr/>
      <dgm:t>
        <a:bodyPr/>
        <a:lstStyle/>
        <a:p>
          <a:endParaRPr lang="cs-CZ"/>
        </a:p>
      </dgm:t>
    </dgm:pt>
    <dgm:pt modelId="{7A2B8209-B145-48B2-A840-7913869C441E}" type="pres">
      <dgm:prSet presAssocID="{5FC55562-34AA-4583-84D3-E51A29772A59}" presName="accentRepeatNode" presStyleLbl="solidFgAcc1" presStyleIdx="2" presStyleCnt="3"/>
      <dgm:spPr/>
      <dgm:t>
        <a:bodyPr/>
        <a:lstStyle/>
        <a:p>
          <a:endParaRPr lang="cs-CZ"/>
        </a:p>
      </dgm:t>
    </dgm:pt>
  </dgm:ptLst>
  <dgm:cxnLst>
    <dgm:cxn modelId="{3383D0B2-E934-486D-BE65-E445987310F4}" srcId="{A74E7196-0FE1-4FFB-A942-56C94240BDCF}" destId="{5C0F9B87-5CE7-4052-A515-A77396627BE4}" srcOrd="0" destOrd="0" parTransId="{7AD46ABA-7136-4FCF-B033-61FCA9E7D378}" sibTransId="{9835BDDC-E3D1-4562-A53F-9957A4F8B1EB}"/>
    <dgm:cxn modelId="{7F86EB86-BCD1-40C6-AF71-87D2A7E6C805}" type="presOf" srcId="{A74E7196-0FE1-4FFB-A942-56C94240BDCF}" destId="{3C326C32-7DE4-4075-8702-8C4B5F82EC5E}" srcOrd="0" destOrd="0" presId="urn:microsoft.com/office/officeart/2008/layout/VerticalCurvedList"/>
    <dgm:cxn modelId="{4DC4AEEF-3D65-4FF2-B44E-A3250DDD478A}" type="presOf" srcId="{AFD6874D-F0EE-4E47-A44C-096A595CE4CF}" destId="{A5998164-0770-4E1D-8DCB-9B7B90A5FD89}" srcOrd="0" destOrd="0" presId="urn:microsoft.com/office/officeart/2008/layout/VerticalCurvedList"/>
    <dgm:cxn modelId="{E60F11C1-1AF8-414E-8831-C05ED1D2DF84}" type="presOf" srcId="{5C0F9B87-5CE7-4052-A515-A77396627BE4}" destId="{B94E6DD8-50B4-4887-9C1C-F134F2AEA423}" srcOrd="0" destOrd="0" presId="urn:microsoft.com/office/officeart/2008/layout/VerticalCurvedList"/>
    <dgm:cxn modelId="{C32219B9-9FFC-44E2-ADD5-D0265C98AB61}" type="presOf" srcId="{9835BDDC-E3D1-4562-A53F-9957A4F8B1EB}" destId="{CD571066-B893-444A-8691-8F58E0F7236B}" srcOrd="0" destOrd="0" presId="urn:microsoft.com/office/officeart/2008/layout/VerticalCurvedList"/>
    <dgm:cxn modelId="{74BE82BC-EB6A-49B2-B3D4-F68E49488DC3}" srcId="{A74E7196-0FE1-4FFB-A942-56C94240BDCF}" destId="{AFD6874D-F0EE-4E47-A44C-096A595CE4CF}" srcOrd="1" destOrd="0" parTransId="{EA37A0AB-AD3C-4F34-974D-88C7531A7A12}" sibTransId="{5ED34DC4-32D9-4F2C-8A2C-9BAF4BB65F81}"/>
    <dgm:cxn modelId="{6F77C06E-233D-4F04-95C6-A2E13487602C}" type="presOf" srcId="{5FC55562-34AA-4583-84D3-E51A29772A59}" destId="{A87B6CAC-F516-46FB-9F7F-CADA96B270DE}" srcOrd="0" destOrd="0" presId="urn:microsoft.com/office/officeart/2008/layout/VerticalCurvedList"/>
    <dgm:cxn modelId="{22624C3C-C8EE-412C-8FFE-F028F7F0BAC3}" srcId="{A74E7196-0FE1-4FFB-A942-56C94240BDCF}" destId="{5FC55562-34AA-4583-84D3-E51A29772A59}" srcOrd="2" destOrd="0" parTransId="{03214542-3AF0-44E8-B206-937ABC05EC6C}" sibTransId="{4CE8A3F2-5840-4523-8ED6-5F170ADA7CD3}"/>
    <dgm:cxn modelId="{A4709ADB-1CE0-4A3F-A6F3-5B8B140E74FD}" type="presParOf" srcId="{3C326C32-7DE4-4075-8702-8C4B5F82EC5E}" destId="{BD696CA6-345C-495D-B70A-B8816875B9A2}" srcOrd="0" destOrd="0" presId="urn:microsoft.com/office/officeart/2008/layout/VerticalCurvedList"/>
    <dgm:cxn modelId="{A8084C71-4789-43F8-88BA-DBAB5F1C0E53}" type="presParOf" srcId="{BD696CA6-345C-495D-B70A-B8816875B9A2}" destId="{74654881-9226-46B5-863A-CCCA40BA4EA0}" srcOrd="0" destOrd="0" presId="urn:microsoft.com/office/officeart/2008/layout/VerticalCurvedList"/>
    <dgm:cxn modelId="{FCB79654-2E86-4FB0-AA94-6A6219B4BB8B}" type="presParOf" srcId="{74654881-9226-46B5-863A-CCCA40BA4EA0}" destId="{2B91BD5E-F128-4A56-8FFB-8BB8792EBA9E}" srcOrd="0" destOrd="0" presId="urn:microsoft.com/office/officeart/2008/layout/VerticalCurvedList"/>
    <dgm:cxn modelId="{1A747191-8A58-4C8C-BE25-7D62FED57724}" type="presParOf" srcId="{74654881-9226-46B5-863A-CCCA40BA4EA0}" destId="{CD571066-B893-444A-8691-8F58E0F7236B}" srcOrd="1" destOrd="0" presId="urn:microsoft.com/office/officeart/2008/layout/VerticalCurvedList"/>
    <dgm:cxn modelId="{3D5C9027-317F-4C06-8108-C1517AF766CE}" type="presParOf" srcId="{74654881-9226-46B5-863A-CCCA40BA4EA0}" destId="{EEA15EE6-DA64-4018-B46D-E59FD4B47699}" srcOrd="2" destOrd="0" presId="urn:microsoft.com/office/officeart/2008/layout/VerticalCurvedList"/>
    <dgm:cxn modelId="{93DA1FDE-4C4A-4E26-8D02-2D3D1242690D}" type="presParOf" srcId="{74654881-9226-46B5-863A-CCCA40BA4EA0}" destId="{D297DEC4-EF3E-4B1A-8D03-D8E513BD9B19}" srcOrd="3" destOrd="0" presId="urn:microsoft.com/office/officeart/2008/layout/VerticalCurvedList"/>
    <dgm:cxn modelId="{747C7848-21B0-44E5-886D-13FE244EF22A}" type="presParOf" srcId="{BD696CA6-345C-495D-B70A-B8816875B9A2}" destId="{B94E6DD8-50B4-4887-9C1C-F134F2AEA423}" srcOrd="1" destOrd="0" presId="urn:microsoft.com/office/officeart/2008/layout/VerticalCurvedList"/>
    <dgm:cxn modelId="{0FEBEEC8-D4AC-458E-8AA7-49431C76E7E3}" type="presParOf" srcId="{BD696CA6-345C-495D-B70A-B8816875B9A2}" destId="{8E3905C5-1D81-44CC-AC18-173A73BB9C10}" srcOrd="2" destOrd="0" presId="urn:microsoft.com/office/officeart/2008/layout/VerticalCurvedList"/>
    <dgm:cxn modelId="{3FC72242-4A69-40CD-97FA-CA116F2445B1}" type="presParOf" srcId="{8E3905C5-1D81-44CC-AC18-173A73BB9C10}" destId="{483EAD82-FCE1-4A77-80F2-4098C64802DE}" srcOrd="0" destOrd="0" presId="urn:microsoft.com/office/officeart/2008/layout/VerticalCurvedList"/>
    <dgm:cxn modelId="{79BA48AA-05A0-4038-9C52-4EDCE557916F}" type="presParOf" srcId="{BD696CA6-345C-495D-B70A-B8816875B9A2}" destId="{A5998164-0770-4E1D-8DCB-9B7B90A5FD89}" srcOrd="3" destOrd="0" presId="urn:microsoft.com/office/officeart/2008/layout/VerticalCurvedList"/>
    <dgm:cxn modelId="{3113DD11-CD28-47FF-8910-296E29384580}" type="presParOf" srcId="{BD696CA6-345C-495D-B70A-B8816875B9A2}" destId="{12F14A14-7ED8-42A9-A241-10A36AAB0A27}" srcOrd="4" destOrd="0" presId="urn:microsoft.com/office/officeart/2008/layout/VerticalCurvedList"/>
    <dgm:cxn modelId="{55E75C24-7D1E-4D9B-9530-5FA5EE5A72C4}" type="presParOf" srcId="{12F14A14-7ED8-42A9-A241-10A36AAB0A27}" destId="{3CBD3EBF-CB94-491D-BC75-C2DF64097BE7}" srcOrd="0" destOrd="0" presId="urn:microsoft.com/office/officeart/2008/layout/VerticalCurvedList"/>
    <dgm:cxn modelId="{B03162D1-018A-4D6B-8E66-79EC1280F9C8}" type="presParOf" srcId="{BD696CA6-345C-495D-B70A-B8816875B9A2}" destId="{A87B6CAC-F516-46FB-9F7F-CADA96B270DE}" srcOrd="5" destOrd="0" presId="urn:microsoft.com/office/officeart/2008/layout/VerticalCurvedList"/>
    <dgm:cxn modelId="{290FFF0C-D84E-43AE-A44A-FBD4CCA3CB09}" type="presParOf" srcId="{BD696CA6-345C-495D-B70A-B8816875B9A2}" destId="{CA04D8AB-9A99-4ED4-BB09-01F4554963CB}" srcOrd="6" destOrd="0" presId="urn:microsoft.com/office/officeart/2008/layout/VerticalCurvedList"/>
    <dgm:cxn modelId="{F0C6170B-67E8-4863-A647-6FFBD1B0936E}" type="presParOf" srcId="{CA04D8AB-9A99-4ED4-BB09-01F4554963CB}" destId="{7A2B8209-B145-48B2-A840-7913869C441E}" srcOrd="0" destOrd="0" presId="urn:microsoft.com/office/officeart/2008/layout/VerticalCurved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571066-B893-444A-8691-8F58E0F7236B}">
      <dsp:nvSpPr>
        <dsp:cNvPr id="0" name=""/>
        <dsp:cNvSpPr/>
      </dsp:nvSpPr>
      <dsp:spPr>
        <a:xfrm>
          <a:off x="-2086305" y="-323120"/>
          <a:ext cx="2493456" cy="2493456"/>
        </a:xfrm>
        <a:prstGeom prst="blockArc">
          <a:avLst>
            <a:gd name="adj1" fmla="val 18900000"/>
            <a:gd name="adj2" fmla="val 2700000"/>
            <a:gd name="adj3" fmla="val 866"/>
          </a:avLst>
        </a:prstGeom>
        <a:noFill/>
        <a:ln w="25400" cap="flat" cmpd="sng" algn="ctr">
          <a:solidFill>
            <a:schemeClr val="accent3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4E6DD8-50B4-4887-9C1C-F134F2AEA423}">
      <dsp:nvSpPr>
        <dsp:cNvPr id="0" name=""/>
        <dsp:cNvSpPr/>
      </dsp:nvSpPr>
      <dsp:spPr>
        <a:xfrm>
          <a:off x="261710" y="184721"/>
          <a:ext cx="3871287" cy="369443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3245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/>
            <a:t>Česko v digitální Evropě</a:t>
          </a:r>
        </a:p>
      </dsp:txBody>
      <dsp:txXfrm>
        <a:off x="261710" y="184721"/>
        <a:ext cx="3871287" cy="369443"/>
      </dsp:txXfrm>
    </dsp:sp>
    <dsp:sp modelId="{483EAD82-FCE1-4A77-80F2-4098C64802DE}">
      <dsp:nvSpPr>
        <dsp:cNvPr id="0" name=""/>
        <dsp:cNvSpPr/>
      </dsp:nvSpPr>
      <dsp:spPr>
        <a:xfrm>
          <a:off x="30808" y="138541"/>
          <a:ext cx="461803" cy="4618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5998164-0770-4E1D-8DCB-9B7B90A5FD89}">
      <dsp:nvSpPr>
        <dsp:cNvPr id="0" name=""/>
        <dsp:cNvSpPr/>
      </dsp:nvSpPr>
      <dsp:spPr>
        <a:xfrm>
          <a:off x="396002" y="738885"/>
          <a:ext cx="3736995" cy="369443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320178"/>
                <a:satOff val="-20678"/>
                <a:lumOff val="17888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320178"/>
                <a:satOff val="-20678"/>
                <a:lumOff val="17888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320178"/>
                <a:satOff val="-20678"/>
                <a:lumOff val="178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3245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/>
            <a:t>Informační koncepce ČR</a:t>
          </a:r>
        </a:p>
      </dsp:txBody>
      <dsp:txXfrm>
        <a:off x="396002" y="738885"/>
        <a:ext cx="3736995" cy="369443"/>
      </dsp:txXfrm>
    </dsp:sp>
    <dsp:sp modelId="{3CBD3EBF-CB94-491D-BC75-C2DF64097BE7}">
      <dsp:nvSpPr>
        <dsp:cNvPr id="0" name=""/>
        <dsp:cNvSpPr/>
      </dsp:nvSpPr>
      <dsp:spPr>
        <a:xfrm>
          <a:off x="165100" y="692705"/>
          <a:ext cx="461803" cy="4618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80000"/>
              <a:hueOff val="320178"/>
              <a:satOff val="-20678"/>
              <a:lumOff val="1788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87B6CAC-F516-46FB-9F7F-CADA96B270DE}">
      <dsp:nvSpPr>
        <dsp:cNvPr id="0" name=""/>
        <dsp:cNvSpPr/>
      </dsp:nvSpPr>
      <dsp:spPr>
        <a:xfrm>
          <a:off x="261710" y="1293050"/>
          <a:ext cx="3871287" cy="369443"/>
        </a:xfrm>
        <a:prstGeom prst="rect">
          <a:avLst/>
        </a:prstGeom>
        <a:gradFill rotWithShape="0">
          <a:gsLst>
            <a:gs pos="0">
              <a:schemeClr val="accent3">
                <a:shade val="80000"/>
                <a:hueOff val="640356"/>
                <a:satOff val="-41357"/>
                <a:lumOff val="35776"/>
                <a:alphaOff val="0"/>
                <a:shade val="51000"/>
                <a:satMod val="130000"/>
              </a:schemeClr>
            </a:gs>
            <a:gs pos="80000">
              <a:schemeClr val="accent3">
                <a:shade val="80000"/>
                <a:hueOff val="640356"/>
                <a:satOff val="-41357"/>
                <a:lumOff val="35776"/>
                <a:alphaOff val="0"/>
                <a:shade val="93000"/>
                <a:satMod val="130000"/>
              </a:schemeClr>
            </a:gs>
            <a:gs pos="100000">
              <a:schemeClr val="accent3">
                <a:shade val="80000"/>
                <a:hueOff val="640356"/>
                <a:satOff val="-41357"/>
                <a:lumOff val="357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3245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/>
            <a:t>Koncepce Digitální ekonomika a společnost</a:t>
          </a:r>
        </a:p>
      </dsp:txBody>
      <dsp:txXfrm>
        <a:off x="261710" y="1293050"/>
        <a:ext cx="3871287" cy="369443"/>
      </dsp:txXfrm>
    </dsp:sp>
    <dsp:sp modelId="{7A2B8209-B145-48B2-A840-7913869C441E}">
      <dsp:nvSpPr>
        <dsp:cNvPr id="0" name=""/>
        <dsp:cNvSpPr/>
      </dsp:nvSpPr>
      <dsp:spPr>
        <a:xfrm>
          <a:off x="30808" y="1246870"/>
          <a:ext cx="461803" cy="4618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shade val="80000"/>
              <a:hueOff val="640356"/>
              <a:satOff val="-41357"/>
              <a:lumOff val="3577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116724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29.11.2018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29.11.2018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46545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1" y="2133601"/>
            <a:ext cx="4293313" cy="30098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4241007"/>
            <a:ext cx="2320925" cy="902494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63538" y="356639"/>
            <a:ext cx="8418512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1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4358922"/>
            <a:ext cx="1213200" cy="5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574" y="1931998"/>
            <a:ext cx="4035426" cy="3211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3538" y="977251"/>
            <a:ext cx="8418512" cy="135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42970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363538" y="912777"/>
            <a:ext cx="8418512" cy="326869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08575" y="359267"/>
            <a:ext cx="3673475" cy="430887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363537" y="356640"/>
            <a:ext cx="4384675" cy="382483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108575" y="796532"/>
            <a:ext cx="3673475" cy="338494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363538" y="908011"/>
            <a:ext cx="8418512" cy="3273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85243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46545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1" y="2133601"/>
            <a:ext cx="4293313" cy="30098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4241007"/>
            <a:ext cx="2320925" cy="902494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63538" y="1350000"/>
            <a:ext cx="8418512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1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4358922"/>
            <a:ext cx="1213200" cy="5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574" y="1931998"/>
            <a:ext cx="4035426" cy="3211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46558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w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574" y="1931999"/>
            <a:ext cx="4035425" cy="3211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 userDrawn="1"/>
        </p:nvSpPr>
        <p:spPr>
          <a:xfrm>
            <a:off x="1" y="1"/>
            <a:ext cx="9143999" cy="45354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3538" y="354013"/>
            <a:ext cx="8418512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63538" y="908011"/>
            <a:ext cx="8418512" cy="3273464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40025" y="4535489"/>
            <a:ext cx="2008187" cy="60801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smtClean="0">
                <a:solidFill>
                  <a:schemeClr val="bg1"/>
                </a:solidFill>
              </a:rPr>
              <a:t>Ing. Marta Nováková</a:t>
            </a:r>
          </a:p>
          <a:p>
            <a:r>
              <a:rPr lang="cs-CZ" sz="900" dirty="0" smtClean="0">
                <a:solidFill>
                  <a:schemeClr val="bg1"/>
                </a:solidFill>
              </a:rPr>
              <a:t>ministryně</a:t>
            </a:r>
            <a:endParaRPr lang="cs-CZ" sz="900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63538" y="4535488"/>
            <a:ext cx="2012949" cy="60801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900" dirty="0" smtClean="0">
                <a:solidFill>
                  <a:schemeClr val="bg1"/>
                </a:solidFill>
              </a:rPr>
              <a:t/>
            </a:r>
            <a:br>
              <a:rPr lang="cs-CZ" sz="900" dirty="0" smtClean="0">
                <a:solidFill>
                  <a:schemeClr val="bg1"/>
                </a:solidFill>
              </a:rPr>
            </a:br>
            <a:endParaRPr lang="cs-CZ" sz="900" dirty="0">
              <a:solidFill>
                <a:schemeClr val="bg1"/>
              </a:solidFill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4554335"/>
            <a:ext cx="1213200" cy="5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10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10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3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63538" y="516293"/>
            <a:ext cx="8418512" cy="2677656"/>
          </a:xfrm>
        </p:spPr>
        <p:txBody>
          <a:bodyPr/>
          <a:lstStyle/>
          <a:p>
            <a:r>
              <a:rPr lang="cs-CZ" sz="6000" b="1" dirty="0" smtClean="0"/>
              <a:t>Průmysl a společnost 4.0</a:t>
            </a:r>
            <a:br>
              <a:rPr lang="cs-CZ" sz="6000" b="1" dirty="0" smtClean="0"/>
            </a:br>
            <a:r>
              <a:rPr lang="cs-CZ" sz="2400" b="1" dirty="0" smtClean="0"/>
              <a:t>Praha 4.12.2018</a:t>
            </a:r>
            <a:r>
              <a:rPr lang="cs-CZ" sz="6000" b="1" dirty="0"/>
              <a:t/>
            </a:r>
            <a:br>
              <a:rPr lang="cs-CZ" sz="6000" b="1" dirty="0"/>
            </a:br>
            <a:r>
              <a:rPr lang="cs-CZ" sz="3000" b="1" dirty="0"/>
              <a:t/>
            </a:r>
            <a:br>
              <a:rPr lang="cs-CZ" sz="3000" b="1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>Martin Štícha</a:t>
            </a:r>
            <a:endParaRPr lang="cs-CZ" sz="2000" b="1" dirty="0"/>
          </a:p>
        </p:txBody>
      </p:sp>
      <p:sp>
        <p:nvSpPr>
          <p:cNvPr id="4" name="Obdélník 3"/>
          <p:cNvSpPr/>
          <p:nvPr/>
        </p:nvSpPr>
        <p:spPr>
          <a:xfrm>
            <a:off x="2273754" y="4624070"/>
            <a:ext cx="1809750" cy="51943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901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290966" y="391890"/>
            <a:ext cx="8330520" cy="3939540"/>
          </a:xfrm>
        </p:spPr>
        <p:txBody>
          <a:bodyPr/>
          <a:lstStyle/>
          <a:p>
            <a:pPr algn="ctr"/>
            <a:r>
              <a:rPr lang="cs-CZ" sz="3200" dirty="0"/>
              <a:t>Prorůstání moderních digitálních technologií a inovací do společnosti </a:t>
            </a:r>
            <a:r>
              <a:rPr lang="cs-CZ" sz="3200" dirty="0" smtClean="0"/>
              <a:t>je skutečností. </a:t>
            </a: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 smtClean="0"/>
              <a:t>Česká republika je připravena aktivně se podílet na všech evropských aktivitách, které tento proces pomáhají zvládat a využívat pro zvyšování kvality života evropských obyvatel.</a:t>
            </a:r>
            <a:br>
              <a:rPr lang="cs-CZ" sz="3200" dirty="0" smtClean="0"/>
            </a:br>
            <a:r>
              <a:rPr lang="cs-CZ" sz="3200" dirty="0"/>
              <a:t/>
            </a:r>
            <a:br>
              <a:rPr lang="cs-CZ" sz="3200" dirty="0"/>
            </a:br>
            <a:r>
              <a:rPr lang="cs-CZ" sz="3200" dirty="0" smtClean="0"/>
              <a:t>Děkuji za pozornost. </a:t>
            </a:r>
            <a:endParaRPr lang="cs-CZ" sz="3200" dirty="0"/>
          </a:p>
        </p:txBody>
      </p:sp>
      <p:sp>
        <p:nvSpPr>
          <p:cNvPr id="3" name="Obdélník 2"/>
          <p:cNvSpPr/>
          <p:nvPr/>
        </p:nvSpPr>
        <p:spPr>
          <a:xfrm>
            <a:off x="2070554" y="4503693"/>
            <a:ext cx="1809750" cy="51943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3427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538" y="354013"/>
            <a:ext cx="8418512" cy="1107996"/>
          </a:xfrm>
        </p:spPr>
        <p:txBody>
          <a:bodyPr/>
          <a:lstStyle/>
          <a:p>
            <a:pPr algn="ctr"/>
            <a:r>
              <a:rPr lang="pl-PL" b="1" dirty="0" smtClean="0">
                <a:solidFill>
                  <a:schemeClr val="tx2"/>
                </a:solidFill>
              </a:rPr>
              <a:t>Digitální transformace – příležitost </a:t>
            </a:r>
            <a:br>
              <a:rPr lang="pl-PL" b="1" dirty="0" smtClean="0">
                <a:solidFill>
                  <a:schemeClr val="tx2"/>
                </a:solidFill>
              </a:rPr>
            </a:br>
            <a:r>
              <a:rPr lang="pl-PL" b="1" dirty="0" smtClean="0">
                <a:solidFill>
                  <a:schemeClr val="tx2"/>
                </a:solidFill>
              </a:rPr>
              <a:t>pro Českou republiku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7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3425078" y="1574678"/>
            <a:ext cx="5356972" cy="190309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ČR nejprůmyslovější země EU</a:t>
            </a:r>
          </a:p>
          <a:p>
            <a:r>
              <a:rPr lang="cs-CZ" dirty="0" smtClean="0"/>
              <a:t>Průmysl tvoří ca 34 % české ekonomiky</a:t>
            </a:r>
          </a:p>
          <a:p>
            <a:r>
              <a:rPr lang="cs-CZ" dirty="0" smtClean="0"/>
              <a:t>Trvalý růst podílů </a:t>
            </a:r>
            <a:r>
              <a:rPr lang="cs-CZ" dirty="0" err="1" smtClean="0"/>
              <a:t>high-tech</a:t>
            </a:r>
            <a:r>
              <a:rPr lang="cs-CZ" dirty="0" smtClean="0"/>
              <a:t> produktů na celkové průmyslové produkci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98798" y="4609556"/>
            <a:ext cx="1809750" cy="51943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/>
          </a:p>
        </p:txBody>
      </p:sp>
      <p:pic>
        <p:nvPicPr>
          <p:cNvPr id="12" name="Obrázek 11" descr="T:\FOTO WEB\Industry and Transportation\033036.jpg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011" y="1462009"/>
            <a:ext cx="2887662" cy="193393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ástupný symbol pro text 2"/>
          <p:cNvSpPr txBox="1">
            <a:spLocks/>
          </p:cNvSpPr>
          <p:nvPr/>
        </p:nvSpPr>
        <p:spPr>
          <a:xfrm>
            <a:off x="90716" y="3238571"/>
            <a:ext cx="9027886" cy="1213143"/>
          </a:xfrm>
          <a:prstGeom prst="rect">
            <a:avLst/>
          </a:prstGeom>
        </p:spPr>
        <p:txBody>
          <a:bodyPr vert="horz" lIns="0" tIns="360000" rIns="0" bIns="0" rtlCol="0">
            <a:normAutofit lnSpcReduction="10000"/>
          </a:bodyPr>
          <a:lstStyle>
            <a:lvl1pPr marL="360363" indent="-360363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20725" indent="-360363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73150" indent="-35242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435100" indent="-36195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795463" indent="-360363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Technologický a inovační vývoj = zásadní podmínka pro udržení a zvyšování konkurenceschopnosti ČR</a:t>
            </a:r>
          </a:p>
          <a:p>
            <a:endParaRPr lang="cs-CZ" dirty="0" smtClean="0"/>
          </a:p>
          <a:p>
            <a:pPr marL="0" indent="0">
              <a:buFontTx/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1341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538" y="354013"/>
            <a:ext cx="8418512" cy="553998"/>
          </a:xfrm>
        </p:spPr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Česká republika &amp; digitální transformace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7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3526971" y="901620"/>
            <a:ext cx="5356972" cy="3104321"/>
          </a:xfrm>
        </p:spPr>
        <p:txBody>
          <a:bodyPr>
            <a:normAutofit/>
          </a:bodyPr>
          <a:lstStyle/>
          <a:p>
            <a:r>
              <a:rPr lang="cs-CZ" dirty="0"/>
              <a:t>Investice do kvalifikovaných lidských zdrojů</a:t>
            </a:r>
          </a:p>
          <a:p>
            <a:r>
              <a:rPr lang="cs-CZ" dirty="0" smtClean="0"/>
              <a:t>Investice do sofistikované výroby </a:t>
            </a:r>
            <a:br>
              <a:rPr lang="cs-CZ" dirty="0" smtClean="0"/>
            </a:br>
            <a:r>
              <a:rPr lang="cs-CZ" dirty="0" smtClean="0"/>
              <a:t>a služeb s vysokou přidanou hodnotou</a:t>
            </a:r>
          </a:p>
          <a:p>
            <a:r>
              <a:rPr lang="cs-CZ" dirty="0" smtClean="0"/>
              <a:t>Investice do technologicky náročných výrobních programů </a:t>
            </a:r>
          </a:p>
        </p:txBody>
      </p:sp>
      <p:sp>
        <p:nvSpPr>
          <p:cNvPr id="5" name="Obdélník 4"/>
          <p:cNvSpPr/>
          <p:nvPr/>
        </p:nvSpPr>
        <p:spPr>
          <a:xfrm>
            <a:off x="2298798" y="4609556"/>
            <a:ext cx="1809750" cy="51943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/>
          </a:p>
        </p:txBody>
      </p:sp>
      <p:pic>
        <p:nvPicPr>
          <p:cNvPr id="8" name="Obrázek 7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38" y="1343842"/>
            <a:ext cx="2973070" cy="22250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5807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Vládní program Digitální Česko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07079" y="1422403"/>
            <a:ext cx="5938026" cy="299865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200" b="1" dirty="0" smtClean="0"/>
              <a:t>Tři pilíře dokumentu:</a:t>
            </a:r>
            <a:endParaRPr lang="cs-CZ" sz="2200" b="1" dirty="0"/>
          </a:p>
          <a:p>
            <a:pPr lvl="0"/>
            <a:endParaRPr lang="cs-CZ" sz="2200" dirty="0" smtClean="0"/>
          </a:p>
          <a:p>
            <a:pPr lvl="0"/>
            <a:endParaRPr lang="cs-CZ" sz="2200" dirty="0" smtClean="0"/>
          </a:p>
          <a:p>
            <a:pPr lvl="0"/>
            <a:endParaRPr lang="cs-CZ" sz="22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317297" y="4572590"/>
            <a:ext cx="1809750" cy="51943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="" xmlns:p14="http://schemas.microsoft.com/office/powerpoint/2010/main" val="3372685800"/>
              </p:ext>
            </p:extLst>
          </p:nvPr>
        </p:nvGraphicFramePr>
        <p:xfrm>
          <a:off x="450624" y="2419985"/>
          <a:ext cx="4153173" cy="1847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Obrázek 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90177" y="2182196"/>
            <a:ext cx="4327301" cy="2192454"/>
          </a:xfrm>
          <a:prstGeom prst="rect">
            <a:avLst/>
          </a:prstGeom>
        </p:spPr>
      </p:pic>
      <p:sp>
        <p:nvSpPr>
          <p:cNvPr id="9" name="Zástupný symbol pro text 2"/>
          <p:cNvSpPr txBox="1">
            <a:spLocks/>
          </p:cNvSpPr>
          <p:nvPr/>
        </p:nvSpPr>
        <p:spPr>
          <a:xfrm>
            <a:off x="400196" y="742622"/>
            <a:ext cx="8407197" cy="1213143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>
            <a:lvl1pPr marL="360363" indent="-360363" algn="l" defTabSz="914400" rtl="0" eaLnBrk="1" latinLnBrk="0" hangingPunct="1">
              <a:spcBef>
                <a:spcPct val="20000"/>
              </a:spcBef>
              <a:buFontTx/>
              <a:buBlip>
                <a:blip r:embed="rId7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20725" indent="-360363" algn="l" defTabSz="914400" rtl="0" eaLnBrk="1" latinLnBrk="0" hangingPunct="1">
              <a:spcBef>
                <a:spcPct val="20000"/>
              </a:spcBef>
              <a:buFontTx/>
              <a:buBlip>
                <a:blip r:embed="rId8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73150" indent="-352425" algn="l" defTabSz="914400" rtl="0" eaLnBrk="1" latinLnBrk="0" hangingPunct="1">
              <a:spcBef>
                <a:spcPct val="20000"/>
              </a:spcBef>
              <a:buFontTx/>
              <a:buBlip>
                <a:blip r:embed="rId7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435100" indent="-361950" algn="l" defTabSz="914400" rtl="0" eaLnBrk="1" latinLnBrk="0" hangingPunct="1">
              <a:spcBef>
                <a:spcPct val="20000"/>
              </a:spcBef>
              <a:buFontTx/>
              <a:buBlip>
                <a:blip r:embed="rId8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795463" indent="-360363" algn="l" defTabSz="914400" rtl="0" eaLnBrk="1" latinLnBrk="0" hangingPunct="1">
              <a:spcBef>
                <a:spcPct val="20000"/>
              </a:spcBef>
              <a:buFontTx/>
              <a:buBlip>
                <a:blip r:embed="rId7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Vláda připravila program digitalizace České republiky 2018+ </a:t>
            </a:r>
          </a:p>
          <a:p>
            <a:endParaRPr lang="cs-CZ" dirty="0" smtClean="0"/>
          </a:p>
          <a:p>
            <a:pPr marL="0" indent="0">
              <a:buFontTx/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2389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538" y="354013"/>
            <a:ext cx="8418512" cy="553998"/>
          </a:xfrm>
        </p:spPr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Digitalizace průmyslu &amp; Průmysl 4.0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7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363538" y="835447"/>
            <a:ext cx="5680270" cy="3344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 smtClean="0"/>
              <a:t>Priority ČR</a:t>
            </a:r>
            <a:r>
              <a:rPr lang="cs-CZ" b="1" dirty="0" smtClean="0"/>
              <a:t>: </a:t>
            </a:r>
          </a:p>
          <a:p>
            <a:r>
              <a:rPr lang="cs-CZ" sz="2000" dirty="0" smtClean="0"/>
              <a:t>Příprava a zapojení ČR do programu Digital </a:t>
            </a:r>
            <a:r>
              <a:rPr lang="cs-CZ" sz="2000" dirty="0" err="1" smtClean="0"/>
              <a:t>Europe</a:t>
            </a:r>
            <a:r>
              <a:rPr lang="cs-CZ" sz="2000" dirty="0" smtClean="0"/>
              <a:t>;</a:t>
            </a:r>
          </a:p>
          <a:p>
            <a:r>
              <a:rPr lang="cs-CZ" sz="2000" dirty="0" smtClean="0"/>
              <a:t>Umělá inteligence a její využití v Průmyslu 4.0;</a:t>
            </a:r>
          </a:p>
          <a:p>
            <a:r>
              <a:rPr lang="cs-CZ" sz="2000" dirty="0" smtClean="0"/>
              <a:t>Infrastruktura pro technologie HPC;</a:t>
            </a:r>
          </a:p>
          <a:p>
            <a:r>
              <a:rPr lang="cs-CZ" sz="2000" dirty="0" smtClean="0"/>
              <a:t>Vstup a aktivní role ČR na DSM;</a:t>
            </a:r>
          </a:p>
          <a:p>
            <a:r>
              <a:rPr lang="cs-CZ" sz="2000" dirty="0" smtClean="0"/>
              <a:t>Využití </a:t>
            </a:r>
            <a:r>
              <a:rPr lang="cs-CZ" sz="2000" dirty="0" err="1" smtClean="0"/>
              <a:t>block-chains</a:t>
            </a:r>
            <a:r>
              <a:rPr lang="cs-CZ" sz="2000" dirty="0" smtClean="0"/>
              <a:t> pro rozvoj ekonomiky;</a:t>
            </a:r>
          </a:p>
          <a:p>
            <a:r>
              <a:rPr lang="cs-CZ" sz="2000" b="1" dirty="0" smtClean="0">
                <a:solidFill>
                  <a:srgbClr val="FF0000"/>
                </a:solidFill>
              </a:rPr>
              <a:t>Podpora budování a propojování sítě Digital </a:t>
            </a:r>
            <a:r>
              <a:rPr lang="cs-CZ" sz="2000" b="1" dirty="0" err="1" smtClean="0">
                <a:solidFill>
                  <a:srgbClr val="FF0000"/>
                </a:solidFill>
              </a:rPr>
              <a:t>Innovation</a:t>
            </a:r>
            <a:r>
              <a:rPr lang="cs-CZ" sz="2000" b="1" dirty="0" smtClean="0">
                <a:solidFill>
                  <a:srgbClr val="FF0000"/>
                </a:solidFill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</a:rPr>
              <a:t>Hubs</a:t>
            </a:r>
            <a:r>
              <a:rPr lang="cs-CZ" sz="2000" b="1" dirty="0" smtClean="0">
                <a:solidFill>
                  <a:srgbClr val="FF0000"/>
                </a:solidFill>
              </a:rPr>
              <a:t> na národní i evropské úrovni</a:t>
            </a:r>
          </a:p>
          <a:p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98798" y="4609556"/>
            <a:ext cx="1809750" cy="51943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1144" y="1079723"/>
            <a:ext cx="2216720" cy="30969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2022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538" y="354013"/>
            <a:ext cx="8418512" cy="553998"/>
          </a:xfrm>
        </p:spPr>
        <p:txBody>
          <a:bodyPr/>
          <a:lstStyle/>
          <a:p>
            <a:pPr algn="ctr"/>
            <a:r>
              <a:rPr lang="pl-PL" b="1" dirty="0" smtClean="0">
                <a:solidFill>
                  <a:schemeClr val="tx2"/>
                </a:solidFill>
              </a:rPr>
              <a:t>Digitální Evropa &amp; Digitální inovační centra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7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078672" y="1640114"/>
            <a:ext cx="4775395" cy="2641599"/>
          </a:xfrm>
        </p:spPr>
        <p:txBody>
          <a:bodyPr>
            <a:normAutofit fontScale="40000" lnSpcReduction="20000"/>
          </a:bodyPr>
          <a:lstStyle/>
          <a:p>
            <a:pPr marL="0" lvl="0" indent="0">
              <a:buNone/>
            </a:pPr>
            <a:r>
              <a:rPr lang="cs-CZ" sz="5600" b="1" u="sng" dirty="0" smtClean="0"/>
              <a:t>Centra digitálních inovací v ČR</a:t>
            </a:r>
            <a:r>
              <a:rPr lang="cs-CZ" sz="5600" dirty="0" smtClean="0"/>
              <a:t>: </a:t>
            </a:r>
          </a:p>
          <a:p>
            <a:pPr lvl="0"/>
            <a:r>
              <a:rPr lang="cs-CZ" sz="5600" dirty="0" smtClean="0"/>
              <a:t> Jihomoravské inovační centrum</a:t>
            </a:r>
          </a:p>
          <a:p>
            <a:pPr lvl="0"/>
            <a:r>
              <a:rPr lang="cs-CZ" sz="5600" dirty="0" smtClean="0"/>
              <a:t> MSIC/IT4Innovations Ostrava</a:t>
            </a:r>
          </a:p>
          <a:p>
            <a:pPr lvl="0"/>
            <a:r>
              <a:rPr lang="cs-CZ" sz="5600" dirty="0" smtClean="0"/>
              <a:t> Národní centrum Průmyslu 4.0 v Praze</a:t>
            </a:r>
          </a:p>
          <a:p>
            <a:pPr lvl="0"/>
            <a:r>
              <a:rPr lang="cs-CZ" sz="5600" dirty="0" smtClean="0"/>
              <a:t> INTEMAC</a:t>
            </a:r>
          </a:p>
          <a:p>
            <a:pPr lvl="0"/>
            <a:r>
              <a:rPr lang="cs-CZ" sz="5600" dirty="0" smtClean="0"/>
              <a:t> + mnohá další …</a:t>
            </a:r>
          </a:p>
        </p:txBody>
      </p:sp>
      <p:sp>
        <p:nvSpPr>
          <p:cNvPr id="5" name="Obdélník 4"/>
          <p:cNvSpPr/>
          <p:nvPr/>
        </p:nvSpPr>
        <p:spPr>
          <a:xfrm>
            <a:off x="2298798" y="4609556"/>
            <a:ext cx="1809750" cy="51943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/>
          </a:p>
        </p:txBody>
      </p:sp>
      <p:pic>
        <p:nvPicPr>
          <p:cNvPr id="9" name="Obrázek 8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080" y="1965637"/>
            <a:ext cx="3554730" cy="2369820"/>
          </a:xfrm>
          <a:prstGeom prst="rect">
            <a:avLst/>
          </a:prstGeom>
        </p:spPr>
      </p:pic>
      <p:sp>
        <p:nvSpPr>
          <p:cNvPr id="6" name="Zástupný symbol pro text 2"/>
          <p:cNvSpPr txBox="1">
            <a:spLocks/>
          </p:cNvSpPr>
          <p:nvPr/>
        </p:nvSpPr>
        <p:spPr>
          <a:xfrm>
            <a:off x="391884" y="631012"/>
            <a:ext cx="8606973" cy="1253523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>
            <a:lvl1pPr marL="360363" indent="-360363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20725" indent="-360363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73150" indent="-35242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435100" indent="-36195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795463" indent="-360363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Česká republika má zájem ucházet se o umístění celoevropského </a:t>
            </a:r>
            <a:r>
              <a:rPr lang="cs-CZ" b="1" dirty="0">
                <a:solidFill>
                  <a:srgbClr val="FF0000"/>
                </a:solidFill>
              </a:rPr>
              <a:t>D</a:t>
            </a:r>
            <a:r>
              <a:rPr lang="cs-CZ" b="1" dirty="0" smtClean="0">
                <a:solidFill>
                  <a:srgbClr val="FF0000"/>
                </a:solidFill>
              </a:rPr>
              <a:t>igitálního inovačního centra v ČR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758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538" y="354013"/>
            <a:ext cx="8418512" cy="553998"/>
          </a:xfrm>
        </p:spPr>
        <p:txBody>
          <a:bodyPr/>
          <a:lstStyle/>
          <a:p>
            <a:r>
              <a:rPr lang="pl-PL" b="1" dirty="0" smtClean="0">
                <a:solidFill>
                  <a:schemeClr val="tx2"/>
                </a:solidFill>
              </a:rPr>
              <a:t>Program „Digitalise SME” Europe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7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2656116" y="1604498"/>
            <a:ext cx="6342741" cy="2830890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cs-CZ" sz="6000" dirty="0"/>
              <a:t>Podpora digitalizace s cílem zvýšit kapacitu MSP </a:t>
            </a:r>
            <a:br>
              <a:rPr lang="cs-CZ" sz="6000" dirty="0"/>
            </a:br>
            <a:r>
              <a:rPr lang="cs-CZ" sz="6000" dirty="0"/>
              <a:t>k internacionalizaci a inovacím</a:t>
            </a:r>
          </a:p>
          <a:p>
            <a:pPr lvl="0"/>
            <a:r>
              <a:rPr lang="cs-CZ" sz="6000" dirty="0"/>
              <a:t>Propojení firem s </a:t>
            </a:r>
            <a:r>
              <a:rPr lang="cs-CZ" sz="6000" dirty="0" smtClean="0"/>
              <a:t>„</a:t>
            </a:r>
            <a:r>
              <a:rPr lang="cs-CZ" sz="6000" dirty="0"/>
              <a:t>Digitálními zprostředkovateli“</a:t>
            </a:r>
          </a:p>
          <a:p>
            <a:pPr lvl="0"/>
            <a:r>
              <a:rPr lang="cs-CZ" sz="6000" dirty="0"/>
              <a:t>Sdílení know-how, konzultace a vzdělávání</a:t>
            </a:r>
          </a:p>
          <a:p>
            <a:r>
              <a:rPr lang="cs-CZ" sz="6000" dirty="0" smtClean="0"/>
              <a:t>V ČR řeší </a:t>
            </a:r>
            <a:r>
              <a:rPr lang="cs-CZ" sz="6000" b="1" dirty="0"/>
              <a:t>platforma </a:t>
            </a:r>
            <a:r>
              <a:rPr lang="cs-CZ" sz="6000" b="1" dirty="0" err="1"/>
              <a:t>CEEInno</a:t>
            </a:r>
            <a:r>
              <a:rPr lang="cs-CZ" sz="6000" b="1" dirty="0"/>
              <a:t> </a:t>
            </a:r>
            <a:endParaRPr lang="cs-CZ" sz="6000" dirty="0"/>
          </a:p>
          <a:p>
            <a:pPr marL="0" lvl="0" indent="0">
              <a:buNone/>
            </a:pPr>
            <a:endParaRPr lang="cs-CZ" sz="5600" dirty="0" smtClean="0"/>
          </a:p>
          <a:p>
            <a:pPr lvl="0"/>
            <a:endParaRPr lang="cs-CZ" sz="5600" dirty="0" smtClean="0"/>
          </a:p>
        </p:txBody>
      </p:sp>
      <p:sp>
        <p:nvSpPr>
          <p:cNvPr id="5" name="Obdélník 4"/>
          <p:cNvSpPr/>
          <p:nvPr/>
        </p:nvSpPr>
        <p:spPr>
          <a:xfrm>
            <a:off x="2298798" y="4609556"/>
            <a:ext cx="1809750" cy="51943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/>
          </a:p>
        </p:txBody>
      </p:sp>
      <p:sp>
        <p:nvSpPr>
          <p:cNvPr id="6" name="Zástupný symbol pro text 2"/>
          <p:cNvSpPr txBox="1">
            <a:spLocks/>
          </p:cNvSpPr>
          <p:nvPr/>
        </p:nvSpPr>
        <p:spPr>
          <a:xfrm>
            <a:off x="391884" y="631012"/>
            <a:ext cx="8606973" cy="106715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>
            <a:lvl1pPr marL="360363" indent="-360363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20725" indent="-360363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73150" indent="-35242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435100" indent="-361950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795463" indent="-360363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dirty="0" smtClean="0"/>
              <a:t>Podpora digitální transformace MSP v Evropě.</a:t>
            </a:r>
            <a:endParaRPr lang="cs-CZ" sz="28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585" y="1778666"/>
            <a:ext cx="1724213" cy="258631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0597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538" y="354013"/>
            <a:ext cx="8418512" cy="553998"/>
          </a:xfrm>
        </p:spPr>
        <p:txBody>
          <a:bodyPr/>
          <a:lstStyle/>
          <a:p>
            <a:r>
              <a:rPr lang="pl-PL" b="1" dirty="0">
                <a:solidFill>
                  <a:schemeClr val="tx2"/>
                </a:solidFill>
              </a:rPr>
              <a:t>Podpora digitální </a:t>
            </a:r>
            <a:r>
              <a:rPr lang="pl-PL" b="1" dirty="0" smtClean="0">
                <a:solidFill>
                  <a:schemeClr val="tx2"/>
                </a:solidFill>
              </a:rPr>
              <a:t>transformace SME: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7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2832721" y="1034102"/>
            <a:ext cx="6066579" cy="2899267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čerpání dotací z národních i EU fondů </a:t>
            </a:r>
            <a:endParaRPr lang="cs-CZ" dirty="0" smtClean="0"/>
          </a:p>
          <a:p>
            <a:pPr lvl="0"/>
            <a:r>
              <a:rPr lang="cs-CZ" dirty="0" smtClean="0"/>
              <a:t>poradenství v regionálních centrech CI a API</a:t>
            </a:r>
            <a:endParaRPr lang="cs-CZ" dirty="0"/>
          </a:p>
          <a:p>
            <a:pPr lvl="0"/>
            <a:r>
              <a:rPr lang="cs-CZ" dirty="0" smtClean="0"/>
              <a:t>zapojení do inciativy Průmysl 4.0</a:t>
            </a:r>
          </a:p>
          <a:p>
            <a:pPr lvl="0"/>
            <a:r>
              <a:rPr lang="cs-CZ" dirty="0" smtClean="0"/>
              <a:t>perspektivní spolupráce s Digital </a:t>
            </a:r>
            <a:r>
              <a:rPr lang="cs-CZ" dirty="0" err="1" smtClean="0"/>
              <a:t>Innovation</a:t>
            </a:r>
            <a:r>
              <a:rPr lang="cs-CZ" dirty="0" smtClean="0"/>
              <a:t> </a:t>
            </a:r>
            <a:r>
              <a:rPr lang="cs-CZ" dirty="0" err="1" smtClean="0"/>
              <a:t>Hubs</a:t>
            </a:r>
            <a:r>
              <a:rPr lang="cs-CZ" dirty="0" smtClean="0"/>
              <a:t> (</a:t>
            </a:r>
            <a:r>
              <a:rPr lang="cs-CZ" dirty="0" err="1" smtClean="0"/>
              <a:t>DIHs</a:t>
            </a:r>
            <a:r>
              <a:rPr lang="cs-CZ" dirty="0" smtClean="0"/>
              <a:t>)</a:t>
            </a:r>
          </a:p>
          <a:p>
            <a:pPr lvl="0"/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98798" y="4609556"/>
            <a:ext cx="1809750" cy="51943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/>
          </a:p>
        </p:txBody>
      </p:sp>
      <p:pic>
        <p:nvPicPr>
          <p:cNvPr id="6" name="Obrázek 5" descr="T:\FOTO WEB\Money_a_Finance\KS95935.jpg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1035900"/>
            <a:ext cx="2143069" cy="31460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47341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3538" y="354013"/>
            <a:ext cx="8418512" cy="492443"/>
          </a:xfrm>
        </p:spPr>
        <p:txBody>
          <a:bodyPr/>
          <a:lstStyle/>
          <a:p>
            <a:r>
              <a:rPr lang="pl-PL" sz="3200" b="1" dirty="0" smtClean="0">
                <a:solidFill>
                  <a:schemeClr val="tx2"/>
                </a:solidFill>
              </a:rPr>
              <a:t>Podpora aplikovaného výzkumu, vývoje a inovací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7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2729366" y="914400"/>
            <a:ext cx="5485719" cy="3355572"/>
          </a:xfrm>
        </p:spPr>
        <p:txBody>
          <a:bodyPr>
            <a:normAutofit/>
          </a:bodyPr>
          <a:lstStyle/>
          <a:p>
            <a:r>
              <a:rPr lang="cs-CZ" dirty="0" smtClean="0"/>
              <a:t>Investice z národních zdrojů </a:t>
            </a:r>
          </a:p>
          <a:p>
            <a:pPr lvl="1"/>
            <a:r>
              <a:rPr lang="cs-CZ" dirty="0" smtClean="0"/>
              <a:t>MPO – programy TRIO a TREND</a:t>
            </a:r>
          </a:p>
          <a:p>
            <a:pPr lvl="1"/>
            <a:r>
              <a:rPr lang="cs-CZ" dirty="0" smtClean="0"/>
              <a:t>TA ČR – program EPSILON</a:t>
            </a:r>
          </a:p>
          <a:p>
            <a:r>
              <a:rPr lang="cs-CZ" dirty="0" smtClean="0"/>
              <a:t>Investice z OP PIK </a:t>
            </a:r>
          </a:p>
          <a:p>
            <a:pPr lvl="1"/>
            <a:r>
              <a:rPr lang="cs-CZ" dirty="0" smtClean="0"/>
              <a:t>Výzvy zacílené na digitální inovace v programu TECHNOLOGIE - Průmysl 4.0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298798" y="4609556"/>
            <a:ext cx="1809750" cy="519430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/>
          </a:p>
        </p:txBody>
      </p:sp>
      <p:pic>
        <p:nvPicPr>
          <p:cNvPr id="6" name="Obrázek 5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94" y="980581"/>
            <a:ext cx="2151380" cy="330390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9331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ředloha V1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modrá B</Template>
  <TotalTime>2307</TotalTime>
  <Words>283</Words>
  <Application>Microsoft Office PowerPoint</Application>
  <PresentationFormat>Předvádění na obrazovce (16:9)</PresentationFormat>
  <Paragraphs>52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Předloha V1</vt:lpstr>
      <vt:lpstr>Průmysl a společnost 4.0 Praha 4.12.2018    Martin Štícha</vt:lpstr>
      <vt:lpstr>Digitální transformace – příležitost  pro Českou republiku</vt:lpstr>
      <vt:lpstr>Česká republika &amp; digitální transformace</vt:lpstr>
      <vt:lpstr>Vládní program Digitální Česko</vt:lpstr>
      <vt:lpstr>Digitalizace průmyslu &amp; Průmysl 4.0</vt:lpstr>
      <vt:lpstr>Digitální Evropa &amp; Digitální inovační centra</vt:lpstr>
      <vt:lpstr>Program „Digitalise SME” Europe</vt:lpstr>
      <vt:lpstr>Podpora digitální transformace SME:</vt:lpstr>
      <vt:lpstr>Podpora aplikovaného výzkumu, vývoje a inovací</vt:lpstr>
      <vt:lpstr>Prorůstání moderních digitálních technologií a inovací do společnosti je skutečností.  Česká republika je připravena aktivně se podílet na všech evropských aktivitách, které tento proces pomáhají zvládat a využívat pro zvyšování kvality života evropských obyvatel.  Děkuji za pozornost. </vt:lpstr>
    </vt:vector>
  </TitlesOfParts>
  <Company>Ministerstvo průmyslu a obchodu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Zefektivňování veřejné správy a její digitalizace jako nástroj pro podporu a rozvoj podnikání</dc:title>
  <dc:creator>Staňková Hana</dc:creator>
  <cp:lastModifiedBy>pc</cp:lastModifiedBy>
  <cp:revision>318</cp:revision>
  <cp:lastPrinted>2018-08-10T10:13:12Z</cp:lastPrinted>
  <dcterms:created xsi:type="dcterms:W3CDTF">2018-08-09T10:49:06Z</dcterms:created>
  <dcterms:modified xsi:type="dcterms:W3CDTF">2018-11-29T10:36:51Z</dcterms:modified>
</cp:coreProperties>
</file>