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93" r:id="rId3"/>
    <p:sldId id="353" r:id="rId4"/>
    <p:sldId id="359" r:id="rId5"/>
    <p:sldId id="361" r:id="rId6"/>
    <p:sldId id="405" r:id="rId7"/>
    <p:sldId id="404" r:id="rId8"/>
    <p:sldId id="378" r:id="rId9"/>
    <p:sldId id="403" r:id="rId10"/>
    <p:sldId id="366" r:id="rId11"/>
    <p:sldId id="406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3423" autoAdjust="0"/>
  </p:normalViewPr>
  <p:slideViewPr>
    <p:cSldViewPr snapToGrid="0">
      <p:cViewPr>
        <p:scale>
          <a:sx n="70" d="100"/>
          <a:sy n="70" d="100"/>
        </p:scale>
        <p:origin x="-11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C7654-7106-4DDD-9FF6-AB7ACB23D5E1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FAD60-E177-48D3-B5D1-2CC7350139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78201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FE851-17A4-4FDD-9A65-6EDD4B584F9F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D0105-A803-4741-B710-C2074DD45F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536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0105-A803-4741-B710-C2074DD45F2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6209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0105-A803-4741-B710-C2074DD45F25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399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0105-A803-4741-B710-C2074DD45F2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7502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0105-A803-4741-B710-C2074DD45F2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66125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0105-A803-4741-B710-C2074DD45F25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425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1122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247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613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333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9992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3976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267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306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412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2232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757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BC982-6B4C-4645-9367-A8A929F57E63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63C7A-BDA8-442E-9A72-103C756B26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1672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207035"/>
            <a:ext cx="6676845" cy="1000663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latin typeface="+mn-lt"/>
              </a:rPr>
              <a:t>Systém podpory nadání</a:t>
            </a:r>
            <a:endParaRPr lang="cs-CZ" sz="48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21275" y="5158596"/>
            <a:ext cx="1646680" cy="1362974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pPr algn="l"/>
            <a:r>
              <a:rPr lang="cs-CZ" dirty="0" smtClean="0"/>
              <a:t>4. 12. 2018</a:t>
            </a:r>
          </a:p>
          <a:p>
            <a:pPr algn="l"/>
            <a:r>
              <a:rPr lang="cs-CZ" dirty="0" smtClean="0"/>
              <a:t>Irena Hošková</a:t>
            </a:r>
          </a:p>
          <a:p>
            <a:pPr algn="l"/>
            <a:r>
              <a:rPr lang="cs-CZ" dirty="0" smtClean="0"/>
              <a:t>hoskova@nidv.cz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78" y="1509623"/>
            <a:ext cx="6771874" cy="51735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031" y="2094398"/>
            <a:ext cx="1066366" cy="147326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49371" y="1509623"/>
            <a:ext cx="6495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Chceme-li inovovat, začněme tvořit!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9562" y="6487065"/>
            <a:ext cx="6297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Dostupné z </a:t>
            </a:r>
            <a:r>
              <a:rPr lang="cs-CZ" dirty="0" err="1"/>
              <a:t>youtube</a:t>
            </a:r>
            <a:r>
              <a:rPr lang="cs-CZ" dirty="0"/>
              <a:t>/</a:t>
            </a:r>
            <a:r>
              <a:rPr lang="cs-CZ" dirty="0" err="1"/>
              <a:t>TckqNdrdbgk</a:t>
            </a:r>
            <a:r>
              <a:rPr lang="cs-CZ" dirty="0"/>
              <a:t>, Google - </a:t>
            </a:r>
            <a:r>
              <a:rPr lang="cs-CZ" dirty="0" err="1"/>
              <a:t>Tilt</a:t>
            </a:r>
            <a:r>
              <a:rPr lang="cs-CZ" dirty="0"/>
              <a:t> </a:t>
            </a:r>
            <a:r>
              <a:rPr lang="cs-CZ" dirty="0" err="1"/>
              <a:t>Brush</a:t>
            </a:r>
            <a:r>
              <a:rPr lang="cs-CZ" dirty="0"/>
              <a:t>, 3. 5.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3805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 rotWithShape="1">
          <a:blip r:embed="rId3"/>
          <a:srcRect t="-5645" r="132" b="11993"/>
          <a:stretch/>
        </p:blipFill>
        <p:spPr bwMode="auto">
          <a:xfrm>
            <a:off x="194634" y="1440610"/>
            <a:ext cx="8725080" cy="5253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046" y="227104"/>
            <a:ext cx="8075403" cy="1325563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/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 smtClean="0"/>
              <a:t>  </a:t>
            </a:r>
            <a:r>
              <a:rPr lang="cs-CZ" sz="4900" b="1" dirty="0" smtClean="0"/>
              <a:t>Talent management junior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>
                <a:solidFill>
                  <a:schemeClr val="bg1"/>
                </a:solidFill>
              </a:rPr>
              <a:t>				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39947" y="6367898"/>
            <a:ext cx="63576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Dostupné z youtube.com/</a:t>
            </a:r>
            <a:r>
              <a:rPr lang="cs-CZ" sz="1100" dirty="0" err="1" smtClean="0">
                <a:solidFill>
                  <a:schemeClr val="bg1"/>
                </a:solidFill>
              </a:rPr>
              <a:t>watch?v</a:t>
            </a:r>
            <a:r>
              <a:rPr lang="cs-CZ" sz="1100" dirty="0" smtClean="0">
                <a:solidFill>
                  <a:schemeClr val="bg1"/>
                </a:solidFill>
              </a:rPr>
              <a:t>=F1eLeIocAcU, </a:t>
            </a:r>
            <a:r>
              <a:rPr lang="cs-CZ" sz="1100" dirty="0" err="1">
                <a:solidFill>
                  <a:schemeClr val="bg1"/>
                </a:solidFill>
              </a:rPr>
              <a:t>T</a:t>
            </a:r>
            <a:r>
              <a:rPr lang="cs-CZ" sz="1100" dirty="0" err="1" smtClean="0">
                <a:solidFill>
                  <a:schemeClr val="bg1"/>
                </a:solidFill>
              </a:rPr>
              <a:t>he</a:t>
            </a:r>
            <a:r>
              <a:rPr lang="cs-CZ" sz="1100" dirty="0" smtClean="0">
                <a:solidFill>
                  <a:schemeClr val="bg1"/>
                </a:solidFill>
              </a:rPr>
              <a:t> Dali Museum, 21. 1. 2016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4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838" y="365127"/>
            <a:ext cx="7806905" cy="997848"/>
          </a:xfrm>
        </p:spPr>
        <p:txBody>
          <a:bodyPr/>
          <a:lstStyle/>
          <a:p>
            <a:r>
              <a:rPr lang="cs-CZ" b="1" dirty="0" smtClean="0"/>
              <a:t>Příležitosti pro rozvoj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97" t="12363" r="1697" b="3976"/>
          <a:stretch/>
        </p:blipFill>
        <p:spPr>
          <a:xfrm>
            <a:off x="437282" y="1932316"/>
            <a:ext cx="8078068" cy="413205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99674" y="5867567"/>
            <a:ext cx="29274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Dostupné z https</a:t>
            </a:r>
            <a:r>
              <a:rPr lang="cs-CZ" sz="1100" dirty="0">
                <a:solidFill>
                  <a:schemeClr val="bg1"/>
                </a:solidFill>
              </a:rPr>
              <a:t>://www.contipro.cz/vzdelavani</a:t>
            </a:r>
          </a:p>
        </p:txBody>
      </p:sp>
    </p:spTree>
    <p:extLst>
      <p:ext uri="{BB962C8B-B14F-4D97-AF65-F5344CB8AC3E}">
        <p14:creationId xmlns:p14="http://schemas.microsoft.com/office/powerpoint/2010/main" xmlns="" val="23473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744358" y="1628775"/>
            <a:ext cx="7677510" cy="431965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cs-CZ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358" y="1628774"/>
            <a:ext cx="7688623" cy="432590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0947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Karina </a:t>
            </a:r>
            <a:r>
              <a:rPr lang="cs-CZ" b="1" dirty="0" err="1" smtClean="0">
                <a:latin typeface="+mn-lt"/>
              </a:rPr>
              <a:t>Movsesjan</a:t>
            </a:r>
            <a:endParaRPr lang="cs-CZ" b="1" dirty="0">
              <a:latin typeface="+mn-lt"/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628651" y="5841309"/>
            <a:ext cx="2166308" cy="84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000" dirty="0" smtClean="0">
                <a:latin typeface="+mn-lt"/>
              </a:rPr>
              <a:t>Z DVTV 19. 7. </a:t>
            </a:r>
            <a:r>
              <a:rPr lang="cs-CZ" sz="1000" dirty="0">
                <a:latin typeface="+mn-lt"/>
              </a:rPr>
              <a:t>2017, </a:t>
            </a:r>
            <a:r>
              <a:rPr lang="cs-CZ" sz="1000" dirty="0" smtClean="0">
                <a:latin typeface="+mn-lt"/>
              </a:rPr>
              <a:t>https://video.aktualne.cz/dvtv/chtela-bych-prodlouzit-lidsky-zivot-rika-osmnactileta-vedkyn</a:t>
            </a:r>
            <a:r>
              <a:rPr lang="cs-CZ" sz="1200" dirty="0" smtClean="0">
                <a:latin typeface="+mn-lt"/>
              </a:rPr>
              <a:t>/</a:t>
            </a:r>
            <a:endParaRPr lang="cs-CZ" sz="1200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385" y="4945026"/>
            <a:ext cx="4260681" cy="16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6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78981"/>
            <a:ext cx="7886700" cy="77094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Vize</a:t>
            </a:r>
            <a:r>
              <a:rPr lang="cs-CZ" sz="3200" b="1" dirty="0" smtClean="0">
                <a:latin typeface="+mn-lt"/>
              </a:rPr>
              <a:t> </a:t>
            </a:r>
            <a:endParaRPr lang="cs-CZ" sz="32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0113" y="1570007"/>
            <a:ext cx="8246853" cy="4997047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11200" b="1" dirty="0"/>
              <a:t>Díval jsem se na ty nevyužité potenciály </a:t>
            </a:r>
            <a:r>
              <a:rPr lang="cs-CZ" sz="11200" b="1" dirty="0" smtClean="0"/>
              <a:t>v projektech  </a:t>
            </a:r>
            <a:r>
              <a:rPr lang="cs-CZ" sz="11200" b="1" dirty="0"/>
              <a:t>a lidech po celém světě…</a:t>
            </a:r>
          </a:p>
          <a:p>
            <a:pPr marL="0" indent="0">
              <a:buNone/>
            </a:pPr>
            <a:r>
              <a:rPr lang="cs-CZ" sz="11200" b="1" dirty="0" smtClean="0"/>
              <a:t>Každý bude mít možnost a příležitost realizovat svůj potenciál naplno…</a:t>
            </a:r>
          </a:p>
          <a:p>
            <a:pPr marL="0" indent="0">
              <a:buNone/>
            </a:pPr>
            <a:r>
              <a:rPr lang="cs-CZ" sz="11200" b="1" dirty="0" smtClean="0"/>
              <a:t>Využiji kreativního talentu našich lidí a použijeme tento úžasný talent ve prospěch nás všech…</a:t>
            </a:r>
          </a:p>
          <a:p>
            <a:pPr marL="0" indent="0">
              <a:buNone/>
            </a:pPr>
            <a:endParaRPr lang="cs-CZ" sz="8600" dirty="0" smtClean="0"/>
          </a:p>
          <a:p>
            <a:pPr marL="0" indent="0">
              <a:buNone/>
            </a:pPr>
            <a:r>
              <a:rPr lang="cs-CZ" sz="11200" b="1" dirty="0" smtClean="0">
                <a:solidFill>
                  <a:srgbClr val="FFC000"/>
                </a:solidFill>
              </a:rPr>
              <a:t>Znát </a:t>
            </a:r>
            <a:r>
              <a:rPr lang="cs-CZ" sz="11200" b="1" dirty="0">
                <a:solidFill>
                  <a:srgbClr val="FFC000"/>
                </a:solidFill>
              </a:rPr>
              <a:t>dobré, chtít dobré a dělat dobré, i když se nikdo </a:t>
            </a:r>
            <a:r>
              <a:rPr lang="cs-CZ" sz="11200" b="1" dirty="0" smtClean="0">
                <a:solidFill>
                  <a:srgbClr val="FFC000"/>
                </a:solidFill>
              </a:rPr>
              <a:t>nedívá…</a:t>
            </a:r>
          </a:p>
          <a:p>
            <a:pPr marL="0" indent="0">
              <a:buNone/>
            </a:pPr>
            <a:r>
              <a:rPr lang="cs-CZ" sz="11200" b="1" dirty="0" smtClean="0">
                <a:solidFill>
                  <a:srgbClr val="FFC000"/>
                </a:solidFill>
              </a:rPr>
              <a:t>Žák není trpným objektem, ale aktivním a kreativním subjektem vzdělávání…</a:t>
            </a:r>
          </a:p>
          <a:p>
            <a:pPr marL="0" indent="0">
              <a:buNone/>
            </a:pPr>
            <a:r>
              <a:rPr lang="cs-CZ" sz="11200" b="1" dirty="0" smtClean="0">
                <a:solidFill>
                  <a:srgbClr val="FFC000"/>
                </a:solidFill>
              </a:rPr>
              <a:t>Pedagog bere na zřetel různou míru talentu a pokročilosti žáka…</a:t>
            </a:r>
            <a:endParaRPr lang="cs-CZ" sz="11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    </a:t>
            </a: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0219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Legislativa a strategie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95887"/>
            <a:ext cx="7825237" cy="48652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Změna </a:t>
            </a:r>
            <a:r>
              <a:rPr lang="cs-CZ" dirty="0"/>
              <a:t>přístupu </a:t>
            </a:r>
            <a:endParaRPr lang="cs-CZ" dirty="0" smtClean="0"/>
          </a:p>
          <a:p>
            <a:pPr marL="0" indent="0">
              <a:buNone/>
            </a:pPr>
            <a:r>
              <a:rPr lang="cs-CZ" sz="3500" b="1" dirty="0" smtClean="0">
                <a:solidFill>
                  <a:srgbClr val="FFC000"/>
                </a:solidFill>
              </a:rPr>
              <a:t>Podporuje maximální rozvoj </a:t>
            </a:r>
            <a:r>
              <a:rPr lang="cs-CZ" sz="3500" b="1" dirty="0">
                <a:solidFill>
                  <a:srgbClr val="FFC000"/>
                </a:solidFill>
              </a:rPr>
              <a:t>a </a:t>
            </a:r>
            <a:r>
              <a:rPr lang="cs-CZ" sz="3500" b="1" dirty="0" smtClean="0">
                <a:solidFill>
                  <a:srgbClr val="FFC000"/>
                </a:solidFill>
              </a:rPr>
              <a:t>plné </a:t>
            </a:r>
            <a:r>
              <a:rPr lang="cs-CZ" sz="3500" b="1" dirty="0">
                <a:solidFill>
                  <a:srgbClr val="FFC000"/>
                </a:solidFill>
              </a:rPr>
              <a:t>využití potenciálu všech dětí, žáků a studentů</a:t>
            </a:r>
          </a:p>
          <a:p>
            <a:pPr marL="0" indent="0">
              <a:buNone/>
            </a:pPr>
            <a:r>
              <a:rPr lang="cs-CZ" dirty="0" smtClean="0"/>
              <a:t>Podpora nadání nemá zůstat za dveřmi školy</a:t>
            </a:r>
          </a:p>
          <a:p>
            <a:pPr marL="0" indent="0">
              <a:buNone/>
            </a:pPr>
            <a:r>
              <a:rPr lang="cs-CZ" sz="3500" b="1" dirty="0">
                <a:solidFill>
                  <a:srgbClr val="FFC000"/>
                </a:solidFill>
              </a:rPr>
              <a:t>Za</a:t>
            </a:r>
            <a:r>
              <a:rPr lang="cs-CZ" sz="3500" b="1" dirty="0" smtClean="0">
                <a:solidFill>
                  <a:srgbClr val="FFC000"/>
                </a:solidFill>
              </a:rPr>
              <a:t>hrnuje i oblast zájmového a neformálního vzdělávání a zapojení jiných aktérů</a:t>
            </a:r>
            <a:endParaRPr lang="cs-CZ" sz="35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pl-PL" b="1" dirty="0"/>
              <a:t>Koncepce podpory rozvoje nadání a péče o </a:t>
            </a:r>
            <a:r>
              <a:rPr lang="pl-PL" b="1" dirty="0" smtClean="0"/>
              <a:t>nadané</a:t>
            </a:r>
          </a:p>
          <a:p>
            <a:pPr marL="0" indent="0">
              <a:buNone/>
            </a:pPr>
            <a:r>
              <a:rPr lang="pl-PL" b="1" dirty="0" smtClean="0"/>
              <a:t>na </a:t>
            </a:r>
            <a:r>
              <a:rPr lang="pl-PL" b="1" dirty="0"/>
              <a:t>období let </a:t>
            </a:r>
            <a:r>
              <a:rPr lang="pl-PL" b="1" dirty="0" smtClean="0"/>
              <a:t>2014–2020</a:t>
            </a:r>
          </a:p>
          <a:p>
            <a:pPr marL="0" indent="0">
              <a:buNone/>
            </a:pPr>
            <a:r>
              <a:rPr lang="pl-PL" dirty="0" smtClean="0"/>
              <a:t>Systém podpory nadání </a:t>
            </a:r>
            <a:endParaRPr lang="pl-PL" dirty="0"/>
          </a:p>
          <a:p>
            <a:pPr marL="0" indent="0">
              <a:buNone/>
            </a:pPr>
            <a:r>
              <a:rPr lang="cs-CZ" dirty="0" smtClean="0"/>
              <a:t>Školský zákon a související vyhlášky</a:t>
            </a:r>
          </a:p>
        </p:txBody>
      </p:sp>
    </p:spTree>
    <p:extLst>
      <p:ext uri="{BB962C8B-B14F-4D97-AF65-F5344CB8AC3E}">
        <p14:creationId xmlns:p14="http://schemas.microsoft.com/office/powerpoint/2010/main" xmlns="" val="522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909" y="365127"/>
            <a:ext cx="8030441" cy="743238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Zdroje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51700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Mezirezortní a</a:t>
            </a: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rezortní </a:t>
            </a:r>
            <a:r>
              <a:rPr lang="cs-CZ" b="1" dirty="0"/>
              <a:t>pracovní </a:t>
            </a:r>
            <a:r>
              <a:rPr lang="cs-CZ" b="1" dirty="0" smtClean="0"/>
              <a:t>skupina </a:t>
            </a:r>
            <a:r>
              <a:rPr lang="cs-CZ" b="1" dirty="0"/>
              <a:t>pro podporu </a:t>
            </a:r>
            <a:r>
              <a:rPr lang="cs-CZ" b="1" dirty="0" smtClean="0"/>
              <a:t>nadání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 smtClean="0"/>
              <a:t>Rezortní pracovní skupina</a:t>
            </a:r>
          </a:p>
          <a:p>
            <a:endParaRPr lang="cs-CZ" sz="3200" dirty="0"/>
          </a:p>
          <a:p>
            <a:endParaRPr lang="cs-CZ" sz="3200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Možnosti OP VVV – také implementace KAP, MAP</a:t>
            </a:r>
          </a:p>
          <a:p>
            <a:pPr marL="0" indent="0">
              <a:buNone/>
            </a:pPr>
            <a:r>
              <a:rPr lang="cs-CZ" dirty="0" smtClean="0"/>
              <a:t>Šablony II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</a:rPr>
              <a:t>(MŠ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, ZŠ, SVČ, ŠK, ŠD, ZUŠ) </a:t>
            </a: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3506170"/>
              </p:ext>
            </p:extLst>
          </p:nvPr>
        </p:nvGraphicFramePr>
        <p:xfrm>
          <a:off x="628650" y="2467154"/>
          <a:ext cx="8006392" cy="289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2316">
                  <a:extLst>
                    <a:ext uri="{9D8B030D-6E8A-4147-A177-3AD203B41FA5}">
                      <a16:colId xmlns:a16="http://schemas.microsoft.com/office/drawing/2014/main" xmlns="" val="208772891"/>
                    </a:ext>
                  </a:extLst>
                </a:gridCol>
                <a:gridCol w="2594076">
                  <a:extLst>
                    <a:ext uri="{9D8B030D-6E8A-4147-A177-3AD203B41FA5}">
                      <a16:colId xmlns:a16="http://schemas.microsoft.com/office/drawing/2014/main" xmlns="" val="1325189468"/>
                    </a:ext>
                  </a:extLst>
                </a:gridCol>
              </a:tblGrid>
              <a:tr h="379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Jednotlivé programy v roce 2018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Alokace v Kč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1761351"/>
                  </a:ext>
                </a:extLst>
              </a:tr>
              <a:tr h="902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Podpora 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soutěží a přehlídek v 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zájmovém 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vzdělávání 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37 447 000   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100469"/>
                  </a:ext>
                </a:extLst>
              </a:tr>
              <a:tr h="530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Podpora 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nadaných žáků ZŠ a SŠ 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15 000 000   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191372"/>
                  </a:ext>
                </a:extLst>
              </a:tr>
              <a:tr h="555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Excelence ZŠ 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6 000 000   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343445"/>
                  </a:ext>
                </a:extLst>
              </a:tr>
              <a:tr h="530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Excelence SŠ 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24 000 000   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262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3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56272"/>
            <a:ext cx="7886700" cy="4822166"/>
          </a:xfrm>
        </p:spPr>
        <p:txBody>
          <a:bodyPr>
            <a:normAutofit fontScale="92500" lnSpcReduction="20000"/>
          </a:bodyPr>
          <a:lstStyle/>
          <a:p>
            <a:pPr marL="0" indent="0" eaLnBrk="0" hangingPunct="0">
              <a:buNone/>
            </a:pPr>
            <a:r>
              <a:rPr lang="cs-CZ" dirty="0">
                <a:latin typeface="Calibri" panose="020F0502020204030204" pitchFamily="34" charset="0"/>
              </a:rPr>
              <a:t>Realizuje úkoly a státní priority </a:t>
            </a:r>
            <a:r>
              <a:rPr lang="cs-CZ" dirty="0" smtClean="0">
                <a:latin typeface="Calibri" panose="020F0502020204030204" pitchFamily="34" charset="0"/>
              </a:rPr>
              <a:t>MŠMT v </a:t>
            </a:r>
            <a:r>
              <a:rPr lang="cs-CZ" dirty="0">
                <a:latin typeface="Calibri" panose="020F0502020204030204" pitchFamily="34" charset="0"/>
              </a:rPr>
              <a:t>dalším vzdělávání pedagogických pracovníků </a:t>
            </a:r>
            <a:r>
              <a:rPr lang="cs-CZ" dirty="0" smtClean="0">
                <a:latin typeface="Calibri" panose="020F0502020204030204" pitchFamily="34" charset="0"/>
              </a:rPr>
              <a:t>od </a:t>
            </a:r>
            <a:r>
              <a:rPr lang="cs-CZ" dirty="0">
                <a:latin typeface="Calibri" panose="020F0502020204030204" pitchFamily="34" charset="0"/>
              </a:rPr>
              <a:t>MŠ až po VOŠ</a:t>
            </a:r>
          </a:p>
          <a:p>
            <a:pPr eaLnBrk="0" hangingPunct="0"/>
            <a:endParaRPr lang="cs-CZ" dirty="0">
              <a:latin typeface="Calibri" panose="020F0502020204030204" pitchFamily="34" charset="0"/>
            </a:endParaRPr>
          </a:p>
          <a:p>
            <a:pPr marL="0" indent="0" eaLnBrk="0" hangingPunct="0">
              <a:buNone/>
            </a:pPr>
            <a:r>
              <a:rPr lang="cs-CZ" b="1" dirty="0" err="1">
                <a:solidFill>
                  <a:srgbClr val="FFC000"/>
                </a:solidFill>
                <a:latin typeface="Calibri" panose="020F0502020204030204" pitchFamily="34" charset="0"/>
              </a:rPr>
              <a:t>Talentcentrum</a:t>
            </a:r>
            <a:r>
              <a:rPr lang="cs-CZ" b="1" dirty="0">
                <a:solidFill>
                  <a:srgbClr val="FFC000"/>
                </a:solidFill>
                <a:latin typeface="Calibri" panose="020F0502020204030204" pitchFamily="34" charset="0"/>
              </a:rPr>
              <a:t> NIDV koordinuje Systém podpory nadání v ČR </a:t>
            </a:r>
            <a:r>
              <a:rPr lang="cs-CZ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a </a:t>
            </a:r>
            <a:r>
              <a:rPr lang="cs-CZ" b="1" dirty="0">
                <a:solidFill>
                  <a:srgbClr val="FFC000"/>
                </a:solidFill>
                <a:latin typeface="Calibri" panose="020F0502020204030204" pitchFamily="34" charset="0"/>
              </a:rPr>
              <a:t>realizuje 15 soutěží </a:t>
            </a:r>
            <a:r>
              <a:rPr lang="cs-CZ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(také SOČ) vyhlašovaných </a:t>
            </a:r>
            <a:r>
              <a:rPr lang="cs-CZ" b="1" dirty="0">
                <a:solidFill>
                  <a:srgbClr val="FFC000"/>
                </a:solidFill>
                <a:latin typeface="Calibri" panose="020F0502020204030204" pitchFamily="34" charset="0"/>
              </a:rPr>
              <a:t>MŠMT včetně mezinárodních kol</a:t>
            </a:r>
          </a:p>
          <a:p>
            <a:pPr eaLnBrk="0" hangingPunct="0"/>
            <a:endParaRPr lang="cs-CZ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0" indent="0" eaLnBrk="0" hangingPunct="0">
              <a:buNone/>
            </a:pPr>
            <a:r>
              <a:rPr lang="cs-CZ" b="1" dirty="0">
                <a:solidFill>
                  <a:srgbClr val="FFC000"/>
                </a:solidFill>
                <a:latin typeface="Calibri" panose="020F0502020204030204" pitchFamily="34" charset="0"/>
              </a:rPr>
              <a:t>Prostřednictvím aktivit projektu </a:t>
            </a:r>
            <a:r>
              <a:rPr lang="cs-CZ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Talnet</a:t>
            </a:r>
            <a:r>
              <a:rPr lang="cs-CZ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– </a:t>
            </a:r>
            <a:r>
              <a:rPr lang="cs-CZ" b="1" dirty="0">
                <a:solidFill>
                  <a:srgbClr val="FFC000"/>
                </a:solidFill>
                <a:latin typeface="Calibri" panose="020F0502020204030204" pitchFamily="34" charset="0"/>
              </a:rPr>
              <a:t>rozvíjí potenciál dětí od 13 </a:t>
            </a:r>
            <a:r>
              <a:rPr lang="cs-CZ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let – T praxe, T stáže, T studium,     T expedice,  T exkurze, T kurzy</a:t>
            </a:r>
            <a:endParaRPr lang="cs-CZ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0" indent="0" eaLnBrk="0" hangingPunct="0">
              <a:buNone/>
            </a:pPr>
            <a:endParaRPr lang="cs-CZ" dirty="0">
              <a:latin typeface="Calibri" panose="020F0502020204030204" pitchFamily="34" charset="0"/>
            </a:endParaRPr>
          </a:p>
          <a:p>
            <a:pPr marL="0" indent="0" eaLnBrk="0" hangingPunct="0">
              <a:buNone/>
            </a:pPr>
            <a:r>
              <a:rPr lang="cs-CZ" dirty="0">
                <a:latin typeface="Calibri" panose="020F0502020204030204" pitchFamily="34" charset="0"/>
              </a:rPr>
              <a:t>Prostřednictvím systémových projektů nastavuje </a:t>
            </a:r>
            <a:r>
              <a:rPr lang="cs-CZ" dirty="0" smtClean="0">
                <a:latin typeface="Calibri" panose="020F0502020204030204" pitchFamily="34" charset="0"/>
              </a:rPr>
              <a:t>změny  v </a:t>
            </a:r>
            <a:r>
              <a:rPr lang="cs-CZ" dirty="0">
                <a:latin typeface="Calibri" panose="020F0502020204030204" pitchFamily="34" charset="0"/>
              </a:rPr>
              <a:t>oblasti vzdělávání – SRP, APIV, SYPO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67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75" y="1614786"/>
            <a:ext cx="8893834" cy="51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8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22" y="1518248"/>
            <a:ext cx="5922206" cy="512414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675" y="3313166"/>
            <a:ext cx="3072650" cy="23166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380225" y="414068"/>
            <a:ext cx="358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Talentovani.cz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xmlns="" val="2571375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11" y="1479242"/>
            <a:ext cx="5055080" cy="520623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26212" y="5986581"/>
            <a:ext cx="66854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>
              <a:solidFill>
                <a:schemeClr val="bg1"/>
              </a:solidFill>
            </a:endParaRPr>
          </a:p>
          <a:p>
            <a:endParaRPr lang="cs-CZ" sz="1100" dirty="0">
              <a:solidFill>
                <a:schemeClr val="bg1"/>
              </a:solidFill>
            </a:endParaRPr>
          </a:p>
          <a:p>
            <a:r>
              <a:rPr lang="cs-CZ" sz="1100" dirty="0" err="1" smtClean="0">
                <a:solidFill>
                  <a:schemeClr val="bg1"/>
                </a:solidFill>
              </a:rPr>
              <a:t>Photo</a:t>
            </a:r>
            <a:r>
              <a:rPr lang="cs-CZ" sz="1100" dirty="0" smtClean="0">
                <a:solidFill>
                  <a:schemeClr val="bg1"/>
                </a:solidFill>
              </a:rPr>
              <a:t> </a:t>
            </a:r>
            <a:r>
              <a:rPr lang="cs-CZ" sz="1100" dirty="0" err="1">
                <a:solidFill>
                  <a:schemeClr val="bg1"/>
                </a:solidFill>
              </a:rPr>
              <a:t>credit</a:t>
            </a:r>
            <a:r>
              <a:rPr lang="cs-CZ" sz="1100" dirty="0">
                <a:solidFill>
                  <a:schemeClr val="bg1"/>
                </a:solidFill>
              </a:rPr>
              <a:t>: </a:t>
            </a:r>
            <a:r>
              <a:rPr lang="cs-CZ" sz="1100" dirty="0" err="1">
                <a:solidFill>
                  <a:schemeClr val="bg1"/>
                </a:solidFill>
              </a:rPr>
              <a:t>Michał</a:t>
            </a:r>
            <a:r>
              <a:rPr lang="cs-CZ" sz="1100" dirty="0">
                <a:solidFill>
                  <a:schemeClr val="bg1"/>
                </a:solidFill>
              </a:rPr>
              <a:t> </a:t>
            </a:r>
            <a:r>
              <a:rPr lang="cs-CZ" sz="1100" dirty="0" err="1">
                <a:solidFill>
                  <a:schemeClr val="bg1"/>
                </a:solidFill>
              </a:rPr>
              <a:t>Koralewski</a:t>
            </a:r>
            <a:r>
              <a:rPr lang="cs-CZ" sz="1100" dirty="0">
                <a:solidFill>
                  <a:schemeClr val="bg1"/>
                </a:solidFill>
              </a:rPr>
              <a:t> - mobile </a:t>
            </a:r>
            <a:r>
              <a:rPr lang="cs-CZ" sz="1100" dirty="0" err="1">
                <a:solidFill>
                  <a:schemeClr val="bg1"/>
                </a:solidFill>
              </a:rPr>
              <a:t>photography</a:t>
            </a:r>
            <a:r>
              <a:rPr lang="cs-CZ" sz="1100" dirty="0">
                <a:solidFill>
                  <a:schemeClr val="bg1"/>
                </a:solidFill>
              </a:rPr>
              <a:t> on VisualHunt.com / CC BY-NC-ND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5824" y="429122"/>
            <a:ext cx="4899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Aktivní vyhledávání</a:t>
            </a:r>
            <a:endParaRPr lang="cs-CZ" sz="4400" b="1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116127" y="1712822"/>
            <a:ext cx="2838089" cy="4873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800" b="1" dirty="0" smtClean="0">
                <a:solidFill>
                  <a:srgbClr val="FFC000"/>
                </a:solidFill>
              </a:rPr>
              <a:t>1 348 </a:t>
            </a:r>
          </a:p>
          <a:p>
            <a:pPr marL="0" indent="0">
              <a:buNone/>
            </a:pPr>
            <a:r>
              <a:rPr lang="cs-CZ" sz="5800" b="1" dirty="0" smtClean="0">
                <a:solidFill>
                  <a:srgbClr val="FFC000"/>
                </a:solidFill>
              </a:rPr>
              <a:t>4 % </a:t>
            </a:r>
            <a:endParaRPr lang="cs-CZ" sz="5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sz="5800" b="1" dirty="0">
                <a:solidFill>
                  <a:srgbClr val="FFC000"/>
                </a:solidFill>
              </a:rPr>
              <a:t>1 736 321 </a:t>
            </a:r>
            <a:endParaRPr lang="cs-CZ" sz="58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sz="5800" b="1" dirty="0" smtClean="0">
                <a:solidFill>
                  <a:srgbClr val="FFC000"/>
                </a:solidFill>
              </a:rPr>
              <a:t>2 %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5800" b="1" dirty="0" smtClean="0">
                <a:solidFill>
                  <a:srgbClr val="FFC000"/>
                </a:solidFill>
              </a:rPr>
              <a:t>34 726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5800" b="1" dirty="0" smtClean="0">
                <a:solidFill>
                  <a:srgbClr val="FFC000"/>
                </a:solidFill>
              </a:rPr>
              <a:t>18 </a:t>
            </a:r>
            <a:r>
              <a:rPr lang="cs-CZ" sz="5800" b="1" dirty="0">
                <a:solidFill>
                  <a:srgbClr val="FFC000"/>
                </a:solidFill>
              </a:rPr>
              <a:t>%</a:t>
            </a:r>
            <a:endParaRPr lang="cs-CZ" sz="5800" b="1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5800" b="1" dirty="0" smtClean="0">
                <a:solidFill>
                  <a:srgbClr val="FFC000"/>
                </a:solidFill>
              </a:rPr>
              <a:t>312 538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b="1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200" b="1" dirty="0" smtClean="0">
                <a:solidFill>
                  <a:srgbClr val="FFC000"/>
                </a:solidFill>
              </a:rPr>
              <a:t>71 % MŠ, 50 % ZŠ a 44 % SŠ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3200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200" dirty="0" smtClean="0">
                <a:solidFill>
                  <a:srgbClr val="FFC000"/>
                </a:solidFill>
              </a:rPr>
              <a:t>Zdroj: ČŠI 2016</a:t>
            </a:r>
            <a:endParaRPr lang="cs-CZ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2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26422</TotalTime>
  <Words>376</Words>
  <Application>Microsoft Office PowerPoint</Application>
  <PresentationFormat>Předvádění na obrazovce (4:3)</PresentationFormat>
  <Paragraphs>87</Paragraphs>
  <Slides>11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Office</vt:lpstr>
      <vt:lpstr>Systém podpory nadání</vt:lpstr>
      <vt:lpstr>Karina Movsesjan</vt:lpstr>
      <vt:lpstr>Vize </vt:lpstr>
      <vt:lpstr>Legislativa a strategie</vt:lpstr>
      <vt:lpstr>Zdroje</vt:lpstr>
      <vt:lpstr>Snímek 6</vt:lpstr>
      <vt:lpstr>Snímek 7</vt:lpstr>
      <vt:lpstr>Snímek 8</vt:lpstr>
      <vt:lpstr>Snímek 9</vt:lpstr>
      <vt:lpstr>    Talent management junior      </vt:lpstr>
      <vt:lpstr>Příležitosti pro rozvoj</vt:lpstr>
    </vt:vector>
  </TitlesOfParts>
  <Company>NIDV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Tutr Vojtěch</dc:creator>
  <cp:lastModifiedBy>pc</cp:lastModifiedBy>
  <cp:revision>296</cp:revision>
  <cp:lastPrinted>2018-11-22T08:36:06Z</cp:lastPrinted>
  <dcterms:created xsi:type="dcterms:W3CDTF">2016-04-27T13:27:25Z</dcterms:created>
  <dcterms:modified xsi:type="dcterms:W3CDTF">2018-11-27T06:39:31Z</dcterms:modified>
</cp:coreProperties>
</file>