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81" r:id="rId4"/>
    <p:sldId id="329" r:id="rId5"/>
    <p:sldId id="328" r:id="rId6"/>
    <p:sldId id="290" r:id="rId7"/>
    <p:sldId id="291" r:id="rId8"/>
    <p:sldId id="294" r:id="rId9"/>
    <p:sldId id="288" r:id="rId10"/>
    <p:sldId id="295" r:id="rId11"/>
    <p:sldId id="299" r:id="rId12"/>
    <p:sldId id="301" r:id="rId13"/>
    <p:sldId id="332" r:id="rId14"/>
    <p:sldId id="302" r:id="rId15"/>
    <p:sldId id="306" r:id="rId16"/>
    <p:sldId id="308" r:id="rId17"/>
    <p:sldId id="284" r:id="rId18"/>
    <p:sldId id="313" r:id="rId19"/>
    <p:sldId id="331" r:id="rId20"/>
    <p:sldId id="324" r:id="rId21"/>
    <p:sldId id="327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8849"/>
    <a:srgbClr val="201F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008112"/>
          </a:xfrm>
        </p:spPr>
        <p:txBody>
          <a:bodyPr anchor="ctr" anchorCtr="0">
            <a:noAutofit/>
          </a:bodyPr>
          <a:lstStyle>
            <a:lvl1pPr>
              <a:defRPr sz="4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72744"/>
            <a:ext cx="6400800" cy="960512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695"/>
            <a:ext cx="5111750" cy="51125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5861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5861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A99CCA-525F-4758-83D3-FC4AC1EA6555}" type="datetimeFigureOut">
              <a:rPr lang="cs-CZ" smtClean="0"/>
              <a:pPr/>
              <a:t>30.11.2018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86C04-6C33-4D7D-9B6C-7901D425DBC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559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61256-D047-451E-9D20-307E5D81E601}" type="datetimeFigureOut">
              <a:rPr lang="cs-CZ" smtClean="0"/>
              <a:pPr/>
              <a:t>30.11.2018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F1B4F4-1EF1-4D26-A33F-490BFF807EC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9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3573016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Poděkování / Kontakt…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9320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6657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B4F-0999-43E7-A159-EE6A04ECB7C3}" type="datetimeFigureOut">
              <a:rPr lang="cs-CZ" smtClean="0"/>
              <a:pPr/>
              <a:t>30.11.2018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1022-6DD4-43F9-80A7-C9E0AFA2139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0A39-961D-4FCF-B815-1711BD1F564E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7EC47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7EC4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0A39-961D-4FCF-B815-1711BD1F564E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7EC47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7EC4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C88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008112"/>
          </a:xfrm>
        </p:spPr>
        <p:txBody>
          <a:bodyPr/>
          <a:lstStyle/>
          <a:p>
            <a:r>
              <a:rPr lang="cs-CZ" cap="small" dirty="0"/>
              <a:t>Inovace jako předpoklad pro rozvoj bioekonomiky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400800" cy="576064"/>
          </a:xfrm>
        </p:spPr>
        <p:txBody>
          <a:bodyPr/>
          <a:lstStyle/>
          <a:p>
            <a:r>
              <a:rPr lang="cs-CZ" sz="2800" b="0" dirty="0" smtClean="0"/>
              <a:t>Doc. Ing. Miroslav Hájek, Ph.D.</a:t>
            </a:r>
            <a:endParaRPr lang="cs-CZ" sz="2800" b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26064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25. mezinárodní sympozium INOVACE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Výzva pro Evropu 2012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294308" cy="50405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EU se stále více zabývá potřebou vytvářet ekonomiku založenou na biologických materiálech. </a:t>
            </a:r>
          </a:p>
          <a:p>
            <a:r>
              <a:rPr lang="cs-CZ" sz="2400" dirty="0" smtClean="0"/>
              <a:t>V roce 2012 byla zveřejněna nová strategie         a akční plán pro udržitelnou bioekonomiku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en-US" sz="2400" dirty="0" smtClean="0"/>
              <a:t>Innovating </a:t>
            </a:r>
            <a:r>
              <a:rPr lang="en-US" sz="2400" dirty="0"/>
              <a:t>for Sustainable Growth: a </a:t>
            </a:r>
            <a:r>
              <a:rPr lang="en-US" sz="2400" dirty="0" err="1"/>
              <a:t>Bioeconomy</a:t>
            </a:r>
            <a:r>
              <a:rPr lang="en-US" sz="2400" dirty="0"/>
              <a:t> for </a:t>
            </a:r>
            <a:r>
              <a:rPr lang="en-US" sz="2400" dirty="0" smtClean="0"/>
              <a:t>Europe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Strategie </a:t>
            </a:r>
            <a:r>
              <a:rPr lang="cs-CZ" sz="2400" dirty="0"/>
              <a:t>má přispět k rozvoji ekonomiky založené na snížení emisí, udržitelném zemědělství a rybářství, přispět k potravinovému zabezpečení a udržitelnému využití obnovitelných biologických zdrojů pro průmysl. </a:t>
            </a:r>
            <a:endParaRPr lang="cs-CZ" sz="2400" dirty="0" smtClean="0"/>
          </a:p>
          <a:p>
            <a:r>
              <a:rPr lang="cs-CZ" sz="2400" dirty="0" smtClean="0"/>
              <a:t>Důležitým </a:t>
            </a:r>
            <a:r>
              <a:rPr lang="cs-CZ" sz="2400" dirty="0"/>
              <a:t>rysem strategie je také zachování biodiverzity a ochrana prostředí.</a:t>
            </a: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18" y="0"/>
            <a:ext cx="2529082" cy="36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4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Výzva pro Evropu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53136"/>
          </a:xfrm>
        </p:spPr>
        <p:txBody>
          <a:bodyPr>
            <a:noAutofit/>
          </a:bodyPr>
          <a:lstStyle/>
          <a:p>
            <a:r>
              <a:rPr lang="cs-CZ" sz="2400" dirty="0"/>
              <a:t>Bio-ekonomika je </a:t>
            </a:r>
            <a:r>
              <a:rPr lang="cs-CZ" sz="2400" dirty="0" smtClean="0"/>
              <a:t>diskutována </a:t>
            </a:r>
            <a:r>
              <a:rPr lang="cs-CZ" sz="2400" dirty="0"/>
              <a:t>v Bruselu jako prolnutí zemědělské politiky s politikami ostatních hospodářských sektorů. </a:t>
            </a:r>
            <a:endParaRPr lang="cs-CZ" sz="2400" dirty="0" smtClean="0"/>
          </a:p>
          <a:p>
            <a:r>
              <a:rPr lang="cs-CZ" sz="2400" b="1" dirty="0" smtClean="0"/>
              <a:t>Založen </a:t>
            </a:r>
            <a:r>
              <a:rPr lang="cs-CZ" sz="2400" b="1" dirty="0"/>
              <a:t>program Evropského partnerství pro inovace</a:t>
            </a:r>
            <a:r>
              <a:rPr lang="cs-CZ" sz="2400" dirty="0"/>
              <a:t>, který je platný jak pro zemědělství, tak i pro ostatní direktoráty v EU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</a:t>
            </a:r>
            <a:r>
              <a:rPr lang="cs-CZ" sz="2400" dirty="0"/>
              <a:t> zemědělství je od něj požadována „produktivita a udržitelnost“ sektoru, na kterou se má přijít spoluprací vědy a praxe. </a:t>
            </a:r>
            <a:endParaRPr lang="cs-CZ" sz="2400" dirty="0" smtClean="0"/>
          </a:p>
          <a:p>
            <a:r>
              <a:rPr lang="cs-CZ" sz="2400" b="1" dirty="0" smtClean="0"/>
              <a:t>Očekává </a:t>
            </a:r>
            <a:r>
              <a:rPr lang="cs-CZ" sz="2400" b="1" dirty="0"/>
              <a:t>se, že do tohoto procesu vstoupí masivně i průmysl </a:t>
            </a:r>
            <a:r>
              <a:rPr lang="cs-CZ" sz="2400" b="1" dirty="0" smtClean="0"/>
              <a:t>vedle zemědělství</a:t>
            </a:r>
            <a:r>
              <a:rPr lang="cs-CZ" sz="2400" dirty="0" smtClean="0"/>
              <a:t>.</a:t>
            </a:r>
          </a:p>
          <a:p>
            <a:r>
              <a:rPr lang="cs-CZ" sz="2400" b="1" dirty="0"/>
              <a:t>Výzkum by měl být cílený i na inovační programy a ukázkové aktivity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17924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strategie EU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Cíle v oblasti inovací:</a:t>
            </a:r>
          </a:p>
          <a:p>
            <a:r>
              <a:rPr lang="cs-CZ" sz="2400" dirty="0" smtClean="0"/>
              <a:t>studium </a:t>
            </a:r>
            <a:r>
              <a:rPr lang="cs-CZ" sz="2400" dirty="0"/>
              <a:t>a analýza faktorů a úzkých míst a poskytnutí pokynů pro </a:t>
            </a:r>
            <a:r>
              <a:rPr lang="cs-CZ" sz="2400" b="1" dirty="0"/>
              <a:t>zavádění inovací založených na biologických </a:t>
            </a:r>
            <a:r>
              <a:rPr lang="cs-CZ" sz="2400" b="1" dirty="0" smtClean="0"/>
              <a:t>technologiích</a:t>
            </a:r>
          </a:p>
          <a:p>
            <a:r>
              <a:rPr lang="cs-CZ" sz="2400" b="1" dirty="0" smtClean="0"/>
              <a:t>investice </a:t>
            </a:r>
            <a:r>
              <a:rPr lang="cs-CZ" sz="2400" b="1" dirty="0"/>
              <a:t>do výzkumu a inovací </a:t>
            </a:r>
            <a:r>
              <a:rPr lang="cs-CZ" sz="2400" dirty="0"/>
              <a:t>v oblasti vývoje náhrad fosilních materiálů, které jsou biologicky založené, recyklovatelné a biologicky odbouratelné </a:t>
            </a:r>
            <a:r>
              <a:rPr lang="cs-CZ" sz="2400" dirty="0" smtClean="0"/>
              <a:t> (z </a:t>
            </a:r>
            <a:r>
              <a:rPr lang="cs-CZ" sz="2400" dirty="0"/>
              <a:t>mořských </a:t>
            </a:r>
            <a:r>
              <a:rPr lang="cs-CZ" sz="2400" dirty="0" smtClean="0"/>
              <a:t>zdrojů)</a:t>
            </a:r>
          </a:p>
          <a:p>
            <a:pPr marL="0" indent="0">
              <a:buNone/>
            </a:pPr>
            <a:r>
              <a:rPr lang="cs-CZ" sz="2400" dirty="0" smtClean="0"/>
              <a:t>Do nové strategie významně vstupuje </a:t>
            </a:r>
            <a:r>
              <a:rPr lang="cs-CZ" sz="2400" b="1" dirty="0" smtClean="0"/>
              <a:t>oběhové hospodářství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317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Výzvy </a:t>
            </a:r>
            <a:r>
              <a:rPr lang="cs-CZ" sz="3600" b="1" dirty="0" err="1" smtClean="0"/>
              <a:t>bioekonomiky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Specifický cíl: dostatek bezpečných a vysoce kvalitních potravin a bio-produktů, rozvoj systémů primární produkce využívajících efektivně existující zdroje, posílení souvisejících ekosystémových služeb. </a:t>
            </a:r>
          </a:p>
          <a:p>
            <a:pPr marL="0" indent="0">
              <a:buNone/>
            </a:pPr>
            <a:r>
              <a:rPr lang="cs-CZ" sz="2200" dirty="0" smtClean="0"/>
              <a:t>Urychlení přechodu k udržitelnému evropské bioekonomice 2050: 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b="1" dirty="0" smtClean="0"/>
              <a:t>světová populace </a:t>
            </a:r>
            <a:r>
              <a:rPr lang="cs-CZ" sz="2200" dirty="0" smtClean="0"/>
              <a:t>9 mld., potřeba potravin vzroste o 70 %, </a:t>
            </a:r>
          </a:p>
          <a:p>
            <a:r>
              <a:rPr lang="cs-CZ" sz="2200" b="1" dirty="0" smtClean="0"/>
              <a:t>podíl zemědělství na emisích skleníkových plynů 10 % (EU), </a:t>
            </a:r>
            <a:r>
              <a:rPr lang="cs-CZ" sz="2200" dirty="0" smtClean="0"/>
              <a:t>globální nárůst emisí ze zemědělství až 20 % do r. 2030 </a:t>
            </a:r>
          </a:p>
          <a:p>
            <a:r>
              <a:rPr lang="cs-CZ" sz="2200" b="1" dirty="0" smtClean="0"/>
              <a:t>Bioodpad</a:t>
            </a:r>
            <a:r>
              <a:rPr lang="cs-CZ" sz="2200" dirty="0" smtClean="0"/>
              <a:t> – 138 mil. tun/rok (EU), 40 % skončí na skládkách, 30 % produkce potravin ve vyspělých zemích skončí jako odpad </a:t>
            </a:r>
          </a:p>
          <a:p>
            <a:r>
              <a:rPr lang="cs-CZ" sz="2200" b="1" dirty="0" smtClean="0"/>
              <a:t>Zemědělství, lesnictví a rybářství a související bio-průmysl jsou hlavními sektory na kterých se rozvíjí evropské bio-hospodářství   (20 mil. pracovních míst)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xmlns="" val="41144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Výzvy </a:t>
            </a:r>
            <a:r>
              <a:rPr lang="cs-CZ" sz="3600" b="1" dirty="0" err="1" smtClean="0"/>
              <a:t>bioekonomiky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112568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Udržitelný a konkurenceschopný zemědělskopotravinářský sektor a bezpečná a zdravá výživa </a:t>
            </a:r>
          </a:p>
          <a:p>
            <a:r>
              <a:rPr lang="cs-CZ" sz="2200" dirty="0" smtClean="0"/>
              <a:t>Informovaný spotřebitel – spotřebitelské preference, potřeby, chování, životní styl, kvalita života, vliv na produkci.</a:t>
            </a:r>
          </a:p>
          <a:p>
            <a:r>
              <a:rPr lang="cs-CZ" sz="2200" b="1" dirty="0" smtClean="0"/>
              <a:t>Zdravé a bezpečné potraviny </a:t>
            </a:r>
            <a:r>
              <a:rPr lang="cs-CZ" sz="2200" dirty="0" smtClean="0"/>
              <a:t>– nutriční potřeby, vliv výživy na fyziologické funkce, fyzickou a mentální výkonnost. Vztah diety, stárnutí, chronické choroby. Zlepšení zdraví prostřednictvím diety. Chemická a mikrobiální kontaminace, rizika a komunikace, bezpečnost potravin – zlepšení standardů.</a:t>
            </a:r>
          </a:p>
          <a:p>
            <a:r>
              <a:rPr lang="cs-CZ" sz="2200" b="1" dirty="0" smtClean="0"/>
              <a:t>Udržitelný a konkurenceschopný zemědělskopotravinářský průmysl </a:t>
            </a:r>
            <a:r>
              <a:rPr lang="cs-CZ" sz="2200" dirty="0" smtClean="0"/>
              <a:t>– adaptace na změny (sociální, prostředí..), zpracování, balení, kontrola procesů, redukce odpadu, zhodnocení vedlejších produktů, dostupnost a kvalita produktů, sledovatelnost, logistika, služby, dopady na prostředí.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4025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Výzvy </a:t>
            </a:r>
            <a:r>
              <a:rPr lang="cs-CZ" sz="3600" b="1" dirty="0" err="1" smtClean="0"/>
              <a:t>bioekonomiky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Udržitelný konkurenceschopný bio-průmysl </a:t>
            </a:r>
          </a:p>
          <a:p>
            <a:r>
              <a:rPr lang="cs-CZ" sz="2200" dirty="0" smtClean="0"/>
              <a:t>Posílení biohospodářství pro bio-průmysl – </a:t>
            </a:r>
            <a:r>
              <a:rPr lang="cs-CZ" sz="2200" b="1" dirty="0" smtClean="0"/>
              <a:t>využití pozemních i vodních biologických zdrojů, minimalizace vedlejších environmentálních účinků, vývoj bioproduktů, biologicky aktivních látek s novými vlastnostmi</a:t>
            </a:r>
            <a:r>
              <a:rPr lang="cs-CZ" sz="2200" dirty="0" smtClean="0"/>
              <a:t>, zhodnocení obnovitelných zdrojů, bio-odpadu, vedlejších produktů.</a:t>
            </a:r>
          </a:p>
          <a:p>
            <a:r>
              <a:rPr lang="cs-CZ" sz="2200" b="1" dirty="0" smtClean="0"/>
              <a:t>Rozvoj integrovaných biorafinérií </a:t>
            </a:r>
            <a:r>
              <a:rPr lang="cs-CZ" sz="2200" dirty="0" smtClean="0"/>
              <a:t>– </a:t>
            </a:r>
            <a:r>
              <a:rPr lang="cs-CZ" sz="2200" b="1" dirty="0" smtClean="0"/>
              <a:t>důraz na produkci produktů s vyšší přidanou hodnotou</a:t>
            </a:r>
            <a:r>
              <a:rPr lang="cs-CZ" sz="2200" dirty="0" smtClean="0"/>
              <a:t>, strategie pro zajištění dostatečných zdrojů surovin, rozšíření typů biomasy pro využití ve druhé a třetí generaci biorafinérií (bioodpad, průmyslové vedlejší produkty..).</a:t>
            </a:r>
          </a:p>
          <a:p>
            <a:r>
              <a:rPr lang="cs-CZ" sz="2200" b="1" dirty="0" smtClean="0"/>
              <a:t>Rozvoj trhů pro bio-produkty a procesy </a:t>
            </a:r>
            <a:r>
              <a:rPr lang="cs-CZ" sz="2200" dirty="0" smtClean="0"/>
              <a:t>– standardizace (obsah bio-složky, funkcionalita, biodegradabilita), metodiky pro hodnocení životního cyklu.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8244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988" y="1511945"/>
            <a:ext cx="1320649" cy="17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648"/>
            <a:ext cx="8964612" cy="792162"/>
          </a:xfrm>
          <a:solidFill>
            <a:schemeClr val="bg1"/>
          </a:solidFill>
        </p:spPr>
        <p:txBody>
          <a:bodyPr/>
          <a:lstStyle/>
          <a:p>
            <a:r>
              <a:rPr lang="pl-PL" altLang="cs-CZ" sz="3200" b="1" dirty="0" smtClean="0"/>
              <a:t>Česká republika 2030 - Strategické cíle – Ekosystémy </a:t>
            </a:r>
            <a:endParaRPr lang="cs-CZ" altLang="cs-CZ" sz="3200" b="1" dirty="0" smtClean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8760"/>
            <a:ext cx="8137525" cy="446405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 b="1" dirty="0" smtClean="0"/>
              <a:t>Vytvořit politiku krajiny a pravidla jejího naplňování</a:t>
            </a:r>
            <a:r>
              <a:rPr lang="cs-CZ" altLang="cs-CZ" sz="2000" dirty="0" smtClean="0"/>
              <a:t>, posílit ochranu hodnoty krajiny jako komplexního ekosystému a jejích ekosystémových služeb.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 b="1" dirty="0" smtClean="0"/>
              <a:t>Zvýšit rozmanitost a stabilitu biotopů </a:t>
            </a:r>
            <a:r>
              <a:rPr lang="cs-CZ" altLang="cs-CZ" sz="2000" dirty="0" smtClean="0"/>
              <a:t>i populací jednotlivých biologických druhů v krajině.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 b="1" dirty="0" smtClean="0"/>
              <a:t>Zlepšit vodní režim</a:t>
            </a:r>
            <a:r>
              <a:rPr lang="cs-CZ" altLang="cs-CZ" sz="2000" dirty="0" smtClean="0"/>
              <a:t>, zejména zpomalit odtok vody z krajiny a zlepšit její kvalitu.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 b="1" dirty="0" smtClean="0"/>
              <a:t>Posilovat ochranu půdy </a:t>
            </a:r>
            <a:r>
              <a:rPr lang="cs-CZ" altLang="cs-CZ" sz="2000" dirty="0" smtClean="0"/>
              <a:t>před degradací a plošně využívat potenciálu krajiny k zachycování a ukládání uhlíku a k adaptaci na změnu klimatu.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 b="1" dirty="0" smtClean="0"/>
              <a:t>Vytvářet podmínky pro větší využití domácí zemědělské produkce a dřeva.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39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664"/>
            <a:ext cx="8964612" cy="792162"/>
          </a:xfrm>
          <a:solidFill>
            <a:schemeClr val="bg1"/>
          </a:solidFill>
        </p:spPr>
        <p:txBody>
          <a:bodyPr/>
          <a:lstStyle/>
          <a:p>
            <a:r>
              <a:rPr lang="pl-PL" altLang="cs-CZ" sz="3200" dirty="0" smtClean="0"/>
              <a:t>Bioekonomika na ČZU v Praze</a:t>
            </a:r>
            <a:endParaRPr lang="cs-CZ" altLang="cs-CZ" sz="3200" b="1" dirty="0" smtClean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556792"/>
            <a:ext cx="8137525" cy="44640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 smtClean="0"/>
              <a:t>Výzkum</a:t>
            </a:r>
            <a:r>
              <a:rPr lang="cs-CZ" altLang="cs-CZ" sz="2000" dirty="0" smtClean="0"/>
              <a:t> – v současné době probíhají jednání se švédskou univerzitou (</a:t>
            </a:r>
            <a:r>
              <a:rPr lang="en-US" altLang="cs-CZ" sz="2000" dirty="0"/>
              <a:t>Swedish University of Agricultural </a:t>
            </a:r>
            <a:r>
              <a:rPr lang="en-US" altLang="cs-CZ" sz="2000" dirty="0" smtClean="0"/>
              <a:t>Sciences</a:t>
            </a:r>
            <a:r>
              <a:rPr lang="cs-CZ" altLang="cs-CZ" sz="2000" dirty="0" smtClean="0"/>
              <a:t>) o spolupráci v oblasti výzkumu a vzdělávání vč. bioekonomiky</a:t>
            </a:r>
          </a:p>
          <a:p>
            <a:pPr marL="0" indent="0">
              <a:buNone/>
            </a:pPr>
            <a:r>
              <a:rPr lang="cs-CZ" altLang="cs-CZ" sz="2000" dirty="0" smtClean="0"/>
              <a:t>Rozpracované projekty na využití bioekonomiky v zemědělství a lesním hospodářství</a:t>
            </a:r>
          </a:p>
          <a:p>
            <a:pPr marL="0" indent="0">
              <a:buNone/>
            </a:pPr>
            <a:r>
              <a:rPr lang="cs-CZ" altLang="cs-CZ" sz="2000" dirty="0" smtClean="0"/>
              <a:t>Vzdělávání – </a:t>
            </a:r>
            <a:r>
              <a:rPr lang="cs-CZ" altLang="cs-CZ" sz="2000" b="1" dirty="0" smtClean="0"/>
              <a:t>výuka předmětu lesnická ekonomika včetně akvakultury</a:t>
            </a:r>
            <a:r>
              <a:rPr lang="cs-CZ" altLang="cs-CZ" sz="2000" dirty="0" smtClean="0"/>
              <a:t>, zaměření na definici, udržitelné lesní hospodářství, zajištění mimoprodukčních funkcí lesa, dřevo jako surovina, nábytkářský průmysl, dřevostavby, chemické zpracování dřeva, biopaliva, přidružená výroba</a:t>
            </a:r>
          </a:p>
          <a:p>
            <a:pPr marL="0" indent="0">
              <a:buNone/>
            </a:pPr>
            <a:r>
              <a:rPr lang="cs-CZ" altLang="cs-CZ" sz="2000" dirty="0" smtClean="0"/>
              <a:t>Společně s Jihočeskou univerzitou byla založena </a:t>
            </a:r>
            <a:r>
              <a:rPr lang="cs-CZ" altLang="cs-CZ" sz="2000" b="1" dirty="0" smtClean="0"/>
              <a:t>Platforma pro bioekonomiku České republiky</a:t>
            </a:r>
          </a:p>
        </p:txBody>
      </p:sp>
    </p:spTree>
    <p:extLst>
      <p:ext uri="{BB962C8B-B14F-4D97-AF65-F5344CB8AC3E}">
        <p14:creationId xmlns:p14="http://schemas.microsoft.com/office/powerpoint/2010/main" xmlns="" val="2996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864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Příklad – inovace ve dřevařském průmyslu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709" y="4221088"/>
            <a:ext cx="34385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9807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skenování dříví před pořezem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narůstající </a:t>
            </a:r>
            <a:r>
              <a:rPr lang="cs-CZ" sz="2400" dirty="0"/>
              <a:t>požadavky na kvalitu a vysokou výtěž mají vliv na inovace v oblasti komplexních metod a </a:t>
            </a:r>
            <a:r>
              <a:rPr lang="cs-CZ" sz="2400" dirty="0" smtClean="0"/>
              <a:t>technologií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/>
              <a:t>současnosti se posouvá do popředí trend zabezpečit využití dřevní suroviny anebo vstupního materiálu v co nejvyšší možné míře, zejména s ohledem na kvalitu dříví v průběhu kůrovcové </a:t>
            </a:r>
            <a:r>
              <a:rPr lang="cs-CZ" sz="2400" dirty="0" smtClean="0"/>
              <a:t>kalamity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skenování </a:t>
            </a:r>
            <a:r>
              <a:rPr lang="cs-CZ" sz="2400" dirty="0"/>
              <a:t>slouží na detekci a přesnou lokalizaci chyb ve dřevě</a:t>
            </a:r>
          </a:p>
        </p:txBody>
      </p:sp>
    </p:spTree>
    <p:extLst>
      <p:ext uri="{BB962C8B-B14F-4D97-AF65-F5344CB8AC3E}">
        <p14:creationId xmlns:p14="http://schemas.microsoft.com/office/powerpoint/2010/main" xmlns="" val="278317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664"/>
            <a:ext cx="8964612" cy="792162"/>
          </a:xfrm>
          <a:solidFill>
            <a:schemeClr val="bg1"/>
          </a:solidFill>
        </p:spPr>
        <p:txBody>
          <a:bodyPr/>
          <a:lstStyle/>
          <a:p>
            <a:r>
              <a:rPr lang="pl-PL" altLang="cs-CZ" sz="3200" b="1" dirty="0" smtClean="0"/>
              <a:t>Nové možnosti využítí dřeva</a:t>
            </a:r>
            <a:endParaRPr lang="cs-CZ" altLang="cs-CZ" sz="32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32" y="1340768"/>
            <a:ext cx="7638324" cy="42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2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Bioekonomika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475252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Jedná se o </a:t>
            </a:r>
            <a:r>
              <a:rPr lang="cs-CZ" sz="2800" b="1" dirty="0"/>
              <a:t>interdisciplinární </a:t>
            </a:r>
            <a:r>
              <a:rPr lang="cs-CZ" sz="2800" b="1" dirty="0" smtClean="0"/>
              <a:t>obor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Zahrnuje </a:t>
            </a:r>
            <a:r>
              <a:rPr lang="cs-CZ" sz="2800" dirty="0"/>
              <a:t>všechny </a:t>
            </a:r>
            <a:r>
              <a:rPr lang="cs-CZ" sz="2800" b="1" dirty="0"/>
              <a:t>průmyslové a </a:t>
            </a:r>
            <a:r>
              <a:rPr lang="cs-CZ" sz="2800" b="1" dirty="0" smtClean="0"/>
              <a:t>hospodářské odvětví, </a:t>
            </a:r>
            <a:r>
              <a:rPr lang="cs-CZ" sz="2800" b="1" dirty="0"/>
              <a:t>které produkují, využívají nebo řídí biologické </a:t>
            </a:r>
            <a:r>
              <a:rPr lang="cs-CZ" sz="2800" b="1" dirty="0" smtClean="0"/>
              <a:t>zdroje</a:t>
            </a:r>
            <a:r>
              <a:rPr lang="cs-CZ" sz="2800" dirty="0"/>
              <a:t> </a:t>
            </a:r>
            <a:r>
              <a:rPr lang="cs-CZ" sz="2800" dirty="0" smtClean="0"/>
              <a:t>(nezabývá se pouze tzv. bioprodukty)</a:t>
            </a:r>
          </a:p>
          <a:p>
            <a:r>
              <a:rPr lang="cs-CZ" sz="2800" dirty="0" smtClean="0"/>
              <a:t>Souvisejí s aktivitami </a:t>
            </a:r>
            <a:r>
              <a:rPr lang="cs-CZ" sz="2800" dirty="0"/>
              <a:t>vázanými na </a:t>
            </a:r>
            <a:r>
              <a:rPr lang="cs-CZ" sz="2800" b="1" dirty="0"/>
              <a:t>výzkum procesů na genové a molekulární úrovni</a:t>
            </a:r>
            <a:r>
              <a:rPr lang="cs-CZ" sz="2800" dirty="0"/>
              <a:t> a jejich využití v </a:t>
            </a:r>
            <a:r>
              <a:rPr lang="cs-CZ" sz="2800" dirty="0" smtClean="0"/>
              <a:t>průmyslu</a:t>
            </a:r>
            <a:r>
              <a:rPr lang="cs-CZ" sz="2800" dirty="0"/>
              <a:t> </a:t>
            </a:r>
            <a:endParaRPr lang="cs-CZ" sz="2800" dirty="0" smtClean="0"/>
          </a:p>
          <a:p>
            <a:r>
              <a:rPr lang="cs-CZ" sz="2800" dirty="0"/>
              <a:t>O bioekonomice se hodně </a:t>
            </a:r>
            <a:r>
              <a:rPr lang="cs-CZ" sz="2800" dirty="0" smtClean="0"/>
              <a:t>mluví v tom smyslu, </a:t>
            </a:r>
            <a:r>
              <a:rPr lang="cs-CZ" sz="2800" dirty="0"/>
              <a:t>aby se přírodní zdroje a biologické procesy </a:t>
            </a:r>
            <a:r>
              <a:rPr lang="cs-CZ" sz="2800" dirty="0" smtClean="0"/>
              <a:t>více </a:t>
            </a:r>
            <a:r>
              <a:rPr lang="cs-CZ" sz="2800" dirty="0"/>
              <a:t>využívaly a přinesly ekonomické </a:t>
            </a:r>
            <a:r>
              <a:rPr lang="cs-CZ" sz="2800" dirty="0" smtClean="0"/>
              <a:t>efekty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9605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79"/>
            <a:ext cx="8784976" cy="50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01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dirty="0" smtClean="0"/>
          </a:p>
          <a:p>
            <a:pPr marL="0" indent="0" algn="ctr">
              <a:buNone/>
            </a:pPr>
            <a:r>
              <a:rPr lang="cs-CZ" sz="4800" b="1" dirty="0" smtClean="0"/>
              <a:t>Děkuji za pozornost!</a:t>
            </a:r>
          </a:p>
          <a:p>
            <a:pPr marL="0" indent="0" algn="ctr">
              <a:buNone/>
            </a:pPr>
            <a:endParaRPr lang="cs-CZ" sz="4800" b="1" dirty="0"/>
          </a:p>
          <a:p>
            <a:pPr marL="0" indent="0" algn="ctr">
              <a:buNone/>
            </a:pPr>
            <a:r>
              <a:rPr lang="cs-CZ" i="1" dirty="0" smtClean="0"/>
              <a:t>hajek@fld.czu.cz</a:t>
            </a:r>
            <a:endParaRPr 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25. mezinárodní sympozium INOVACE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8115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Integrace napříč biotechnologickými aplikacemi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15" y="764704"/>
            <a:ext cx="6770445" cy="507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35896" y="585752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OECD</a:t>
            </a:r>
            <a:r>
              <a:rPr lang="cs-CZ" sz="14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xmlns="" val="9425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3000" dirty="0" smtClean="0"/>
              <a:t>Historický vývoj hospodářského rozvoje a jeho predikce</a:t>
            </a:r>
            <a:endParaRPr lang="cs-CZ" sz="3000" dirty="0"/>
          </a:p>
        </p:txBody>
      </p:sp>
      <p:pic>
        <p:nvPicPr>
          <p:cNvPr id="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84784"/>
            <a:ext cx="6552728" cy="34277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83768" y="515719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en-US" sz="1400" dirty="0" smtClean="0"/>
              <a:t>The </a:t>
            </a:r>
            <a:r>
              <a:rPr lang="en-US" sz="1400" dirty="0"/>
              <a:t>Finish </a:t>
            </a:r>
            <a:r>
              <a:rPr lang="en-US" sz="1400" dirty="0" err="1"/>
              <a:t>Bioeconomy</a:t>
            </a:r>
            <a:r>
              <a:rPr lang="en-US" sz="1400" dirty="0"/>
              <a:t> Strategy, 2014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23122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857"/>
            <a:ext cx="8229600" cy="600120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/>
              <a:t>Bioekonomika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800" dirty="0"/>
              <a:t>Bioekonomika je </a:t>
            </a:r>
            <a:r>
              <a:rPr lang="cs-CZ" sz="2800" b="1" dirty="0" smtClean="0"/>
              <a:t>sociální ekonomikou.</a:t>
            </a:r>
            <a:endParaRPr lang="cs-CZ" sz="2800" dirty="0"/>
          </a:p>
          <a:p>
            <a:r>
              <a:rPr lang="cs-CZ" sz="2800" dirty="0" smtClean="0"/>
              <a:t>Mělo by se jednat </a:t>
            </a:r>
            <a:r>
              <a:rPr lang="cs-CZ" sz="2800" dirty="0"/>
              <a:t>v první řadě o službu společnosti, </a:t>
            </a:r>
            <a:r>
              <a:rPr lang="cs-CZ" sz="2800" dirty="0" smtClean="0"/>
              <a:t>odpovědně </a:t>
            </a:r>
            <a:r>
              <a:rPr lang="cs-CZ" sz="2800" dirty="0"/>
              <a:t>vykovávanou za účelem zlepšení kvality života.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7107"/>
            <a:ext cx="2797628" cy="22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5184"/>
            <a:ext cx="2562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46097"/>
            <a:ext cx="2952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4770"/>
            <a:ext cx="3145455" cy="17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70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88640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924175" cy="1562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0" y="1844824"/>
            <a:ext cx="2143125" cy="2143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92" y="188640"/>
            <a:ext cx="1256134" cy="12561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132856"/>
            <a:ext cx="2127688" cy="17070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2992" y="1522532"/>
            <a:ext cx="2170040" cy="12206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232" y="2820938"/>
            <a:ext cx="2407661" cy="180705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1005" y="2698535"/>
            <a:ext cx="1541195" cy="15411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1395" y="3961986"/>
            <a:ext cx="1143000" cy="1143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20" y="4162522"/>
            <a:ext cx="1884927" cy="188492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532" y="231405"/>
            <a:ext cx="1143000" cy="88582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180" y="4581688"/>
            <a:ext cx="142875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930" y="4884827"/>
            <a:ext cx="2438400" cy="18288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9395" y="5333074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61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Priority bioekonomiky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potraviny</a:t>
            </a:r>
          </a:p>
          <a:p>
            <a:pPr marL="0" indent="0" algn="ctr">
              <a:buNone/>
            </a:pPr>
            <a:r>
              <a:rPr lang="cs-CZ" sz="2800" b="1" dirty="0" smtClean="0"/>
              <a:t>ochrana klimatu</a:t>
            </a:r>
          </a:p>
          <a:p>
            <a:pPr marL="0" indent="0" algn="ctr">
              <a:buNone/>
            </a:pPr>
            <a:r>
              <a:rPr lang="cs-CZ" sz="2800" b="1" dirty="0" smtClean="0"/>
              <a:t>zdraví</a:t>
            </a:r>
          </a:p>
          <a:p>
            <a:pPr marL="0" indent="0" algn="ctr">
              <a:buNone/>
            </a:pPr>
            <a:r>
              <a:rPr lang="cs-CZ" sz="2800" b="1" dirty="0" smtClean="0"/>
              <a:t>biodiverzita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 smtClean="0"/>
              <a:t>bioekonomika předpokládá těsné spojení s udržitelným rozvojem a problematikou změny klimatu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2816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76064"/>
          </a:xfrm>
        </p:spPr>
        <p:txBody>
          <a:bodyPr/>
          <a:lstStyle/>
          <a:p>
            <a:r>
              <a:rPr lang="cs-CZ" sz="2800" dirty="0"/>
              <a:t>Aktivity a strategie týkající se </a:t>
            </a:r>
            <a:r>
              <a:rPr lang="cs-CZ" sz="2800" dirty="0" smtClean="0"/>
              <a:t>bioekonomiky (16+EU)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Rakousko - Podkladový materiál k bioekonomice (2013)</a:t>
            </a:r>
          </a:p>
          <a:p>
            <a:r>
              <a:rPr lang="cs-CZ" sz="2400" dirty="0" smtClean="0"/>
              <a:t>Austrálie - Bioenergie-Strategický plán (2012-2015)</a:t>
            </a:r>
          </a:p>
          <a:p>
            <a:r>
              <a:rPr lang="cs-CZ" sz="2400" dirty="0" smtClean="0"/>
              <a:t>Brazílie </a:t>
            </a:r>
            <a:r>
              <a:rPr lang="cs-CZ" sz="2400" dirty="0"/>
              <a:t>- Politika rozvoje biotechnologie (2007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Dánsko - </a:t>
            </a:r>
            <a:r>
              <a:rPr lang="pl-PL" sz="2400" dirty="0"/>
              <a:t>Dohoda o zeleném růstu (2009</a:t>
            </a:r>
            <a:r>
              <a:rPr lang="pl-PL" sz="2400" dirty="0" smtClean="0"/>
              <a:t>)</a:t>
            </a:r>
          </a:p>
          <a:p>
            <a:r>
              <a:rPr lang="pl-PL" sz="2400" dirty="0"/>
              <a:t>EU - Bioekonomie pro Evropu (</a:t>
            </a:r>
            <a:r>
              <a:rPr lang="pl-PL" sz="2400" dirty="0" smtClean="0"/>
              <a:t>2018)</a:t>
            </a:r>
          </a:p>
          <a:p>
            <a:r>
              <a:rPr lang="pl-PL" sz="2400" dirty="0"/>
              <a:t>Finsko - Finská strategie bioekonomie - udržitelný růst z bioekonomie (2014</a:t>
            </a:r>
            <a:r>
              <a:rPr lang="pl-PL" sz="2400" dirty="0" smtClean="0"/>
              <a:t>)</a:t>
            </a:r>
          </a:p>
          <a:p>
            <a:r>
              <a:rPr lang="pl-PL" sz="2400" dirty="0"/>
              <a:t>Německo </a:t>
            </a:r>
            <a:r>
              <a:rPr lang="pl-PL" sz="2400" dirty="0" smtClean="0"/>
              <a:t>- Strategie </a:t>
            </a:r>
            <a:r>
              <a:rPr lang="pl-PL" sz="2400" dirty="0"/>
              <a:t>národní politiky pro bioekonomii (2013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Strategie </a:t>
            </a:r>
            <a:r>
              <a:rPr lang="pl-PL" sz="2400" dirty="0"/>
              <a:t>bioenergie ve Velké Británii (2011</a:t>
            </a:r>
            <a:r>
              <a:rPr lang="pl-PL" sz="2400" dirty="0" smtClean="0"/>
              <a:t>)</a:t>
            </a:r>
          </a:p>
          <a:p>
            <a:r>
              <a:rPr lang="pl-PL" sz="2400" dirty="0"/>
              <a:t>Švédsko - Výzkumná a inovační strategie pro bioekonomiku (2011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.....................................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03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Evropské technologické platformy </a:t>
            </a:r>
            <a:r>
              <a:rPr lang="cs-CZ" sz="3600" b="1" dirty="0"/>
              <a:t>(ETP)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/>
              <a:t>P</a:t>
            </a:r>
            <a:r>
              <a:rPr lang="cs-CZ" sz="2200" dirty="0" smtClean="0"/>
              <a:t>řehled Evropských technologických platforem (ETP) aktivních v oblasti bio-ekonomiky:</a:t>
            </a:r>
          </a:p>
          <a:p>
            <a:pPr marL="0" indent="0">
              <a:buNone/>
            </a:pPr>
            <a:r>
              <a:rPr lang="cs-CZ" sz="2200" dirty="0" smtClean="0"/>
              <a:t>a) </a:t>
            </a:r>
            <a:r>
              <a:rPr lang="cs-CZ" sz="2200" b="1" dirty="0" smtClean="0"/>
              <a:t>Plants for Future </a:t>
            </a:r>
            <a:r>
              <a:rPr lang="cs-CZ" sz="2200" dirty="0" smtClean="0"/>
              <a:t>(soustředí se na genomiku a biotechnologii rostlin);</a:t>
            </a:r>
          </a:p>
          <a:p>
            <a:pPr marL="0" indent="0">
              <a:buNone/>
            </a:pPr>
            <a:r>
              <a:rPr lang="cs-CZ" sz="2200" dirty="0" smtClean="0"/>
              <a:t>b) </a:t>
            </a:r>
            <a:r>
              <a:rPr lang="cs-CZ" sz="2200" b="1" dirty="0" err="1" smtClean="0"/>
              <a:t>Forestry</a:t>
            </a:r>
            <a:r>
              <a:rPr lang="cs-CZ" sz="2200" dirty="0" smtClean="0"/>
              <a:t> (platforma založená na lesním hospodářství);</a:t>
            </a:r>
          </a:p>
          <a:p>
            <a:pPr marL="0" indent="0">
              <a:buNone/>
            </a:pPr>
            <a:r>
              <a:rPr lang="cs-CZ" sz="2200" dirty="0" smtClean="0"/>
              <a:t>c) </a:t>
            </a:r>
            <a:r>
              <a:rPr lang="cs-CZ" sz="2200" b="1" dirty="0" err="1" smtClean="0"/>
              <a:t>Sustainable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Chemistry</a:t>
            </a:r>
            <a:r>
              <a:rPr lang="cs-CZ" sz="2200" dirty="0" smtClean="0"/>
              <a:t> (pokrývá průmyslové biotechnologie, snahu o udržitelný rozvoj chemie);</a:t>
            </a:r>
          </a:p>
          <a:p>
            <a:pPr marL="0" indent="0">
              <a:buNone/>
            </a:pPr>
            <a:r>
              <a:rPr lang="cs-CZ" sz="2200" dirty="0" smtClean="0"/>
              <a:t>d) </a:t>
            </a:r>
            <a:r>
              <a:rPr lang="cs-CZ" sz="2200" b="1" dirty="0" smtClean="0"/>
              <a:t>Food </a:t>
            </a:r>
            <a:r>
              <a:rPr lang="cs-CZ" sz="2200" b="1" dirty="0" err="1" smtClean="0"/>
              <a:t>for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Life</a:t>
            </a:r>
            <a:r>
              <a:rPr lang="cs-CZ" sz="2200" b="1" dirty="0" smtClean="0"/>
              <a:t> </a:t>
            </a:r>
            <a:r>
              <a:rPr lang="cs-CZ" sz="2200" dirty="0" smtClean="0"/>
              <a:t>(potraviny pro život, tedy potraviny podporující zdraví člověka);</a:t>
            </a:r>
          </a:p>
          <a:p>
            <a:pPr marL="0" indent="0">
              <a:buNone/>
            </a:pPr>
            <a:r>
              <a:rPr lang="cs-CZ" sz="2200" dirty="0" smtClean="0"/>
              <a:t>e) </a:t>
            </a:r>
            <a:r>
              <a:rPr lang="cs-CZ" sz="2200" b="1" dirty="0" err="1" smtClean="0"/>
              <a:t>Farm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Animal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Breeding</a:t>
            </a:r>
            <a:r>
              <a:rPr lang="cs-CZ" sz="2200" b="1" dirty="0" smtClean="0"/>
              <a:t> </a:t>
            </a:r>
            <a:r>
              <a:rPr lang="cs-CZ" sz="2200" dirty="0" smtClean="0"/>
              <a:t>(platforma pro šlechtění a reprodukci zvířat);</a:t>
            </a:r>
          </a:p>
          <a:p>
            <a:pPr marL="0" indent="0">
              <a:buNone/>
            </a:pPr>
            <a:r>
              <a:rPr lang="cs-CZ" sz="2200" dirty="0" smtClean="0"/>
              <a:t>f) </a:t>
            </a:r>
            <a:r>
              <a:rPr lang="cs-CZ" sz="2200" b="1" dirty="0" err="1" smtClean="0"/>
              <a:t>Global</a:t>
            </a:r>
            <a:r>
              <a:rPr lang="cs-CZ" sz="2200" b="1" dirty="0" smtClean="0"/>
              <a:t> Animal </a:t>
            </a:r>
            <a:r>
              <a:rPr lang="cs-CZ" sz="2200" b="1" dirty="0" err="1" smtClean="0"/>
              <a:t>Health</a:t>
            </a:r>
            <a:r>
              <a:rPr lang="cs-CZ" sz="2200" b="1" dirty="0" smtClean="0"/>
              <a:t> </a:t>
            </a:r>
            <a:r>
              <a:rPr lang="cs-CZ" sz="2200" dirty="0" smtClean="0"/>
              <a:t>(snaha o zdraví zvířat v globálním měřítku);</a:t>
            </a:r>
          </a:p>
          <a:p>
            <a:pPr marL="0" indent="0">
              <a:buNone/>
            </a:pPr>
            <a:r>
              <a:rPr lang="cs-CZ" sz="2200" dirty="0" smtClean="0"/>
              <a:t>g) </a:t>
            </a:r>
            <a:r>
              <a:rPr lang="cs-CZ" sz="2200" b="1" dirty="0" err="1" smtClean="0"/>
              <a:t>Biofuels</a:t>
            </a:r>
            <a:r>
              <a:rPr lang="cs-CZ" sz="2200" dirty="0"/>
              <a:t> </a:t>
            </a:r>
            <a:r>
              <a:rPr lang="cs-CZ" sz="2200" dirty="0" smtClean="0"/>
              <a:t>(biopaliva).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18147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D_C1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18">
      <a:dk1>
        <a:srgbClr val="1D1B1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FLD_C1_CZ</Template>
  <TotalTime>980</TotalTime>
  <Words>1071</Words>
  <Application>Microsoft Office PowerPoint</Application>
  <PresentationFormat>Předvádění na obrazovce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FLD_C1_CZ</vt:lpstr>
      <vt:lpstr>Vlastní návrh</vt:lpstr>
      <vt:lpstr>Inovace jako předpoklad pro rozvoj bioekonomiky</vt:lpstr>
      <vt:lpstr>Bioekonomika</vt:lpstr>
      <vt:lpstr>Integrace napříč biotechnologickými aplikacemi</vt:lpstr>
      <vt:lpstr>Historický vývoj hospodářského rozvoje a jeho predikce</vt:lpstr>
      <vt:lpstr>Bioekonomika</vt:lpstr>
      <vt:lpstr>Snímek 6</vt:lpstr>
      <vt:lpstr>Priority bioekonomiky</vt:lpstr>
      <vt:lpstr>Aktivity a strategie týkající se bioekonomiky (16+EU) </vt:lpstr>
      <vt:lpstr>Evropské technologické platformy (ETP)</vt:lpstr>
      <vt:lpstr>Výzva pro Evropu 2012</vt:lpstr>
      <vt:lpstr>Výzva pro Evropu</vt:lpstr>
      <vt:lpstr>Nová strategie EU 2018</vt:lpstr>
      <vt:lpstr>Výzvy bioekonomiky</vt:lpstr>
      <vt:lpstr>Výzvy bioekonomiky</vt:lpstr>
      <vt:lpstr>Výzvy bioekonomiky</vt:lpstr>
      <vt:lpstr>Česká republika 2030 - Strategické cíle – Ekosystémy </vt:lpstr>
      <vt:lpstr>Bioekonomika na ČZU v Praze</vt:lpstr>
      <vt:lpstr>Snímek 18</vt:lpstr>
      <vt:lpstr>Nové možnosti využítí dřeva</vt:lpstr>
      <vt:lpstr>Snímek 20</vt:lpstr>
      <vt:lpstr>Snímek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Obnovitelné zdroje a jejich význam v bioekonomice</dc:title>
  <dc:creator>OVB Liberec</dc:creator>
  <cp:lastModifiedBy>pc</cp:lastModifiedBy>
  <cp:revision>46</cp:revision>
  <dcterms:created xsi:type="dcterms:W3CDTF">2017-02-22T16:29:10Z</dcterms:created>
  <dcterms:modified xsi:type="dcterms:W3CDTF">2018-11-30T07:00:40Z</dcterms:modified>
</cp:coreProperties>
</file>