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8" r:id="rId3"/>
    <p:sldId id="292" r:id="rId4"/>
    <p:sldId id="294" r:id="rId5"/>
    <p:sldId id="312" r:id="rId6"/>
    <p:sldId id="321" r:id="rId7"/>
    <p:sldId id="315" r:id="rId8"/>
    <p:sldId id="320" r:id="rId9"/>
    <p:sldId id="319" r:id="rId10"/>
  </p:sldIdLst>
  <p:sldSz cx="9144000" cy="5724525"/>
  <p:notesSz cx="6858000" cy="9144000"/>
  <p:defaultTextStyle>
    <a:defPPr>
      <a:defRPr lang="cs-CZ"/>
    </a:defPPr>
    <a:lvl1pPr marL="0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845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689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70534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7378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4223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41068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7912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4757" algn="l" defTabSz="713689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14" autoAdjust="0"/>
  </p:normalViewPr>
  <p:slideViewPr>
    <p:cSldViewPr snapToGrid="0">
      <p:cViewPr varScale="1">
        <p:scale>
          <a:sx n="131" d="100"/>
          <a:sy n="131" d="100"/>
        </p:scale>
        <p:origin x="27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DF9E0F-A663-412A-85C5-4A9E46789C2D}" type="datetimeFigureOut">
              <a:rPr lang="cs-CZ" smtClean="0"/>
              <a:pPr/>
              <a:t>04.12.2018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143000"/>
            <a:ext cx="4930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3ADA8E6-565A-471D-A762-E79CF0211F4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83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Tři společnosti na trhu</a:t>
            </a:r>
          </a:p>
          <a:p>
            <a:r>
              <a:rPr lang="cs-CZ" smtClean="0"/>
              <a:t>DAVO – největší PERL komunita, letitá zkušenost v oblasti billingu a provisiongu služeb.</a:t>
            </a:r>
          </a:p>
          <a:p>
            <a:r>
              <a:rPr lang="cs-CZ" smtClean="0"/>
              <a:t>STICKFISH – leader v oblasti virtuálních desktopů</a:t>
            </a:r>
          </a:p>
          <a:p>
            <a:r>
              <a:rPr lang="cs-CZ" smtClean="0"/>
              <a:t>GAUZY – integrátor a poskytovatel služeb.</a:t>
            </a:r>
          </a:p>
          <a:p>
            <a:r>
              <a:rPr lang="cs-CZ" smtClean="0">
                <a:solidFill>
                  <a:schemeClr val="tx2"/>
                </a:solidFill>
              </a:rPr>
              <a:t>Společnost vzniká sloučením tří technologických leadrů na českém trhu – GAUZY, STICKFISH a DAVO s podporou mateřské společnosti ALTRON GROUP = </a:t>
            </a:r>
            <a:r>
              <a:rPr lang="cs-CZ" b="1" smtClean="0">
                <a:solidFill>
                  <a:srgbClr val="FF0000"/>
                </a:solidFill>
              </a:rPr>
              <a:t>prokazatelná reference.</a:t>
            </a:r>
            <a:endParaRPr 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zelen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0" y="0"/>
            <a:ext cx="9144000" cy="5724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720" y="1894113"/>
            <a:ext cx="8223294" cy="1268965"/>
          </a:xfrm>
        </p:spPr>
        <p:txBody>
          <a:bodyPr anchor="t"/>
          <a:lstStyle>
            <a:lvl1pPr algn="l"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720" y="3240863"/>
            <a:ext cx="8223294" cy="512904"/>
          </a:xfrm>
        </p:spPr>
        <p:txBody>
          <a:bodyPr anchor="b"/>
          <a:lstStyle>
            <a:lvl1pPr marL="0" indent="0" algn="l">
              <a:buNone/>
              <a:defRPr sz="19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" y="311619"/>
            <a:ext cx="3024201" cy="1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9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8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5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4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modr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0" y="0"/>
            <a:ext cx="9144000" cy="572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720" y="1894113"/>
            <a:ext cx="8223294" cy="1268965"/>
          </a:xfrm>
        </p:spPr>
        <p:txBody>
          <a:bodyPr anchor="t"/>
          <a:lstStyle>
            <a:lvl1pPr algn="l">
              <a:lnSpc>
                <a:spcPts val="4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720" y="3240863"/>
            <a:ext cx="8223294" cy="512904"/>
          </a:xfrm>
        </p:spPr>
        <p:txBody>
          <a:bodyPr anchor="b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6" y="311619"/>
            <a:ext cx="3024197" cy="1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obrazkem na pozad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5724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latin typeface="Arial" panose="020B0604020202020204" pitchFamily="34" charset="0"/>
            </a:endParaRP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24525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720" y="342147"/>
            <a:ext cx="8223294" cy="701866"/>
          </a:xfrm>
        </p:spPr>
        <p:txBody>
          <a:bodyPr anchor="t"/>
          <a:lstStyle>
            <a:lvl1pPr algn="l">
              <a:lnSpc>
                <a:spcPts val="3375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6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528" indent="0"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2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5837" y="1638300"/>
            <a:ext cx="4069489" cy="2996976"/>
          </a:xfrm>
        </p:spPr>
        <p:txBody>
          <a:bodyPr/>
          <a:lstStyle>
            <a:lvl1pPr>
              <a:defRPr lang="cs-CZ" sz="19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9625" y="1638300"/>
            <a:ext cx="4088539" cy="29969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89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quarter" idx="13"/>
          </p:nvPr>
        </p:nvSpPr>
        <p:spPr>
          <a:xfrm>
            <a:off x="6012712" y="1782763"/>
            <a:ext cx="2591539" cy="29451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2"/>
          </p:nvPr>
        </p:nvSpPr>
        <p:spPr>
          <a:xfrm>
            <a:off x="541339" y="1782763"/>
            <a:ext cx="5341937" cy="29451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5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3276600" y="1782763"/>
            <a:ext cx="2590800" cy="294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1" name="Zástupný symbol pro obsah 3"/>
          <p:cNvSpPr>
            <a:spLocks noGrp="1"/>
          </p:cNvSpPr>
          <p:nvPr>
            <p:ph sz="quarter" idx="15"/>
          </p:nvPr>
        </p:nvSpPr>
        <p:spPr>
          <a:xfrm>
            <a:off x="6013450" y="1782763"/>
            <a:ext cx="2590800" cy="294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544122" y="1782763"/>
            <a:ext cx="2590800" cy="294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23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1"/>
            <a:ext cx="9144000" cy="4424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940152" y="339236"/>
            <a:ext cx="291632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1173" b="1" dirty="0" smtClean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r"/>
            <a:r>
              <a:rPr lang="cs-CZ" sz="1173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cs-CZ" sz="1173" b="1" dirty="0" err="1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173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255241"/>
            <a:ext cx="6156684" cy="954088"/>
          </a:xfrm>
          <a:prstGeom prst="rect">
            <a:avLst/>
          </a:prstGeom>
        </p:spPr>
        <p:txBody>
          <a:bodyPr/>
          <a:lstStyle>
            <a:lvl1pPr algn="l">
              <a:defRPr sz="200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389649"/>
            <a:ext cx="8229600" cy="3307440"/>
          </a:xfrm>
          <a:prstGeom prst="rect">
            <a:avLst/>
          </a:prstGeom>
        </p:spPr>
        <p:txBody>
          <a:bodyPr/>
          <a:lstStyle>
            <a:lvl1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85" y="5344806"/>
            <a:ext cx="859128" cy="312417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3959932" y="5416796"/>
            <a:ext cx="576064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F548D0-3970-4E7E-A38A-B17DC03F5D87}" type="slidenum">
              <a:rPr lang="cs-CZ" sz="75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cs-CZ" sz="75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2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35837" y="342246"/>
            <a:ext cx="8272328" cy="1046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5837" y="1648905"/>
            <a:ext cx="8272328" cy="3025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532689" y="1544114"/>
            <a:ext cx="80786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5" y="4851618"/>
            <a:ext cx="1196791" cy="4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0" r:id="rId4"/>
    <p:sldLayoutId id="2147483652" r:id="rId5"/>
    <p:sldLayoutId id="2147483654" r:id="rId6"/>
    <p:sldLayoutId id="2147483656" r:id="rId7"/>
    <p:sldLayoutId id="2147483655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ts val="4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ts val="2800"/>
        </a:lnSpc>
        <a:spcBef>
          <a:spcPts val="563"/>
        </a:spcBef>
        <a:spcAft>
          <a:spcPts val="1350"/>
        </a:spcAft>
        <a:buFont typeface="Arial" panose="020B0604020202020204" pitchFamily="34" charset="0"/>
        <a:buNone/>
        <a:defRPr sz="19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413" indent="-217488" algn="l" defTabSz="514350" rtl="0" eaLnBrk="1" latinLnBrk="0" hangingPunct="1">
        <a:lnSpc>
          <a:spcPts val="2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─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98475" indent="-216000" algn="l" defTabSz="514350" rtl="0" eaLnBrk="1" latinLnBrk="0" hangingPunct="1">
        <a:lnSpc>
          <a:spcPts val="2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─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2950" indent="-238125" algn="l" defTabSz="514350" rtl="0" eaLnBrk="1" latinLnBrk="0" hangingPunct="1">
        <a:lnSpc>
          <a:spcPts val="2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─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3138" indent="-222250" algn="l" defTabSz="514350" rtl="0" eaLnBrk="1" latinLnBrk="0" hangingPunct="1">
        <a:lnSpc>
          <a:spcPts val="2000"/>
        </a:lnSpc>
        <a:spcBef>
          <a:spcPts val="0"/>
        </a:spcBef>
        <a:buClr>
          <a:schemeClr val="tx1"/>
        </a:buClr>
        <a:buSzPct val="110000"/>
        <a:buFont typeface="Arial" panose="020B0604020202020204" pitchFamily="34" charset="0"/>
        <a:buChar char="─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23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26720" y="1830503"/>
            <a:ext cx="8223294" cy="732148"/>
          </a:xfrm>
        </p:spPr>
        <p:txBody>
          <a:bodyPr/>
          <a:lstStyle/>
          <a:p>
            <a:r>
              <a:rPr lang="cs-CZ" dirty="0" smtClean="0"/>
              <a:t>Altron </a:t>
            </a:r>
            <a:r>
              <a:rPr lang="cs-CZ" dirty="0" err="1" smtClean="0"/>
              <a:t>MicroDC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26719" y="2882981"/>
            <a:ext cx="5024735" cy="8441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Řešení integrující nejlepší promyslové technologie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3" y="144403"/>
            <a:ext cx="3491657" cy="52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/>
          <a:srcRect l="83" b="17461"/>
          <a:stretch/>
        </p:blipFill>
        <p:spPr>
          <a:xfrm>
            <a:off x="-97196" y="-60959"/>
            <a:ext cx="9233576" cy="57912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66715" y="2758440"/>
            <a:ext cx="6863756" cy="271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73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4784" y="3227869"/>
            <a:ext cx="7231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cs-CZ" sz="1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25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let na trhu řešení datových center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OT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IT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řešení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.  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Unikátní kombinace zkušenosti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vlastních řešení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and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služeb.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Více než 70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0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project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ů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ve více než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zemích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Vlastní R&amp;D pro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SW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HW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produkty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250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vysoce kvalifikovaných a certifikovaných odborníků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489177" y="2864467"/>
            <a:ext cx="8272328" cy="804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Altron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>
                <a:solidFill>
                  <a:schemeClr val="tx2"/>
                </a:solidFill>
              </a:rPr>
              <a:t>Konkurenční výhody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80" y="1681038"/>
            <a:ext cx="3805897" cy="3121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err="1" smtClean="0">
                <a:solidFill>
                  <a:srgbClr val="00BF6F"/>
                </a:solidFill>
              </a:rPr>
              <a:t>MicroDC</a:t>
            </a:r>
            <a:endParaRPr lang="en-US" sz="2400" dirty="0">
              <a:solidFill>
                <a:srgbClr val="00BF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99" y="1485239"/>
            <a:ext cx="4361782" cy="33173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err="1" smtClean="0"/>
              <a:t>Altron</a:t>
            </a:r>
            <a:r>
              <a:rPr lang="cs-CZ" sz="1400" dirty="0" smtClean="0"/>
              <a:t> </a:t>
            </a:r>
            <a:r>
              <a:rPr lang="cs-CZ" sz="1400" dirty="0" err="1"/>
              <a:t>Unified</a:t>
            </a:r>
            <a:r>
              <a:rPr lang="cs-CZ" sz="1400" dirty="0"/>
              <a:t> </a:t>
            </a:r>
            <a:r>
              <a:rPr lang="cs-CZ" sz="1400" dirty="0" err="1"/>
              <a:t>Infrastructure</a:t>
            </a:r>
            <a:r>
              <a:rPr lang="cs-CZ" sz="1400" dirty="0"/>
              <a:t> </a:t>
            </a:r>
            <a:r>
              <a:rPr lang="cs-CZ" sz="1400" dirty="0" err="1"/>
              <a:t>Family</a:t>
            </a:r>
            <a:r>
              <a:rPr lang="cs-CZ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rgbClr val="00B050"/>
                </a:solidFill>
              </a:rPr>
              <a:t>Modular</a:t>
            </a:r>
            <a:r>
              <a:rPr lang="cs-CZ" sz="1400" dirty="0" smtClean="0">
                <a:solidFill>
                  <a:srgbClr val="00B050"/>
                </a:solidFill>
              </a:rPr>
              <a:t>ní, </a:t>
            </a:r>
            <a:r>
              <a:rPr lang="cs-CZ" sz="1400" dirty="0">
                <a:solidFill>
                  <a:srgbClr val="00B050"/>
                </a:solidFill>
              </a:rPr>
              <a:t>M</a:t>
            </a:r>
            <a:r>
              <a:rPr lang="en-GB" sz="1400" dirty="0" err="1" smtClean="0">
                <a:solidFill>
                  <a:srgbClr val="00B050"/>
                </a:solidFill>
              </a:rPr>
              <a:t>obil</a:t>
            </a:r>
            <a:r>
              <a:rPr lang="cs-CZ" sz="1400" dirty="0" smtClean="0">
                <a:solidFill>
                  <a:srgbClr val="00B050"/>
                </a:solidFill>
              </a:rPr>
              <a:t>ní, </a:t>
            </a:r>
            <a:r>
              <a:rPr lang="cs-CZ" sz="1400" dirty="0" err="1">
                <a:solidFill>
                  <a:srgbClr val="00B050"/>
                </a:solidFill>
              </a:rPr>
              <a:t>Micro</a:t>
            </a:r>
            <a:r>
              <a:rPr lang="cs-CZ" sz="1400" dirty="0">
                <a:solidFill>
                  <a:srgbClr val="00B050"/>
                </a:solidFill>
              </a:rPr>
              <a:t> </a:t>
            </a:r>
            <a:r>
              <a:rPr lang="cs-CZ" sz="1400" dirty="0" smtClean="0">
                <a:solidFill>
                  <a:srgbClr val="00B050"/>
                </a:solidFill>
              </a:rPr>
              <a:t>a </a:t>
            </a:r>
            <a:r>
              <a:rPr lang="cs-CZ" sz="1400" dirty="0" err="1" smtClean="0">
                <a:solidFill>
                  <a:srgbClr val="00B050"/>
                </a:solidFill>
              </a:rPr>
              <a:t>SmartRacky</a:t>
            </a:r>
            <a:endParaRPr lang="cs-CZ" sz="1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Bezpečná a vysoce dostupná IT infrastruktura je dnes základem každé organizace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0" dirty="0" err="1" smtClean="0"/>
              <a:t>MicroDC</a:t>
            </a:r>
            <a:r>
              <a:rPr lang="cs-CZ" sz="1400" b="0" dirty="0" smtClean="0"/>
              <a:t> </a:t>
            </a:r>
            <a:r>
              <a:rPr lang="cs-CZ" sz="1400" b="0" dirty="0" smtClean="0"/>
              <a:t>je vyvinuto jako vhodný základ pro</a:t>
            </a:r>
            <a:r>
              <a:rPr lang="en-US" sz="1400" b="0" dirty="0" smtClean="0"/>
              <a:t> </a:t>
            </a:r>
            <a:r>
              <a:rPr lang="cs-CZ" sz="1400" b="0" dirty="0"/>
              <a:t>k</a:t>
            </a:r>
            <a:r>
              <a:rPr lang="en-US" sz="1400" b="0" dirty="0" smtClean="0"/>
              <a:t>o</a:t>
            </a:r>
            <a:r>
              <a:rPr lang="cs-CZ" sz="1400" b="0" dirty="0"/>
              <a:t>n</a:t>
            </a:r>
            <a:r>
              <a:rPr lang="en-US" sz="1400" b="0" dirty="0" smtClean="0"/>
              <a:t>solid</a:t>
            </a:r>
            <a:r>
              <a:rPr lang="cs-CZ" sz="1400" b="0" dirty="0" err="1" smtClean="0"/>
              <a:t>ované</a:t>
            </a:r>
            <a:r>
              <a:rPr lang="cs-CZ" sz="1400" b="0" dirty="0" smtClean="0"/>
              <a:t> korporátní </a:t>
            </a:r>
            <a:r>
              <a:rPr lang="en-US" sz="1400" b="0" dirty="0" smtClean="0"/>
              <a:t> </a:t>
            </a:r>
            <a:r>
              <a:rPr lang="en-US" sz="1400" b="0" dirty="0"/>
              <a:t>IT. </a:t>
            </a:r>
            <a:endParaRPr lang="cs-CZ" sz="1400" b="0" dirty="0" smtClean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400" b="0" dirty="0" smtClean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0" dirty="0" smtClean="0"/>
              <a:t>ICT </a:t>
            </a:r>
            <a:r>
              <a:rPr lang="cs-CZ" sz="1400" b="0" dirty="0" smtClean="0"/>
              <a:t>u koncového uživatele a </a:t>
            </a:r>
            <a:r>
              <a:rPr lang="cs-CZ" sz="1400" b="0" dirty="0" err="1" smtClean="0"/>
              <a:t>operatorů</a:t>
            </a:r>
            <a:r>
              <a:rPr lang="cs-CZ" sz="1400" b="0" dirty="0" smtClean="0"/>
              <a:t>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117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Altron </a:t>
            </a:r>
            <a:r>
              <a:rPr lang="cs-CZ" dirty="0" err="1" smtClean="0"/>
              <a:t>MicroDC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F6F"/>
                </a:solidFill>
              </a:rPr>
              <a:t>Unikátní</a:t>
            </a:r>
            <a:r>
              <a:rPr lang="en-US" sz="2400" dirty="0" smtClean="0">
                <a:solidFill>
                  <a:srgbClr val="00BF6F"/>
                </a:solidFill>
              </a:rPr>
              <a:t> </a:t>
            </a:r>
            <a:r>
              <a:rPr lang="cs-CZ" sz="2400" dirty="0" smtClean="0">
                <a:solidFill>
                  <a:srgbClr val="00BF6F"/>
                </a:solidFill>
              </a:rPr>
              <a:t>Design </a:t>
            </a:r>
            <a:r>
              <a:rPr lang="en-US" sz="2400" dirty="0" smtClean="0">
                <a:solidFill>
                  <a:srgbClr val="00BF6F"/>
                </a:solidFill>
              </a:rPr>
              <a:t>&amp;</a:t>
            </a:r>
            <a:r>
              <a:rPr lang="cs-CZ" sz="2400" dirty="0" smtClean="0">
                <a:solidFill>
                  <a:srgbClr val="00BF6F"/>
                </a:solidFill>
              </a:rPr>
              <a:t> </a:t>
            </a:r>
            <a:r>
              <a:rPr lang="cs-CZ" sz="2400" dirty="0" smtClean="0">
                <a:solidFill>
                  <a:srgbClr val="00BF6F"/>
                </a:solidFill>
              </a:rPr>
              <a:t>K</a:t>
            </a:r>
            <a:r>
              <a:rPr lang="cs-CZ" sz="2400" dirty="0" smtClean="0">
                <a:solidFill>
                  <a:srgbClr val="00BF6F"/>
                </a:solidFill>
              </a:rPr>
              <a:t>omponenty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37" y="1648366"/>
            <a:ext cx="5249346" cy="28322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rgbClr val="00B050"/>
                </a:solidFill>
              </a:rPr>
              <a:t>Plná integrace </a:t>
            </a:r>
            <a:r>
              <a:rPr lang="cs-CZ" sz="1800" b="0" dirty="0">
                <a:solidFill>
                  <a:srgbClr val="00B050"/>
                </a:solidFill>
              </a:rPr>
              <a:t>a</a:t>
            </a:r>
            <a:r>
              <a:rPr lang="en-US" sz="1800" b="0" dirty="0" smtClean="0">
                <a:solidFill>
                  <a:srgbClr val="00B050"/>
                </a:solidFill>
              </a:rPr>
              <a:t> </a:t>
            </a:r>
            <a:r>
              <a:rPr lang="cs-CZ" sz="1800" b="0" dirty="0" smtClean="0">
                <a:solidFill>
                  <a:srgbClr val="00B050"/>
                </a:solidFill>
              </a:rPr>
              <a:t>řízení </a:t>
            </a:r>
            <a:r>
              <a:rPr lang="cs-CZ" sz="1800" b="0" dirty="0" smtClean="0"/>
              <a:t>všech standardních komponentů datového centra.</a:t>
            </a:r>
            <a:endParaRPr lang="cs-CZ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rgbClr val="00B050"/>
                </a:solidFill>
              </a:rPr>
              <a:t>Altron Smart </a:t>
            </a:r>
            <a:r>
              <a:rPr lang="cs-CZ" sz="1800" b="0" dirty="0">
                <a:solidFill>
                  <a:srgbClr val="00B050"/>
                </a:solidFill>
              </a:rPr>
              <a:t>Management Unit</a:t>
            </a:r>
            <a:r>
              <a:rPr lang="cs-CZ" sz="1800" b="0" dirty="0"/>
              <a:t>; </a:t>
            </a:r>
            <a:r>
              <a:rPr lang="cs-CZ" sz="1800" b="0" dirty="0" smtClean="0"/>
              <a:t>monitorovaný, měřený a řízený distribuční rozvaděč včetně</a:t>
            </a:r>
            <a:r>
              <a:rPr lang="en-US" sz="1800" b="0" dirty="0" smtClean="0"/>
              <a:t> </a:t>
            </a:r>
            <a:r>
              <a:rPr lang="cs-CZ" sz="1800" b="0" dirty="0" smtClean="0"/>
              <a:t>pokročilé </a:t>
            </a:r>
            <a:r>
              <a:rPr lang="cs-CZ" sz="1800" b="0" dirty="0"/>
              <a:t>S</a:t>
            </a:r>
            <a:r>
              <a:rPr lang="cs-CZ" sz="1800" b="0" dirty="0" smtClean="0"/>
              <a:t>mart </a:t>
            </a:r>
            <a:r>
              <a:rPr lang="cs-CZ" sz="1800" b="0" dirty="0"/>
              <a:t>P</a:t>
            </a:r>
            <a:r>
              <a:rPr lang="cs-CZ" sz="1800" b="0" dirty="0" smtClean="0"/>
              <a:t>ower </a:t>
            </a:r>
            <a:r>
              <a:rPr lang="cs-CZ" sz="1800" b="0" dirty="0" err="1"/>
              <a:t>D</a:t>
            </a:r>
            <a:r>
              <a:rPr lang="cs-CZ" sz="1800" b="0" dirty="0" err="1" smtClean="0"/>
              <a:t>istribution</a:t>
            </a:r>
            <a:r>
              <a:rPr lang="cs-CZ" sz="1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rgbClr val="00B050"/>
                </a:solidFill>
              </a:rPr>
              <a:t>Smart </a:t>
            </a:r>
            <a:r>
              <a:rPr lang="cs-CZ" sz="1800" b="0" dirty="0" err="1">
                <a:solidFill>
                  <a:srgbClr val="00B050"/>
                </a:solidFill>
              </a:rPr>
              <a:t>Ventilation</a:t>
            </a:r>
            <a:r>
              <a:rPr lang="cs-CZ" sz="1800" b="0" dirty="0">
                <a:solidFill>
                  <a:srgbClr val="00B050"/>
                </a:solidFill>
              </a:rPr>
              <a:t> Unit &amp; Smart </a:t>
            </a:r>
            <a:r>
              <a:rPr lang="cs-CZ" sz="1800" b="0" dirty="0" err="1">
                <a:solidFill>
                  <a:srgbClr val="00B050"/>
                </a:solidFill>
              </a:rPr>
              <a:t>Cooling</a:t>
            </a:r>
            <a:r>
              <a:rPr lang="cs-CZ" sz="1800" b="0" dirty="0">
                <a:solidFill>
                  <a:srgbClr val="00B050"/>
                </a:solidFill>
              </a:rPr>
              <a:t> Unit.</a:t>
            </a:r>
            <a:endParaRPr lang="en-GB" sz="1800" b="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b="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47" y="1669881"/>
            <a:ext cx="2434980" cy="24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2247" y="4104861"/>
            <a:ext cx="2430064" cy="6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32" y="1644680"/>
            <a:ext cx="3603799" cy="333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Vždy pod kontrolou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err="1" smtClean="0">
                <a:solidFill>
                  <a:srgbClr val="00BF6F"/>
                </a:solidFill>
              </a:rPr>
              <a:t>MicroDC</a:t>
            </a:r>
            <a:r>
              <a:rPr lang="cs-CZ" sz="2400" dirty="0" smtClean="0">
                <a:solidFill>
                  <a:srgbClr val="00BF6F"/>
                </a:solidFill>
              </a:rPr>
              <a:t> Monitoring </a:t>
            </a:r>
            <a:r>
              <a:rPr lang="cs-CZ" sz="2400" dirty="0" smtClean="0">
                <a:solidFill>
                  <a:srgbClr val="00BF6F"/>
                </a:solidFill>
              </a:rPr>
              <a:t>Systém</a:t>
            </a:r>
            <a:endParaRPr lang="cs-CZ" sz="2400" dirty="0">
              <a:solidFill>
                <a:srgbClr val="00BF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37" y="1530372"/>
            <a:ext cx="8272328" cy="329206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endParaRPr lang="cs-CZ" sz="120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Status LED indikace na čelním panelu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UPS a </a:t>
            </a:r>
            <a:r>
              <a:rPr lang="cs-CZ" sz="1400" dirty="0" err="1" smtClean="0"/>
              <a:t>SPDUs</a:t>
            </a:r>
            <a:r>
              <a:rPr lang="cs-CZ" sz="1400" dirty="0" smtClean="0"/>
              <a:t> – management každé zásuvky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Analyzátory sítě na přívodech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Systém odvodu tepla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3 teplotně – vlhkostní senzory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3 optické kouřové detektory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Magnetické spínače na všech obvodových panelů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Bezpečnostní kamera &amp; elektronický přístupový systém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r>
              <a:rPr lang="cs-CZ" sz="1400" dirty="0" smtClean="0"/>
              <a:t>Vizualizační server a vizualizační dotykový panel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048000" algn="l"/>
              </a:tabLst>
            </a:pPr>
            <a:endParaRPr lang="cs-CZ" sz="1600" dirty="0" smtClean="0">
              <a:solidFill>
                <a:srgbClr val="002855"/>
              </a:solidFill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endParaRPr lang="cs-CZ" sz="1600" b="0" dirty="0" smtClean="0">
              <a:solidFill>
                <a:srgbClr val="00BF6F"/>
              </a:solidFill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endParaRPr lang="cs-CZ" sz="1600" b="0" dirty="0">
              <a:solidFill>
                <a:srgbClr val="00BF6F"/>
              </a:solidFill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48000" algn="l"/>
              </a:tabLst>
            </a:pPr>
            <a:endParaRPr lang="en-US" sz="1600" b="0" dirty="0">
              <a:solidFill>
                <a:srgbClr val="00BF6F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50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13792"/>
            <a:ext cx="9144000" cy="5310733"/>
            <a:chOff x="0" y="-7124"/>
            <a:chExt cx="11906" cy="890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-578"/>
              <a:ext cx="11906" cy="2361"/>
            </a:xfrm>
            <a:prstGeom prst="rect">
              <a:avLst/>
            </a:prstGeom>
            <a:solidFill>
              <a:srgbClr val="00A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1559" y="-7124"/>
              <a:ext cx="2353" cy="880"/>
            </a:xfrm>
            <a:custGeom>
              <a:avLst/>
              <a:gdLst>
                <a:gd name="T0" fmla="+- 0 1559 1559"/>
                <a:gd name="T1" fmla="*/ T0 w 2353"/>
                <a:gd name="T2" fmla="+- 0 -6258 -7124"/>
                <a:gd name="T3" fmla="*/ -6258 h 880"/>
                <a:gd name="T4" fmla="+- 0 2169 1559"/>
                <a:gd name="T5" fmla="*/ T4 w 2353"/>
                <a:gd name="T6" fmla="+- 0 -6366 -7124"/>
                <a:gd name="T7" fmla="*/ -6366 h 880"/>
                <a:gd name="T8" fmla="+- 0 2132 1559"/>
                <a:gd name="T9" fmla="*/ T8 w 2353"/>
                <a:gd name="T10" fmla="+- 0 -6362 -7124"/>
                <a:gd name="T11" fmla="*/ -6362 h 880"/>
                <a:gd name="T12" fmla="+- 0 2067 1559"/>
                <a:gd name="T13" fmla="*/ T12 w 2353"/>
                <a:gd name="T14" fmla="+- 0 -6363 -7124"/>
                <a:gd name="T15" fmla="*/ -6363 h 880"/>
                <a:gd name="T16" fmla="+- 0 2027 1559"/>
                <a:gd name="T17" fmla="*/ T16 w 2353"/>
                <a:gd name="T18" fmla="+- 0 -6419 -7124"/>
                <a:gd name="T19" fmla="*/ -6419 h 880"/>
                <a:gd name="T20" fmla="+- 0 2161 1559"/>
                <a:gd name="T21" fmla="*/ T20 w 2353"/>
                <a:gd name="T22" fmla="+- 0 -6864 -7124"/>
                <a:gd name="T23" fmla="*/ -6864 h 880"/>
                <a:gd name="T24" fmla="+- 0 1884 1559"/>
                <a:gd name="T25" fmla="*/ T24 w 2353"/>
                <a:gd name="T26" fmla="+- 0 -6980 -7124"/>
                <a:gd name="T27" fmla="*/ -6980 h 880"/>
                <a:gd name="T28" fmla="+- 0 1799 1559"/>
                <a:gd name="T29" fmla="*/ T28 w 2353"/>
                <a:gd name="T30" fmla="+- 0 -6754 -7124"/>
                <a:gd name="T31" fmla="*/ -6754 h 880"/>
                <a:gd name="T32" fmla="+- 0 1888 1559"/>
                <a:gd name="T33" fmla="*/ T32 w 2353"/>
                <a:gd name="T34" fmla="+- 0 -6356 -7124"/>
                <a:gd name="T35" fmla="*/ -6356 h 880"/>
                <a:gd name="T36" fmla="+- 0 1936 1559"/>
                <a:gd name="T37" fmla="*/ T36 w 2353"/>
                <a:gd name="T38" fmla="+- 0 -6277 -7124"/>
                <a:gd name="T39" fmla="*/ -6277 h 880"/>
                <a:gd name="T40" fmla="+- 0 2023 1559"/>
                <a:gd name="T41" fmla="*/ T40 w 2353"/>
                <a:gd name="T42" fmla="+- 0 -6247 -7124"/>
                <a:gd name="T43" fmla="*/ -6247 h 880"/>
                <a:gd name="T44" fmla="+- 0 2119 1559"/>
                <a:gd name="T45" fmla="*/ T44 w 2353"/>
                <a:gd name="T46" fmla="+- 0 -6249 -7124"/>
                <a:gd name="T47" fmla="*/ -6249 h 880"/>
                <a:gd name="T48" fmla="+- 0 2169 1559"/>
                <a:gd name="T49" fmla="*/ T48 w 2353"/>
                <a:gd name="T50" fmla="+- 0 -6261 -7124"/>
                <a:gd name="T51" fmla="*/ -6261 h 880"/>
                <a:gd name="T52" fmla="+- 0 2628 1559"/>
                <a:gd name="T53" fmla="*/ T52 w 2353"/>
                <a:gd name="T54" fmla="+- 0 -6870 -7124"/>
                <a:gd name="T55" fmla="*/ -6870 h 880"/>
                <a:gd name="T56" fmla="+- 0 2593 1559"/>
                <a:gd name="T57" fmla="*/ T56 w 2353"/>
                <a:gd name="T58" fmla="+- 0 -6875 -7124"/>
                <a:gd name="T59" fmla="*/ -6875 h 880"/>
                <a:gd name="T60" fmla="+- 0 2479 1559"/>
                <a:gd name="T61" fmla="*/ T60 w 2353"/>
                <a:gd name="T62" fmla="+- 0 -6846 -7124"/>
                <a:gd name="T63" fmla="*/ -6846 h 880"/>
                <a:gd name="T64" fmla="+- 0 2402 1559"/>
                <a:gd name="T65" fmla="*/ T64 w 2353"/>
                <a:gd name="T66" fmla="+- 0 -6864 -7124"/>
                <a:gd name="T67" fmla="*/ -6864 h 880"/>
                <a:gd name="T68" fmla="+- 0 2418 1559"/>
                <a:gd name="T69" fmla="*/ T68 w 2353"/>
                <a:gd name="T70" fmla="+- 0 -6258 -7124"/>
                <a:gd name="T71" fmla="*/ -6258 h 880"/>
                <a:gd name="T72" fmla="+- 0 2481 1559"/>
                <a:gd name="T73" fmla="*/ T72 w 2353"/>
                <a:gd name="T74" fmla="+- 0 -6727 -7124"/>
                <a:gd name="T75" fmla="*/ -6727 h 880"/>
                <a:gd name="T76" fmla="+- 0 2587 1559"/>
                <a:gd name="T77" fmla="*/ T76 w 2353"/>
                <a:gd name="T78" fmla="+- 0 -6741 -7124"/>
                <a:gd name="T79" fmla="*/ -6741 h 880"/>
                <a:gd name="T80" fmla="+- 0 2622 1559"/>
                <a:gd name="T81" fmla="*/ T80 w 2353"/>
                <a:gd name="T82" fmla="+- 0 -6734 -7124"/>
                <a:gd name="T83" fmla="*/ -6734 h 880"/>
                <a:gd name="T84" fmla="+- 0 2628 1559"/>
                <a:gd name="T85" fmla="*/ T84 w 2353"/>
                <a:gd name="T86" fmla="+- 0 -6774 -7124"/>
                <a:gd name="T87" fmla="*/ -6774 h 880"/>
                <a:gd name="T88" fmla="+- 0 3284 1559"/>
                <a:gd name="T89" fmla="*/ T88 w 2353"/>
                <a:gd name="T90" fmla="+- 0 -6633 -7124"/>
                <a:gd name="T91" fmla="*/ -6633 h 880"/>
                <a:gd name="T92" fmla="+- 0 3222 1559"/>
                <a:gd name="T93" fmla="*/ T92 w 2353"/>
                <a:gd name="T94" fmla="+- 0 -6769 -7124"/>
                <a:gd name="T95" fmla="*/ -6769 h 880"/>
                <a:gd name="T96" fmla="+- 0 3147 1559"/>
                <a:gd name="T97" fmla="*/ T96 w 2353"/>
                <a:gd name="T98" fmla="+- 0 -6835 -7124"/>
                <a:gd name="T99" fmla="*/ -6835 h 880"/>
                <a:gd name="T100" fmla="+- 0 3099 1559"/>
                <a:gd name="T101" fmla="*/ T100 w 2353"/>
                <a:gd name="T102" fmla="+- 0 -6408 -7124"/>
                <a:gd name="T103" fmla="*/ -6408 h 880"/>
                <a:gd name="T104" fmla="+- 0 2907 1559"/>
                <a:gd name="T105" fmla="*/ T104 w 2353"/>
                <a:gd name="T106" fmla="+- 0 -6369 -7124"/>
                <a:gd name="T107" fmla="*/ -6369 h 880"/>
                <a:gd name="T108" fmla="+- 0 2806 1559"/>
                <a:gd name="T109" fmla="*/ T108 w 2353"/>
                <a:gd name="T110" fmla="+- 0 -6563 -7124"/>
                <a:gd name="T111" fmla="*/ -6563 h 880"/>
                <a:gd name="T112" fmla="+- 0 2907 1559"/>
                <a:gd name="T113" fmla="*/ T112 w 2353"/>
                <a:gd name="T114" fmla="+- 0 -6755 -7124"/>
                <a:gd name="T115" fmla="*/ -6755 h 880"/>
                <a:gd name="T116" fmla="+- 0 3099 1559"/>
                <a:gd name="T117" fmla="*/ T116 w 2353"/>
                <a:gd name="T118" fmla="+- 0 -6716 -7124"/>
                <a:gd name="T119" fmla="*/ -6716 h 880"/>
                <a:gd name="T120" fmla="+- 0 3147 1559"/>
                <a:gd name="T121" fmla="*/ T120 w 2353"/>
                <a:gd name="T122" fmla="+- 0 -6835 -7124"/>
                <a:gd name="T123" fmla="*/ -6835 h 880"/>
                <a:gd name="T124" fmla="+- 0 2976 1559"/>
                <a:gd name="T125" fmla="*/ T124 w 2353"/>
                <a:gd name="T126" fmla="+- 0 -6881 -7124"/>
                <a:gd name="T127" fmla="*/ -6881 h 880"/>
                <a:gd name="T128" fmla="+- 0 2797 1559"/>
                <a:gd name="T129" fmla="*/ T128 w 2353"/>
                <a:gd name="T130" fmla="+- 0 -6832 -7124"/>
                <a:gd name="T131" fmla="*/ -6832 h 880"/>
                <a:gd name="T132" fmla="+- 0 2684 1559"/>
                <a:gd name="T133" fmla="*/ T132 w 2353"/>
                <a:gd name="T134" fmla="+- 0 -6696 -7124"/>
                <a:gd name="T135" fmla="*/ -6696 h 880"/>
                <a:gd name="T136" fmla="+- 0 2667 1559"/>
                <a:gd name="T137" fmla="*/ T136 w 2353"/>
                <a:gd name="T138" fmla="+- 0 -6494 -7124"/>
                <a:gd name="T139" fmla="*/ -6494 h 880"/>
                <a:gd name="T140" fmla="+- 0 2751 1559"/>
                <a:gd name="T141" fmla="*/ T140 w 2353"/>
                <a:gd name="T142" fmla="+- 0 -6332 -7124"/>
                <a:gd name="T143" fmla="*/ -6332 h 880"/>
                <a:gd name="T144" fmla="+- 0 2910 1559"/>
                <a:gd name="T145" fmla="*/ T144 w 2353"/>
                <a:gd name="T146" fmla="+- 0 -6250 -7124"/>
                <a:gd name="T147" fmla="*/ -6250 h 880"/>
                <a:gd name="T148" fmla="+- 0 3100 1559"/>
                <a:gd name="T149" fmla="*/ T148 w 2353"/>
                <a:gd name="T150" fmla="+- 0 -6267 -7124"/>
                <a:gd name="T151" fmla="*/ -6267 h 880"/>
                <a:gd name="T152" fmla="+- 0 3219 1559"/>
                <a:gd name="T153" fmla="*/ T152 w 2353"/>
                <a:gd name="T154" fmla="+- 0 -6355 -7124"/>
                <a:gd name="T155" fmla="*/ -6355 h 880"/>
                <a:gd name="T156" fmla="+- 0 3284 1559"/>
                <a:gd name="T157" fmla="*/ T156 w 2353"/>
                <a:gd name="T158" fmla="+- 0 -6494 -7124"/>
                <a:gd name="T159" fmla="*/ -6494 h 880"/>
                <a:gd name="T160" fmla="+- 0 3903 1559"/>
                <a:gd name="T161" fmla="*/ T160 w 2353"/>
                <a:gd name="T162" fmla="+- 0 -6749 -7124"/>
                <a:gd name="T163" fmla="*/ -6749 h 880"/>
                <a:gd name="T164" fmla="+- 0 3877 1559"/>
                <a:gd name="T165" fmla="*/ T164 w 2353"/>
                <a:gd name="T166" fmla="+- 0 -6806 -7124"/>
                <a:gd name="T167" fmla="*/ -6806 h 880"/>
                <a:gd name="T168" fmla="+- 0 3715 1559"/>
                <a:gd name="T169" fmla="*/ T168 w 2353"/>
                <a:gd name="T170" fmla="+- 0 -6879 -7124"/>
                <a:gd name="T171" fmla="*/ -6879 h 880"/>
                <a:gd name="T172" fmla="+- 0 3560 1559"/>
                <a:gd name="T173" fmla="*/ T172 w 2353"/>
                <a:gd name="T174" fmla="+- 0 -6827 -7124"/>
                <a:gd name="T175" fmla="*/ -6827 h 880"/>
                <a:gd name="T176" fmla="+- 0 3388 1559"/>
                <a:gd name="T177" fmla="*/ T176 w 2353"/>
                <a:gd name="T178" fmla="+- 0 -6863 -7124"/>
                <a:gd name="T179" fmla="*/ -6863 h 880"/>
                <a:gd name="T180" fmla="+- 0 3531 1559"/>
                <a:gd name="T181" fmla="*/ T180 w 2353"/>
                <a:gd name="T182" fmla="+- 0 -6718 -7124"/>
                <a:gd name="T183" fmla="*/ -6718 h 880"/>
                <a:gd name="T184" fmla="+- 0 3626 1559"/>
                <a:gd name="T185" fmla="*/ T184 w 2353"/>
                <a:gd name="T186" fmla="+- 0 -6760 -7124"/>
                <a:gd name="T187" fmla="*/ -6760 h 880"/>
                <a:gd name="T188" fmla="+- 0 3686 1559"/>
                <a:gd name="T189" fmla="*/ T188 w 2353"/>
                <a:gd name="T190" fmla="+- 0 -6763 -7124"/>
                <a:gd name="T191" fmla="*/ -6763 h 880"/>
                <a:gd name="T192" fmla="+- 0 3739 1559"/>
                <a:gd name="T193" fmla="*/ T192 w 2353"/>
                <a:gd name="T194" fmla="+- 0 -6740 -7124"/>
                <a:gd name="T195" fmla="*/ -6740 h 880"/>
                <a:gd name="T196" fmla="+- 0 3768 1559"/>
                <a:gd name="T197" fmla="*/ T196 w 2353"/>
                <a:gd name="T198" fmla="+- 0 -6679 -7124"/>
                <a:gd name="T199" fmla="*/ -6679 h 880"/>
                <a:gd name="T200" fmla="+- 0 3912 1559"/>
                <a:gd name="T201" fmla="*/ T200 w 2353"/>
                <a:gd name="T202" fmla="+- 0 -6257 -7124"/>
                <a:gd name="T203" fmla="*/ -6257 h 8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353" h="880">
                  <a:moveTo>
                    <a:pt x="143" y="0"/>
                  </a:moveTo>
                  <a:lnTo>
                    <a:pt x="0" y="30"/>
                  </a:lnTo>
                  <a:lnTo>
                    <a:pt x="0" y="866"/>
                  </a:lnTo>
                  <a:lnTo>
                    <a:pt x="143" y="866"/>
                  </a:lnTo>
                  <a:lnTo>
                    <a:pt x="143" y="0"/>
                  </a:lnTo>
                  <a:moveTo>
                    <a:pt x="610" y="758"/>
                  </a:moveTo>
                  <a:lnTo>
                    <a:pt x="604" y="756"/>
                  </a:lnTo>
                  <a:lnTo>
                    <a:pt x="590" y="759"/>
                  </a:lnTo>
                  <a:lnTo>
                    <a:pt x="573" y="762"/>
                  </a:lnTo>
                  <a:lnTo>
                    <a:pt x="555" y="763"/>
                  </a:lnTo>
                  <a:lnTo>
                    <a:pt x="538" y="764"/>
                  </a:lnTo>
                  <a:lnTo>
                    <a:pt x="508" y="761"/>
                  </a:lnTo>
                  <a:lnTo>
                    <a:pt x="486" y="751"/>
                  </a:lnTo>
                  <a:lnTo>
                    <a:pt x="473" y="733"/>
                  </a:lnTo>
                  <a:lnTo>
                    <a:pt x="468" y="705"/>
                  </a:lnTo>
                  <a:lnTo>
                    <a:pt x="468" y="370"/>
                  </a:lnTo>
                  <a:lnTo>
                    <a:pt x="602" y="370"/>
                  </a:lnTo>
                  <a:lnTo>
                    <a:pt x="602" y="260"/>
                  </a:lnTo>
                  <a:lnTo>
                    <a:pt x="468" y="260"/>
                  </a:lnTo>
                  <a:lnTo>
                    <a:pt x="468" y="121"/>
                  </a:lnTo>
                  <a:lnTo>
                    <a:pt x="325" y="144"/>
                  </a:lnTo>
                  <a:lnTo>
                    <a:pt x="325" y="260"/>
                  </a:lnTo>
                  <a:lnTo>
                    <a:pt x="240" y="260"/>
                  </a:lnTo>
                  <a:lnTo>
                    <a:pt x="240" y="370"/>
                  </a:lnTo>
                  <a:lnTo>
                    <a:pt x="325" y="370"/>
                  </a:lnTo>
                  <a:lnTo>
                    <a:pt x="325" y="728"/>
                  </a:lnTo>
                  <a:lnTo>
                    <a:pt x="329" y="768"/>
                  </a:lnTo>
                  <a:lnTo>
                    <a:pt x="339" y="800"/>
                  </a:lnTo>
                  <a:lnTo>
                    <a:pt x="355" y="826"/>
                  </a:lnTo>
                  <a:lnTo>
                    <a:pt x="377" y="847"/>
                  </a:lnTo>
                  <a:lnTo>
                    <a:pt x="403" y="862"/>
                  </a:lnTo>
                  <a:lnTo>
                    <a:pt x="432" y="872"/>
                  </a:lnTo>
                  <a:lnTo>
                    <a:pt x="464" y="877"/>
                  </a:lnTo>
                  <a:lnTo>
                    <a:pt x="499" y="879"/>
                  </a:lnTo>
                  <a:lnTo>
                    <a:pt x="530" y="878"/>
                  </a:lnTo>
                  <a:lnTo>
                    <a:pt x="560" y="875"/>
                  </a:lnTo>
                  <a:lnTo>
                    <a:pt x="586" y="870"/>
                  </a:lnTo>
                  <a:lnTo>
                    <a:pt x="609" y="863"/>
                  </a:lnTo>
                  <a:lnTo>
                    <a:pt x="610" y="863"/>
                  </a:lnTo>
                  <a:lnTo>
                    <a:pt x="610" y="764"/>
                  </a:lnTo>
                  <a:lnTo>
                    <a:pt x="610" y="758"/>
                  </a:lnTo>
                  <a:moveTo>
                    <a:pt x="1069" y="254"/>
                  </a:moveTo>
                  <a:lnTo>
                    <a:pt x="1058" y="251"/>
                  </a:lnTo>
                  <a:lnTo>
                    <a:pt x="1046" y="250"/>
                  </a:lnTo>
                  <a:lnTo>
                    <a:pt x="1034" y="249"/>
                  </a:lnTo>
                  <a:lnTo>
                    <a:pt x="1020" y="249"/>
                  </a:lnTo>
                  <a:lnTo>
                    <a:pt x="966" y="257"/>
                  </a:lnTo>
                  <a:lnTo>
                    <a:pt x="920" y="278"/>
                  </a:lnTo>
                  <a:lnTo>
                    <a:pt x="882" y="310"/>
                  </a:lnTo>
                  <a:lnTo>
                    <a:pt x="854" y="350"/>
                  </a:lnTo>
                  <a:lnTo>
                    <a:pt x="843" y="260"/>
                  </a:lnTo>
                  <a:lnTo>
                    <a:pt x="717" y="260"/>
                  </a:lnTo>
                  <a:lnTo>
                    <a:pt x="717" y="866"/>
                  </a:lnTo>
                  <a:lnTo>
                    <a:pt x="859" y="866"/>
                  </a:lnTo>
                  <a:lnTo>
                    <a:pt x="859" y="448"/>
                  </a:lnTo>
                  <a:lnTo>
                    <a:pt x="889" y="417"/>
                  </a:lnTo>
                  <a:lnTo>
                    <a:pt x="922" y="397"/>
                  </a:lnTo>
                  <a:lnTo>
                    <a:pt x="964" y="386"/>
                  </a:lnTo>
                  <a:lnTo>
                    <a:pt x="1015" y="383"/>
                  </a:lnTo>
                  <a:lnTo>
                    <a:pt x="1028" y="383"/>
                  </a:lnTo>
                  <a:lnTo>
                    <a:pt x="1041" y="385"/>
                  </a:lnTo>
                  <a:lnTo>
                    <a:pt x="1053" y="387"/>
                  </a:lnTo>
                  <a:lnTo>
                    <a:pt x="1063" y="390"/>
                  </a:lnTo>
                  <a:lnTo>
                    <a:pt x="1069" y="385"/>
                  </a:lnTo>
                  <a:lnTo>
                    <a:pt x="1069" y="383"/>
                  </a:lnTo>
                  <a:lnTo>
                    <a:pt x="1069" y="350"/>
                  </a:lnTo>
                  <a:lnTo>
                    <a:pt x="1069" y="254"/>
                  </a:lnTo>
                  <a:moveTo>
                    <a:pt x="1732" y="560"/>
                  </a:moveTo>
                  <a:lnTo>
                    <a:pt x="1725" y="491"/>
                  </a:lnTo>
                  <a:lnTo>
                    <a:pt x="1707" y="428"/>
                  </a:lnTo>
                  <a:lnTo>
                    <a:pt x="1679" y="374"/>
                  </a:lnTo>
                  <a:lnTo>
                    <a:pt x="1663" y="355"/>
                  </a:lnTo>
                  <a:lnTo>
                    <a:pt x="1640" y="328"/>
                  </a:lnTo>
                  <a:lnTo>
                    <a:pt x="1594" y="292"/>
                  </a:lnTo>
                  <a:lnTo>
                    <a:pt x="1588" y="289"/>
                  </a:lnTo>
                  <a:lnTo>
                    <a:pt x="1588" y="561"/>
                  </a:lnTo>
                  <a:lnTo>
                    <a:pt x="1575" y="651"/>
                  </a:lnTo>
                  <a:lnTo>
                    <a:pt x="1540" y="716"/>
                  </a:lnTo>
                  <a:lnTo>
                    <a:pt x="1485" y="755"/>
                  </a:lnTo>
                  <a:lnTo>
                    <a:pt x="1417" y="769"/>
                  </a:lnTo>
                  <a:lnTo>
                    <a:pt x="1348" y="755"/>
                  </a:lnTo>
                  <a:lnTo>
                    <a:pt x="1295" y="716"/>
                  </a:lnTo>
                  <a:lnTo>
                    <a:pt x="1260" y="651"/>
                  </a:lnTo>
                  <a:lnTo>
                    <a:pt x="1247" y="561"/>
                  </a:lnTo>
                  <a:lnTo>
                    <a:pt x="1260" y="473"/>
                  </a:lnTo>
                  <a:lnTo>
                    <a:pt x="1295" y="408"/>
                  </a:lnTo>
                  <a:lnTo>
                    <a:pt x="1348" y="369"/>
                  </a:lnTo>
                  <a:lnTo>
                    <a:pt x="1417" y="355"/>
                  </a:lnTo>
                  <a:lnTo>
                    <a:pt x="1485" y="369"/>
                  </a:lnTo>
                  <a:lnTo>
                    <a:pt x="1540" y="408"/>
                  </a:lnTo>
                  <a:lnTo>
                    <a:pt x="1575" y="473"/>
                  </a:lnTo>
                  <a:lnTo>
                    <a:pt x="1588" y="561"/>
                  </a:lnTo>
                  <a:lnTo>
                    <a:pt x="1588" y="289"/>
                  </a:lnTo>
                  <a:lnTo>
                    <a:pt x="1541" y="265"/>
                  </a:lnTo>
                  <a:lnTo>
                    <a:pt x="1482" y="249"/>
                  </a:lnTo>
                  <a:lnTo>
                    <a:pt x="1417" y="243"/>
                  </a:lnTo>
                  <a:lnTo>
                    <a:pt x="1351" y="249"/>
                  </a:lnTo>
                  <a:lnTo>
                    <a:pt x="1292" y="265"/>
                  </a:lnTo>
                  <a:lnTo>
                    <a:pt x="1238" y="292"/>
                  </a:lnTo>
                  <a:lnTo>
                    <a:pt x="1192" y="328"/>
                  </a:lnTo>
                  <a:lnTo>
                    <a:pt x="1154" y="374"/>
                  </a:lnTo>
                  <a:lnTo>
                    <a:pt x="1125" y="428"/>
                  </a:lnTo>
                  <a:lnTo>
                    <a:pt x="1108" y="491"/>
                  </a:lnTo>
                  <a:lnTo>
                    <a:pt x="1102" y="560"/>
                  </a:lnTo>
                  <a:lnTo>
                    <a:pt x="1108" y="630"/>
                  </a:lnTo>
                  <a:lnTo>
                    <a:pt x="1125" y="691"/>
                  </a:lnTo>
                  <a:lnTo>
                    <a:pt x="1154" y="746"/>
                  </a:lnTo>
                  <a:lnTo>
                    <a:pt x="1192" y="792"/>
                  </a:lnTo>
                  <a:lnTo>
                    <a:pt x="1238" y="830"/>
                  </a:lnTo>
                  <a:lnTo>
                    <a:pt x="1292" y="857"/>
                  </a:lnTo>
                  <a:lnTo>
                    <a:pt x="1351" y="874"/>
                  </a:lnTo>
                  <a:lnTo>
                    <a:pt x="1417" y="880"/>
                  </a:lnTo>
                  <a:lnTo>
                    <a:pt x="1482" y="874"/>
                  </a:lnTo>
                  <a:lnTo>
                    <a:pt x="1541" y="857"/>
                  </a:lnTo>
                  <a:lnTo>
                    <a:pt x="1594" y="830"/>
                  </a:lnTo>
                  <a:lnTo>
                    <a:pt x="1640" y="792"/>
                  </a:lnTo>
                  <a:lnTo>
                    <a:pt x="1660" y="769"/>
                  </a:lnTo>
                  <a:lnTo>
                    <a:pt x="1679" y="746"/>
                  </a:lnTo>
                  <a:lnTo>
                    <a:pt x="1707" y="691"/>
                  </a:lnTo>
                  <a:lnTo>
                    <a:pt x="1725" y="630"/>
                  </a:lnTo>
                  <a:lnTo>
                    <a:pt x="1732" y="560"/>
                  </a:lnTo>
                  <a:moveTo>
                    <a:pt x="2353" y="450"/>
                  </a:moveTo>
                  <a:lnTo>
                    <a:pt x="2344" y="375"/>
                  </a:lnTo>
                  <a:lnTo>
                    <a:pt x="2337" y="360"/>
                  </a:lnTo>
                  <a:lnTo>
                    <a:pt x="2324" y="329"/>
                  </a:lnTo>
                  <a:lnTo>
                    <a:pt x="2318" y="318"/>
                  </a:lnTo>
                  <a:lnTo>
                    <a:pt x="2278" y="277"/>
                  </a:lnTo>
                  <a:lnTo>
                    <a:pt x="2223" y="253"/>
                  </a:lnTo>
                  <a:lnTo>
                    <a:pt x="2156" y="245"/>
                  </a:lnTo>
                  <a:lnTo>
                    <a:pt x="2095" y="252"/>
                  </a:lnTo>
                  <a:lnTo>
                    <a:pt x="2044" y="271"/>
                  </a:lnTo>
                  <a:lnTo>
                    <a:pt x="2001" y="297"/>
                  </a:lnTo>
                  <a:lnTo>
                    <a:pt x="1964" y="329"/>
                  </a:lnTo>
                  <a:lnTo>
                    <a:pt x="1955" y="261"/>
                  </a:lnTo>
                  <a:lnTo>
                    <a:pt x="1829" y="261"/>
                  </a:lnTo>
                  <a:lnTo>
                    <a:pt x="1829" y="867"/>
                  </a:lnTo>
                  <a:lnTo>
                    <a:pt x="1972" y="867"/>
                  </a:lnTo>
                  <a:lnTo>
                    <a:pt x="1972" y="406"/>
                  </a:lnTo>
                  <a:lnTo>
                    <a:pt x="2002" y="386"/>
                  </a:lnTo>
                  <a:lnTo>
                    <a:pt x="2034" y="372"/>
                  </a:lnTo>
                  <a:lnTo>
                    <a:pt x="2067" y="364"/>
                  </a:lnTo>
                  <a:lnTo>
                    <a:pt x="2104" y="361"/>
                  </a:lnTo>
                  <a:lnTo>
                    <a:pt x="2105" y="360"/>
                  </a:lnTo>
                  <a:lnTo>
                    <a:pt x="2127" y="361"/>
                  </a:lnTo>
                  <a:lnTo>
                    <a:pt x="2147" y="365"/>
                  </a:lnTo>
                  <a:lnTo>
                    <a:pt x="2164" y="373"/>
                  </a:lnTo>
                  <a:lnTo>
                    <a:pt x="2180" y="384"/>
                  </a:lnTo>
                  <a:lnTo>
                    <a:pt x="2193" y="399"/>
                  </a:lnTo>
                  <a:lnTo>
                    <a:pt x="2202" y="420"/>
                  </a:lnTo>
                  <a:lnTo>
                    <a:pt x="2209" y="445"/>
                  </a:lnTo>
                  <a:lnTo>
                    <a:pt x="2211" y="476"/>
                  </a:lnTo>
                  <a:lnTo>
                    <a:pt x="2211" y="867"/>
                  </a:lnTo>
                  <a:lnTo>
                    <a:pt x="2353" y="867"/>
                  </a:lnTo>
                  <a:lnTo>
                    <a:pt x="2353" y="4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64793" y="4592971"/>
            <a:ext cx="8353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Optimální řešení pro Váš business, který vyžaduje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ysokou dostupnost, bezpečnost a flexibilitu kritické IT infrastruktury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63" y="1598984"/>
            <a:ext cx="8171703" cy="2484000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Sledujeme digitální trendy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Altron </a:t>
            </a:r>
            <a:r>
              <a:rPr lang="cs-CZ" dirty="0" err="1" smtClean="0"/>
              <a:t>MicroDC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8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93" y="355682"/>
            <a:ext cx="2833683" cy="1888927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13792"/>
            <a:ext cx="9144000" cy="5310733"/>
            <a:chOff x="0" y="-7124"/>
            <a:chExt cx="11906" cy="890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-578"/>
              <a:ext cx="11906" cy="2361"/>
            </a:xfrm>
            <a:prstGeom prst="rect">
              <a:avLst/>
            </a:prstGeom>
            <a:solidFill>
              <a:srgbClr val="00A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1559" y="-7124"/>
              <a:ext cx="2353" cy="880"/>
            </a:xfrm>
            <a:custGeom>
              <a:avLst/>
              <a:gdLst>
                <a:gd name="T0" fmla="+- 0 1559 1559"/>
                <a:gd name="T1" fmla="*/ T0 w 2353"/>
                <a:gd name="T2" fmla="+- 0 -6258 -7124"/>
                <a:gd name="T3" fmla="*/ -6258 h 880"/>
                <a:gd name="T4" fmla="+- 0 2169 1559"/>
                <a:gd name="T5" fmla="*/ T4 w 2353"/>
                <a:gd name="T6" fmla="+- 0 -6366 -7124"/>
                <a:gd name="T7" fmla="*/ -6366 h 880"/>
                <a:gd name="T8" fmla="+- 0 2132 1559"/>
                <a:gd name="T9" fmla="*/ T8 w 2353"/>
                <a:gd name="T10" fmla="+- 0 -6362 -7124"/>
                <a:gd name="T11" fmla="*/ -6362 h 880"/>
                <a:gd name="T12" fmla="+- 0 2067 1559"/>
                <a:gd name="T13" fmla="*/ T12 w 2353"/>
                <a:gd name="T14" fmla="+- 0 -6363 -7124"/>
                <a:gd name="T15" fmla="*/ -6363 h 880"/>
                <a:gd name="T16" fmla="+- 0 2027 1559"/>
                <a:gd name="T17" fmla="*/ T16 w 2353"/>
                <a:gd name="T18" fmla="+- 0 -6419 -7124"/>
                <a:gd name="T19" fmla="*/ -6419 h 880"/>
                <a:gd name="T20" fmla="+- 0 2161 1559"/>
                <a:gd name="T21" fmla="*/ T20 w 2353"/>
                <a:gd name="T22" fmla="+- 0 -6864 -7124"/>
                <a:gd name="T23" fmla="*/ -6864 h 880"/>
                <a:gd name="T24" fmla="+- 0 1884 1559"/>
                <a:gd name="T25" fmla="*/ T24 w 2353"/>
                <a:gd name="T26" fmla="+- 0 -6980 -7124"/>
                <a:gd name="T27" fmla="*/ -6980 h 880"/>
                <a:gd name="T28" fmla="+- 0 1799 1559"/>
                <a:gd name="T29" fmla="*/ T28 w 2353"/>
                <a:gd name="T30" fmla="+- 0 -6754 -7124"/>
                <a:gd name="T31" fmla="*/ -6754 h 880"/>
                <a:gd name="T32" fmla="+- 0 1888 1559"/>
                <a:gd name="T33" fmla="*/ T32 w 2353"/>
                <a:gd name="T34" fmla="+- 0 -6356 -7124"/>
                <a:gd name="T35" fmla="*/ -6356 h 880"/>
                <a:gd name="T36" fmla="+- 0 1936 1559"/>
                <a:gd name="T37" fmla="*/ T36 w 2353"/>
                <a:gd name="T38" fmla="+- 0 -6277 -7124"/>
                <a:gd name="T39" fmla="*/ -6277 h 880"/>
                <a:gd name="T40" fmla="+- 0 2023 1559"/>
                <a:gd name="T41" fmla="*/ T40 w 2353"/>
                <a:gd name="T42" fmla="+- 0 -6247 -7124"/>
                <a:gd name="T43" fmla="*/ -6247 h 880"/>
                <a:gd name="T44" fmla="+- 0 2119 1559"/>
                <a:gd name="T45" fmla="*/ T44 w 2353"/>
                <a:gd name="T46" fmla="+- 0 -6249 -7124"/>
                <a:gd name="T47" fmla="*/ -6249 h 880"/>
                <a:gd name="T48" fmla="+- 0 2169 1559"/>
                <a:gd name="T49" fmla="*/ T48 w 2353"/>
                <a:gd name="T50" fmla="+- 0 -6261 -7124"/>
                <a:gd name="T51" fmla="*/ -6261 h 880"/>
                <a:gd name="T52" fmla="+- 0 2628 1559"/>
                <a:gd name="T53" fmla="*/ T52 w 2353"/>
                <a:gd name="T54" fmla="+- 0 -6870 -7124"/>
                <a:gd name="T55" fmla="*/ -6870 h 880"/>
                <a:gd name="T56" fmla="+- 0 2593 1559"/>
                <a:gd name="T57" fmla="*/ T56 w 2353"/>
                <a:gd name="T58" fmla="+- 0 -6875 -7124"/>
                <a:gd name="T59" fmla="*/ -6875 h 880"/>
                <a:gd name="T60" fmla="+- 0 2479 1559"/>
                <a:gd name="T61" fmla="*/ T60 w 2353"/>
                <a:gd name="T62" fmla="+- 0 -6846 -7124"/>
                <a:gd name="T63" fmla="*/ -6846 h 880"/>
                <a:gd name="T64" fmla="+- 0 2402 1559"/>
                <a:gd name="T65" fmla="*/ T64 w 2353"/>
                <a:gd name="T66" fmla="+- 0 -6864 -7124"/>
                <a:gd name="T67" fmla="*/ -6864 h 880"/>
                <a:gd name="T68" fmla="+- 0 2418 1559"/>
                <a:gd name="T69" fmla="*/ T68 w 2353"/>
                <a:gd name="T70" fmla="+- 0 -6258 -7124"/>
                <a:gd name="T71" fmla="*/ -6258 h 880"/>
                <a:gd name="T72" fmla="+- 0 2481 1559"/>
                <a:gd name="T73" fmla="*/ T72 w 2353"/>
                <a:gd name="T74" fmla="+- 0 -6727 -7124"/>
                <a:gd name="T75" fmla="*/ -6727 h 880"/>
                <a:gd name="T76" fmla="+- 0 2587 1559"/>
                <a:gd name="T77" fmla="*/ T76 w 2353"/>
                <a:gd name="T78" fmla="+- 0 -6741 -7124"/>
                <a:gd name="T79" fmla="*/ -6741 h 880"/>
                <a:gd name="T80" fmla="+- 0 2622 1559"/>
                <a:gd name="T81" fmla="*/ T80 w 2353"/>
                <a:gd name="T82" fmla="+- 0 -6734 -7124"/>
                <a:gd name="T83" fmla="*/ -6734 h 880"/>
                <a:gd name="T84" fmla="+- 0 2628 1559"/>
                <a:gd name="T85" fmla="*/ T84 w 2353"/>
                <a:gd name="T86" fmla="+- 0 -6774 -7124"/>
                <a:gd name="T87" fmla="*/ -6774 h 880"/>
                <a:gd name="T88" fmla="+- 0 3284 1559"/>
                <a:gd name="T89" fmla="*/ T88 w 2353"/>
                <a:gd name="T90" fmla="+- 0 -6633 -7124"/>
                <a:gd name="T91" fmla="*/ -6633 h 880"/>
                <a:gd name="T92" fmla="+- 0 3222 1559"/>
                <a:gd name="T93" fmla="*/ T92 w 2353"/>
                <a:gd name="T94" fmla="+- 0 -6769 -7124"/>
                <a:gd name="T95" fmla="*/ -6769 h 880"/>
                <a:gd name="T96" fmla="+- 0 3147 1559"/>
                <a:gd name="T97" fmla="*/ T96 w 2353"/>
                <a:gd name="T98" fmla="+- 0 -6835 -7124"/>
                <a:gd name="T99" fmla="*/ -6835 h 880"/>
                <a:gd name="T100" fmla="+- 0 3099 1559"/>
                <a:gd name="T101" fmla="*/ T100 w 2353"/>
                <a:gd name="T102" fmla="+- 0 -6408 -7124"/>
                <a:gd name="T103" fmla="*/ -6408 h 880"/>
                <a:gd name="T104" fmla="+- 0 2907 1559"/>
                <a:gd name="T105" fmla="*/ T104 w 2353"/>
                <a:gd name="T106" fmla="+- 0 -6369 -7124"/>
                <a:gd name="T107" fmla="*/ -6369 h 880"/>
                <a:gd name="T108" fmla="+- 0 2806 1559"/>
                <a:gd name="T109" fmla="*/ T108 w 2353"/>
                <a:gd name="T110" fmla="+- 0 -6563 -7124"/>
                <a:gd name="T111" fmla="*/ -6563 h 880"/>
                <a:gd name="T112" fmla="+- 0 2907 1559"/>
                <a:gd name="T113" fmla="*/ T112 w 2353"/>
                <a:gd name="T114" fmla="+- 0 -6755 -7124"/>
                <a:gd name="T115" fmla="*/ -6755 h 880"/>
                <a:gd name="T116" fmla="+- 0 3099 1559"/>
                <a:gd name="T117" fmla="*/ T116 w 2353"/>
                <a:gd name="T118" fmla="+- 0 -6716 -7124"/>
                <a:gd name="T119" fmla="*/ -6716 h 880"/>
                <a:gd name="T120" fmla="+- 0 3147 1559"/>
                <a:gd name="T121" fmla="*/ T120 w 2353"/>
                <a:gd name="T122" fmla="+- 0 -6835 -7124"/>
                <a:gd name="T123" fmla="*/ -6835 h 880"/>
                <a:gd name="T124" fmla="+- 0 2976 1559"/>
                <a:gd name="T125" fmla="*/ T124 w 2353"/>
                <a:gd name="T126" fmla="+- 0 -6881 -7124"/>
                <a:gd name="T127" fmla="*/ -6881 h 880"/>
                <a:gd name="T128" fmla="+- 0 2797 1559"/>
                <a:gd name="T129" fmla="*/ T128 w 2353"/>
                <a:gd name="T130" fmla="+- 0 -6832 -7124"/>
                <a:gd name="T131" fmla="*/ -6832 h 880"/>
                <a:gd name="T132" fmla="+- 0 2684 1559"/>
                <a:gd name="T133" fmla="*/ T132 w 2353"/>
                <a:gd name="T134" fmla="+- 0 -6696 -7124"/>
                <a:gd name="T135" fmla="*/ -6696 h 880"/>
                <a:gd name="T136" fmla="+- 0 2667 1559"/>
                <a:gd name="T137" fmla="*/ T136 w 2353"/>
                <a:gd name="T138" fmla="+- 0 -6494 -7124"/>
                <a:gd name="T139" fmla="*/ -6494 h 880"/>
                <a:gd name="T140" fmla="+- 0 2751 1559"/>
                <a:gd name="T141" fmla="*/ T140 w 2353"/>
                <a:gd name="T142" fmla="+- 0 -6332 -7124"/>
                <a:gd name="T143" fmla="*/ -6332 h 880"/>
                <a:gd name="T144" fmla="+- 0 2910 1559"/>
                <a:gd name="T145" fmla="*/ T144 w 2353"/>
                <a:gd name="T146" fmla="+- 0 -6250 -7124"/>
                <a:gd name="T147" fmla="*/ -6250 h 880"/>
                <a:gd name="T148" fmla="+- 0 3100 1559"/>
                <a:gd name="T149" fmla="*/ T148 w 2353"/>
                <a:gd name="T150" fmla="+- 0 -6267 -7124"/>
                <a:gd name="T151" fmla="*/ -6267 h 880"/>
                <a:gd name="T152" fmla="+- 0 3219 1559"/>
                <a:gd name="T153" fmla="*/ T152 w 2353"/>
                <a:gd name="T154" fmla="+- 0 -6355 -7124"/>
                <a:gd name="T155" fmla="*/ -6355 h 880"/>
                <a:gd name="T156" fmla="+- 0 3284 1559"/>
                <a:gd name="T157" fmla="*/ T156 w 2353"/>
                <a:gd name="T158" fmla="+- 0 -6494 -7124"/>
                <a:gd name="T159" fmla="*/ -6494 h 880"/>
                <a:gd name="T160" fmla="+- 0 3903 1559"/>
                <a:gd name="T161" fmla="*/ T160 w 2353"/>
                <a:gd name="T162" fmla="+- 0 -6749 -7124"/>
                <a:gd name="T163" fmla="*/ -6749 h 880"/>
                <a:gd name="T164" fmla="+- 0 3877 1559"/>
                <a:gd name="T165" fmla="*/ T164 w 2353"/>
                <a:gd name="T166" fmla="+- 0 -6806 -7124"/>
                <a:gd name="T167" fmla="*/ -6806 h 880"/>
                <a:gd name="T168" fmla="+- 0 3715 1559"/>
                <a:gd name="T169" fmla="*/ T168 w 2353"/>
                <a:gd name="T170" fmla="+- 0 -6879 -7124"/>
                <a:gd name="T171" fmla="*/ -6879 h 880"/>
                <a:gd name="T172" fmla="+- 0 3560 1559"/>
                <a:gd name="T173" fmla="*/ T172 w 2353"/>
                <a:gd name="T174" fmla="+- 0 -6827 -7124"/>
                <a:gd name="T175" fmla="*/ -6827 h 880"/>
                <a:gd name="T176" fmla="+- 0 3388 1559"/>
                <a:gd name="T177" fmla="*/ T176 w 2353"/>
                <a:gd name="T178" fmla="+- 0 -6863 -7124"/>
                <a:gd name="T179" fmla="*/ -6863 h 880"/>
                <a:gd name="T180" fmla="+- 0 3531 1559"/>
                <a:gd name="T181" fmla="*/ T180 w 2353"/>
                <a:gd name="T182" fmla="+- 0 -6718 -7124"/>
                <a:gd name="T183" fmla="*/ -6718 h 880"/>
                <a:gd name="T184" fmla="+- 0 3626 1559"/>
                <a:gd name="T185" fmla="*/ T184 w 2353"/>
                <a:gd name="T186" fmla="+- 0 -6760 -7124"/>
                <a:gd name="T187" fmla="*/ -6760 h 880"/>
                <a:gd name="T188" fmla="+- 0 3686 1559"/>
                <a:gd name="T189" fmla="*/ T188 w 2353"/>
                <a:gd name="T190" fmla="+- 0 -6763 -7124"/>
                <a:gd name="T191" fmla="*/ -6763 h 880"/>
                <a:gd name="T192" fmla="+- 0 3739 1559"/>
                <a:gd name="T193" fmla="*/ T192 w 2353"/>
                <a:gd name="T194" fmla="+- 0 -6740 -7124"/>
                <a:gd name="T195" fmla="*/ -6740 h 880"/>
                <a:gd name="T196" fmla="+- 0 3768 1559"/>
                <a:gd name="T197" fmla="*/ T196 w 2353"/>
                <a:gd name="T198" fmla="+- 0 -6679 -7124"/>
                <a:gd name="T199" fmla="*/ -6679 h 880"/>
                <a:gd name="T200" fmla="+- 0 3912 1559"/>
                <a:gd name="T201" fmla="*/ T200 w 2353"/>
                <a:gd name="T202" fmla="+- 0 -6257 -7124"/>
                <a:gd name="T203" fmla="*/ -6257 h 8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353" h="880">
                  <a:moveTo>
                    <a:pt x="143" y="0"/>
                  </a:moveTo>
                  <a:lnTo>
                    <a:pt x="0" y="30"/>
                  </a:lnTo>
                  <a:lnTo>
                    <a:pt x="0" y="866"/>
                  </a:lnTo>
                  <a:lnTo>
                    <a:pt x="143" y="866"/>
                  </a:lnTo>
                  <a:lnTo>
                    <a:pt x="143" y="0"/>
                  </a:lnTo>
                  <a:moveTo>
                    <a:pt x="610" y="758"/>
                  </a:moveTo>
                  <a:lnTo>
                    <a:pt x="604" y="756"/>
                  </a:lnTo>
                  <a:lnTo>
                    <a:pt x="590" y="759"/>
                  </a:lnTo>
                  <a:lnTo>
                    <a:pt x="573" y="762"/>
                  </a:lnTo>
                  <a:lnTo>
                    <a:pt x="555" y="763"/>
                  </a:lnTo>
                  <a:lnTo>
                    <a:pt x="538" y="764"/>
                  </a:lnTo>
                  <a:lnTo>
                    <a:pt x="508" y="761"/>
                  </a:lnTo>
                  <a:lnTo>
                    <a:pt x="486" y="751"/>
                  </a:lnTo>
                  <a:lnTo>
                    <a:pt x="473" y="733"/>
                  </a:lnTo>
                  <a:lnTo>
                    <a:pt x="468" y="705"/>
                  </a:lnTo>
                  <a:lnTo>
                    <a:pt x="468" y="370"/>
                  </a:lnTo>
                  <a:lnTo>
                    <a:pt x="602" y="370"/>
                  </a:lnTo>
                  <a:lnTo>
                    <a:pt x="602" y="260"/>
                  </a:lnTo>
                  <a:lnTo>
                    <a:pt x="468" y="260"/>
                  </a:lnTo>
                  <a:lnTo>
                    <a:pt x="468" y="121"/>
                  </a:lnTo>
                  <a:lnTo>
                    <a:pt x="325" y="144"/>
                  </a:lnTo>
                  <a:lnTo>
                    <a:pt x="325" y="260"/>
                  </a:lnTo>
                  <a:lnTo>
                    <a:pt x="240" y="260"/>
                  </a:lnTo>
                  <a:lnTo>
                    <a:pt x="240" y="370"/>
                  </a:lnTo>
                  <a:lnTo>
                    <a:pt x="325" y="370"/>
                  </a:lnTo>
                  <a:lnTo>
                    <a:pt x="325" y="728"/>
                  </a:lnTo>
                  <a:lnTo>
                    <a:pt x="329" y="768"/>
                  </a:lnTo>
                  <a:lnTo>
                    <a:pt x="339" y="800"/>
                  </a:lnTo>
                  <a:lnTo>
                    <a:pt x="355" y="826"/>
                  </a:lnTo>
                  <a:lnTo>
                    <a:pt x="377" y="847"/>
                  </a:lnTo>
                  <a:lnTo>
                    <a:pt x="403" y="862"/>
                  </a:lnTo>
                  <a:lnTo>
                    <a:pt x="432" y="872"/>
                  </a:lnTo>
                  <a:lnTo>
                    <a:pt x="464" y="877"/>
                  </a:lnTo>
                  <a:lnTo>
                    <a:pt x="499" y="879"/>
                  </a:lnTo>
                  <a:lnTo>
                    <a:pt x="530" y="878"/>
                  </a:lnTo>
                  <a:lnTo>
                    <a:pt x="560" y="875"/>
                  </a:lnTo>
                  <a:lnTo>
                    <a:pt x="586" y="870"/>
                  </a:lnTo>
                  <a:lnTo>
                    <a:pt x="609" y="863"/>
                  </a:lnTo>
                  <a:lnTo>
                    <a:pt x="610" y="863"/>
                  </a:lnTo>
                  <a:lnTo>
                    <a:pt x="610" y="764"/>
                  </a:lnTo>
                  <a:lnTo>
                    <a:pt x="610" y="758"/>
                  </a:lnTo>
                  <a:moveTo>
                    <a:pt x="1069" y="254"/>
                  </a:moveTo>
                  <a:lnTo>
                    <a:pt x="1058" y="251"/>
                  </a:lnTo>
                  <a:lnTo>
                    <a:pt x="1046" y="250"/>
                  </a:lnTo>
                  <a:lnTo>
                    <a:pt x="1034" y="249"/>
                  </a:lnTo>
                  <a:lnTo>
                    <a:pt x="1020" y="249"/>
                  </a:lnTo>
                  <a:lnTo>
                    <a:pt x="966" y="257"/>
                  </a:lnTo>
                  <a:lnTo>
                    <a:pt x="920" y="278"/>
                  </a:lnTo>
                  <a:lnTo>
                    <a:pt x="882" y="310"/>
                  </a:lnTo>
                  <a:lnTo>
                    <a:pt x="854" y="350"/>
                  </a:lnTo>
                  <a:lnTo>
                    <a:pt x="843" y="260"/>
                  </a:lnTo>
                  <a:lnTo>
                    <a:pt x="717" y="260"/>
                  </a:lnTo>
                  <a:lnTo>
                    <a:pt x="717" y="866"/>
                  </a:lnTo>
                  <a:lnTo>
                    <a:pt x="859" y="866"/>
                  </a:lnTo>
                  <a:lnTo>
                    <a:pt x="859" y="448"/>
                  </a:lnTo>
                  <a:lnTo>
                    <a:pt x="889" y="417"/>
                  </a:lnTo>
                  <a:lnTo>
                    <a:pt x="922" y="397"/>
                  </a:lnTo>
                  <a:lnTo>
                    <a:pt x="964" y="386"/>
                  </a:lnTo>
                  <a:lnTo>
                    <a:pt x="1015" y="383"/>
                  </a:lnTo>
                  <a:lnTo>
                    <a:pt x="1028" y="383"/>
                  </a:lnTo>
                  <a:lnTo>
                    <a:pt x="1041" y="385"/>
                  </a:lnTo>
                  <a:lnTo>
                    <a:pt x="1053" y="387"/>
                  </a:lnTo>
                  <a:lnTo>
                    <a:pt x="1063" y="390"/>
                  </a:lnTo>
                  <a:lnTo>
                    <a:pt x="1069" y="385"/>
                  </a:lnTo>
                  <a:lnTo>
                    <a:pt x="1069" y="383"/>
                  </a:lnTo>
                  <a:lnTo>
                    <a:pt x="1069" y="350"/>
                  </a:lnTo>
                  <a:lnTo>
                    <a:pt x="1069" y="254"/>
                  </a:lnTo>
                  <a:moveTo>
                    <a:pt x="1732" y="560"/>
                  </a:moveTo>
                  <a:lnTo>
                    <a:pt x="1725" y="491"/>
                  </a:lnTo>
                  <a:lnTo>
                    <a:pt x="1707" y="428"/>
                  </a:lnTo>
                  <a:lnTo>
                    <a:pt x="1679" y="374"/>
                  </a:lnTo>
                  <a:lnTo>
                    <a:pt x="1663" y="355"/>
                  </a:lnTo>
                  <a:lnTo>
                    <a:pt x="1640" y="328"/>
                  </a:lnTo>
                  <a:lnTo>
                    <a:pt x="1594" y="292"/>
                  </a:lnTo>
                  <a:lnTo>
                    <a:pt x="1588" y="289"/>
                  </a:lnTo>
                  <a:lnTo>
                    <a:pt x="1588" y="561"/>
                  </a:lnTo>
                  <a:lnTo>
                    <a:pt x="1575" y="651"/>
                  </a:lnTo>
                  <a:lnTo>
                    <a:pt x="1540" y="716"/>
                  </a:lnTo>
                  <a:lnTo>
                    <a:pt x="1485" y="755"/>
                  </a:lnTo>
                  <a:lnTo>
                    <a:pt x="1417" y="769"/>
                  </a:lnTo>
                  <a:lnTo>
                    <a:pt x="1348" y="755"/>
                  </a:lnTo>
                  <a:lnTo>
                    <a:pt x="1295" y="716"/>
                  </a:lnTo>
                  <a:lnTo>
                    <a:pt x="1260" y="651"/>
                  </a:lnTo>
                  <a:lnTo>
                    <a:pt x="1247" y="561"/>
                  </a:lnTo>
                  <a:lnTo>
                    <a:pt x="1260" y="473"/>
                  </a:lnTo>
                  <a:lnTo>
                    <a:pt x="1295" y="408"/>
                  </a:lnTo>
                  <a:lnTo>
                    <a:pt x="1348" y="369"/>
                  </a:lnTo>
                  <a:lnTo>
                    <a:pt x="1417" y="355"/>
                  </a:lnTo>
                  <a:lnTo>
                    <a:pt x="1485" y="369"/>
                  </a:lnTo>
                  <a:lnTo>
                    <a:pt x="1540" y="408"/>
                  </a:lnTo>
                  <a:lnTo>
                    <a:pt x="1575" y="473"/>
                  </a:lnTo>
                  <a:lnTo>
                    <a:pt x="1588" y="561"/>
                  </a:lnTo>
                  <a:lnTo>
                    <a:pt x="1588" y="289"/>
                  </a:lnTo>
                  <a:lnTo>
                    <a:pt x="1541" y="265"/>
                  </a:lnTo>
                  <a:lnTo>
                    <a:pt x="1482" y="249"/>
                  </a:lnTo>
                  <a:lnTo>
                    <a:pt x="1417" y="243"/>
                  </a:lnTo>
                  <a:lnTo>
                    <a:pt x="1351" y="249"/>
                  </a:lnTo>
                  <a:lnTo>
                    <a:pt x="1292" y="265"/>
                  </a:lnTo>
                  <a:lnTo>
                    <a:pt x="1238" y="292"/>
                  </a:lnTo>
                  <a:lnTo>
                    <a:pt x="1192" y="328"/>
                  </a:lnTo>
                  <a:lnTo>
                    <a:pt x="1154" y="374"/>
                  </a:lnTo>
                  <a:lnTo>
                    <a:pt x="1125" y="428"/>
                  </a:lnTo>
                  <a:lnTo>
                    <a:pt x="1108" y="491"/>
                  </a:lnTo>
                  <a:lnTo>
                    <a:pt x="1102" y="560"/>
                  </a:lnTo>
                  <a:lnTo>
                    <a:pt x="1108" y="630"/>
                  </a:lnTo>
                  <a:lnTo>
                    <a:pt x="1125" y="691"/>
                  </a:lnTo>
                  <a:lnTo>
                    <a:pt x="1154" y="746"/>
                  </a:lnTo>
                  <a:lnTo>
                    <a:pt x="1192" y="792"/>
                  </a:lnTo>
                  <a:lnTo>
                    <a:pt x="1238" y="830"/>
                  </a:lnTo>
                  <a:lnTo>
                    <a:pt x="1292" y="857"/>
                  </a:lnTo>
                  <a:lnTo>
                    <a:pt x="1351" y="874"/>
                  </a:lnTo>
                  <a:lnTo>
                    <a:pt x="1417" y="880"/>
                  </a:lnTo>
                  <a:lnTo>
                    <a:pt x="1482" y="874"/>
                  </a:lnTo>
                  <a:lnTo>
                    <a:pt x="1541" y="857"/>
                  </a:lnTo>
                  <a:lnTo>
                    <a:pt x="1594" y="830"/>
                  </a:lnTo>
                  <a:lnTo>
                    <a:pt x="1640" y="792"/>
                  </a:lnTo>
                  <a:lnTo>
                    <a:pt x="1660" y="769"/>
                  </a:lnTo>
                  <a:lnTo>
                    <a:pt x="1679" y="746"/>
                  </a:lnTo>
                  <a:lnTo>
                    <a:pt x="1707" y="691"/>
                  </a:lnTo>
                  <a:lnTo>
                    <a:pt x="1725" y="630"/>
                  </a:lnTo>
                  <a:lnTo>
                    <a:pt x="1732" y="560"/>
                  </a:lnTo>
                  <a:moveTo>
                    <a:pt x="2353" y="450"/>
                  </a:moveTo>
                  <a:lnTo>
                    <a:pt x="2344" y="375"/>
                  </a:lnTo>
                  <a:lnTo>
                    <a:pt x="2337" y="360"/>
                  </a:lnTo>
                  <a:lnTo>
                    <a:pt x="2324" y="329"/>
                  </a:lnTo>
                  <a:lnTo>
                    <a:pt x="2318" y="318"/>
                  </a:lnTo>
                  <a:lnTo>
                    <a:pt x="2278" y="277"/>
                  </a:lnTo>
                  <a:lnTo>
                    <a:pt x="2223" y="253"/>
                  </a:lnTo>
                  <a:lnTo>
                    <a:pt x="2156" y="245"/>
                  </a:lnTo>
                  <a:lnTo>
                    <a:pt x="2095" y="252"/>
                  </a:lnTo>
                  <a:lnTo>
                    <a:pt x="2044" y="271"/>
                  </a:lnTo>
                  <a:lnTo>
                    <a:pt x="2001" y="297"/>
                  </a:lnTo>
                  <a:lnTo>
                    <a:pt x="1964" y="329"/>
                  </a:lnTo>
                  <a:lnTo>
                    <a:pt x="1955" y="261"/>
                  </a:lnTo>
                  <a:lnTo>
                    <a:pt x="1829" y="261"/>
                  </a:lnTo>
                  <a:lnTo>
                    <a:pt x="1829" y="867"/>
                  </a:lnTo>
                  <a:lnTo>
                    <a:pt x="1972" y="867"/>
                  </a:lnTo>
                  <a:lnTo>
                    <a:pt x="1972" y="406"/>
                  </a:lnTo>
                  <a:lnTo>
                    <a:pt x="2002" y="386"/>
                  </a:lnTo>
                  <a:lnTo>
                    <a:pt x="2034" y="372"/>
                  </a:lnTo>
                  <a:lnTo>
                    <a:pt x="2067" y="364"/>
                  </a:lnTo>
                  <a:lnTo>
                    <a:pt x="2104" y="361"/>
                  </a:lnTo>
                  <a:lnTo>
                    <a:pt x="2105" y="360"/>
                  </a:lnTo>
                  <a:lnTo>
                    <a:pt x="2127" y="361"/>
                  </a:lnTo>
                  <a:lnTo>
                    <a:pt x="2147" y="365"/>
                  </a:lnTo>
                  <a:lnTo>
                    <a:pt x="2164" y="373"/>
                  </a:lnTo>
                  <a:lnTo>
                    <a:pt x="2180" y="384"/>
                  </a:lnTo>
                  <a:lnTo>
                    <a:pt x="2193" y="399"/>
                  </a:lnTo>
                  <a:lnTo>
                    <a:pt x="2202" y="420"/>
                  </a:lnTo>
                  <a:lnTo>
                    <a:pt x="2209" y="445"/>
                  </a:lnTo>
                  <a:lnTo>
                    <a:pt x="2211" y="476"/>
                  </a:lnTo>
                  <a:lnTo>
                    <a:pt x="2211" y="867"/>
                  </a:lnTo>
                  <a:lnTo>
                    <a:pt x="2353" y="867"/>
                  </a:lnTo>
                  <a:lnTo>
                    <a:pt x="2353" y="4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64793" y="4592971"/>
            <a:ext cx="8353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MicroDC</a:t>
            </a: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fully integrated data center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backup power,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secured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enclosure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" y="214853"/>
            <a:ext cx="2603571" cy="39058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6031"/>
          <a:stretch/>
        </p:blipFill>
        <p:spPr>
          <a:xfrm>
            <a:off x="2585545" y="355682"/>
            <a:ext cx="3452648" cy="36241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15" y="2239880"/>
            <a:ext cx="2617292" cy="17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MicroDC</a:t>
            </a:r>
            <a:r>
              <a:rPr lang="cs-CZ" dirty="0" smtClean="0"/>
              <a:t> aplikace</a:t>
            </a:r>
            <a:endParaRPr lang="en-US" sz="2400" dirty="0">
              <a:solidFill>
                <a:srgbClr val="00BF6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9186" y="1905685"/>
            <a:ext cx="2080450" cy="1596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</a:t>
            </a:r>
            <a:r>
              <a:rPr lang="cs-CZ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státní správy</a:t>
            </a:r>
            <a:endParaRPr lang="cs-CZ" sz="1800" b="1" dirty="0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39159" y="1905685"/>
            <a:ext cx="2080450" cy="1596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Vojenské operace</a:t>
            </a:r>
            <a:endParaRPr lang="cs-CZ" sz="1800" b="1" dirty="0">
              <a:latin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9132" y="1905685"/>
            <a:ext cx="2080450" cy="1596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Průmyslové aplikace</a:t>
            </a:r>
            <a:endParaRPr lang="cs-CZ" sz="1800" b="1" dirty="0">
              <a:latin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839159" y="3687731"/>
            <a:ext cx="2080450" cy="1596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péče</a:t>
            </a:r>
            <a:endParaRPr lang="cs-CZ" sz="1800" b="1" dirty="0">
              <a:latin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149132" y="3681402"/>
            <a:ext cx="2080450" cy="1596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  <a:endParaRPr lang="cs-CZ" sz="1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Více informací: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www.altron.net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3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2855"/>
      </a:dk1>
      <a:lt1>
        <a:srgbClr val="FFFFFF"/>
      </a:lt1>
      <a:dk2>
        <a:srgbClr val="00BF6F"/>
      </a:dk2>
      <a:lt2>
        <a:srgbClr val="FFFFFF"/>
      </a:lt2>
      <a:accent1>
        <a:srgbClr val="002855"/>
      </a:accent1>
      <a:accent2>
        <a:srgbClr val="00BF6F"/>
      </a:accent2>
      <a:accent3>
        <a:srgbClr val="DC0032"/>
      </a:accent3>
      <a:accent4>
        <a:srgbClr val="32D7D2"/>
      </a:accent4>
      <a:accent5>
        <a:srgbClr val="E17800"/>
      </a:accent5>
      <a:accent6>
        <a:srgbClr val="6E32A0"/>
      </a:accent6>
      <a:hlink>
        <a:srgbClr val="00BF6F"/>
      </a:hlink>
      <a:folHlink>
        <a:srgbClr val="002855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ron 16-10 s bez obsahu" id="{F0F79922-5EA1-4AD6-88E7-D735CBC490F0}" vid="{D6684FC2-80C5-4A29-BE20-A072ACF83EC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Altron 16-10 s bez obsahu</Template>
  <TotalTime>3755</TotalTime>
  <Words>310</Words>
  <Application>Microsoft Office PowerPoint</Application>
  <PresentationFormat>Vlastní</PresentationFormat>
  <Paragraphs>53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Office</vt:lpstr>
      <vt:lpstr>Altron MicroDC</vt:lpstr>
      <vt:lpstr>Altron Konkurenční výhody</vt:lpstr>
      <vt:lpstr>Řešení MicroDC</vt:lpstr>
      <vt:lpstr>Altron MicroDC Unikátní Design &amp; Komponenty</vt:lpstr>
      <vt:lpstr>Vždy pod kontrolou MicroDC Monitoring Systém</vt:lpstr>
      <vt:lpstr>Sledujeme digitální trendy Altron MicroDC</vt:lpstr>
      <vt:lpstr>Prezentace aplikace PowerPoint</vt:lpstr>
      <vt:lpstr>MicroDC aplikace</vt:lpstr>
      <vt:lpstr>Více informací: www.altron.net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REZEK Jan</dc:creator>
  <cp:lastModifiedBy>DING Petr</cp:lastModifiedBy>
  <cp:revision>148</cp:revision>
  <dcterms:created xsi:type="dcterms:W3CDTF">2016-08-24T11:15:37Z</dcterms:created>
  <dcterms:modified xsi:type="dcterms:W3CDTF">2018-12-04T10:07:58Z</dcterms:modified>
</cp:coreProperties>
</file>