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3" r:id="rId4"/>
    <p:sldId id="275" r:id="rId5"/>
    <p:sldId id="274" r:id="rId6"/>
    <p:sldId id="276" r:id="rId7"/>
    <p:sldId id="259" r:id="rId8"/>
    <p:sldId id="260" r:id="rId9"/>
    <p:sldId id="278" r:id="rId10"/>
    <p:sldId id="279" r:id="rId11"/>
    <p:sldId id="272" r:id="rId12"/>
    <p:sldId id="282" r:id="rId13"/>
    <p:sldId id="281" r:id="rId14"/>
    <p:sldId id="28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BD5E6-CC5E-4128-9E97-883C61E5CEE7}" type="doc">
      <dgm:prSet loTypeId="urn:microsoft.com/office/officeart/2011/layout/CircleProcess" loCatId="process" qsTypeId="urn:microsoft.com/office/officeart/2005/8/quickstyle/3d5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0DE4EC41-AE31-4A84-A0C2-0C5227BCB9E9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4CB34A3F-74CD-4ED3-82A4-E7DEAB0694D8}" type="parTrans" cxnId="{0F8E8A94-725C-44BB-8F7E-08FBF86E8B56}">
      <dgm:prSet/>
      <dgm:spPr/>
      <dgm:t>
        <a:bodyPr/>
        <a:lstStyle/>
        <a:p>
          <a:endParaRPr lang="cs-CZ"/>
        </a:p>
      </dgm:t>
    </dgm:pt>
    <dgm:pt modelId="{3034F6EB-8D06-4EBA-88BF-8B30CA478554}" type="sibTrans" cxnId="{0F8E8A94-725C-44BB-8F7E-08FBF86E8B56}">
      <dgm:prSet/>
      <dgm:spPr/>
      <dgm:t>
        <a:bodyPr/>
        <a:lstStyle/>
        <a:p>
          <a:endParaRPr lang="cs-CZ"/>
        </a:p>
      </dgm:t>
    </dgm:pt>
    <dgm:pt modelId="{ED88787A-52DE-45E7-B803-8B40F1642C03}">
      <dgm:prSet phldrT="[Text]"/>
      <dgm:spPr/>
      <dgm:t>
        <a:bodyPr/>
        <a:lstStyle/>
        <a:p>
          <a:r>
            <a:rPr lang="cs-CZ" dirty="0" smtClean="0"/>
            <a:t>Oznámení původce</a:t>
          </a:r>
          <a:endParaRPr lang="cs-CZ" dirty="0"/>
        </a:p>
      </dgm:t>
    </dgm:pt>
    <dgm:pt modelId="{8B69DBAD-5E01-45AF-8F03-B93225F507A3}" type="parTrans" cxnId="{8E8EBFC0-5A0B-4A9E-8C06-9A3C1C31E942}">
      <dgm:prSet/>
      <dgm:spPr/>
      <dgm:t>
        <a:bodyPr/>
        <a:lstStyle/>
        <a:p>
          <a:endParaRPr lang="cs-CZ"/>
        </a:p>
      </dgm:t>
    </dgm:pt>
    <dgm:pt modelId="{A3A83A86-160D-4FE2-8D7E-3D76EDD4D8CA}" type="sibTrans" cxnId="{8E8EBFC0-5A0B-4A9E-8C06-9A3C1C31E942}">
      <dgm:prSet/>
      <dgm:spPr/>
      <dgm:t>
        <a:bodyPr/>
        <a:lstStyle/>
        <a:p>
          <a:endParaRPr lang="cs-CZ"/>
        </a:p>
      </dgm:t>
    </dgm:pt>
    <dgm:pt modelId="{3220AE76-C83B-4C1B-832D-E10E27CBBC5D}">
      <dgm:prSet phldrT="[Text]"/>
      <dgm:spPr/>
      <dgm:t>
        <a:bodyPr/>
        <a:lstStyle/>
        <a:p>
          <a:r>
            <a:rPr lang="cs-CZ" dirty="0" smtClean="0"/>
            <a:t>Hodnocení</a:t>
          </a:r>
          <a:endParaRPr lang="cs-CZ" dirty="0"/>
        </a:p>
      </dgm:t>
    </dgm:pt>
    <dgm:pt modelId="{D3DFC970-84A1-44E7-848B-3540BDBC2A45}" type="parTrans" cxnId="{F49216E8-4A0D-4870-AB84-D0327CD5DFFD}">
      <dgm:prSet/>
      <dgm:spPr/>
      <dgm:t>
        <a:bodyPr/>
        <a:lstStyle/>
        <a:p>
          <a:endParaRPr lang="cs-CZ"/>
        </a:p>
      </dgm:t>
    </dgm:pt>
    <dgm:pt modelId="{01AA328F-BE66-4F47-A861-7C24A9459ECF}" type="sibTrans" cxnId="{F49216E8-4A0D-4870-AB84-D0327CD5DFFD}">
      <dgm:prSet/>
      <dgm:spPr/>
      <dgm:t>
        <a:bodyPr/>
        <a:lstStyle/>
        <a:p>
          <a:endParaRPr lang="cs-CZ"/>
        </a:p>
      </dgm:t>
    </dgm:pt>
    <dgm:pt modelId="{FA234DE1-6232-4214-88B6-3E1547878442}">
      <dgm:prSet/>
      <dgm:spPr/>
      <dgm:t>
        <a:bodyPr/>
        <a:lstStyle/>
        <a:p>
          <a:r>
            <a:rPr lang="cs-CZ"/>
            <a:t>Rozhodnutí</a:t>
          </a:r>
        </a:p>
      </dgm:t>
    </dgm:pt>
    <dgm:pt modelId="{0FCA4492-FC02-4532-8618-0E855011DC53}" type="parTrans" cxnId="{7FD0803A-DDE8-4FAE-AD11-9D9ED01F89A6}">
      <dgm:prSet/>
      <dgm:spPr/>
      <dgm:t>
        <a:bodyPr/>
        <a:lstStyle/>
        <a:p>
          <a:endParaRPr lang="cs-CZ"/>
        </a:p>
      </dgm:t>
    </dgm:pt>
    <dgm:pt modelId="{A9F29CB7-D015-4E1F-A0C6-E0F5803B6EBA}" type="sibTrans" cxnId="{7FD0803A-DDE8-4FAE-AD11-9D9ED01F89A6}">
      <dgm:prSet/>
      <dgm:spPr/>
      <dgm:t>
        <a:bodyPr/>
        <a:lstStyle/>
        <a:p>
          <a:endParaRPr lang="cs-CZ"/>
        </a:p>
      </dgm:t>
    </dgm:pt>
    <dgm:pt modelId="{9EB7F909-95C4-4DC9-A6CA-977A5BE5CDAA}">
      <dgm:prSet/>
      <dgm:spPr/>
      <dgm:t>
        <a:bodyPr/>
        <a:lstStyle/>
        <a:p>
          <a:r>
            <a:rPr lang="cs-CZ"/>
            <a:t>Ochrana výsledku</a:t>
          </a:r>
        </a:p>
      </dgm:t>
    </dgm:pt>
    <dgm:pt modelId="{D3468232-B66E-48A2-8A8B-3E2A6EB2A3AC}" type="parTrans" cxnId="{FFAA9487-8170-4AB6-A22B-00BA5BE3A863}">
      <dgm:prSet/>
      <dgm:spPr/>
      <dgm:t>
        <a:bodyPr/>
        <a:lstStyle/>
        <a:p>
          <a:endParaRPr lang="cs-CZ"/>
        </a:p>
      </dgm:t>
    </dgm:pt>
    <dgm:pt modelId="{BC1FC581-ED47-4124-A8E9-1BE7210FF1F7}" type="sibTrans" cxnId="{FFAA9487-8170-4AB6-A22B-00BA5BE3A863}">
      <dgm:prSet/>
      <dgm:spPr/>
      <dgm:t>
        <a:bodyPr/>
        <a:lstStyle/>
        <a:p>
          <a:endParaRPr lang="cs-CZ"/>
        </a:p>
      </dgm:t>
    </dgm:pt>
    <dgm:pt modelId="{8A35A67D-A613-4308-9A7F-14E71D4B3106}">
      <dgm:prSet/>
      <dgm:spPr/>
      <dgm:t>
        <a:bodyPr/>
        <a:lstStyle/>
        <a:p>
          <a:r>
            <a:rPr lang="cs-CZ"/>
            <a:t>Komerční uplatnění</a:t>
          </a:r>
        </a:p>
      </dgm:t>
    </dgm:pt>
    <dgm:pt modelId="{F048381C-30D3-4594-A0F6-D1E023EDDAD3}" type="parTrans" cxnId="{C3420A30-7E92-4C7F-BA56-7095EAEFA23A}">
      <dgm:prSet/>
      <dgm:spPr/>
      <dgm:t>
        <a:bodyPr/>
        <a:lstStyle/>
        <a:p>
          <a:endParaRPr lang="cs-CZ"/>
        </a:p>
      </dgm:t>
    </dgm:pt>
    <dgm:pt modelId="{9E45089F-A013-466F-AFEC-CD4016D7C346}" type="sibTrans" cxnId="{C3420A30-7E92-4C7F-BA56-7095EAEFA23A}">
      <dgm:prSet/>
      <dgm:spPr/>
      <dgm:t>
        <a:bodyPr/>
        <a:lstStyle/>
        <a:p>
          <a:endParaRPr lang="cs-CZ"/>
        </a:p>
      </dgm:t>
    </dgm:pt>
    <dgm:pt modelId="{7E1243E5-DDCC-4F06-9C56-7E8660CE2E07}" type="pres">
      <dgm:prSet presAssocID="{39CBD5E6-CC5E-4128-9E97-883C61E5CEE7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FA37EB50-D4CB-4A1C-A80B-54BB434DCCA4}" type="pres">
      <dgm:prSet presAssocID="{8A35A67D-A613-4308-9A7F-14E71D4B3106}" presName="Accent6" presStyleCnt="0"/>
      <dgm:spPr/>
      <dgm:t>
        <a:bodyPr/>
        <a:lstStyle/>
        <a:p>
          <a:endParaRPr lang="cs-CZ"/>
        </a:p>
      </dgm:t>
    </dgm:pt>
    <dgm:pt modelId="{15E64719-3CC2-40D1-BCD3-32C0EF505102}" type="pres">
      <dgm:prSet presAssocID="{8A35A67D-A613-4308-9A7F-14E71D4B3106}" presName="Accent" presStyleLbl="node1" presStyleIdx="0" presStyleCnt="6"/>
      <dgm:spPr/>
      <dgm:t>
        <a:bodyPr/>
        <a:lstStyle/>
        <a:p>
          <a:endParaRPr lang="cs-CZ"/>
        </a:p>
      </dgm:t>
    </dgm:pt>
    <dgm:pt modelId="{6C34F584-689F-451D-917E-1816B4527018}" type="pres">
      <dgm:prSet presAssocID="{8A35A67D-A613-4308-9A7F-14E71D4B3106}" presName="ParentBackground6" presStyleCnt="0"/>
      <dgm:spPr/>
      <dgm:t>
        <a:bodyPr/>
        <a:lstStyle/>
        <a:p>
          <a:endParaRPr lang="cs-CZ"/>
        </a:p>
      </dgm:t>
    </dgm:pt>
    <dgm:pt modelId="{E1936C97-DB58-499B-85BA-B0AE86EB48C6}" type="pres">
      <dgm:prSet presAssocID="{8A35A67D-A613-4308-9A7F-14E71D4B3106}" presName="ParentBackground" presStyleLbl="fgAcc1" presStyleIdx="0" presStyleCnt="6"/>
      <dgm:spPr/>
      <dgm:t>
        <a:bodyPr/>
        <a:lstStyle/>
        <a:p>
          <a:endParaRPr lang="cs-CZ"/>
        </a:p>
      </dgm:t>
    </dgm:pt>
    <dgm:pt modelId="{A26F6FB4-CD9B-48D9-8B58-2A699AE709AD}" type="pres">
      <dgm:prSet presAssocID="{8A35A67D-A613-4308-9A7F-14E71D4B3106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CA412C-754F-4560-8B9E-AFD08944876F}" type="pres">
      <dgm:prSet presAssocID="{9EB7F909-95C4-4DC9-A6CA-977A5BE5CDAA}" presName="Accent5" presStyleCnt="0"/>
      <dgm:spPr/>
      <dgm:t>
        <a:bodyPr/>
        <a:lstStyle/>
        <a:p>
          <a:endParaRPr lang="cs-CZ"/>
        </a:p>
      </dgm:t>
    </dgm:pt>
    <dgm:pt modelId="{5476694E-BC22-489F-AE71-4ECA1EAA1A27}" type="pres">
      <dgm:prSet presAssocID="{9EB7F909-95C4-4DC9-A6CA-977A5BE5CDAA}" presName="Accent" presStyleLbl="node1" presStyleIdx="1" presStyleCnt="6"/>
      <dgm:spPr/>
      <dgm:t>
        <a:bodyPr/>
        <a:lstStyle/>
        <a:p>
          <a:endParaRPr lang="cs-CZ"/>
        </a:p>
      </dgm:t>
    </dgm:pt>
    <dgm:pt modelId="{4D743112-DC8E-4293-9E05-A72ACA02FD21}" type="pres">
      <dgm:prSet presAssocID="{9EB7F909-95C4-4DC9-A6CA-977A5BE5CDAA}" presName="ParentBackground5" presStyleCnt="0"/>
      <dgm:spPr/>
      <dgm:t>
        <a:bodyPr/>
        <a:lstStyle/>
        <a:p>
          <a:endParaRPr lang="cs-CZ"/>
        </a:p>
      </dgm:t>
    </dgm:pt>
    <dgm:pt modelId="{D4348B01-031F-4F61-B40D-0D27CD31A78A}" type="pres">
      <dgm:prSet presAssocID="{9EB7F909-95C4-4DC9-A6CA-977A5BE5CDAA}" presName="ParentBackground" presStyleLbl="fgAcc1" presStyleIdx="1" presStyleCnt="6"/>
      <dgm:spPr/>
      <dgm:t>
        <a:bodyPr/>
        <a:lstStyle/>
        <a:p>
          <a:endParaRPr lang="cs-CZ"/>
        </a:p>
      </dgm:t>
    </dgm:pt>
    <dgm:pt modelId="{5A992EDA-54EE-48C5-9D81-D9447F7EB781}" type="pres">
      <dgm:prSet presAssocID="{9EB7F909-95C4-4DC9-A6CA-977A5BE5CDAA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1A5B84-C625-49CC-98AD-C8C3ABDFEAB0}" type="pres">
      <dgm:prSet presAssocID="{FA234DE1-6232-4214-88B6-3E1547878442}" presName="Accent4" presStyleCnt="0"/>
      <dgm:spPr/>
      <dgm:t>
        <a:bodyPr/>
        <a:lstStyle/>
        <a:p>
          <a:endParaRPr lang="cs-CZ"/>
        </a:p>
      </dgm:t>
    </dgm:pt>
    <dgm:pt modelId="{670D0C7C-22BB-45C7-A289-E731E1FE0A99}" type="pres">
      <dgm:prSet presAssocID="{FA234DE1-6232-4214-88B6-3E1547878442}" presName="Accent" presStyleLbl="node1" presStyleIdx="2" presStyleCnt="6"/>
      <dgm:spPr/>
      <dgm:t>
        <a:bodyPr/>
        <a:lstStyle/>
        <a:p>
          <a:endParaRPr lang="cs-CZ"/>
        </a:p>
      </dgm:t>
    </dgm:pt>
    <dgm:pt modelId="{B92C84CC-4EAD-4F42-B0A1-1119F372AEC6}" type="pres">
      <dgm:prSet presAssocID="{FA234DE1-6232-4214-88B6-3E1547878442}" presName="ParentBackground4" presStyleCnt="0"/>
      <dgm:spPr/>
      <dgm:t>
        <a:bodyPr/>
        <a:lstStyle/>
        <a:p>
          <a:endParaRPr lang="cs-CZ"/>
        </a:p>
      </dgm:t>
    </dgm:pt>
    <dgm:pt modelId="{36971C20-DFF2-4B75-8160-C31188C77F4E}" type="pres">
      <dgm:prSet presAssocID="{FA234DE1-6232-4214-88B6-3E1547878442}" presName="ParentBackground" presStyleLbl="fgAcc1" presStyleIdx="2" presStyleCnt="6"/>
      <dgm:spPr/>
      <dgm:t>
        <a:bodyPr/>
        <a:lstStyle/>
        <a:p>
          <a:endParaRPr lang="cs-CZ"/>
        </a:p>
      </dgm:t>
    </dgm:pt>
    <dgm:pt modelId="{0003DF5E-36C5-4696-A96D-5652D772C426}" type="pres">
      <dgm:prSet presAssocID="{FA234DE1-6232-4214-88B6-3E1547878442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F855BF-00FB-4859-8252-E406950C2FBE}" type="pres">
      <dgm:prSet presAssocID="{3220AE76-C83B-4C1B-832D-E10E27CBBC5D}" presName="Accent3" presStyleCnt="0"/>
      <dgm:spPr/>
      <dgm:t>
        <a:bodyPr/>
        <a:lstStyle/>
        <a:p>
          <a:endParaRPr lang="cs-CZ"/>
        </a:p>
      </dgm:t>
    </dgm:pt>
    <dgm:pt modelId="{7E64F21C-CF60-44E1-8D94-72ACF46336AF}" type="pres">
      <dgm:prSet presAssocID="{3220AE76-C83B-4C1B-832D-E10E27CBBC5D}" presName="Accent" presStyleLbl="node1" presStyleIdx="3" presStyleCnt="6"/>
      <dgm:spPr/>
      <dgm:t>
        <a:bodyPr/>
        <a:lstStyle/>
        <a:p>
          <a:endParaRPr lang="cs-CZ"/>
        </a:p>
      </dgm:t>
    </dgm:pt>
    <dgm:pt modelId="{2D3E31CF-B6F5-4B1E-8BE7-243DF8F810B9}" type="pres">
      <dgm:prSet presAssocID="{3220AE76-C83B-4C1B-832D-E10E27CBBC5D}" presName="ParentBackground3" presStyleCnt="0"/>
      <dgm:spPr/>
      <dgm:t>
        <a:bodyPr/>
        <a:lstStyle/>
        <a:p>
          <a:endParaRPr lang="cs-CZ"/>
        </a:p>
      </dgm:t>
    </dgm:pt>
    <dgm:pt modelId="{292F8D99-E036-411E-BD73-8284A1F82951}" type="pres">
      <dgm:prSet presAssocID="{3220AE76-C83B-4C1B-832D-E10E27CBBC5D}" presName="ParentBackground" presStyleLbl="fgAcc1" presStyleIdx="3" presStyleCnt="6"/>
      <dgm:spPr/>
      <dgm:t>
        <a:bodyPr/>
        <a:lstStyle/>
        <a:p>
          <a:endParaRPr lang="cs-CZ"/>
        </a:p>
      </dgm:t>
    </dgm:pt>
    <dgm:pt modelId="{E52CDBB2-66B2-4E4D-B6F7-5A381ECA41EA}" type="pres">
      <dgm:prSet presAssocID="{3220AE76-C83B-4C1B-832D-E10E27CBBC5D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ED8FB1-6DBA-4265-821E-E5B2271FD59A}" type="pres">
      <dgm:prSet presAssocID="{ED88787A-52DE-45E7-B803-8B40F1642C03}" presName="Accent2" presStyleCnt="0"/>
      <dgm:spPr/>
      <dgm:t>
        <a:bodyPr/>
        <a:lstStyle/>
        <a:p>
          <a:endParaRPr lang="cs-CZ"/>
        </a:p>
      </dgm:t>
    </dgm:pt>
    <dgm:pt modelId="{EB07A722-CBB7-4248-9D38-822DE3900227}" type="pres">
      <dgm:prSet presAssocID="{ED88787A-52DE-45E7-B803-8B40F1642C03}" presName="Accent" presStyleLbl="node1" presStyleIdx="4" presStyleCnt="6"/>
      <dgm:spPr/>
      <dgm:t>
        <a:bodyPr/>
        <a:lstStyle/>
        <a:p>
          <a:endParaRPr lang="cs-CZ"/>
        </a:p>
      </dgm:t>
    </dgm:pt>
    <dgm:pt modelId="{ED4CAD41-469A-4422-835A-97A8630F3A51}" type="pres">
      <dgm:prSet presAssocID="{ED88787A-52DE-45E7-B803-8B40F1642C03}" presName="ParentBackground2" presStyleCnt="0"/>
      <dgm:spPr/>
      <dgm:t>
        <a:bodyPr/>
        <a:lstStyle/>
        <a:p>
          <a:endParaRPr lang="cs-CZ"/>
        </a:p>
      </dgm:t>
    </dgm:pt>
    <dgm:pt modelId="{0FA9B46F-6767-4269-A880-29E6F9B7394E}" type="pres">
      <dgm:prSet presAssocID="{ED88787A-52DE-45E7-B803-8B40F1642C03}" presName="ParentBackground" presStyleLbl="fgAcc1" presStyleIdx="4" presStyleCnt="6"/>
      <dgm:spPr/>
      <dgm:t>
        <a:bodyPr/>
        <a:lstStyle/>
        <a:p>
          <a:endParaRPr lang="cs-CZ"/>
        </a:p>
      </dgm:t>
    </dgm:pt>
    <dgm:pt modelId="{244485CE-75E4-46AB-BCAF-D77400030039}" type="pres">
      <dgm:prSet presAssocID="{ED88787A-52DE-45E7-B803-8B40F1642C03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8A7C13-9290-45D5-BC25-20F28407B675}" type="pres">
      <dgm:prSet presAssocID="{0DE4EC41-AE31-4A84-A0C2-0C5227BCB9E9}" presName="Accent1" presStyleCnt="0"/>
      <dgm:spPr/>
      <dgm:t>
        <a:bodyPr/>
        <a:lstStyle/>
        <a:p>
          <a:endParaRPr lang="cs-CZ"/>
        </a:p>
      </dgm:t>
    </dgm:pt>
    <dgm:pt modelId="{1BE2427F-EFE2-4CB7-BF64-C4465C2AA5CE}" type="pres">
      <dgm:prSet presAssocID="{0DE4EC41-AE31-4A84-A0C2-0C5227BCB9E9}" presName="Accent" presStyleLbl="node1" presStyleIdx="5" presStyleCnt="6"/>
      <dgm:spPr/>
      <dgm:t>
        <a:bodyPr/>
        <a:lstStyle/>
        <a:p>
          <a:endParaRPr lang="cs-CZ"/>
        </a:p>
      </dgm:t>
    </dgm:pt>
    <dgm:pt modelId="{8A8CC89F-707D-491E-BED3-CD6B8AC842D4}" type="pres">
      <dgm:prSet presAssocID="{0DE4EC41-AE31-4A84-A0C2-0C5227BCB9E9}" presName="ParentBackground1" presStyleCnt="0"/>
      <dgm:spPr/>
      <dgm:t>
        <a:bodyPr/>
        <a:lstStyle/>
        <a:p>
          <a:endParaRPr lang="cs-CZ"/>
        </a:p>
      </dgm:t>
    </dgm:pt>
    <dgm:pt modelId="{059A9D48-DB80-4EF0-BD3C-AB43F06CF3F4}" type="pres">
      <dgm:prSet presAssocID="{0DE4EC41-AE31-4A84-A0C2-0C5227BCB9E9}" presName="ParentBackground" presStyleLbl="fgAcc1" presStyleIdx="5" presStyleCnt="6"/>
      <dgm:spPr/>
      <dgm:t>
        <a:bodyPr/>
        <a:lstStyle/>
        <a:p>
          <a:endParaRPr lang="cs-CZ"/>
        </a:p>
      </dgm:t>
    </dgm:pt>
    <dgm:pt modelId="{EC9EFB10-112B-4CC8-B972-69B441E96F87}" type="pres">
      <dgm:prSet presAssocID="{0DE4EC41-AE31-4A84-A0C2-0C5227BCB9E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83C852-5299-4401-977A-E07934715B0B}" type="presOf" srcId="{0DE4EC41-AE31-4A84-A0C2-0C5227BCB9E9}" destId="{EC9EFB10-112B-4CC8-B972-69B441E96F87}" srcOrd="1" destOrd="0" presId="urn:microsoft.com/office/officeart/2011/layout/CircleProcess"/>
    <dgm:cxn modelId="{2D28A931-5933-4662-A47B-C19B497D1500}" type="presOf" srcId="{9EB7F909-95C4-4DC9-A6CA-977A5BE5CDAA}" destId="{5A992EDA-54EE-48C5-9D81-D9447F7EB781}" srcOrd="1" destOrd="0" presId="urn:microsoft.com/office/officeart/2011/layout/CircleProcess"/>
    <dgm:cxn modelId="{3D9AA61F-6B82-4809-9C69-FF8E40CD83F8}" type="presOf" srcId="{8A35A67D-A613-4308-9A7F-14E71D4B3106}" destId="{E1936C97-DB58-499B-85BA-B0AE86EB48C6}" srcOrd="0" destOrd="0" presId="urn:microsoft.com/office/officeart/2011/layout/CircleProcess"/>
    <dgm:cxn modelId="{4AEEF226-4347-4382-9625-35BAA497CC74}" type="presOf" srcId="{39CBD5E6-CC5E-4128-9E97-883C61E5CEE7}" destId="{7E1243E5-DDCC-4F06-9C56-7E8660CE2E07}" srcOrd="0" destOrd="0" presId="urn:microsoft.com/office/officeart/2011/layout/CircleProcess"/>
    <dgm:cxn modelId="{FFAA9487-8170-4AB6-A22B-00BA5BE3A863}" srcId="{39CBD5E6-CC5E-4128-9E97-883C61E5CEE7}" destId="{9EB7F909-95C4-4DC9-A6CA-977A5BE5CDAA}" srcOrd="4" destOrd="0" parTransId="{D3468232-B66E-48A2-8A8B-3E2A6EB2A3AC}" sibTransId="{BC1FC581-ED47-4124-A8E9-1BE7210FF1F7}"/>
    <dgm:cxn modelId="{31DB0692-7DFC-497F-AB98-9EF3549A714B}" type="presOf" srcId="{FA234DE1-6232-4214-88B6-3E1547878442}" destId="{36971C20-DFF2-4B75-8160-C31188C77F4E}" srcOrd="0" destOrd="0" presId="urn:microsoft.com/office/officeart/2011/layout/CircleProcess"/>
    <dgm:cxn modelId="{C3420A30-7E92-4C7F-BA56-7095EAEFA23A}" srcId="{39CBD5E6-CC5E-4128-9E97-883C61E5CEE7}" destId="{8A35A67D-A613-4308-9A7F-14E71D4B3106}" srcOrd="5" destOrd="0" parTransId="{F048381C-30D3-4594-A0F6-D1E023EDDAD3}" sibTransId="{9E45089F-A013-466F-AFEC-CD4016D7C346}"/>
    <dgm:cxn modelId="{E793F2D9-3F6E-4573-833C-173986141909}" type="presOf" srcId="{3220AE76-C83B-4C1B-832D-E10E27CBBC5D}" destId="{292F8D99-E036-411E-BD73-8284A1F82951}" srcOrd="0" destOrd="0" presId="urn:microsoft.com/office/officeart/2011/layout/CircleProcess"/>
    <dgm:cxn modelId="{455510B1-7876-4B3B-97C6-F5651846292E}" type="presOf" srcId="{9EB7F909-95C4-4DC9-A6CA-977A5BE5CDAA}" destId="{D4348B01-031F-4F61-B40D-0D27CD31A78A}" srcOrd="0" destOrd="0" presId="urn:microsoft.com/office/officeart/2011/layout/CircleProcess"/>
    <dgm:cxn modelId="{B73B6532-50BC-4861-B62B-44FEFB1515C7}" type="presOf" srcId="{3220AE76-C83B-4C1B-832D-E10E27CBBC5D}" destId="{E52CDBB2-66B2-4E4D-B6F7-5A381ECA41EA}" srcOrd="1" destOrd="0" presId="urn:microsoft.com/office/officeart/2011/layout/CircleProcess"/>
    <dgm:cxn modelId="{CF012AE4-8889-4BFB-BFBD-6F21327D7D53}" type="presOf" srcId="{ED88787A-52DE-45E7-B803-8B40F1642C03}" destId="{244485CE-75E4-46AB-BCAF-D77400030039}" srcOrd="1" destOrd="0" presId="urn:microsoft.com/office/officeart/2011/layout/CircleProcess"/>
    <dgm:cxn modelId="{9EFE0AD4-9DC3-4918-9D8E-EBF27EAA56F8}" type="presOf" srcId="{8A35A67D-A613-4308-9A7F-14E71D4B3106}" destId="{A26F6FB4-CD9B-48D9-8B58-2A699AE709AD}" srcOrd="1" destOrd="0" presId="urn:microsoft.com/office/officeart/2011/layout/CircleProcess"/>
    <dgm:cxn modelId="{D80E9D1E-8FD9-43A4-A905-0DE9FA86BBEF}" type="presOf" srcId="{FA234DE1-6232-4214-88B6-3E1547878442}" destId="{0003DF5E-36C5-4696-A96D-5652D772C426}" srcOrd="1" destOrd="0" presId="urn:microsoft.com/office/officeart/2011/layout/CircleProcess"/>
    <dgm:cxn modelId="{2DC29BFF-82D3-4599-AE6C-47EDA3CA622E}" type="presOf" srcId="{ED88787A-52DE-45E7-B803-8B40F1642C03}" destId="{0FA9B46F-6767-4269-A880-29E6F9B7394E}" srcOrd="0" destOrd="0" presId="urn:microsoft.com/office/officeart/2011/layout/CircleProcess"/>
    <dgm:cxn modelId="{4279713D-BC0C-44C4-BE14-50E07F802A52}" type="presOf" srcId="{0DE4EC41-AE31-4A84-A0C2-0C5227BCB9E9}" destId="{059A9D48-DB80-4EF0-BD3C-AB43F06CF3F4}" srcOrd="0" destOrd="0" presId="urn:microsoft.com/office/officeart/2011/layout/CircleProcess"/>
    <dgm:cxn modelId="{7FD0803A-DDE8-4FAE-AD11-9D9ED01F89A6}" srcId="{39CBD5E6-CC5E-4128-9E97-883C61E5CEE7}" destId="{FA234DE1-6232-4214-88B6-3E1547878442}" srcOrd="3" destOrd="0" parTransId="{0FCA4492-FC02-4532-8618-0E855011DC53}" sibTransId="{A9F29CB7-D015-4E1F-A0C6-E0F5803B6EBA}"/>
    <dgm:cxn modelId="{0F8E8A94-725C-44BB-8F7E-08FBF86E8B56}" srcId="{39CBD5E6-CC5E-4128-9E97-883C61E5CEE7}" destId="{0DE4EC41-AE31-4A84-A0C2-0C5227BCB9E9}" srcOrd="0" destOrd="0" parTransId="{4CB34A3F-74CD-4ED3-82A4-E7DEAB0694D8}" sibTransId="{3034F6EB-8D06-4EBA-88BF-8B30CA478554}"/>
    <dgm:cxn modelId="{8E8EBFC0-5A0B-4A9E-8C06-9A3C1C31E942}" srcId="{39CBD5E6-CC5E-4128-9E97-883C61E5CEE7}" destId="{ED88787A-52DE-45E7-B803-8B40F1642C03}" srcOrd="1" destOrd="0" parTransId="{8B69DBAD-5E01-45AF-8F03-B93225F507A3}" sibTransId="{A3A83A86-160D-4FE2-8D7E-3D76EDD4D8CA}"/>
    <dgm:cxn modelId="{F49216E8-4A0D-4870-AB84-D0327CD5DFFD}" srcId="{39CBD5E6-CC5E-4128-9E97-883C61E5CEE7}" destId="{3220AE76-C83B-4C1B-832D-E10E27CBBC5D}" srcOrd="2" destOrd="0" parTransId="{D3DFC970-84A1-44E7-848B-3540BDBC2A45}" sibTransId="{01AA328F-BE66-4F47-A861-7C24A9459ECF}"/>
    <dgm:cxn modelId="{2C90A4E7-3991-44FE-916E-ECCF932697D7}" type="presParOf" srcId="{7E1243E5-DDCC-4F06-9C56-7E8660CE2E07}" destId="{FA37EB50-D4CB-4A1C-A80B-54BB434DCCA4}" srcOrd="0" destOrd="0" presId="urn:microsoft.com/office/officeart/2011/layout/CircleProcess"/>
    <dgm:cxn modelId="{396C7F52-EDAF-47DA-85A1-95EB25D15D7D}" type="presParOf" srcId="{FA37EB50-D4CB-4A1C-A80B-54BB434DCCA4}" destId="{15E64719-3CC2-40D1-BCD3-32C0EF505102}" srcOrd="0" destOrd="0" presId="urn:microsoft.com/office/officeart/2011/layout/CircleProcess"/>
    <dgm:cxn modelId="{9893E5B6-B3E9-4EF4-940A-0A45B6710397}" type="presParOf" srcId="{7E1243E5-DDCC-4F06-9C56-7E8660CE2E07}" destId="{6C34F584-689F-451D-917E-1816B4527018}" srcOrd="1" destOrd="0" presId="urn:microsoft.com/office/officeart/2011/layout/CircleProcess"/>
    <dgm:cxn modelId="{3CCED68C-2B7D-4B1F-A78A-9292202FA2B9}" type="presParOf" srcId="{6C34F584-689F-451D-917E-1816B4527018}" destId="{E1936C97-DB58-499B-85BA-B0AE86EB48C6}" srcOrd="0" destOrd="0" presId="urn:microsoft.com/office/officeart/2011/layout/CircleProcess"/>
    <dgm:cxn modelId="{083284AD-3B61-4280-BDFD-39057B57B3FF}" type="presParOf" srcId="{7E1243E5-DDCC-4F06-9C56-7E8660CE2E07}" destId="{A26F6FB4-CD9B-48D9-8B58-2A699AE709AD}" srcOrd="2" destOrd="0" presId="urn:microsoft.com/office/officeart/2011/layout/CircleProcess"/>
    <dgm:cxn modelId="{69392CAF-F2FB-4533-B2DA-D137434E55E0}" type="presParOf" srcId="{7E1243E5-DDCC-4F06-9C56-7E8660CE2E07}" destId="{93CA412C-754F-4560-8B9E-AFD08944876F}" srcOrd="3" destOrd="0" presId="urn:microsoft.com/office/officeart/2011/layout/CircleProcess"/>
    <dgm:cxn modelId="{B2A50D4F-B4CC-4156-8F49-1B3B9D8C3EB6}" type="presParOf" srcId="{93CA412C-754F-4560-8B9E-AFD08944876F}" destId="{5476694E-BC22-489F-AE71-4ECA1EAA1A27}" srcOrd="0" destOrd="0" presId="urn:microsoft.com/office/officeart/2011/layout/CircleProcess"/>
    <dgm:cxn modelId="{35787A9E-D4A0-4EEF-8DFC-765E25F25868}" type="presParOf" srcId="{7E1243E5-DDCC-4F06-9C56-7E8660CE2E07}" destId="{4D743112-DC8E-4293-9E05-A72ACA02FD21}" srcOrd="4" destOrd="0" presId="urn:microsoft.com/office/officeart/2011/layout/CircleProcess"/>
    <dgm:cxn modelId="{0446EB21-F229-4CB8-9767-A52F5DCF43EE}" type="presParOf" srcId="{4D743112-DC8E-4293-9E05-A72ACA02FD21}" destId="{D4348B01-031F-4F61-B40D-0D27CD31A78A}" srcOrd="0" destOrd="0" presId="urn:microsoft.com/office/officeart/2011/layout/CircleProcess"/>
    <dgm:cxn modelId="{EFEAD2B2-2039-478E-B974-55E0AC04493F}" type="presParOf" srcId="{7E1243E5-DDCC-4F06-9C56-7E8660CE2E07}" destId="{5A992EDA-54EE-48C5-9D81-D9447F7EB781}" srcOrd="5" destOrd="0" presId="urn:microsoft.com/office/officeart/2011/layout/CircleProcess"/>
    <dgm:cxn modelId="{0A962CE9-7FEC-4D24-8F20-60A8AB639DD3}" type="presParOf" srcId="{7E1243E5-DDCC-4F06-9C56-7E8660CE2E07}" destId="{1C1A5B84-C625-49CC-98AD-C8C3ABDFEAB0}" srcOrd="6" destOrd="0" presId="urn:microsoft.com/office/officeart/2011/layout/CircleProcess"/>
    <dgm:cxn modelId="{B21857D8-AA1F-4088-897A-F4C42936592C}" type="presParOf" srcId="{1C1A5B84-C625-49CC-98AD-C8C3ABDFEAB0}" destId="{670D0C7C-22BB-45C7-A289-E731E1FE0A99}" srcOrd="0" destOrd="0" presId="urn:microsoft.com/office/officeart/2011/layout/CircleProcess"/>
    <dgm:cxn modelId="{EDC43635-98E0-4D88-865E-D9D85BFB1B3B}" type="presParOf" srcId="{7E1243E5-DDCC-4F06-9C56-7E8660CE2E07}" destId="{B92C84CC-4EAD-4F42-B0A1-1119F372AEC6}" srcOrd="7" destOrd="0" presId="urn:microsoft.com/office/officeart/2011/layout/CircleProcess"/>
    <dgm:cxn modelId="{FB1225ED-3C2F-4CEC-B787-15BBF58B28B0}" type="presParOf" srcId="{B92C84CC-4EAD-4F42-B0A1-1119F372AEC6}" destId="{36971C20-DFF2-4B75-8160-C31188C77F4E}" srcOrd="0" destOrd="0" presId="urn:microsoft.com/office/officeart/2011/layout/CircleProcess"/>
    <dgm:cxn modelId="{5FC3C38B-9D55-471E-90B3-5367008EADC7}" type="presParOf" srcId="{7E1243E5-DDCC-4F06-9C56-7E8660CE2E07}" destId="{0003DF5E-36C5-4696-A96D-5652D772C426}" srcOrd="8" destOrd="0" presId="urn:microsoft.com/office/officeart/2011/layout/CircleProcess"/>
    <dgm:cxn modelId="{148B1B05-C4D1-430F-93E4-E12ED482598C}" type="presParOf" srcId="{7E1243E5-DDCC-4F06-9C56-7E8660CE2E07}" destId="{F3F855BF-00FB-4859-8252-E406950C2FBE}" srcOrd="9" destOrd="0" presId="urn:microsoft.com/office/officeart/2011/layout/CircleProcess"/>
    <dgm:cxn modelId="{172D3800-1704-4B74-997C-72AD52DCC23C}" type="presParOf" srcId="{F3F855BF-00FB-4859-8252-E406950C2FBE}" destId="{7E64F21C-CF60-44E1-8D94-72ACF46336AF}" srcOrd="0" destOrd="0" presId="urn:microsoft.com/office/officeart/2011/layout/CircleProcess"/>
    <dgm:cxn modelId="{B0967D71-57DA-45F6-BB04-C0221019A2E9}" type="presParOf" srcId="{7E1243E5-DDCC-4F06-9C56-7E8660CE2E07}" destId="{2D3E31CF-B6F5-4B1E-8BE7-243DF8F810B9}" srcOrd="10" destOrd="0" presId="urn:microsoft.com/office/officeart/2011/layout/CircleProcess"/>
    <dgm:cxn modelId="{EF5C8E10-C561-4510-A51B-F3BE0B9286E4}" type="presParOf" srcId="{2D3E31CF-B6F5-4B1E-8BE7-243DF8F810B9}" destId="{292F8D99-E036-411E-BD73-8284A1F82951}" srcOrd="0" destOrd="0" presId="urn:microsoft.com/office/officeart/2011/layout/CircleProcess"/>
    <dgm:cxn modelId="{F0E195BF-14FD-46BC-AAF7-973494EECC08}" type="presParOf" srcId="{7E1243E5-DDCC-4F06-9C56-7E8660CE2E07}" destId="{E52CDBB2-66B2-4E4D-B6F7-5A381ECA41EA}" srcOrd="11" destOrd="0" presId="urn:microsoft.com/office/officeart/2011/layout/CircleProcess"/>
    <dgm:cxn modelId="{58FCB53F-209D-469F-ACE3-7C69AF90B945}" type="presParOf" srcId="{7E1243E5-DDCC-4F06-9C56-7E8660CE2E07}" destId="{CDED8FB1-6DBA-4265-821E-E5B2271FD59A}" srcOrd="12" destOrd="0" presId="urn:microsoft.com/office/officeart/2011/layout/CircleProcess"/>
    <dgm:cxn modelId="{F9CE33E3-286C-4539-8DFF-99F507D32E65}" type="presParOf" srcId="{CDED8FB1-6DBA-4265-821E-E5B2271FD59A}" destId="{EB07A722-CBB7-4248-9D38-822DE3900227}" srcOrd="0" destOrd="0" presId="urn:microsoft.com/office/officeart/2011/layout/CircleProcess"/>
    <dgm:cxn modelId="{8188A2A9-5448-46F0-BA33-4B322F00B11F}" type="presParOf" srcId="{7E1243E5-DDCC-4F06-9C56-7E8660CE2E07}" destId="{ED4CAD41-469A-4422-835A-97A8630F3A51}" srcOrd="13" destOrd="0" presId="urn:microsoft.com/office/officeart/2011/layout/CircleProcess"/>
    <dgm:cxn modelId="{D2CFB20D-B9DE-47DE-AB4A-93F5C42ABA36}" type="presParOf" srcId="{ED4CAD41-469A-4422-835A-97A8630F3A51}" destId="{0FA9B46F-6767-4269-A880-29E6F9B7394E}" srcOrd="0" destOrd="0" presId="urn:microsoft.com/office/officeart/2011/layout/CircleProcess"/>
    <dgm:cxn modelId="{C0C32F72-479B-4F4E-A3BD-700E3D1AA8BC}" type="presParOf" srcId="{7E1243E5-DDCC-4F06-9C56-7E8660CE2E07}" destId="{244485CE-75E4-46AB-BCAF-D77400030039}" srcOrd="14" destOrd="0" presId="urn:microsoft.com/office/officeart/2011/layout/CircleProcess"/>
    <dgm:cxn modelId="{E7BCE51B-AFFB-47CB-8126-6BFD021331BE}" type="presParOf" srcId="{7E1243E5-DDCC-4F06-9C56-7E8660CE2E07}" destId="{D58A7C13-9290-45D5-BC25-20F28407B675}" srcOrd="15" destOrd="0" presId="urn:microsoft.com/office/officeart/2011/layout/CircleProcess"/>
    <dgm:cxn modelId="{E4369048-3C41-4D71-AC40-5BD00A100454}" type="presParOf" srcId="{D58A7C13-9290-45D5-BC25-20F28407B675}" destId="{1BE2427F-EFE2-4CB7-BF64-C4465C2AA5CE}" srcOrd="0" destOrd="0" presId="urn:microsoft.com/office/officeart/2011/layout/CircleProcess"/>
    <dgm:cxn modelId="{7ED28290-2815-41D3-A920-96432E3B4D47}" type="presParOf" srcId="{7E1243E5-DDCC-4F06-9C56-7E8660CE2E07}" destId="{8A8CC89F-707D-491E-BED3-CD6B8AC842D4}" srcOrd="16" destOrd="0" presId="urn:microsoft.com/office/officeart/2011/layout/CircleProcess"/>
    <dgm:cxn modelId="{49346E13-5BBC-4F7C-9DB9-8C26FE888C22}" type="presParOf" srcId="{8A8CC89F-707D-491E-BED3-CD6B8AC842D4}" destId="{059A9D48-DB80-4EF0-BD3C-AB43F06CF3F4}" srcOrd="0" destOrd="0" presId="urn:microsoft.com/office/officeart/2011/layout/CircleProcess"/>
    <dgm:cxn modelId="{E5997616-E4C1-4556-ACB8-BABB60576504}" type="presParOf" srcId="{7E1243E5-DDCC-4F06-9C56-7E8660CE2E07}" destId="{EC9EFB10-112B-4CC8-B972-69B441E96F87}" srcOrd="17" destOrd="0" presId="urn:microsoft.com/office/officeart/2011/layout/CircleProcess"/>
  </dgm:cxnLst>
  <dgm:bg/>
  <dgm:whole>
    <a:ln w="3175"/>
  </dgm:whole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64719-3CC2-40D1-BCD3-32C0EF505102}">
      <dsp:nvSpPr>
        <dsp:cNvPr id="0" name=""/>
        <dsp:cNvSpPr/>
      </dsp:nvSpPr>
      <dsp:spPr>
        <a:xfrm>
          <a:off x="8433754" y="588674"/>
          <a:ext cx="1559969" cy="15596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36C97-DB58-499B-85BA-B0AE86EB48C6}">
      <dsp:nvSpPr>
        <dsp:cNvPr id="0" name=""/>
        <dsp:cNvSpPr/>
      </dsp:nvSpPr>
      <dsp:spPr>
        <a:xfrm>
          <a:off x="8486281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Komerční uplatnění</a:t>
          </a:r>
        </a:p>
      </dsp:txBody>
      <dsp:txXfrm>
        <a:off x="8694410" y="848665"/>
        <a:ext cx="1039649" cy="1039690"/>
      </dsp:txXfrm>
    </dsp:sp>
    <dsp:sp modelId="{5476694E-BC22-489F-AE71-4ECA1EAA1A27}">
      <dsp:nvSpPr>
        <dsp:cNvPr id="0" name=""/>
        <dsp:cNvSpPr/>
      </dsp:nvSpPr>
      <dsp:spPr>
        <a:xfrm rot="2700000">
          <a:off x="6822357" y="588499"/>
          <a:ext cx="1559750" cy="1559750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48B01-031F-4F61-B40D-0D27CD31A78A}">
      <dsp:nvSpPr>
        <dsp:cNvPr id="0" name=""/>
        <dsp:cNvSpPr/>
      </dsp:nvSpPr>
      <dsp:spPr>
        <a:xfrm>
          <a:off x="6874775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Ochrana výsledku</a:t>
          </a:r>
        </a:p>
      </dsp:txBody>
      <dsp:txXfrm>
        <a:off x="7082903" y="848665"/>
        <a:ext cx="1039649" cy="1039690"/>
      </dsp:txXfrm>
    </dsp:sp>
    <dsp:sp modelId="{670D0C7C-22BB-45C7-A289-E731E1FE0A99}">
      <dsp:nvSpPr>
        <dsp:cNvPr id="0" name=""/>
        <dsp:cNvSpPr/>
      </dsp:nvSpPr>
      <dsp:spPr>
        <a:xfrm rot="2700000">
          <a:off x="5210851" y="588499"/>
          <a:ext cx="1559750" cy="1559750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71C20-DFF2-4B75-8160-C31188C77F4E}">
      <dsp:nvSpPr>
        <dsp:cNvPr id="0" name=""/>
        <dsp:cNvSpPr/>
      </dsp:nvSpPr>
      <dsp:spPr>
        <a:xfrm>
          <a:off x="5263269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Rozhodnutí</a:t>
          </a:r>
        </a:p>
      </dsp:txBody>
      <dsp:txXfrm>
        <a:off x="5471397" y="848665"/>
        <a:ext cx="1039649" cy="1039690"/>
      </dsp:txXfrm>
    </dsp:sp>
    <dsp:sp modelId="{7E64F21C-CF60-44E1-8D94-72ACF46336AF}">
      <dsp:nvSpPr>
        <dsp:cNvPr id="0" name=""/>
        <dsp:cNvSpPr/>
      </dsp:nvSpPr>
      <dsp:spPr>
        <a:xfrm rot="2700000">
          <a:off x="3599345" y="588499"/>
          <a:ext cx="1559750" cy="1559750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F8D99-E036-411E-BD73-8284A1F82951}">
      <dsp:nvSpPr>
        <dsp:cNvPr id="0" name=""/>
        <dsp:cNvSpPr/>
      </dsp:nvSpPr>
      <dsp:spPr>
        <a:xfrm>
          <a:off x="3651763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Hodnocení</a:t>
          </a:r>
          <a:endParaRPr lang="cs-CZ" sz="1600" kern="1200" dirty="0"/>
        </a:p>
      </dsp:txBody>
      <dsp:txXfrm>
        <a:off x="3858900" y="848665"/>
        <a:ext cx="1039649" cy="1039690"/>
      </dsp:txXfrm>
    </dsp:sp>
    <dsp:sp modelId="{EB07A722-CBB7-4248-9D38-822DE3900227}">
      <dsp:nvSpPr>
        <dsp:cNvPr id="0" name=""/>
        <dsp:cNvSpPr/>
      </dsp:nvSpPr>
      <dsp:spPr>
        <a:xfrm rot="2700000">
          <a:off x="1987839" y="588499"/>
          <a:ext cx="1559750" cy="1559750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9B46F-6767-4269-A880-29E6F9B7394E}">
      <dsp:nvSpPr>
        <dsp:cNvPr id="0" name=""/>
        <dsp:cNvSpPr/>
      </dsp:nvSpPr>
      <dsp:spPr>
        <a:xfrm>
          <a:off x="2040256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Oznámení původce</a:t>
          </a:r>
          <a:endParaRPr lang="cs-CZ" sz="1600" kern="1200" dirty="0"/>
        </a:p>
      </dsp:txBody>
      <dsp:txXfrm>
        <a:off x="2247393" y="848665"/>
        <a:ext cx="1039649" cy="1039690"/>
      </dsp:txXfrm>
    </dsp:sp>
    <dsp:sp modelId="{1BE2427F-EFE2-4CB7-BF64-C4465C2AA5CE}">
      <dsp:nvSpPr>
        <dsp:cNvPr id="0" name=""/>
        <dsp:cNvSpPr/>
      </dsp:nvSpPr>
      <dsp:spPr>
        <a:xfrm rot="2700000">
          <a:off x="376332" y="588499"/>
          <a:ext cx="1559750" cy="1559750"/>
        </a:xfrm>
        <a:prstGeom prst="teardrop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A9D48-DB80-4EF0-BD3C-AB43F06CF3F4}">
      <dsp:nvSpPr>
        <dsp:cNvPr id="0" name=""/>
        <dsp:cNvSpPr/>
      </dsp:nvSpPr>
      <dsp:spPr>
        <a:xfrm>
          <a:off x="427759" y="640672"/>
          <a:ext cx="1455905" cy="145567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Výzkum</a:t>
          </a:r>
          <a:endParaRPr lang="cs-CZ" sz="1600" kern="1200" dirty="0"/>
        </a:p>
      </dsp:txBody>
      <dsp:txXfrm>
        <a:off x="635887" y="848665"/>
        <a:ext cx="1039649" cy="1039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Kruh – proces"/>
  <dgm:desc val="Umožňuje znázornit postupné kroky v procesu. Omezeno na jedenáct tvarů úrovně 1 s neomezeným počtem tvarů úrovně 2. Nejlepších výsledků dosáhnete s malým množstvím textu. Nepoužitý text se nezobrazuje, zůstává však k dispozici, pokud přepnete rozložení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E1AEE-33A1-4041-82D9-E7DFFC82DB9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16C70-344E-4057-8C2B-9D9F34046F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500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9B88333-C024-4C97-B6F5-AC7B8E0F4A7D}" type="slidenum">
              <a:rPr lang="cs-CZ" altLang="cs-CZ" smtClean="0">
                <a:ea typeface="Lucida Sans Unicode" charset="0"/>
              </a:rPr>
              <a:pPr/>
              <a:t>6</a:t>
            </a:fld>
            <a:endParaRPr lang="cs-CZ" altLang="cs-CZ" smtClean="0">
              <a:ea typeface="Lucida Sans Unicode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0663" y="819150"/>
            <a:ext cx="7177088" cy="40386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06" y="5118526"/>
            <a:ext cx="5390870" cy="4139299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1289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9B88333-C024-4C97-B6F5-AC7B8E0F4A7D}" type="slidenum">
              <a:rPr lang="cs-CZ" altLang="cs-CZ" smtClean="0">
                <a:ea typeface="Lucida Sans Unicode" charset="0"/>
              </a:rPr>
              <a:pPr/>
              <a:t>7</a:t>
            </a:fld>
            <a:endParaRPr lang="cs-CZ" altLang="cs-CZ" smtClean="0">
              <a:ea typeface="Lucida Sans Unicode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0663" y="819150"/>
            <a:ext cx="7177088" cy="40386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06" y="5118526"/>
            <a:ext cx="5390870" cy="4139299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83605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9B88333-C024-4C97-B6F5-AC7B8E0F4A7D}" type="slidenum">
              <a:rPr lang="cs-CZ" altLang="cs-CZ" smtClean="0">
                <a:ea typeface="Lucida Sans Unicode" charset="0"/>
              </a:rPr>
              <a:pPr/>
              <a:t>8</a:t>
            </a:fld>
            <a:endParaRPr lang="cs-CZ" altLang="cs-CZ" smtClean="0">
              <a:ea typeface="Lucida Sans Unicode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0663" y="819150"/>
            <a:ext cx="7177088" cy="40386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06" y="5118526"/>
            <a:ext cx="5390870" cy="4139299"/>
          </a:xfrm>
          <a:noFill/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424698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8801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912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06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157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9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122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361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620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1301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478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908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526AC-4968-4DE5-808E-7242F543AC10}" type="datetimeFigureOut">
              <a:rPr lang="cs-CZ" smtClean="0"/>
              <a:pPr/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5A6E1-9BA8-4A04-A6F9-AAC13F5C75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6131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gif"/><Relationship Id="rId9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7488" y="1591414"/>
            <a:ext cx="9216000" cy="3733097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567096" y="1591413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</a:rPr>
              <a:t>Transfer technologií a praxe v českém prostředí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779762" y="332656"/>
            <a:ext cx="8696220" cy="6394440"/>
            <a:chOff x="255762" y="332656"/>
            <a:chExt cx="8696220" cy="6394440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4" name="TextovéPole 3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4764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/>
              <a:t>Rozdělení zisku z licencí ve </a:t>
            </a:r>
            <a:r>
              <a:rPr lang="cs-CZ" sz="2400" b="1" dirty="0" smtClean="0"/>
              <a:t>světě - příklady</a:t>
            </a:r>
            <a:endParaRPr lang="cs-CZ" sz="2400" b="1" dirty="0"/>
          </a:p>
          <a:p>
            <a:pPr marL="0" indent="0">
              <a:buNone/>
            </a:pPr>
            <a:r>
              <a:rPr lang="cs-CZ" sz="1400" b="1" dirty="0"/>
              <a:t>Portugalsko					</a:t>
            </a:r>
            <a:r>
              <a:rPr lang="cs-CZ" sz="1400" b="1" dirty="0" smtClean="0"/>
              <a:t>   Brazílie</a:t>
            </a: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200" b="1" dirty="0"/>
              <a:t>Švýcarsko							Německo </a:t>
            </a:r>
          </a:p>
          <a:p>
            <a:pPr marL="0" indent="0">
              <a:buNone/>
            </a:pPr>
            <a:r>
              <a:rPr lang="cs-CZ" sz="1200" b="1" dirty="0"/>
              <a:t>							30% zákonné</a:t>
            </a:r>
          </a:p>
          <a:p>
            <a:pPr marL="0" indent="0">
              <a:buNone/>
            </a:pPr>
            <a:endParaRPr lang="cs-CZ" sz="1200" b="1" dirty="0"/>
          </a:p>
          <a:p>
            <a:pPr marL="0" indent="0">
              <a:buNone/>
            </a:pPr>
            <a:endParaRPr lang="cs-CZ" sz="1200" b="1" dirty="0"/>
          </a:p>
          <a:p>
            <a:pPr marL="0" indent="0">
              <a:buNone/>
            </a:pPr>
            <a:r>
              <a:rPr lang="cs-CZ" sz="1200" b="1" dirty="0" smtClean="0"/>
              <a:t>Rakousko							Malajsie</a:t>
            </a:r>
            <a:endParaRPr lang="cs-CZ" sz="1200" b="1" dirty="0"/>
          </a:p>
        </p:txBody>
      </p:sp>
      <p:grpSp>
        <p:nvGrpSpPr>
          <p:cNvPr id="4" name="Skupina 3"/>
          <p:cNvGrpSpPr/>
          <p:nvPr/>
        </p:nvGrpSpPr>
        <p:grpSpPr>
          <a:xfrm>
            <a:off x="1797583" y="116632"/>
            <a:ext cx="8696220" cy="6394440"/>
            <a:chOff x="255762" y="332656"/>
            <a:chExt cx="8696220" cy="639444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4962209"/>
              </p:ext>
            </p:extLst>
          </p:nvPr>
        </p:nvGraphicFramePr>
        <p:xfrm>
          <a:off x="1797583" y="1882892"/>
          <a:ext cx="3187700" cy="963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9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Původce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Fakulta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Porto UPIN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UTAD Trás os Montes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UATEC Aveiro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Uni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100" dirty="0" err="1">
                          <a:effectLst/>
                        </a:rPr>
                        <a:t>Braga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33%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7072816"/>
              </p:ext>
            </p:extLst>
          </p:nvPr>
        </p:nvGraphicFramePr>
        <p:xfrm>
          <a:off x="6312024" y="1700013"/>
          <a:ext cx="2946400" cy="10650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830"/>
                <a:gridCol w="620370"/>
                <a:gridCol w="536600"/>
                <a:gridCol w="609600"/>
              </a:tblGrid>
              <a:tr h="486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Původce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Fakulta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42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Sao Paolo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42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Rio de Janiero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42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Campinas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1/3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1/3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2314306"/>
              </p:ext>
            </p:extLst>
          </p:nvPr>
        </p:nvGraphicFramePr>
        <p:xfrm>
          <a:off x="1677187" y="3217674"/>
          <a:ext cx="5056505" cy="981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4105"/>
                <a:gridCol w="617855"/>
                <a:gridCol w="1261110"/>
                <a:gridCol w="714375"/>
                <a:gridCol w="617855"/>
                <a:gridCol w="751205"/>
              </a:tblGrid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Původce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Vedoucí věd.týmu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Univerzita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BASEL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BERN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ZÜRICH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suma do 1 Mio CHF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suma nad 2 </a:t>
                      </a:r>
                      <a:r>
                        <a:rPr lang="cs-CZ" sz="1100" dirty="0" err="1">
                          <a:effectLst/>
                        </a:rPr>
                        <a:t>Mio</a:t>
                      </a:r>
                      <a:r>
                        <a:rPr lang="cs-CZ" sz="1100" dirty="0">
                          <a:effectLst/>
                        </a:rPr>
                        <a:t> CHF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591730"/>
              </p:ext>
            </p:extLst>
          </p:nvPr>
        </p:nvGraphicFramePr>
        <p:xfrm>
          <a:off x="1859073" y="4541923"/>
          <a:ext cx="3822700" cy="385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8700"/>
                <a:gridCol w="609600"/>
                <a:gridCol w="1295400"/>
                <a:gridCol w="8890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Původce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Fakulta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Univerzita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 WIEN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1\3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1\3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604893"/>
              </p:ext>
            </p:extLst>
          </p:nvPr>
        </p:nvGraphicFramePr>
        <p:xfrm>
          <a:off x="6659183" y="4539615"/>
          <a:ext cx="4076700" cy="57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/>
                <a:gridCol w="1054100"/>
                <a:gridCol w="1231900"/>
              </a:tblGrid>
              <a:tr h="19050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Inventor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Universiti Putra Malaysia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5%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95%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University of </a:t>
                      </a:r>
                      <a:r>
                        <a:rPr lang="cs-CZ" sz="1100" dirty="0" err="1">
                          <a:effectLst/>
                        </a:rPr>
                        <a:t>Malaya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60%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40%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271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946" y="1076186"/>
            <a:ext cx="10315977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4100" b="1" dirty="0" smtClean="0">
                <a:solidFill>
                  <a:schemeClr val="accent6"/>
                </a:solidFill>
              </a:rPr>
              <a:t>Řešené projekty na KTT JU - aktuálně</a:t>
            </a:r>
            <a:endParaRPr lang="cs-CZ" sz="6200" b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sz="3000" b="1" dirty="0" smtClean="0"/>
              <a:t>Přeshraniční územní spolupráce CZ – BY: </a:t>
            </a:r>
            <a:r>
              <a:rPr lang="cs-CZ" sz="3000" b="1" dirty="0" smtClean="0">
                <a:solidFill>
                  <a:srgbClr val="FF0000"/>
                </a:solidFill>
              </a:rPr>
              <a:t>KTT JU </a:t>
            </a:r>
            <a:r>
              <a:rPr lang="cs-CZ" sz="3000" b="1" dirty="0" err="1" smtClean="0">
                <a:solidFill>
                  <a:srgbClr val="FF0000"/>
                </a:solidFill>
              </a:rPr>
              <a:t>Leadpartner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Vybudování znalostního a technologického transferu v příhraničním prostoru Jihočeského kraje a Dolního Bavorska / </a:t>
            </a:r>
            <a:r>
              <a:rPr lang="cs-CZ" sz="2400" dirty="0" err="1" smtClean="0"/>
              <a:t>Aufbau</a:t>
            </a:r>
            <a:r>
              <a:rPr lang="cs-CZ" sz="2400" dirty="0" smtClean="0"/>
              <a:t> des </a:t>
            </a:r>
            <a:r>
              <a:rPr lang="cs-CZ" sz="2400" dirty="0" err="1" smtClean="0"/>
              <a:t>Wissens</a:t>
            </a:r>
            <a:r>
              <a:rPr lang="cs-CZ" sz="2400" dirty="0" smtClean="0"/>
              <a:t>- </a:t>
            </a: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cs-CZ" sz="2400" dirty="0" err="1" smtClean="0"/>
              <a:t>Technologietransfers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Grenzraum</a:t>
            </a:r>
            <a:r>
              <a:rPr lang="cs-CZ" sz="2400" dirty="0" smtClean="0"/>
              <a:t> </a:t>
            </a:r>
            <a:r>
              <a:rPr lang="cs-CZ" sz="2400" dirty="0" err="1" smtClean="0"/>
              <a:t>Südböhmen</a:t>
            </a:r>
            <a:r>
              <a:rPr lang="cs-CZ" sz="2400" dirty="0" smtClean="0"/>
              <a:t>/</a:t>
            </a:r>
            <a:r>
              <a:rPr lang="cs-CZ" sz="2400" dirty="0" err="1" smtClean="0"/>
              <a:t>Niederbayern</a:t>
            </a:r>
            <a:endParaRPr lang="cs-CZ" sz="2400" dirty="0" smtClean="0"/>
          </a:p>
          <a:p>
            <a:pPr marL="0" indent="0">
              <a:buNone/>
            </a:pPr>
            <a:r>
              <a:rPr lang="cs-CZ" b="1" dirty="0" smtClean="0"/>
              <a:t>TAČR GAMA PP1: </a:t>
            </a:r>
            <a:r>
              <a:rPr lang="cs-CZ" sz="2400" dirty="0" smtClean="0"/>
              <a:t>Posílení </a:t>
            </a:r>
            <a:r>
              <a:rPr lang="cs-CZ" sz="2400" dirty="0" err="1" smtClean="0"/>
              <a:t>PoC</a:t>
            </a:r>
            <a:r>
              <a:rPr lang="cs-CZ" sz="2400" dirty="0" smtClean="0"/>
              <a:t> aktivit na JU – </a:t>
            </a:r>
            <a:r>
              <a:rPr lang="cs-CZ" sz="2400" b="1" dirty="0" smtClean="0">
                <a:solidFill>
                  <a:srgbClr val="FF0000"/>
                </a:solidFill>
              </a:rPr>
              <a:t>řešeno 10 DP </a:t>
            </a:r>
            <a:r>
              <a:rPr lang="cs-CZ" sz="2400" dirty="0" smtClean="0"/>
              <a:t>(FROV, </a:t>
            </a:r>
            <a:r>
              <a:rPr lang="cs-CZ" sz="2400" dirty="0" err="1" smtClean="0"/>
              <a:t>PřF</a:t>
            </a:r>
            <a:r>
              <a:rPr lang="cs-CZ" sz="2400" dirty="0" smtClean="0"/>
              <a:t>, ZF)</a:t>
            </a:r>
          </a:p>
          <a:p>
            <a:pPr marL="0" indent="0">
              <a:buNone/>
            </a:pPr>
            <a:r>
              <a:rPr lang="cs-CZ" b="1" dirty="0" smtClean="0"/>
              <a:t>OP VVV – Budování expertních kapacit – transfer technologií: </a:t>
            </a:r>
            <a:r>
              <a:rPr lang="cs-CZ" sz="2200" dirty="0" smtClean="0"/>
              <a:t>Rozvoj kanceláře transferu technologií na JU</a:t>
            </a:r>
          </a:p>
          <a:p>
            <a:pPr marL="0" indent="0">
              <a:buNone/>
            </a:pPr>
            <a:r>
              <a:rPr lang="cs-CZ" sz="2600" b="1" dirty="0" smtClean="0"/>
              <a:t>MPO – Inovace (EP) : </a:t>
            </a:r>
            <a:r>
              <a:rPr lang="cs-CZ" sz="2200" dirty="0" smtClean="0"/>
              <a:t>Systém pro bezkontaktní měření a analýzu srdečního tepu a trajektorie raků </a:t>
            </a:r>
            <a:endParaRPr lang="cs-CZ" sz="2200" b="1" dirty="0" smtClean="0"/>
          </a:p>
          <a:p>
            <a:pPr marL="0" indent="0">
              <a:buNone/>
            </a:pPr>
            <a:endParaRPr lang="cs-CZ" sz="1800" b="1" dirty="0"/>
          </a:p>
        </p:txBody>
      </p:sp>
      <p:grpSp>
        <p:nvGrpSpPr>
          <p:cNvPr id="4" name="Skupina 3"/>
          <p:cNvGrpSpPr/>
          <p:nvPr/>
        </p:nvGrpSpPr>
        <p:grpSpPr>
          <a:xfrm>
            <a:off x="1797583" y="116632"/>
            <a:ext cx="8696220" cy="6394440"/>
            <a:chOff x="255762" y="332656"/>
            <a:chExt cx="8696220" cy="639444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30208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1109" y="1196753"/>
            <a:ext cx="10754591" cy="53143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chemeClr val="accent6"/>
                </a:solidFill>
              </a:rPr>
              <a:t>Kancelář transferu technologií – Jihočeské univerzity</a:t>
            </a:r>
          </a:p>
          <a:p>
            <a:pPr marL="0" indent="0" algn="ctr">
              <a:buNone/>
            </a:pPr>
            <a:r>
              <a:rPr lang="cs-CZ" sz="2000" b="1" dirty="0" smtClean="0"/>
              <a:t>První prodané licence po 1.roce založení</a:t>
            </a:r>
          </a:p>
          <a:p>
            <a:pPr marL="0" indent="0" algn="ctr">
              <a:buNone/>
            </a:pPr>
            <a:r>
              <a:rPr lang="cs-CZ" sz="2000" b="1" dirty="0" smtClean="0"/>
              <a:t>Vystudovaní profesionálové v oblasti duševního vlastnictví</a:t>
            </a:r>
          </a:p>
          <a:p>
            <a:pPr marL="0" indent="0" algn="ctr">
              <a:buNone/>
            </a:pPr>
            <a:r>
              <a:rPr lang="cs-CZ" sz="2000" b="1" dirty="0" smtClean="0"/>
              <a:t>Vystudovaní profesionálové (certifikáty) – Oxford, </a:t>
            </a:r>
            <a:r>
              <a:rPr lang="cs-CZ" sz="2000" b="1" dirty="0" err="1" smtClean="0"/>
              <a:t>Intelectual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property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office</a:t>
            </a:r>
            <a:r>
              <a:rPr lang="cs-CZ" sz="2000" b="1" dirty="0" smtClean="0"/>
              <a:t> of: New </a:t>
            </a:r>
            <a:r>
              <a:rPr lang="cs-CZ" sz="2000" b="1" dirty="0" err="1" smtClean="0"/>
              <a:t>Zealand</a:t>
            </a:r>
            <a:r>
              <a:rPr lang="cs-CZ" sz="2000" b="1" dirty="0" smtClean="0"/>
              <a:t>, Portugal, </a:t>
            </a:r>
            <a:r>
              <a:rPr lang="cs-CZ" sz="2000" b="1" dirty="0" err="1" smtClean="0"/>
              <a:t>Finnland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Brazil</a:t>
            </a:r>
            <a:r>
              <a:rPr lang="cs-CZ" sz="2000" b="1" dirty="0" smtClean="0"/>
              <a:t> (Rio de </a:t>
            </a:r>
            <a:r>
              <a:rPr lang="cs-CZ" sz="2000" b="1" dirty="0" err="1" smtClean="0"/>
              <a:t>Janiero</a:t>
            </a:r>
            <a:r>
              <a:rPr lang="cs-CZ" sz="2000" b="1" dirty="0" smtClean="0"/>
              <a:t> and </a:t>
            </a:r>
            <a:r>
              <a:rPr lang="cs-CZ" sz="2000" b="1" dirty="0" err="1" smtClean="0"/>
              <a:t>Sao</a:t>
            </a:r>
            <a:r>
              <a:rPr lang="cs-CZ" sz="2000" b="1" dirty="0" smtClean="0"/>
              <a:t> Paolo), University of Singapore, University of Haifa, Tel Aviv and </a:t>
            </a:r>
            <a:r>
              <a:rPr lang="cs-CZ" sz="2000" b="1" dirty="0" err="1" smtClean="0"/>
              <a:t>Jeruzalem</a:t>
            </a:r>
            <a:endParaRPr lang="cs-CZ" sz="2000" b="1" dirty="0" smtClean="0"/>
          </a:p>
          <a:p>
            <a:pPr marL="0" indent="0" algn="ctr">
              <a:buNone/>
            </a:pPr>
            <a:r>
              <a:rPr lang="cs-CZ" sz="2000" b="1" dirty="0" smtClean="0"/>
              <a:t>Vytvořený a nastavený systém dovnitř univerzity</a:t>
            </a:r>
          </a:p>
          <a:p>
            <a:pPr marL="0" indent="0" algn="ctr">
              <a:buNone/>
            </a:pPr>
            <a:r>
              <a:rPr lang="cs-CZ" sz="2000" b="1" dirty="0" smtClean="0"/>
              <a:t>Zahraniční zkušenosti – </a:t>
            </a:r>
            <a:r>
              <a:rPr lang="cs-CZ" sz="2000" b="1" dirty="0" err="1" smtClean="0"/>
              <a:t>twinning</a:t>
            </a:r>
            <a:r>
              <a:rPr lang="cs-CZ" sz="2000" b="1" dirty="0" smtClean="0"/>
              <a:t>, přednášková činnost v součinnosti mj. s MZV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/>
              <a:t>Poradní kancelář  TT pro Akademii věd - MBÚ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/>
              <a:t>Pravidelné schůzky se zástupci obchodních komor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935182" y="366014"/>
            <a:ext cx="9558621" cy="6394440"/>
            <a:chOff x="255762" y="332656"/>
            <a:chExt cx="8696220" cy="639444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67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37127"/>
            <a:ext cx="8837054" cy="566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chemeClr val="accent6"/>
                </a:solidFill>
              </a:rPr>
              <a:t>Aktuální zajímavé výsledky</a:t>
            </a:r>
          </a:p>
          <a:p>
            <a:r>
              <a:rPr lang="cs-CZ" sz="1800" b="1" dirty="0" smtClean="0"/>
              <a:t>Potenciál 5 fakult: FROV, </a:t>
            </a:r>
            <a:r>
              <a:rPr lang="cs-CZ" sz="1800" b="1" dirty="0" err="1" smtClean="0"/>
              <a:t>PřF</a:t>
            </a:r>
            <a:r>
              <a:rPr lang="cs-CZ" sz="1800" b="1" dirty="0" smtClean="0"/>
              <a:t>, ZF, ZSF, EF </a:t>
            </a:r>
          </a:p>
          <a:p>
            <a:r>
              <a:rPr lang="cs-CZ" sz="1800" b="1" dirty="0" smtClean="0"/>
              <a:t>Předmět ODV na JU – POPRVÉ  v akademickém roce 2015/2016 –průřezově pro všechny fakulty</a:t>
            </a:r>
          </a:p>
          <a:p>
            <a:r>
              <a:rPr lang="cs-CZ" sz="1800" b="1" dirty="0" smtClean="0"/>
              <a:t>Mezinárodní projekt IMPRESS</a:t>
            </a:r>
          </a:p>
          <a:p>
            <a:r>
              <a:rPr lang="cs-CZ" sz="1800" b="1" dirty="0" smtClean="0"/>
              <a:t>Mezinárodní projekt COST ACTION</a:t>
            </a:r>
          </a:p>
          <a:p>
            <a:r>
              <a:rPr lang="cs-CZ" sz="1800" b="1" dirty="0" smtClean="0"/>
              <a:t>JU – vzdělávání doktorandů a kariérní růst </a:t>
            </a:r>
            <a:r>
              <a:rPr lang="cs-CZ" sz="1800" b="1" dirty="0" err="1" smtClean="0"/>
              <a:t>Postodoků</a:t>
            </a:r>
            <a:r>
              <a:rPr lang="cs-CZ" sz="1800" b="1" dirty="0" smtClean="0"/>
              <a:t> – GAČR</a:t>
            </a:r>
          </a:p>
          <a:p>
            <a:r>
              <a:rPr lang="cs-CZ" sz="1800" b="1" dirty="0" smtClean="0"/>
              <a:t>ODV – KTT JU – samostatně</a:t>
            </a:r>
          </a:p>
          <a:p>
            <a:r>
              <a:rPr lang="cs-CZ" sz="1800" b="1" dirty="0" smtClean="0"/>
              <a:t>INVEST DAY</a:t>
            </a:r>
          </a:p>
          <a:p>
            <a:r>
              <a:rPr lang="cs-CZ" sz="1800" b="1" dirty="0" smtClean="0"/>
              <a:t>Spolupráce se Singapore, Izrael (FROV, ZF)</a:t>
            </a:r>
          </a:p>
          <a:p>
            <a:r>
              <a:rPr lang="cs-CZ" sz="1800" b="1" dirty="0" smtClean="0"/>
              <a:t>Spolupráce s Městem Třeboň (ZSF) –znalostní transfer</a:t>
            </a:r>
          </a:p>
          <a:p>
            <a:r>
              <a:rPr lang="cs-CZ" sz="1800" b="1" dirty="0" smtClean="0"/>
              <a:t>Spolupráce s firmami (ZF, </a:t>
            </a:r>
            <a:r>
              <a:rPr lang="cs-CZ" sz="1800" b="1" dirty="0" err="1" smtClean="0"/>
              <a:t>PřF</a:t>
            </a:r>
            <a:r>
              <a:rPr lang="cs-CZ" sz="1800" b="1" dirty="0" smtClean="0"/>
              <a:t>, FROV) – licence cca ročně 5</a:t>
            </a:r>
          </a:p>
          <a:p>
            <a:r>
              <a:rPr lang="cs-CZ" sz="1800" b="1" dirty="0" smtClean="0"/>
              <a:t>Akce pořádané ve spolupráci s JHK a Agrární komorou – představení technologií</a:t>
            </a:r>
          </a:p>
          <a:p>
            <a:r>
              <a:rPr lang="cs-CZ" sz="1800" b="1" dirty="0" smtClean="0"/>
              <a:t>Spolupráce se SHS ČMS</a:t>
            </a:r>
          </a:p>
          <a:p>
            <a:r>
              <a:rPr lang="cs-CZ" sz="1800" b="1" dirty="0" smtClean="0"/>
              <a:t>Spolupráce s Magistrátem ČB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7583" y="116632"/>
            <a:ext cx="4610100" cy="8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274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2931" y="122135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Vám za pozornost.</a:t>
            </a:r>
            <a:endParaRPr lang="cs-CZ" b="1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dirty="0"/>
              <a:t>RNDr</a:t>
            </a:r>
            <a:r>
              <a:rPr lang="cs-CZ" sz="2000" dirty="0" smtClean="0"/>
              <a:t>. et Mgr. </a:t>
            </a:r>
            <a:r>
              <a:rPr lang="cs-CZ" sz="2000" dirty="0"/>
              <a:t>Růžena </a:t>
            </a:r>
            <a:r>
              <a:rPr lang="cs-CZ" sz="2000" dirty="0" smtClean="0"/>
              <a:t>Štemberková – </a:t>
            </a:r>
            <a:r>
              <a:rPr lang="cs-CZ" sz="2000" dirty="0" smtClean="0">
                <a:solidFill>
                  <a:srgbClr val="FF0000"/>
                </a:solidFill>
              </a:rPr>
              <a:t>Tel: 702 027 182</a:t>
            </a:r>
            <a:endParaRPr lang="cs-CZ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2000" dirty="0">
                <a:solidFill>
                  <a:srgbClr val="FF0000"/>
                </a:solidFill>
              </a:rPr>
              <a:t>rstemberkova@jcu.cz</a:t>
            </a:r>
          </a:p>
          <a:p>
            <a:pPr marL="0" indent="0">
              <a:buNone/>
            </a:pPr>
            <a:endParaRPr lang="cs-CZ" sz="1800" b="1" dirty="0"/>
          </a:p>
        </p:txBody>
      </p:sp>
      <p:grpSp>
        <p:nvGrpSpPr>
          <p:cNvPr id="4" name="Skupina 3"/>
          <p:cNvGrpSpPr/>
          <p:nvPr/>
        </p:nvGrpSpPr>
        <p:grpSpPr>
          <a:xfrm>
            <a:off x="1797583" y="116632"/>
            <a:ext cx="8696220" cy="6394440"/>
            <a:chOff x="255762" y="332656"/>
            <a:chExt cx="8696220" cy="639444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7699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80" y="894444"/>
            <a:ext cx="10860024" cy="1325563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Definice pojmu </a:t>
            </a:r>
            <a:r>
              <a:rPr lang="cs-CZ" sz="3600" b="1" dirty="0" smtClean="0">
                <a:solidFill>
                  <a:srgbClr val="00B050"/>
                </a:solidFill>
              </a:rPr>
              <a:t>TRANSFER TECHNOLOGIÍ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1480" y="2376688"/>
            <a:ext cx="1055217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2800" dirty="0" smtClean="0">
                <a:effectLst/>
              </a:rPr>
              <a:t>Transfer technologií je </a:t>
            </a:r>
            <a:r>
              <a:rPr lang="cs-CZ" sz="2800" b="1" dirty="0" smtClean="0">
                <a:effectLst/>
              </a:rPr>
              <a:t>proces</a:t>
            </a:r>
          </a:p>
          <a:p>
            <a:r>
              <a:rPr lang="cs-CZ" sz="2800" dirty="0"/>
              <a:t>	</a:t>
            </a:r>
            <a:r>
              <a:rPr lang="cs-CZ" sz="2800" b="1" dirty="0" smtClean="0">
                <a:effectLst/>
              </a:rPr>
              <a:t>přenosu</a:t>
            </a:r>
            <a:r>
              <a:rPr lang="cs-CZ" sz="2800" dirty="0" smtClean="0">
                <a:effectLst/>
              </a:rPr>
              <a:t> poznatků </a:t>
            </a:r>
            <a:r>
              <a:rPr lang="cs-CZ" sz="2800" dirty="0" err="1" smtClean="0">
                <a:effectLst/>
              </a:rPr>
              <a:t>VaV</a:t>
            </a:r>
            <a:r>
              <a:rPr lang="cs-CZ" sz="2800" dirty="0" smtClean="0">
                <a:effectLst/>
              </a:rPr>
              <a:t> umožňující inovaci výrobků a služeb a 	</a:t>
            </a:r>
          </a:p>
          <a:p>
            <a:endParaRPr lang="cs-CZ" sz="2800" b="1" dirty="0" smtClean="0">
              <a:effectLst/>
            </a:endParaRPr>
          </a:p>
          <a:p>
            <a:r>
              <a:rPr lang="cs-CZ" sz="2800" b="1" dirty="0" smtClean="0">
                <a:effectLst/>
              </a:rPr>
              <a:t>zpravidla </a:t>
            </a:r>
            <a:r>
              <a:rPr lang="cs-CZ" sz="2800" dirty="0" smtClean="0">
                <a:effectLst/>
              </a:rPr>
              <a:t>se uskutečňuje </a:t>
            </a:r>
            <a:r>
              <a:rPr lang="cs-CZ" sz="2800" b="1" dirty="0" smtClean="0">
                <a:effectLst/>
              </a:rPr>
              <a:t>mezi dvěma subjekty </a:t>
            </a:r>
            <a:r>
              <a:rPr lang="cs-CZ" sz="2800" dirty="0" smtClean="0">
                <a:effectLst/>
              </a:rPr>
              <a:t>– </a:t>
            </a:r>
          </a:p>
          <a:p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smtClean="0">
                <a:effectLst/>
              </a:rPr>
              <a:t>poskytovatelem technologie a příjemcem technologie.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056"/>
            <a:ext cx="4610100" cy="8143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6699" y="5481256"/>
            <a:ext cx="4812030" cy="106584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953766" y="617696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00034"/>
                </a:solidFill>
              </a:rPr>
              <a:t>www.</a:t>
            </a:r>
            <a:r>
              <a:rPr lang="cs-CZ" sz="2400" b="1" dirty="0"/>
              <a:t>j</a:t>
            </a:r>
            <a:r>
              <a:rPr lang="cs-CZ" sz="2400" b="1" dirty="0">
                <a:solidFill>
                  <a:srgbClr val="E00034"/>
                </a:solidFill>
              </a:rPr>
              <a:t>ctt.cz</a:t>
            </a:r>
          </a:p>
        </p:txBody>
      </p:sp>
    </p:spTree>
    <p:extLst>
      <p:ext uri="{BB962C8B-B14F-4D97-AF65-F5344CB8AC3E}">
        <p14:creationId xmlns:p14="http://schemas.microsoft.com/office/powerpoint/2010/main" xmlns="" val="40109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80" y="1001013"/>
            <a:ext cx="10860024" cy="70833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Historické kořeny </a:t>
            </a:r>
            <a:r>
              <a:rPr lang="cs-CZ" sz="3600" b="1" dirty="0" smtClean="0">
                <a:solidFill>
                  <a:srgbClr val="00B050"/>
                </a:solidFill>
              </a:rPr>
              <a:t>TRANSFERU TECHNOLOGIÍ – </a:t>
            </a:r>
            <a:r>
              <a:rPr lang="cs-CZ" sz="3600" b="1" dirty="0" smtClean="0"/>
              <a:t>I.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411480" y="1815921"/>
            <a:ext cx="1144996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Jisté </a:t>
            </a:r>
            <a:r>
              <a:rPr lang="cs-CZ" sz="2400" dirty="0"/>
              <a:t>snahy o jejich ochranu lze vysledovat již ve starověkém Egyptě a Babylónii. </a:t>
            </a:r>
            <a:endParaRPr lang="cs-CZ" sz="2400" dirty="0" smtClean="0"/>
          </a:p>
          <a:p>
            <a:r>
              <a:rPr lang="cs-CZ" sz="2400" u="sng" dirty="0" smtClean="0">
                <a:solidFill>
                  <a:srgbClr val="00B050"/>
                </a:solidFill>
              </a:rPr>
              <a:t>Řecký </a:t>
            </a:r>
            <a:r>
              <a:rPr lang="cs-CZ" sz="2400" u="sng" dirty="0">
                <a:solidFill>
                  <a:srgbClr val="00B050"/>
                </a:solidFill>
              </a:rPr>
              <a:t>filozof </a:t>
            </a:r>
            <a:r>
              <a:rPr lang="cs-CZ" sz="2400" u="sng" dirty="0" err="1">
                <a:solidFill>
                  <a:srgbClr val="00B050"/>
                </a:solidFill>
              </a:rPr>
              <a:t>Athenaionos</a:t>
            </a:r>
            <a:r>
              <a:rPr lang="cs-CZ" sz="2400" u="sng" dirty="0">
                <a:solidFill>
                  <a:srgbClr val="00B050"/>
                </a:solidFill>
              </a:rPr>
              <a:t> </a:t>
            </a:r>
            <a:r>
              <a:rPr lang="cs-CZ" sz="2400" dirty="0"/>
              <a:t>zmiňuje opatření, která by se dala srovnávat s ochranou průmyslových práv, již koncem 2. století před naším letopočtem. (</a:t>
            </a:r>
            <a:r>
              <a:rPr lang="cs-CZ" sz="2400" b="1" dirty="0"/>
              <a:t>ochrana pokrmu po dobu jednoho roku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b="1" dirty="0"/>
              <a:t>1315</a:t>
            </a:r>
            <a:r>
              <a:rPr lang="cs-CZ" sz="2400" dirty="0"/>
              <a:t> – </a:t>
            </a:r>
            <a:r>
              <a:rPr lang="cs-CZ" sz="2400" dirty="0" smtClean="0"/>
              <a:t>uděluje </a:t>
            </a:r>
            <a:r>
              <a:rPr lang="cs-CZ" sz="2400" u="sng" dirty="0">
                <a:solidFill>
                  <a:srgbClr val="00B050"/>
                </a:solidFill>
              </a:rPr>
              <a:t>Jan Lucemburský </a:t>
            </a:r>
            <a:r>
              <a:rPr lang="cs-CZ" sz="2400" u="sng" dirty="0"/>
              <a:t>privilegium</a:t>
            </a:r>
            <a:r>
              <a:rPr lang="cs-CZ" sz="2400" dirty="0"/>
              <a:t> na </a:t>
            </a:r>
            <a:r>
              <a:rPr lang="cs-CZ" sz="2400" b="1" dirty="0"/>
              <a:t>čerpadlo vody z </a:t>
            </a:r>
            <a:r>
              <a:rPr lang="cs-CZ" sz="2400" b="1" dirty="0" smtClean="0"/>
              <a:t>dolů</a:t>
            </a:r>
            <a:endParaRPr lang="cs-CZ" sz="2400" b="1" dirty="0"/>
          </a:p>
          <a:p>
            <a:r>
              <a:rPr lang="cs-CZ" sz="2400" b="1" dirty="0"/>
              <a:t>1449</a:t>
            </a:r>
            <a:r>
              <a:rPr lang="cs-CZ" sz="2400" dirty="0"/>
              <a:t> – </a:t>
            </a:r>
            <a:r>
              <a:rPr lang="cs-CZ" sz="2400" u="sng" dirty="0" smtClean="0"/>
              <a:t>nejstarší </a:t>
            </a:r>
            <a:r>
              <a:rPr lang="cs-CZ" sz="2400" u="sng" dirty="0"/>
              <a:t>udělený patent </a:t>
            </a:r>
            <a:r>
              <a:rPr lang="cs-CZ" sz="2400" u="sng" dirty="0">
                <a:solidFill>
                  <a:srgbClr val="00B050"/>
                </a:solidFill>
              </a:rPr>
              <a:t>Jindřichem </a:t>
            </a:r>
            <a:r>
              <a:rPr lang="cs-CZ" sz="2400" u="sng" dirty="0" smtClean="0">
                <a:solidFill>
                  <a:srgbClr val="00B050"/>
                </a:solidFill>
              </a:rPr>
              <a:t>VI </a:t>
            </a:r>
            <a:r>
              <a:rPr lang="cs-CZ" sz="2400" dirty="0" smtClean="0"/>
              <a:t>- Johnovi </a:t>
            </a:r>
            <a:r>
              <a:rPr lang="cs-CZ" sz="2400" dirty="0"/>
              <a:t>z </a:t>
            </a:r>
            <a:r>
              <a:rPr lang="cs-CZ" sz="2400" dirty="0" err="1"/>
              <a:t>Utynamu</a:t>
            </a:r>
            <a:r>
              <a:rPr lang="cs-CZ" sz="2400" dirty="0"/>
              <a:t> na </a:t>
            </a:r>
            <a:r>
              <a:rPr lang="cs-CZ" sz="2400" dirty="0" smtClean="0"/>
              <a:t>monopol po dobu 20 </a:t>
            </a:r>
            <a:r>
              <a:rPr lang="cs-CZ" sz="2400" dirty="0"/>
              <a:t>let, způsob výroby </a:t>
            </a:r>
            <a:r>
              <a:rPr lang="cs-CZ" sz="2400" b="1" dirty="0"/>
              <a:t>barevného skla </a:t>
            </a:r>
            <a:r>
              <a:rPr lang="cs-CZ" sz="2400" dirty="0"/>
              <a:t>pro universitu v </a:t>
            </a:r>
            <a:r>
              <a:rPr lang="cs-CZ" sz="2400" dirty="0" err="1" smtClean="0"/>
              <a:t>Eltonu</a:t>
            </a:r>
            <a:endParaRPr lang="cs-CZ" sz="2400" dirty="0" smtClean="0"/>
          </a:p>
          <a:p>
            <a:r>
              <a:rPr lang="cs-CZ" sz="2400" b="1" dirty="0" smtClean="0"/>
              <a:t>1474</a:t>
            </a:r>
            <a:r>
              <a:rPr lang="cs-CZ" sz="2400" dirty="0" smtClean="0"/>
              <a:t> -</a:t>
            </a:r>
            <a:r>
              <a:rPr lang="cs-CZ" sz="2400" dirty="0"/>
              <a:t> </a:t>
            </a:r>
            <a:r>
              <a:rPr lang="cs-CZ" sz="2400" u="sng" dirty="0" smtClean="0">
                <a:solidFill>
                  <a:srgbClr val="00B050"/>
                </a:solidFill>
              </a:rPr>
              <a:t>Benátská republika </a:t>
            </a:r>
            <a:r>
              <a:rPr lang="cs-CZ" sz="2400" dirty="0" smtClean="0"/>
              <a:t>- zákon </a:t>
            </a:r>
            <a:r>
              <a:rPr lang="cs-CZ" sz="2400" dirty="0"/>
              <a:t>o ochraně vynálezů. </a:t>
            </a:r>
            <a:r>
              <a:rPr lang="cs-CZ" sz="2400" dirty="0" smtClean="0"/>
              <a:t>Subtilní formulace, ale obsahuje vše podstatné (z</a:t>
            </a:r>
            <a:r>
              <a:rPr lang="cs-CZ" sz="2400" dirty="0"/>
              <a:t> úřední moci k </a:t>
            </a:r>
            <a:r>
              <a:rPr lang="cs-CZ" sz="2400" b="1" dirty="0"/>
              <a:t>přiznání nároku na práva </a:t>
            </a:r>
            <a:r>
              <a:rPr lang="cs-CZ" sz="2400" dirty="0"/>
              <a:t>k vynálezu, jsou </a:t>
            </a:r>
            <a:r>
              <a:rPr lang="cs-CZ" sz="2400" dirty="0" smtClean="0"/>
              <a:t>stanoveny </a:t>
            </a:r>
            <a:r>
              <a:rPr lang="cs-CZ" sz="2400" dirty="0"/>
              <a:t>podmínky pro takové právo </a:t>
            </a:r>
            <a:r>
              <a:rPr lang="cs-CZ" sz="2400" u="sng" dirty="0" smtClean="0"/>
              <a:t>obecnému </a:t>
            </a:r>
            <a:r>
              <a:rPr lang="cs-CZ" sz="2400" u="sng" dirty="0"/>
              <a:t>rozvoji tohoto </a:t>
            </a:r>
            <a:r>
              <a:rPr lang="cs-CZ" sz="2400" u="sng" dirty="0" smtClean="0"/>
              <a:t>teritoria</a:t>
            </a:r>
            <a:r>
              <a:rPr lang="cs-CZ" sz="2400" dirty="0" smtClean="0"/>
              <a:t>, tato úprava způsobila </a:t>
            </a:r>
            <a:r>
              <a:rPr lang="cs-CZ" sz="2400" dirty="0"/>
              <a:t>stahování inovačně schopných jedinců právě na území této </a:t>
            </a:r>
            <a:r>
              <a:rPr lang="cs-CZ" sz="2400" dirty="0" smtClean="0"/>
              <a:t>republiky s ohledem na zajištění IP práv</a:t>
            </a:r>
            <a:r>
              <a:rPr lang="cs-CZ" sz="2800" dirty="0"/>
              <a:t>;</a:t>
            </a:r>
            <a:r>
              <a:rPr lang="cs-CZ" sz="2800" dirty="0" smtClean="0"/>
              <a:t> </a:t>
            </a:r>
            <a:r>
              <a:rPr lang="cs-CZ" sz="2400" b="1" dirty="0" smtClean="0"/>
              <a:t>práva </a:t>
            </a:r>
            <a:r>
              <a:rPr lang="cs-CZ" sz="2400" b="1" dirty="0"/>
              <a:t>časově </a:t>
            </a:r>
            <a:r>
              <a:rPr lang="cs-CZ" sz="2400" b="1" dirty="0" smtClean="0"/>
              <a:t>omezena </a:t>
            </a:r>
            <a:r>
              <a:rPr lang="cs-CZ" sz="2400" b="1" dirty="0"/>
              <a:t>(na dobu 10 </a:t>
            </a:r>
            <a:r>
              <a:rPr lang="cs-CZ" sz="2400" b="1" dirty="0" smtClean="0"/>
              <a:t>let), následné volné užití</a:t>
            </a:r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056"/>
            <a:ext cx="4610100" cy="8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08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80" y="1001013"/>
            <a:ext cx="10860024" cy="70833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Historické kořeny </a:t>
            </a:r>
            <a:r>
              <a:rPr lang="cs-CZ" sz="3600" b="1" dirty="0" smtClean="0">
                <a:solidFill>
                  <a:srgbClr val="00B050"/>
                </a:solidFill>
              </a:rPr>
              <a:t>TRANSFERU TECHNOLOGIÍ – </a:t>
            </a:r>
            <a:r>
              <a:rPr lang="cs-CZ" sz="3600" b="1" dirty="0" smtClean="0"/>
              <a:t>II.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411480" y="1815921"/>
            <a:ext cx="1144996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/>
              <a:t>1501 </a:t>
            </a:r>
            <a:r>
              <a:rPr lang="cs-CZ" sz="2400" dirty="0"/>
              <a:t>- </a:t>
            </a:r>
            <a:r>
              <a:rPr lang="cs-CZ" sz="2400" dirty="0" smtClean="0"/>
              <a:t>první </a:t>
            </a:r>
            <a:r>
              <a:rPr lang="cs-CZ" sz="2400" dirty="0">
                <a:solidFill>
                  <a:srgbClr val="00B050"/>
                </a:solidFill>
              </a:rPr>
              <a:t>autorskoprávní ochrana v </a:t>
            </a:r>
            <a:r>
              <a:rPr lang="cs-CZ" sz="2400" b="1" dirty="0" smtClean="0">
                <a:solidFill>
                  <a:srgbClr val="00B050"/>
                </a:solidFill>
              </a:rPr>
              <a:t>Německu</a:t>
            </a:r>
          </a:p>
          <a:p>
            <a:pPr algn="just"/>
            <a:endParaRPr lang="cs-CZ" sz="2400" b="1" dirty="0" smtClean="0">
              <a:solidFill>
                <a:srgbClr val="00B050"/>
              </a:solidFill>
            </a:endParaRPr>
          </a:p>
          <a:p>
            <a:pPr algn="just"/>
            <a:r>
              <a:rPr lang="cs-CZ" sz="2400" b="1" dirty="0"/>
              <a:t>1623</a:t>
            </a:r>
            <a:r>
              <a:rPr lang="cs-CZ" sz="2400" dirty="0"/>
              <a:t> – </a:t>
            </a:r>
            <a:r>
              <a:rPr lang="cs-CZ" sz="2400" dirty="0" smtClean="0"/>
              <a:t>v</a:t>
            </a:r>
            <a:r>
              <a:rPr lang="cs-CZ" sz="2400" dirty="0"/>
              <a:t> </a:t>
            </a:r>
            <a:r>
              <a:rPr lang="cs-CZ" sz="2400" b="1" dirty="0">
                <a:solidFill>
                  <a:srgbClr val="00B050"/>
                </a:solidFill>
              </a:rPr>
              <a:t>Anglii</a:t>
            </a:r>
            <a:r>
              <a:rPr lang="cs-CZ" sz="2400" b="1" dirty="0"/>
              <a:t> </a:t>
            </a:r>
            <a:r>
              <a:rPr lang="cs-CZ" sz="2400" dirty="0"/>
              <a:t>přijat zákon </a:t>
            </a:r>
            <a:r>
              <a:rPr lang="cs-CZ" sz="2400" dirty="0" smtClean="0"/>
              <a:t>„Dominantního postavení“ </a:t>
            </a:r>
            <a:r>
              <a:rPr lang="cs-CZ" sz="2400" dirty="0" smtClean="0">
                <a:solidFill>
                  <a:srgbClr val="00B050"/>
                </a:solidFill>
              </a:rPr>
              <a:t>za krále Jakuba I.</a:t>
            </a:r>
            <a:r>
              <a:rPr lang="cs-CZ" sz="2400" dirty="0" smtClean="0"/>
              <a:t>, deklarace - patenty mohou být uděleny pouze pro nové vynálezy.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b="1" dirty="0"/>
              <a:t>1790</a:t>
            </a:r>
            <a:r>
              <a:rPr lang="cs-CZ" sz="2400" dirty="0"/>
              <a:t> – první patentový zákon </a:t>
            </a:r>
            <a:r>
              <a:rPr lang="cs-CZ" sz="2400" dirty="0" smtClean="0"/>
              <a:t>„Patent </a:t>
            </a:r>
            <a:r>
              <a:rPr lang="cs-CZ" sz="2400" dirty="0" err="1" smtClean="0"/>
              <a:t>Act</a:t>
            </a:r>
            <a:r>
              <a:rPr lang="cs-CZ" sz="2400" dirty="0" smtClean="0"/>
              <a:t>“ </a:t>
            </a:r>
            <a:r>
              <a:rPr lang="cs-CZ" sz="2400" dirty="0"/>
              <a:t> </a:t>
            </a:r>
            <a:r>
              <a:rPr lang="cs-CZ" sz="2400" b="1" dirty="0" smtClean="0">
                <a:solidFill>
                  <a:srgbClr val="00B050"/>
                </a:solidFill>
              </a:rPr>
              <a:t>USA</a:t>
            </a:r>
            <a:r>
              <a:rPr lang="cs-CZ" sz="2400" dirty="0" smtClean="0">
                <a:solidFill>
                  <a:srgbClr val="00B050"/>
                </a:solidFill>
              </a:rPr>
              <a:t> - </a:t>
            </a:r>
            <a:r>
              <a:rPr lang="cs-CZ" sz="2400" dirty="0" smtClean="0"/>
              <a:t>první patent dle tohoto zákona 31. července 1790 (Samuel </a:t>
            </a:r>
            <a:r>
              <a:rPr lang="cs-CZ" sz="2400" dirty="0" err="1" smtClean="0"/>
              <a:t>Hopkins</a:t>
            </a:r>
            <a:r>
              <a:rPr lang="cs-CZ" sz="2400" dirty="0" smtClean="0"/>
              <a:t> z Vermontu - výrobní technika uhličitanu draselného)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b="1" dirty="0" smtClean="0"/>
              <a:t>1791 – </a:t>
            </a:r>
            <a:r>
              <a:rPr lang="cs-CZ" sz="2400" b="1" dirty="0" smtClean="0">
                <a:solidFill>
                  <a:schemeClr val="accent6"/>
                </a:solidFill>
              </a:rPr>
              <a:t>Francie </a:t>
            </a:r>
            <a:r>
              <a:rPr lang="cs-CZ" sz="2400" dirty="0" smtClean="0"/>
              <a:t>Moderní patentový systém v průběhu revoluce.  Patenty byly uděleny bez prověřování (autorské právo bylo považováno za hlavní), předtím udělovány monarchií.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b="1" dirty="0" smtClean="0"/>
              <a:t>1883</a:t>
            </a:r>
            <a:r>
              <a:rPr lang="cs-CZ" sz="2400" dirty="0" smtClean="0"/>
              <a:t> - byla </a:t>
            </a:r>
            <a:r>
              <a:rPr lang="cs-CZ" sz="2400" dirty="0"/>
              <a:t>přijata </a:t>
            </a:r>
            <a:r>
              <a:rPr lang="cs-CZ" sz="2400" dirty="0">
                <a:solidFill>
                  <a:schemeClr val="accent6"/>
                </a:solidFill>
              </a:rPr>
              <a:t>Pařížská unijní úmluva </a:t>
            </a:r>
            <a:r>
              <a:rPr lang="cs-CZ" sz="2400" dirty="0"/>
              <a:t>(PUÚ), </a:t>
            </a:r>
            <a:r>
              <a:rPr lang="cs-CZ" sz="2400" dirty="0" smtClean="0"/>
              <a:t>účinnost </a:t>
            </a:r>
            <a:r>
              <a:rPr lang="cs-CZ" sz="2400" dirty="0"/>
              <a:t>7. </a:t>
            </a:r>
            <a:r>
              <a:rPr lang="cs-CZ" sz="2400" dirty="0" smtClean="0"/>
              <a:t>červenec 1884.</a:t>
            </a:r>
            <a:r>
              <a:rPr lang="cs-CZ" sz="2400" dirty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K</a:t>
            </a:r>
            <a:r>
              <a:rPr lang="cs-CZ" sz="2400" dirty="0"/>
              <a:t> 1.9. 2009 měla 173 členských </a:t>
            </a:r>
            <a:r>
              <a:rPr lang="cs-CZ" sz="2400" dirty="0" smtClean="0"/>
              <a:t>států, nevyjímaje ČR.</a:t>
            </a:r>
            <a:endParaRPr lang="cs-CZ" sz="2400" dirty="0" smtClean="0">
              <a:solidFill>
                <a:srgbClr val="00B050"/>
              </a:solidFill>
            </a:endParaRPr>
          </a:p>
          <a:p>
            <a:endParaRPr lang="cs-CZ" sz="2400" dirty="0">
              <a:solidFill>
                <a:srgbClr val="00B050"/>
              </a:solidFill>
            </a:endParaRPr>
          </a:p>
          <a:p>
            <a:endParaRPr lang="cs-CZ" sz="2400" dirty="0" smtClean="0">
              <a:solidFill>
                <a:srgbClr val="00B050"/>
              </a:solidFill>
            </a:endParaRPr>
          </a:p>
          <a:p>
            <a:endParaRPr lang="cs-CZ" sz="2400" dirty="0">
              <a:solidFill>
                <a:srgbClr val="00B050"/>
              </a:solidFill>
            </a:endParaRPr>
          </a:p>
          <a:p>
            <a:endParaRPr lang="cs-CZ" sz="2400" dirty="0" smtClean="0">
              <a:solidFill>
                <a:srgbClr val="00B050"/>
              </a:solidFill>
            </a:endParaRPr>
          </a:p>
          <a:p>
            <a:endParaRPr lang="cs-CZ" sz="2400" dirty="0">
              <a:solidFill>
                <a:srgbClr val="00B050"/>
              </a:solidFill>
            </a:endParaRPr>
          </a:p>
          <a:p>
            <a:endParaRPr lang="cs-CZ" sz="2400" dirty="0">
              <a:solidFill>
                <a:srgbClr val="00B05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056"/>
            <a:ext cx="4610100" cy="8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000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80" y="445764"/>
            <a:ext cx="10860024" cy="1325563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>
                <a:solidFill>
                  <a:schemeClr val="accent6"/>
                </a:solidFill>
              </a:rPr>
              <a:t>CENTRA </a:t>
            </a:r>
            <a:r>
              <a:rPr lang="cs-CZ" sz="3600" b="1" dirty="0" smtClean="0">
                <a:solidFill>
                  <a:srgbClr val="00B050"/>
                </a:solidFill>
              </a:rPr>
              <a:t>TRANSFERU TECHNOLOGIÍ v ČR 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1480" y="1949551"/>
            <a:ext cx="1107647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Zvýšení </a:t>
            </a:r>
            <a:r>
              <a:rPr lang="cs-CZ" sz="2800" dirty="0"/>
              <a:t>důrazu na vědeckou, výzkumnou a vývojovou činnost a rozvoj spolupráce s podnikatelskou sférou (3. pilíř). </a:t>
            </a:r>
            <a:endParaRPr lang="cs-CZ" sz="2800" dirty="0" smtClean="0"/>
          </a:p>
          <a:p>
            <a:endParaRPr lang="cs-CZ" sz="2800" b="1" dirty="0" smtClean="0"/>
          </a:p>
          <a:p>
            <a:r>
              <a:rPr lang="cs-CZ" sz="2800" b="1" dirty="0" smtClean="0"/>
              <a:t>Typy center transferu technologií V ČR:</a:t>
            </a:r>
          </a:p>
          <a:p>
            <a:endParaRPr lang="cs-CZ" sz="2800" b="1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b="1" dirty="0"/>
              <a:t>	</a:t>
            </a:r>
            <a:r>
              <a:rPr lang="cs-CZ" sz="2800" dirty="0" smtClean="0"/>
              <a:t>univerzitní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/>
              <a:t>	</a:t>
            </a:r>
            <a:r>
              <a:rPr lang="cs-CZ" sz="2800" dirty="0" smtClean="0"/>
              <a:t>nemocniční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/>
              <a:t>	</a:t>
            </a:r>
            <a:r>
              <a:rPr lang="cs-CZ" sz="2800" dirty="0" smtClean="0"/>
              <a:t>při výzkumných institucích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/>
              <a:t>	</a:t>
            </a:r>
            <a:r>
              <a:rPr lang="cs-CZ" sz="2800" dirty="0" smtClean="0"/>
              <a:t>kombinované</a:t>
            </a:r>
          </a:p>
          <a:p>
            <a:endParaRPr lang="cs-CZ" sz="2800" b="1" dirty="0"/>
          </a:p>
          <a:p>
            <a:endParaRPr lang="cs-CZ" sz="2800" b="1" dirty="0" smtClean="0"/>
          </a:p>
          <a:p>
            <a:endParaRPr lang="cs-CZ" sz="2800" b="1" dirty="0"/>
          </a:p>
          <a:p>
            <a:endParaRPr lang="cs-CZ" sz="2800" b="1" dirty="0" smtClean="0"/>
          </a:p>
          <a:p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056"/>
            <a:ext cx="4610100" cy="8143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6699" y="5481256"/>
            <a:ext cx="4812030" cy="106584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953766" y="617696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00034"/>
                </a:solidFill>
              </a:rPr>
              <a:t>www.</a:t>
            </a:r>
            <a:r>
              <a:rPr lang="cs-CZ" sz="2400" b="1" dirty="0"/>
              <a:t>j</a:t>
            </a:r>
            <a:r>
              <a:rPr lang="cs-CZ" sz="2400" b="1" dirty="0">
                <a:solidFill>
                  <a:srgbClr val="E00034"/>
                </a:solidFill>
              </a:rPr>
              <a:t>ctt.cz</a:t>
            </a:r>
          </a:p>
        </p:txBody>
      </p:sp>
    </p:spTree>
    <p:extLst>
      <p:ext uri="{BB962C8B-B14F-4D97-AF65-F5344CB8AC3E}">
        <p14:creationId xmlns:p14="http://schemas.microsoft.com/office/powerpoint/2010/main" xmlns="" val="63848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40158" y="931019"/>
            <a:ext cx="9396065" cy="806421"/>
          </a:xfrm>
        </p:spPr>
        <p:txBody>
          <a:bodyPr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cs-CZ" sz="3600" b="1" dirty="0" smtClean="0"/>
              <a:t>        Přehled míst center transferu v ČR </a:t>
            </a:r>
            <a:r>
              <a:rPr lang="cs-CZ" sz="2400" b="1" dirty="0" smtClean="0"/>
              <a:t>k 30.04.2015</a:t>
            </a:r>
            <a:br>
              <a:rPr lang="cs-CZ" sz="2400" b="1" dirty="0" smtClean="0"/>
            </a:br>
            <a:r>
              <a:rPr lang="cs-CZ" sz="2400" b="1" dirty="0" smtClean="0"/>
              <a:t>	</a:t>
            </a:r>
            <a:r>
              <a:rPr lang="cs-CZ" sz="1600" b="1" dirty="0" err="1" smtClean="0"/>
              <a:t>Pozn</a:t>
            </a:r>
            <a:r>
              <a:rPr lang="cs-CZ" sz="1600" b="1" dirty="0" smtClean="0"/>
              <a:t>: v jednom místě je i více CTT</a:t>
            </a:r>
            <a:endParaRPr lang="en-US" sz="1600" b="1" dirty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685576" y="2058515"/>
            <a:ext cx="8820472" cy="32117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7583" y="116632"/>
            <a:ext cx="4610100" cy="8143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1291" y="5792152"/>
            <a:ext cx="4812030" cy="106584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904742" y="62089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00034"/>
                </a:solidFill>
              </a:rPr>
              <a:t>www.</a:t>
            </a:r>
            <a:r>
              <a:rPr lang="cs-CZ" sz="2400" b="1" dirty="0"/>
              <a:t>j</a:t>
            </a:r>
            <a:r>
              <a:rPr lang="cs-CZ" sz="2400" b="1" dirty="0">
                <a:solidFill>
                  <a:srgbClr val="E00034"/>
                </a:solidFill>
              </a:rPr>
              <a:t>ctt.cz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4201" y="1719613"/>
            <a:ext cx="7541323" cy="391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5457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64201" y="1308037"/>
            <a:ext cx="6766920" cy="935038"/>
          </a:xfrm>
        </p:spPr>
        <p:txBody>
          <a:bodyPr>
            <a:no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cs-CZ" sz="3600" b="1" dirty="0" smtClean="0"/>
              <a:t>Schéma fází procesu transferu</a:t>
            </a:r>
            <a:endParaRPr lang="en-US" sz="3200" b="1" dirty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685576" y="2058515"/>
            <a:ext cx="8820472" cy="32117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7583" y="116632"/>
            <a:ext cx="4610100" cy="8143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1291" y="5792152"/>
            <a:ext cx="4812030" cy="106584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904742" y="62089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00034"/>
                </a:solidFill>
              </a:rPr>
              <a:t>www.</a:t>
            </a:r>
            <a:r>
              <a:rPr lang="cs-CZ" sz="2400" b="1" dirty="0"/>
              <a:t>j</a:t>
            </a:r>
            <a:r>
              <a:rPr lang="cs-CZ" sz="2400" b="1" dirty="0">
                <a:solidFill>
                  <a:srgbClr val="E00034"/>
                </a:solidFill>
              </a:rPr>
              <a:t>ctt.cz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xmlns="" val="2913618754"/>
              </p:ext>
            </p:extLst>
          </p:nvPr>
        </p:nvGraphicFramePr>
        <p:xfrm>
          <a:off x="1041857" y="2749651"/>
          <a:ext cx="10046853" cy="2736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3125385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31076" y="931020"/>
            <a:ext cx="7109138" cy="93503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b="1" dirty="0" smtClean="0">
                <a:solidFill>
                  <a:schemeClr val="accent6"/>
                </a:solidFill>
                <a:latin typeface="Calibri" pitchFamily="32" charset="0"/>
              </a:rPr>
              <a:t>Praxe transferu v českém prostředí</a:t>
            </a:r>
            <a:endParaRPr lang="en-GB" altLang="cs-CZ" sz="3200" b="1" dirty="0">
              <a:solidFill>
                <a:schemeClr val="accent6"/>
              </a:solidFill>
              <a:latin typeface="Calibri" pitchFamily="32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685576" y="1866058"/>
            <a:ext cx="8820472" cy="39260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Ochrana duševního vlastnictví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err="1" smtClean="0"/>
              <a:t>PoC</a:t>
            </a:r>
            <a:r>
              <a:rPr lang="cs-CZ" sz="2400" dirty="0" smtClean="0"/>
              <a:t> aktivity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V</a:t>
            </a:r>
            <a:r>
              <a:rPr lang="cs-CZ" sz="2400" dirty="0" smtClean="0"/>
              <a:t>ytvoření efektivní sítě podpory do praxe (vnitřní systém CTT, platformy – příklady zapojení KTT JU Transfera.cz; L.E.S.I.; ASTP Proton; ITTN)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Intenzivní spolupráce s regionálními hráči (VTP; JHK, </a:t>
            </a:r>
            <a:r>
              <a:rPr lang="cs-CZ" sz="2400" dirty="0" err="1" smtClean="0"/>
              <a:t>CzechInvest</a:t>
            </a:r>
            <a:r>
              <a:rPr lang="cs-CZ" sz="2400" dirty="0" smtClean="0"/>
              <a:t>, AK a případná další profesní uskupení)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Aktivní komunikace nabídka, poptávka – s firmami v oboru výsledků </a:t>
            </a:r>
            <a:r>
              <a:rPr lang="cs-CZ" sz="2400" dirty="0" err="1" smtClean="0"/>
              <a:t>VaV</a:t>
            </a:r>
            <a:r>
              <a:rPr lang="cs-CZ" sz="2400" dirty="0" smtClean="0"/>
              <a:t> jednotlivých fakult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 smtClean="0"/>
              <a:t>Dotační politika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7583" y="116632"/>
            <a:ext cx="4610100" cy="8143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1291" y="5792152"/>
            <a:ext cx="4812030" cy="106584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904742" y="62089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00034"/>
                </a:solidFill>
              </a:rPr>
              <a:t>www.</a:t>
            </a:r>
            <a:r>
              <a:rPr lang="cs-CZ" sz="2400" b="1" dirty="0"/>
              <a:t>j</a:t>
            </a:r>
            <a:r>
              <a:rPr lang="cs-CZ" sz="2400" b="1" dirty="0">
                <a:solidFill>
                  <a:srgbClr val="E00034"/>
                </a:solidFill>
              </a:rPr>
              <a:t>ctt.cz</a:t>
            </a:r>
          </a:p>
        </p:txBody>
      </p:sp>
    </p:spTree>
    <p:extLst>
      <p:ext uri="{BB962C8B-B14F-4D97-AF65-F5344CB8AC3E}">
        <p14:creationId xmlns:p14="http://schemas.microsoft.com/office/powerpoint/2010/main" xmlns="" val="3095729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020"/>
            <a:ext cx="10515600" cy="5245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3200" b="1" dirty="0" smtClean="0">
                <a:solidFill>
                  <a:schemeClr val="accent6"/>
                </a:solidFill>
                <a:latin typeface="Calibri" pitchFamily="32" charset="0"/>
              </a:rPr>
              <a:t>Motivace vědeckých pracovníků</a:t>
            </a:r>
            <a:endParaRPr lang="cs-CZ" sz="3200" b="1" dirty="0" smtClean="0"/>
          </a:p>
          <a:p>
            <a:pPr marL="0" indent="0" algn="ctr">
              <a:buNone/>
            </a:pPr>
            <a:r>
              <a:rPr lang="cs-CZ" sz="1800" b="1" dirty="0" smtClean="0"/>
              <a:t>Rozdělení </a:t>
            </a:r>
            <a:r>
              <a:rPr lang="cs-CZ" sz="1800" b="1" dirty="0"/>
              <a:t>zisku z licencí na </a:t>
            </a:r>
            <a:r>
              <a:rPr lang="cs-CZ" sz="1800" b="1" dirty="0" smtClean="0"/>
              <a:t>JU – motivace vědců</a:t>
            </a:r>
            <a:endParaRPr lang="cs-CZ" sz="1800" b="1" dirty="0"/>
          </a:p>
          <a:p>
            <a:pPr marL="0" indent="0">
              <a:buNone/>
            </a:pPr>
            <a:r>
              <a:rPr lang="cs-CZ" sz="1400" dirty="0" smtClean="0"/>
              <a:t>	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	Opatření </a:t>
            </a:r>
            <a:r>
              <a:rPr lang="cs-CZ" sz="1400" dirty="0"/>
              <a:t>rektora_</a:t>
            </a:r>
            <a:r>
              <a:rPr lang="en-US" sz="1400" dirty="0"/>
              <a:t>R 274/2014</a:t>
            </a:r>
            <a:endParaRPr lang="cs-CZ" sz="1400" dirty="0"/>
          </a:p>
          <a:p>
            <a:pPr marL="0" indent="0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1797583" y="116632"/>
            <a:ext cx="8696220" cy="6394440"/>
            <a:chOff x="255762" y="332656"/>
            <a:chExt cx="8696220" cy="639444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39952" y="5661248"/>
              <a:ext cx="4812030" cy="106584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421110" y="5963339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E00034"/>
                  </a:solidFill>
                </a:rPr>
                <a:t>www.</a:t>
              </a:r>
              <a:r>
                <a:rPr lang="cs-CZ" sz="2400" b="1" dirty="0"/>
                <a:t>j</a:t>
              </a:r>
              <a:r>
                <a:rPr lang="cs-CZ" sz="2400" b="1" dirty="0">
                  <a:solidFill>
                    <a:srgbClr val="E00034"/>
                  </a:solidFill>
                </a:rPr>
                <a:t>ctt.cz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5762" y="332656"/>
              <a:ext cx="4610100" cy="814388"/>
            </a:xfrm>
            <a:prstGeom prst="rect">
              <a:avLst/>
            </a:prstGeom>
          </p:spPr>
        </p:pic>
      </p:grpSp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0381720"/>
              </p:ext>
            </p:extLst>
          </p:nvPr>
        </p:nvGraphicFramePr>
        <p:xfrm>
          <a:off x="1797583" y="2790461"/>
          <a:ext cx="8352927" cy="232065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48738"/>
                <a:gridCol w="1815636"/>
                <a:gridCol w="1564858"/>
                <a:gridCol w="1421412"/>
                <a:gridCol w="1702283"/>
              </a:tblGrid>
              <a:tr h="6802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Čistý</a:t>
                      </a:r>
                      <a:r>
                        <a:rPr lang="cs-CZ" sz="1200" spc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výnos JU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</a:rPr>
                        <a:t>Výše odměny původci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</a:rPr>
                        <a:t>Podíl pracoviště původce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Podíl</a:t>
                      </a:r>
                      <a:r>
                        <a:rPr lang="cs-CZ" sz="1200" spc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KTT JU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</a:rPr>
                        <a:t>Příspěvek</a:t>
                      </a:r>
                      <a:r>
                        <a:rPr lang="cs-CZ" sz="1200" spc="100" baseline="0" dirty="0" smtClean="0">
                          <a:effectLst/>
                        </a:rPr>
                        <a:t> do licenčního fondu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431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</a:rPr>
                        <a:t>Do 100</a:t>
                      </a:r>
                      <a:r>
                        <a:rPr lang="cs-CZ" sz="1200" spc="100" baseline="0" dirty="0" smtClean="0">
                          <a:effectLst/>
                        </a:rPr>
                        <a:t> tis.</a:t>
                      </a:r>
                      <a:r>
                        <a:rPr lang="en-US" sz="1200" spc="100" dirty="0" smtClean="0">
                          <a:effectLst/>
                        </a:rPr>
                        <a:t>CZK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70%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10% 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10% 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10% 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431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100 000 CZK </a:t>
                      </a:r>
                      <a:r>
                        <a:rPr lang="cs-CZ" sz="1200" spc="100" dirty="0" smtClean="0">
                          <a:effectLst/>
                        </a:rPr>
                        <a:t>do</a:t>
                      </a:r>
                      <a:r>
                        <a:rPr lang="en-US" sz="1200" spc="100" dirty="0" smtClean="0">
                          <a:effectLst/>
                        </a:rPr>
                        <a:t> </a:t>
                      </a:r>
                      <a:r>
                        <a:rPr lang="en-US" sz="1200" spc="100" dirty="0">
                          <a:effectLst/>
                        </a:rPr>
                        <a:t>1 mil. CZK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55% 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20% </a:t>
                      </a:r>
                      <a:br>
                        <a:rPr lang="en-US" sz="1200" spc="100" dirty="0">
                          <a:effectLst/>
                        </a:rPr>
                      </a:b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15%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10% 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431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spc="100" dirty="0" smtClean="0">
                          <a:effectLst/>
                        </a:rPr>
                        <a:t>nad</a:t>
                      </a:r>
                      <a:r>
                        <a:rPr lang="en-US" sz="1200" spc="100" dirty="0" smtClean="0">
                          <a:effectLst/>
                        </a:rPr>
                        <a:t> </a:t>
                      </a:r>
                      <a:r>
                        <a:rPr lang="en-US" sz="1200" spc="100" dirty="0">
                          <a:effectLst/>
                        </a:rPr>
                        <a:t>1 </a:t>
                      </a:r>
                      <a:r>
                        <a:rPr lang="en-US" sz="1200" spc="100" dirty="0" err="1" smtClean="0">
                          <a:effectLst/>
                        </a:rPr>
                        <a:t>milion</a:t>
                      </a:r>
                      <a:r>
                        <a:rPr lang="en-US" sz="1200" spc="100" dirty="0" smtClean="0">
                          <a:effectLst/>
                        </a:rPr>
                        <a:t> </a:t>
                      </a:r>
                      <a:r>
                        <a:rPr lang="en-US" sz="1200" spc="100" dirty="0">
                          <a:effectLst/>
                        </a:rPr>
                        <a:t>CZK 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40%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>
                          <a:effectLst/>
                        </a:rPr>
                        <a:t>34%</a:t>
                      </a:r>
                      <a:endParaRPr lang="cs-CZ" sz="1200" spc="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20% </a:t>
                      </a:r>
                      <a:br>
                        <a:rPr lang="en-US" sz="1200" spc="100" dirty="0">
                          <a:effectLst/>
                        </a:rPr>
                      </a:b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spc="100" dirty="0">
                          <a:effectLst/>
                        </a:rPr>
                        <a:t>6%</a:t>
                      </a:r>
                      <a:endParaRPr lang="cs-CZ" sz="1200" spc="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1582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703</Words>
  <Application>Microsoft Office PowerPoint</Application>
  <PresentationFormat>Vlastní</PresentationFormat>
  <Paragraphs>248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Snímek 1</vt:lpstr>
      <vt:lpstr> Definice pojmu TRANSFER TECHNOLOGIÍ</vt:lpstr>
      <vt:lpstr>Historické kořeny TRANSFERU TECHNOLOGIÍ – I.</vt:lpstr>
      <vt:lpstr>Historické kořeny TRANSFERU TECHNOLOGIÍ – II.</vt:lpstr>
      <vt:lpstr> CENTRA TRANSFERU TECHNOLOGIÍ v ČR </vt:lpstr>
      <vt:lpstr>        Přehled míst center transferu v ČR k 30.04.2015  Pozn: v jednom místě je i více CTT</vt:lpstr>
      <vt:lpstr>Schéma fází procesu transferu</vt:lpstr>
      <vt:lpstr>Praxe transferu v českém prostředí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Štemberková Růžena RNDr.</dc:creator>
  <cp:lastModifiedBy>pc</cp:lastModifiedBy>
  <cp:revision>12</cp:revision>
  <dcterms:created xsi:type="dcterms:W3CDTF">2017-08-18T06:16:59Z</dcterms:created>
  <dcterms:modified xsi:type="dcterms:W3CDTF">2017-08-23T05:16:45Z</dcterms:modified>
</cp:coreProperties>
</file>