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14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7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03BCC-A46C-4D81-B01A-64BB3E9F68B4}" type="datetimeFigureOut">
              <a:rPr lang="cs-CZ" smtClean="0"/>
              <a:pPr/>
              <a:t>4.9.2017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EC926-09C3-45DC-AD0F-809B438AB7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51896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03BCC-A46C-4D81-B01A-64BB3E9F68B4}" type="datetimeFigureOut">
              <a:rPr lang="cs-CZ" smtClean="0"/>
              <a:pPr/>
              <a:t>4.9.2017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EC926-09C3-45DC-AD0F-809B438AB7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85641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03BCC-A46C-4D81-B01A-64BB3E9F68B4}" type="datetimeFigureOut">
              <a:rPr lang="cs-CZ" smtClean="0"/>
              <a:pPr/>
              <a:t>4.9.2017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EC926-09C3-45DC-AD0F-809B438AB7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2920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03BCC-A46C-4D81-B01A-64BB3E9F68B4}" type="datetimeFigureOut">
              <a:rPr lang="cs-CZ" smtClean="0"/>
              <a:pPr/>
              <a:t>4.9.2017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EC926-09C3-45DC-AD0F-809B438AB7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535807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03BCC-A46C-4D81-B01A-64BB3E9F68B4}" type="datetimeFigureOut">
              <a:rPr lang="cs-CZ" smtClean="0"/>
              <a:pPr/>
              <a:t>4.9.2017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EC926-09C3-45DC-AD0F-809B438AB7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4978903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03BCC-A46C-4D81-B01A-64BB3E9F68B4}" type="datetimeFigureOut">
              <a:rPr lang="cs-CZ" smtClean="0"/>
              <a:pPr/>
              <a:t>4.9.2017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EC926-09C3-45DC-AD0F-809B438AB7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21378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03BCC-A46C-4D81-B01A-64BB3E9F68B4}" type="datetimeFigureOut">
              <a:rPr lang="cs-CZ" smtClean="0"/>
              <a:pPr/>
              <a:t>4.9.2017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EC926-09C3-45DC-AD0F-809B438AB7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080793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03BCC-A46C-4D81-B01A-64BB3E9F68B4}" type="datetimeFigureOut">
              <a:rPr lang="cs-CZ" smtClean="0"/>
              <a:pPr/>
              <a:t>4.9.2017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EC926-09C3-45DC-AD0F-809B438AB7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36771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03BCC-A46C-4D81-B01A-64BB3E9F68B4}" type="datetimeFigureOut">
              <a:rPr lang="cs-CZ" smtClean="0"/>
              <a:pPr/>
              <a:t>4.9.2017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EC926-09C3-45DC-AD0F-809B438AB7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65881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03BCC-A46C-4D81-B01A-64BB3E9F68B4}" type="datetimeFigureOut">
              <a:rPr lang="cs-CZ" smtClean="0"/>
              <a:pPr/>
              <a:t>4.9.2017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EC926-09C3-45DC-AD0F-809B438AB7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0289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03BCC-A46C-4D81-B01A-64BB3E9F68B4}" type="datetimeFigureOut">
              <a:rPr lang="cs-CZ" smtClean="0"/>
              <a:pPr/>
              <a:t>4.9.2017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EC926-09C3-45DC-AD0F-809B438AB7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61883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03BCC-A46C-4D81-B01A-64BB3E9F68B4}" type="datetimeFigureOut">
              <a:rPr lang="cs-CZ" smtClean="0"/>
              <a:pPr/>
              <a:t>4.9.2017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EC926-09C3-45DC-AD0F-809B438AB7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14176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03BCC-A46C-4D81-B01A-64BB3E9F68B4}" type="datetimeFigureOut">
              <a:rPr lang="cs-CZ" smtClean="0"/>
              <a:pPr/>
              <a:t>4.9.2017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EC926-09C3-45DC-AD0F-809B438AB7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15731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03BCC-A46C-4D81-B01A-64BB3E9F68B4}" type="datetimeFigureOut">
              <a:rPr lang="cs-CZ" smtClean="0"/>
              <a:pPr/>
              <a:t>4.9.2017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EC926-09C3-45DC-AD0F-809B438AB7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44313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03BCC-A46C-4D81-B01A-64BB3E9F68B4}" type="datetimeFigureOut">
              <a:rPr lang="cs-CZ" smtClean="0"/>
              <a:pPr/>
              <a:t>4.9.2017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EC926-09C3-45DC-AD0F-809B438AB7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74780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03BCC-A46C-4D81-B01A-64BB3E9F68B4}" type="datetimeFigureOut">
              <a:rPr lang="cs-CZ" smtClean="0"/>
              <a:pPr/>
              <a:t>4.9.2017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EC926-09C3-45DC-AD0F-809B438AB7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4431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03BCC-A46C-4D81-B01A-64BB3E9F68B4}" type="datetimeFigureOut">
              <a:rPr lang="cs-CZ" smtClean="0"/>
              <a:pPr/>
              <a:t>4.9.2017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A1EC926-09C3-45DC-AD0F-809B438AB7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29391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POSTUP IMPLEMENTACE PROGRAMU SLUŽBY INFRASTRUKTURY OPPIK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Petr Porák, MPO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51519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Postup </a:t>
            </a:r>
            <a:r>
              <a:rPr lang="cs-CZ" dirty="0" smtClean="0"/>
              <a:t>implementace programu Služby </a:t>
            </a:r>
            <a:r>
              <a:rPr lang="cs-CZ" dirty="0"/>
              <a:t>infrastruktury OPPIK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3" y="2160589"/>
            <a:ext cx="8993139" cy="4198647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Doposud vyhlášeny čtyři výzvy plošné s celkovou alokací 4,25 mld. Kč a dvě výzvy ITI (Hradec Králové a Pardubice, Olomouc) s celkovou alokací 420,5 mil. Kč.</a:t>
            </a:r>
          </a:p>
          <a:p>
            <a:r>
              <a:rPr lang="cs-CZ" dirty="0" smtClean="0"/>
              <a:t>Ukončeno bylo hodnocení dvou výzev plošných.</a:t>
            </a:r>
          </a:p>
          <a:p>
            <a:r>
              <a:rPr lang="cs-CZ" b="1" dirty="0">
                <a:solidFill>
                  <a:schemeClr val="tx1"/>
                </a:solidFill>
              </a:rPr>
              <a:t>První výzva (</a:t>
            </a:r>
            <a:r>
              <a:rPr lang="cs-CZ" b="1" dirty="0" smtClean="0">
                <a:solidFill>
                  <a:schemeClr val="tx1"/>
                </a:solidFill>
              </a:rPr>
              <a:t>alokace </a:t>
            </a:r>
            <a:r>
              <a:rPr lang="cs-CZ" b="1" dirty="0">
                <a:solidFill>
                  <a:schemeClr val="tx1"/>
                </a:solidFill>
              </a:rPr>
              <a:t>1,4 mld. Kč) 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Ukončeno hodnocení, schváleno 11 projektů s celkovou dotací 411 mil. Kč.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V současnosti probíhá vydávání Rozhodnutí o poskytnutí dotace; doposud vydáno celkem 10 Rozhodnutí v objemu 400 mil. Kč.</a:t>
            </a:r>
          </a:p>
          <a:p>
            <a:r>
              <a:rPr lang="cs-CZ" b="1" dirty="0">
                <a:solidFill>
                  <a:schemeClr val="tx1"/>
                </a:solidFill>
              </a:rPr>
              <a:t>Druhá výzva (alokace 700 mil. Kč)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Ukončeno hodnocení, schváleno 9 projektů s celkovou dotací 451 mil. Kč.</a:t>
            </a:r>
          </a:p>
          <a:p>
            <a:r>
              <a:rPr lang="cs-CZ" b="1" dirty="0">
                <a:solidFill>
                  <a:schemeClr val="tx1"/>
                </a:solidFill>
              </a:rPr>
              <a:t>Třetí výzva (alokace 1,75 mld. Kč)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Příjem žádostí  </a:t>
            </a:r>
            <a:r>
              <a:rPr lang="cs-CZ" dirty="0"/>
              <a:t>ukončen 28. 4. 2017, podáno 19 žádostí za 1,1 mld. </a:t>
            </a:r>
            <a:r>
              <a:rPr lang="cs-CZ" dirty="0" smtClean="0"/>
              <a:t>Kč</a:t>
            </a:r>
          </a:p>
          <a:p>
            <a:pPr lvl="1"/>
            <a:r>
              <a:rPr lang="cs-CZ" dirty="0" smtClean="0"/>
              <a:t>Ve Výzvě III. </a:t>
            </a:r>
            <a:r>
              <a:rPr lang="cs-CZ" dirty="0"/>
              <a:t>s</a:t>
            </a:r>
            <a:r>
              <a:rPr lang="cs-CZ" dirty="0" smtClean="0"/>
              <a:t>chváleno 14 žádostí z 19 s celkovým objemem 698 mil. Kč.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Doposud </a:t>
            </a:r>
            <a:r>
              <a:rPr lang="cs-CZ" dirty="0"/>
              <a:t>v</a:t>
            </a:r>
            <a:r>
              <a:rPr lang="cs-CZ" dirty="0" smtClean="0"/>
              <a:t>ydáno 13 Rozhodnutí o poskytnutí dotace.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Doposud proplaceno 6,8 mil. Kč.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83726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poznatky z implementace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Nedostatečný zájem univerzit a municipalit (75%, resp. 50 % dotace je zřejmě málo, ale kýžených 110 % neumíme).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Nezájem z ekonomicky zaostávajících regionů (Karlovarsko, Ústecko).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Pomalý postup hodnocení se podařilo MPO zrychlit, realizace projektů je však stále velmi pomalá; vše nelze svést na vysokou administrativní náročnost (výběrová řízení, stavební řízení apod.)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Na základě nízkého zájmu došlo k realokaci prostředků.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V rámci ITI lze očekávat projekty zejména na Moravě; Ústí a Karlovy Vary ITI nemají.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41661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 a trpělivost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Ing. Petr Porák </a:t>
            </a:r>
          </a:p>
          <a:p>
            <a:r>
              <a:rPr lang="cs-CZ" smtClean="0"/>
              <a:t>porak@mpo.cz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14202513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151</TotalTime>
  <Words>286</Words>
  <Application>Microsoft Office PowerPoint</Application>
  <PresentationFormat>Vlastní</PresentationFormat>
  <Paragraphs>24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Faseta</vt:lpstr>
      <vt:lpstr>POSTUP IMPLEMENTACE PROGRAMU SLUŽBY INFRASTRUKTURY OPPIK</vt:lpstr>
      <vt:lpstr>Postup implementace programu Služby infrastruktury OPPIK</vt:lpstr>
      <vt:lpstr>Hlavní poznatky z implementace</vt:lpstr>
      <vt:lpstr>Děkuji za pozornost a trpělivost</vt:lpstr>
    </vt:vector>
  </TitlesOfParts>
  <Company>Ministerstvo průmyslu a obchodu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Postup IMPLEMENTACE PROGRAMU SLUŽBY infrastruktury OPPIK</dc:title>
  <dc:creator>Porák Petr</dc:creator>
  <cp:lastModifiedBy>pc</cp:lastModifiedBy>
  <cp:revision>9</cp:revision>
  <dcterms:created xsi:type="dcterms:W3CDTF">2017-09-01T11:44:28Z</dcterms:created>
  <dcterms:modified xsi:type="dcterms:W3CDTF">2017-09-04T09:50:46Z</dcterms:modified>
</cp:coreProperties>
</file>