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9" r:id="rId4"/>
    <p:sldId id="281" r:id="rId5"/>
    <p:sldId id="282" r:id="rId6"/>
    <p:sldId id="307" r:id="rId7"/>
    <p:sldId id="304" r:id="rId8"/>
    <p:sldId id="305" r:id="rId9"/>
    <p:sldId id="288" r:id="rId10"/>
    <p:sldId id="293" r:id="rId11"/>
    <p:sldId id="296" r:id="rId12"/>
    <p:sldId id="298" r:id="rId13"/>
    <p:sldId id="303" r:id="rId14"/>
    <p:sldId id="300" r:id="rId15"/>
    <p:sldId id="302" r:id="rId16"/>
    <p:sldId id="294" r:id="rId17"/>
    <p:sldId id="259" r:id="rId18"/>
  </p:sldIdLst>
  <p:sldSz cx="9144000" cy="6858000" type="screen4x3"/>
  <p:notesSz cx="6794500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bayová Kateřina" initials="DK" lastIdx="1" clrIdx="0">
    <p:extLst>
      <p:ext uri="{19B8F6BF-5375-455C-9EA6-DF929625EA0E}">
        <p15:presenceInfo xmlns:p15="http://schemas.microsoft.com/office/powerpoint/2012/main" userId="Dobayová Kateř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2E60"/>
    <a:srgbClr val="4066AA"/>
    <a:srgbClr val="73BB81"/>
    <a:srgbClr val="B1CA34"/>
    <a:srgbClr val="DB002E"/>
    <a:srgbClr val="BF3187"/>
    <a:srgbClr val="652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3" autoAdjust="0"/>
    <p:restoredTop sz="75059" autoAdjust="0"/>
  </p:normalViewPr>
  <p:slideViewPr>
    <p:cSldViewPr>
      <p:cViewPr varScale="1">
        <p:scale>
          <a:sx n="65" d="100"/>
          <a:sy n="65" d="100"/>
        </p:scale>
        <p:origin x="185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20C24-767D-4A97-9317-5898FCDD561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979A585-600E-4BDB-9699-0B3D25C77040}">
      <dgm:prSet phldrT="[Text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pPr algn="ctr"/>
          <a:endParaRPr lang="cs-CZ" sz="1050" b="1" dirty="0"/>
        </a:p>
        <a:p>
          <a:pPr algn="ctr"/>
          <a:r>
            <a:rPr lang="cs-CZ" sz="2000" b="1" dirty="0">
              <a:latin typeface="Calibri" panose="020F0502020204030204" pitchFamily="34" charset="0"/>
            </a:rPr>
            <a:t>Vyhlášení</a:t>
          </a:r>
        </a:p>
      </dgm:t>
    </dgm:pt>
    <dgm:pt modelId="{A17F36C6-B4EC-494A-A853-481B03FCFC59}" type="parTrans" cxnId="{7DC7613E-9437-45C5-9A39-CB43E77ACF06}">
      <dgm:prSet/>
      <dgm:spPr/>
      <dgm:t>
        <a:bodyPr/>
        <a:lstStyle/>
        <a:p>
          <a:endParaRPr lang="cs-CZ"/>
        </a:p>
      </dgm:t>
    </dgm:pt>
    <dgm:pt modelId="{F22897E7-39CC-4939-8D9C-3F3BC664DA20}" type="sibTrans" cxnId="{7DC7613E-9437-45C5-9A39-CB43E77ACF06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B9FF20E8-808D-4E32-8692-CE2DD67C4D07}">
      <dgm:prSet phldrT="[Text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cs-CZ" sz="2000" b="1" dirty="0">
              <a:latin typeface="Calibri" panose="020F0502020204030204" pitchFamily="34" charset="0"/>
            </a:rPr>
            <a:t>Příjem </a:t>
          </a:r>
          <a:br>
            <a:rPr lang="cs-CZ" sz="2000" b="1" dirty="0">
              <a:latin typeface="Calibri" panose="020F0502020204030204" pitchFamily="34" charset="0"/>
            </a:rPr>
          </a:br>
          <a:r>
            <a:rPr lang="cs-CZ" sz="2000" b="1" dirty="0">
              <a:latin typeface="Calibri" panose="020F0502020204030204" pitchFamily="34" charset="0"/>
            </a:rPr>
            <a:t>žádostí</a:t>
          </a:r>
        </a:p>
      </dgm:t>
    </dgm:pt>
    <dgm:pt modelId="{98121F74-1F69-41A9-BC4F-5045226BB75F}" type="parTrans" cxnId="{EA77D34A-55A9-4424-8686-A010AD3FBC05}">
      <dgm:prSet/>
      <dgm:spPr/>
      <dgm:t>
        <a:bodyPr/>
        <a:lstStyle/>
        <a:p>
          <a:endParaRPr lang="cs-CZ"/>
        </a:p>
      </dgm:t>
    </dgm:pt>
    <dgm:pt modelId="{6A0552EE-F3C2-4D82-97A3-E7085620CD40}" type="sibTrans" cxnId="{EA77D34A-55A9-4424-8686-A010AD3FBC05}">
      <dgm:prSet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B26ED291-FA56-4307-9D86-00F06995EDC2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dirty="0">
              <a:solidFill>
                <a:srgbClr val="002E60"/>
              </a:solidFill>
              <a:latin typeface="Calibri" panose="020F0502020204030204" pitchFamily="34" charset="0"/>
            </a:rPr>
            <a:t>Výzva I -      4.1.2016</a:t>
          </a:r>
        </a:p>
      </dgm:t>
    </dgm:pt>
    <dgm:pt modelId="{C363A0C5-D76E-4BB3-B7BE-E9B3BA84BAC5}" type="parTrans" cxnId="{2498FBDD-CDD1-4677-80A7-407EF142D657}">
      <dgm:prSet/>
      <dgm:spPr/>
      <dgm:t>
        <a:bodyPr/>
        <a:lstStyle/>
        <a:p>
          <a:endParaRPr lang="cs-CZ"/>
        </a:p>
      </dgm:t>
    </dgm:pt>
    <dgm:pt modelId="{EE3C230D-0950-4542-9AE6-0766B7A24915}" type="sibTrans" cxnId="{2498FBDD-CDD1-4677-80A7-407EF142D657}">
      <dgm:prSet/>
      <dgm:spPr/>
      <dgm:t>
        <a:bodyPr/>
        <a:lstStyle/>
        <a:p>
          <a:endParaRPr lang="cs-CZ"/>
        </a:p>
      </dgm:t>
    </dgm:pt>
    <dgm:pt modelId="{19FBFE0F-88A0-47A0-9BF6-CF00161AB73A}">
      <dgm:prSet phldrT="[Text]"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cs-CZ" sz="2000" b="1" dirty="0">
              <a:latin typeface="Calibri" panose="020F0502020204030204" pitchFamily="34" charset="0"/>
            </a:rPr>
            <a:t>Ukončení příjmu žádostí</a:t>
          </a:r>
        </a:p>
      </dgm:t>
    </dgm:pt>
    <dgm:pt modelId="{5B6D9CD9-1E6C-4228-933C-C65E4634BBF4}" type="parTrans" cxnId="{14A70736-4E1B-44BF-90E0-AA056E079A63}">
      <dgm:prSet/>
      <dgm:spPr/>
      <dgm:t>
        <a:bodyPr/>
        <a:lstStyle/>
        <a:p>
          <a:endParaRPr lang="cs-CZ"/>
        </a:p>
      </dgm:t>
    </dgm:pt>
    <dgm:pt modelId="{6F1E51C2-40E6-408F-9925-4DBE55A54E4E}" type="sibTrans" cxnId="{14A70736-4E1B-44BF-90E0-AA056E079A63}">
      <dgm:prSet/>
      <dgm:spPr/>
      <dgm:t>
        <a:bodyPr/>
        <a:lstStyle/>
        <a:p>
          <a:endParaRPr lang="cs-CZ"/>
        </a:p>
      </dgm:t>
    </dgm:pt>
    <dgm:pt modelId="{71241884-DFF0-4D53-A951-9A8B00851474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dirty="0">
              <a:solidFill>
                <a:srgbClr val="002E60"/>
              </a:solidFill>
              <a:latin typeface="Calibri" panose="020F0502020204030204" pitchFamily="34" charset="0"/>
            </a:rPr>
            <a:t>Výzva I -    15.12.2015</a:t>
          </a:r>
        </a:p>
      </dgm:t>
    </dgm:pt>
    <dgm:pt modelId="{DBA158B0-5BF3-4573-85F5-74931FBC9B59}" type="parTrans" cxnId="{AF2CFD85-FD30-4E77-A513-05167B58D9EF}">
      <dgm:prSet/>
      <dgm:spPr/>
      <dgm:t>
        <a:bodyPr/>
        <a:lstStyle/>
        <a:p>
          <a:endParaRPr lang="cs-CZ"/>
        </a:p>
      </dgm:t>
    </dgm:pt>
    <dgm:pt modelId="{C9EBEDB1-7FE7-4496-A08F-842E7FA3D735}" type="sibTrans" cxnId="{AF2CFD85-FD30-4E77-A513-05167B58D9EF}">
      <dgm:prSet/>
      <dgm:spPr/>
      <dgm:t>
        <a:bodyPr/>
        <a:lstStyle/>
        <a:p>
          <a:endParaRPr lang="cs-CZ"/>
        </a:p>
      </dgm:t>
    </dgm:pt>
    <dgm:pt modelId="{06E44999-CB90-41D2-95C5-B2AEFF8C128F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dirty="0">
              <a:solidFill>
                <a:srgbClr val="002E60"/>
              </a:solidFill>
              <a:latin typeface="Calibri" panose="020F0502020204030204" pitchFamily="34" charset="0"/>
            </a:rPr>
            <a:t>Výzva I -      4.5.2016</a:t>
          </a:r>
        </a:p>
      </dgm:t>
    </dgm:pt>
    <dgm:pt modelId="{AD562A6A-54A1-4B81-B582-AD392B6B04AA}" type="parTrans" cxnId="{1AEDF183-B12D-4719-AD44-0B440B286739}">
      <dgm:prSet/>
      <dgm:spPr/>
      <dgm:t>
        <a:bodyPr/>
        <a:lstStyle/>
        <a:p>
          <a:endParaRPr lang="cs-CZ"/>
        </a:p>
      </dgm:t>
    </dgm:pt>
    <dgm:pt modelId="{B2B9D344-7D9B-4D79-97CD-03B17DA1E188}" type="sibTrans" cxnId="{1AEDF183-B12D-4719-AD44-0B440B286739}">
      <dgm:prSet/>
      <dgm:spPr/>
      <dgm:t>
        <a:bodyPr/>
        <a:lstStyle/>
        <a:p>
          <a:endParaRPr lang="cs-CZ"/>
        </a:p>
      </dgm:t>
    </dgm:pt>
    <dgm:pt modelId="{5E8EC15B-6732-44A0-A6CB-7D8ADF2C98E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dirty="0">
              <a:solidFill>
                <a:srgbClr val="002E60"/>
              </a:solidFill>
              <a:latin typeface="Calibri" panose="020F0502020204030204" pitchFamily="34" charset="0"/>
            </a:rPr>
            <a:t>Výzva II -   31.5.2016</a:t>
          </a:r>
        </a:p>
      </dgm:t>
    </dgm:pt>
    <dgm:pt modelId="{AB82345C-935E-4954-A93D-52146D518393}" type="parTrans" cxnId="{FB2D8B22-601B-4FEF-BBD6-79A2F413DCBF}">
      <dgm:prSet/>
      <dgm:spPr/>
      <dgm:t>
        <a:bodyPr/>
        <a:lstStyle/>
        <a:p>
          <a:endParaRPr lang="cs-CZ"/>
        </a:p>
      </dgm:t>
    </dgm:pt>
    <dgm:pt modelId="{6EE19AD0-C67A-4DA7-9325-F5A688339292}" type="sibTrans" cxnId="{FB2D8B22-601B-4FEF-BBD6-79A2F413DCBF}">
      <dgm:prSet/>
      <dgm:spPr/>
      <dgm:t>
        <a:bodyPr/>
        <a:lstStyle/>
        <a:p>
          <a:endParaRPr lang="cs-CZ"/>
        </a:p>
      </dgm:t>
    </dgm:pt>
    <dgm:pt modelId="{71DA8B41-1FE0-4423-898B-FD1AF79A719B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dirty="0">
              <a:solidFill>
                <a:srgbClr val="002E60"/>
              </a:solidFill>
              <a:latin typeface="Calibri" panose="020F0502020204030204" pitchFamily="34" charset="0"/>
            </a:rPr>
            <a:t>Výzva II -   15.6.2016</a:t>
          </a:r>
        </a:p>
      </dgm:t>
    </dgm:pt>
    <dgm:pt modelId="{33F864E0-DD44-4FB7-9A3F-FBB51F503739}" type="parTrans" cxnId="{6E4339E2-6777-49F9-A9BC-25B7510E36F3}">
      <dgm:prSet/>
      <dgm:spPr/>
      <dgm:t>
        <a:bodyPr/>
        <a:lstStyle/>
        <a:p>
          <a:endParaRPr lang="cs-CZ"/>
        </a:p>
      </dgm:t>
    </dgm:pt>
    <dgm:pt modelId="{6DB3E448-9FD2-4838-A570-4C410F49E2EC}" type="sibTrans" cxnId="{6E4339E2-6777-49F9-A9BC-25B7510E36F3}">
      <dgm:prSet/>
      <dgm:spPr/>
      <dgm:t>
        <a:bodyPr/>
        <a:lstStyle/>
        <a:p>
          <a:endParaRPr lang="cs-CZ"/>
        </a:p>
      </dgm:t>
    </dgm:pt>
    <dgm:pt modelId="{1F791CBB-4CB7-42F4-B4BF-EE59A178F166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dirty="0">
              <a:solidFill>
                <a:srgbClr val="002E60"/>
              </a:solidFill>
              <a:latin typeface="Calibri" panose="020F0502020204030204" pitchFamily="34" charset="0"/>
            </a:rPr>
            <a:t>Výzva II -   30.9.2016</a:t>
          </a:r>
        </a:p>
      </dgm:t>
    </dgm:pt>
    <dgm:pt modelId="{2C6B1BE6-BCF1-4E1C-8FCA-32D10247405E}" type="parTrans" cxnId="{1BBFFA48-42BE-4938-9FDC-C290BAC95A4F}">
      <dgm:prSet/>
      <dgm:spPr/>
      <dgm:t>
        <a:bodyPr/>
        <a:lstStyle/>
        <a:p>
          <a:endParaRPr lang="cs-CZ"/>
        </a:p>
      </dgm:t>
    </dgm:pt>
    <dgm:pt modelId="{7932F25C-28EA-4806-9F5B-7F6EBE2D00EF}" type="sibTrans" cxnId="{1BBFFA48-42BE-4938-9FDC-C290BAC95A4F}">
      <dgm:prSet/>
      <dgm:spPr/>
      <dgm:t>
        <a:bodyPr/>
        <a:lstStyle/>
        <a:p>
          <a:endParaRPr lang="cs-CZ"/>
        </a:p>
      </dgm:t>
    </dgm:pt>
    <dgm:pt modelId="{65B83C5E-5D74-4FB6-BAD7-562FC890C6E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dirty="0">
              <a:solidFill>
                <a:srgbClr val="002E60"/>
              </a:solidFill>
              <a:latin typeface="Calibri" panose="020F0502020204030204" pitchFamily="34" charset="0"/>
            </a:rPr>
            <a:t>Výzva III – 28.11.2016</a:t>
          </a:r>
        </a:p>
      </dgm:t>
    </dgm:pt>
    <dgm:pt modelId="{21FFC785-70DB-4F92-8F02-5BE434EFCA71}" type="parTrans" cxnId="{726B426C-4093-4196-B259-BE775D81645F}">
      <dgm:prSet/>
      <dgm:spPr/>
      <dgm:t>
        <a:bodyPr/>
        <a:lstStyle/>
        <a:p>
          <a:endParaRPr lang="cs-CZ"/>
        </a:p>
      </dgm:t>
    </dgm:pt>
    <dgm:pt modelId="{62D140ED-C6BE-412B-84E3-365C35E8FDFB}" type="sibTrans" cxnId="{726B426C-4093-4196-B259-BE775D81645F}">
      <dgm:prSet/>
      <dgm:spPr/>
      <dgm:t>
        <a:bodyPr/>
        <a:lstStyle/>
        <a:p>
          <a:endParaRPr lang="cs-CZ"/>
        </a:p>
      </dgm:t>
    </dgm:pt>
    <dgm:pt modelId="{7D2D39F9-3D2E-4C7F-85C9-B3037AAC4881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dirty="0">
              <a:solidFill>
                <a:srgbClr val="002E60"/>
              </a:solidFill>
              <a:latin typeface="Calibri" panose="020F0502020204030204" pitchFamily="34" charset="0"/>
            </a:rPr>
            <a:t>Výzva III </a:t>
          </a:r>
          <a:r>
            <a:rPr lang="cs-CZ" sz="1600" b="0" dirty="0">
              <a:solidFill>
                <a:srgbClr val="002E60"/>
              </a:solidFill>
              <a:latin typeface="Calibri" panose="020F0502020204030204" pitchFamily="34" charset="0"/>
            </a:rPr>
            <a:t>–   1.2.2017</a:t>
          </a:r>
        </a:p>
      </dgm:t>
    </dgm:pt>
    <dgm:pt modelId="{187BAA3A-77D3-4FFD-931C-DCD2DF344649}" type="parTrans" cxnId="{FD3C771F-88BD-42DC-B222-F0DD16CF7C22}">
      <dgm:prSet/>
      <dgm:spPr/>
      <dgm:t>
        <a:bodyPr/>
        <a:lstStyle/>
        <a:p>
          <a:endParaRPr lang="cs-CZ"/>
        </a:p>
      </dgm:t>
    </dgm:pt>
    <dgm:pt modelId="{2510424B-A350-4268-9BE2-E1C43FDF1263}" type="sibTrans" cxnId="{FD3C771F-88BD-42DC-B222-F0DD16CF7C22}">
      <dgm:prSet/>
      <dgm:spPr/>
      <dgm:t>
        <a:bodyPr/>
        <a:lstStyle/>
        <a:p>
          <a:endParaRPr lang="cs-CZ"/>
        </a:p>
      </dgm:t>
    </dgm:pt>
    <dgm:pt modelId="{6894379F-6A55-4C00-A4FC-3AAF4D38FE54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dirty="0">
              <a:solidFill>
                <a:srgbClr val="002E60"/>
              </a:solidFill>
              <a:latin typeface="Calibri" panose="020F0502020204030204" pitchFamily="34" charset="0"/>
            </a:rPr>
            <a:t>Výzva III </a:t>
          </a:r>
          <a:r>
            <a:rPr lang="cs-CZ" sz="1600" b="0" dirty="0">
              <a:solidFill>
                <a:srgbClr val="002E60"/>
              </a:solidFill>
              <a:latin typeface="Calibri" panose="020F0502020204030204" pitchFamily="34" charset="0"/>
            </a:rPr>
            <a:t>– 28.4.2017</a:t>
          </a:r>
        </a:p>
      </dgm:t>
    </dgm:pt>
    <dgm:pt modelId="{B6C930E0-832A-42BD-A28D-BEBB485ABD5C}" type="parTrans" cxnId="{6EFBB9AF-13D4-433E-A73B-3BE7FBC4A00D}">
      <dgm:prSet/>
      <dgm:spPr/>
      <dgm:t>
        <a:bodyPr/>
        <a:lstStyle/>
        <a:p>
          <a:endParaRPr lang="cs-CZ"/>
        </a:p>
      </dgm:t>
    </dgm:pt>
    <dgm:pt modelId="{819622A1-3772-4212-B04A-8E195C5D0831}" type="sibTrans" cxnId="{6EFBB9AF-13D4-433E-A73B-3BE7FBC4A00D}">
      <dgm:prSet/>
      <dgm:spPr/>
      <dgm:t>
        <a:bodyPr/>
        <a:lstStyle/>
        <a:p>
          <a:endParaRPr lang="cs-CZ"/>
        </a:p>
      </dgm:t>
    </dgm:pt>
    <dgm:pt modelId="{DFBC2431-8F4E-4902-A288-6204F3F724C5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b="1" dirty="0">
              <a:solidFill>
                <a:srgbClr val="002E60"/>
              </a:solidFill>
              <a:latin typeface="Calibri" panose="020F0502020204030204" pitchFamily="34" charset="0"/>
            </a:rPr>
            <a:t>Výzva IV – 4.9.2017</a:t>
          </a:r>
        </a:p>
      </dgm:t>
    </dgm:pt>
    <dgm:pt modelId="{E6EC8E87-AB4F-4BAB-82FF-70DC84E1BD99}" type="parTrans" cxnId="{9E687993-F970-4C26-83E8-67EFC50930A7}">
      <dgm:prSet/>
      <dgm:spPr/>
      <dgm:t>
        <a:bodyPr/>
        <a:lstStyle/>
        <a:p>
          <a:endParaRPr lang="cs-CZ"/>
        </a:p>
      </dgm:t>
    </dgm:pt>
    <dgm:pt modelId="{91CFD41C-7480-4D97-8BCD-65F4E7E47DB2}" type="sibTrans" cxnId="{9E687993-F970-4C26-83E8-67EFC50930A7}">
      <dgm:prSet/>
      <dgm:spPr/>
      <dgm:t>
        <a:bodyPr/>
        <a:lstStyle/>
        <a:p>
          <a:endParaRPr lang="cs-CZ"/>
        </a:p>
      </dgm:t>
    </dgm:pt>
    <dgm:pt modelId="{10F756D9-671D-4BA0-A69D-D23E39B18883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b="1" dirty="0">
              <a:solidFill>
                <a:srgbClr val="002E60"/>
              </a:solidFill>
              <a:latin typeface="Calibri" panose="020F0502020204030204" pitchFamily="34" charset="0"/>
            </a:rPr>
            <a:t>Výzva IV – 7.9.2017</a:t>
          </a:r>
        </a:p>
      </dgm:t>
    </dgm:pt>
    <dgm:pt modelId="{45721C8C-A085-497A-8233-EF3056742701}" type="parTrans" cxnId="{BE6B1C83-0EF9-4E66-A23E-C0032D0BE0AF}">
      <dgm:prSet/>
      <dgm:spPr/>
      <dgm:t>
        <a:bodyPr/>
        <a:lstStyle/>
        <a:p>
          <a:endParaRPr lang="cs-CZ"/>
        </a:p>
      </dgm:t>
    </dgm:pt>
    <dgm:pt modelId="{3B785DD1-4703-43E8-95F3-DBA0A2ADCD08}" type="sibTrans" cxnId="{BE6B1C83-0EF9-4E66-A23E-C0032D0BE0AF}">
      <dgm:prSet/>
      <dgm:spPr/>
      <dgm:t>
        <a:bodyPr/>
        <a:lstStyle/>
        <a:p>
          <a:endParaRPr lang="cs-CZ"/>
        </a:p>
      </dgm:t>
    </dgm:pt>
    <dgm:pt modelId="{9A9099E8-55C3-40AB-B4CF-5DD4E5709D93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cs-CZ" sz="1600" b="1" dirty="0">
              <a:solidFill>
                <a:srgbClr val="002E60"/>
              </a:solidFill>
              <a:latin typeface="Calibri" panose="020F0502020204030204" pitchFamily="34" charset="0"/>
            </a:rPr>
            <a:t>Výzva IV – 22.12.2017</a:t>
          </a:r>
        </a:p>
      </dgm:t>
    </dgm:pt>
    <dgm:pt modelId="{434ECB1A-53C8-4697-90F9-35E57D1C1D2F}" type="parTrans" cxnId="{01EB5902-AAE8-44FE-A423-ACD629DE9EDF}">
      <dgm:prSet/>
      <dgm:spPr/>
      <dgm:t>
        <a:bodyPr/>
        <a:lstStyle/>
        <a:p>
          <a:endParaRPr lang="cs-CZ"/>
        </a:p>
      </dgm:t>
    </dgm:pt>
    <dgm:pt modelId="{0215056F-11B6-46D9-BFBE-E212D265EDD6}" type="sibTrans" cxnId="{01EB5902-AAE8-44FE-A423-ACD629DE9EDF}">
      <dgm:prSet/>
      <dgm:spPr/>
      <dgm:t>
        <a:bodyPr/>
        <a:lstStyle/>
        <a:p>
          <a:endParaRPr lang="cs-CZ"/>
        </a:p>
      </dgm:t>
    </dgm:pt>
    <dgm:pt modelId="{76651415-0F9F-47CC-868B-229E99601E03}" type="pres">
      <dgm:prSet presAssocID="{EF620C24-767D-4A97-9317-5898FCDD5614}" presName="linearFlow" presStyleCnt="0">
        <dgm:presLayoutVars>
          <dgm:dir/>
          <dgm:animLvl val="lvl"/>
          <dgm:resizeHandles val="exact"/>
        </dgm:presLayoutVars>
      </dgm:prSet>
      <dgm:spPr/>
    </dgm:pt>
    <dgm:pt modelId="{4AF9CE67-3E40-4BFA-9DE2-0E5E8C10E33E}" type="pres">
      <dgm:prSet presAssocID="{A979A585-600E-4BDB-9699-0B3D25C77040}" presName="composite" presStyleCnt="0"/>
      <dgm:spPr/>
    </dgm:pt>
    <dgm:pt modelId="{63D1E7D7-0C72-4D04-8688-720FBD863F6E}" type="pres">
      <dgm:prSet presAssocID="{A979A585-600E-4BDB-9699-0B3D25C7704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2BAAF07-3F32-4521-8518-C7B3F39DF03C}" type="pres">
      <dgm:prSet presAssocID="{A979A585-600E-4BDB-9699-0B3D25C77040}" presName="parSh" presStyleLbl="node1" presStyleIdx="0" presStyleCnt="3" custScaleX="113361" custScaleY="72370" custLinFactNeighborX="994" custLinFactNeighborY="-2322"/>
      <dgm:spPr/>
    </dgm:pt>
    <dgm:pt modelId="{2C371076-69B1-4027-B0C9-5051389891CA}" type="pres">
      <dgm:prSet presAssocID="{A979A585-600E-4BDB-9699-0B3D25C77040}" presName="desTx" presStyleLbl="fgAcc1" presStyleIdx="0" presStyleCnt="3" custScaleX="131049" custScaleY="37041" custLinFactNeighborX="8269" custLinFactNeighborY="-19200">
        <dgm:presLayoutVars>
          <dgm:bulletEnabled val="1"/>
        </dgm:presLayoutVars>
      </dgm:prSet>
      <dgm:spPr/>
    </dgm:pt>
    <dgm:pt modelId="{9F13EF85-09B2-4FAE-A023-293D72AC79E5}" type="pres">
      <dgm:prSet presAssocID="{F22897E7-39CC-4939-8D9C-3F3BC664DA20}" presName="sibTrans" presStyleLbl="sibTrans2D1" presStyleIdx="0" presStyleCnt="2" custScaleX="125643" custLinFactNeighborX="-11112" custLinFactNeighborY="24024"/>
      <dgm:spPr/>
    </dgm:pt>
    <dgm:pt modelId="{B9E3CA2E-0B10-4F10-B284-7F6FCD0D16CD}" type="pres">
      <dgm:prSet presAssocID="{F22897E7-39CC-4939-8D9C-3F3BC664DA20}" presName="connTx" presStyleLbl="sibTrans2D1" presStyleIdx="0" presStyleCnt="2"/>
      <dgm:spPr/>
    </dgm:pt>
    <dgm:pt modelId="{FFF7C72D-65A3-4821-A500-648AC47AFEB3}" type="pres">
      <dgm:prSet presAssocID="{B9FF20E8-808D-4E32-8692-CE2DD67C4D07}" presName="composite" presStyleCnt="0"/>
      <dgm:spPr/>
    </dgm:pt>
    <dgm:pt modelId="{E04A0E68-769B-4D55-9DE3-83D270BDEF1D}" type="pres">
      <dgm:prSet presAssocID="{B9FF20E8-808D-4E32-8692-CE2DD67C4D0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EEAB0E9-7465-437A-A78B-E070DBBE7A87}" type="pres">
      <dgm:prSet presAssocID="{B9FF20E8-808D-4E32-8692-CE2DD67C4D07}" presName="parSh" presStyleLbl="node1" presStyleIdx="1" presStyleCnt="3" custScaleX="113361" custScaleY="72370" custLinFactNeighborX="-15298" custLinFactNeighborY="-2247"/>
      <dgm:spPr/>
    </dgm:pt>
    <dgm:pt modelId="{912B3531-1C54-41B2-BFA7-BDAB8390988E}" type="pres">
      <dgm:prSet presAssocID="{B9FF20E8-808D-4E32-8692-CE2DD67C4D07}" presName="desTx" presStyleLbl="fgAcc1" presStyleIdx="1" presStyleCnt="3" custScaleX="124559" custScaleY="37954" custLinFactNeighborX="-8136" custLinFactNeighborY="-18786">
        <dgm:presLayoutVars>
          <dgm:bulletEnabled val="1"/>
        </dgm:presLayoutVars>
      </dgm:prSet>
      <dgm:spPr/>
    </dgm:pt>
    <dgm:pt modelId="{FA9A3743-E9C6-422D-970C-BD9F38E8CF72}" type="pres">
      <dgm:prSet presAssocID="{6A0552EE-F3C2-4D82-97A3-E7085620CD40}" presName="sibTrans" presStyleLbl="sibTrans2D1" presStyleIdx="1" presStyleCnt="2" custScaleX="107665" custLinFactNeighborX="-4074" custLinFactNeighborY="21657"/>
      <dgm:spPr/>
    </dgm:pt>
    <dgm:pt modelId="{F5A1F380-1C8E-4DAA-B1CC-144E7FF81BE3}" type="pres">
      <dgm:prSet presAssocID="{6A0552EE-F3C2-4D82-97A3-E7085620CD40}" presName="connTx" presStyleLbl="sibTrans2D1" presStyleIdx="1" presStyleCnt="2"/>
      <dgm:spPr/>
    </dgm:pt>
    <dgm:pt modelId="{25FF8784-49E7-4B2F-9231-6F7DD9FDD7B4}" type="pres">
      <dgm:prSet presAssocID="{19FBFE0F-88A0-47A0-9BF6-CF00161AB73A}" presName="composite" presStyleCnt="0"/>
      <dgm:spPr/>
    </dgm:pt>
    <dgm:pt modelId="{BA731455-B15F-4A65-B880-5ECBB2A9BABD}" type="pres">
      <dgm:prSet presAssocID="{19FBFE0F-88A0-47A0-9BF6-CF00161AB73A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FC9536E-214A-46C1-8A6C-87F28ABD94C5}" type="pres">
      <dgm:prSet presAssocID="{19FBFE0F-88A0-47A0-9BF6-CF00161AB73A}" presName="parSh" presStyleLbl="node1" presStyleIdx="2" presStyleCnt="3" custScaleX="113361" custScaleY="76040" custLinFactNeighborX="-26649" custLinFactNeighborY="-239"/>
      <dgm:spPr/>
    </dgm:pt>
    <dgm:pt modelId="{63DC800B-0F11-4D5E-BBA5-FE321CAB431D}" type="pres">
      <dgm:prSet presAssocID="{19FBFE0F-88A0-47A0-9BF6-CF00161AB73A}" presName="desTx" presStyleLbl="fgAcc1" presStyleIdx="2" presStyleCnt="3" custScaleX="134298" custScaleY="35545" custLinFactNeighborX="-25812" custLinFactNeighborY="-19940">
        <dgm:presLayoutVars>
          <dgm:bulletEnabled val="1"/>
        </dgm:presLayoutVars>
      </dgm:prSet>
      <dgm:spPr/>
    </dgm:pt>
  </dgm:ptLst>
  <dgm:cxnLst>
    <dgm:cxn modelId="{B3DC81A7-8160-4EBB-93EF-3EB32AFACCBD}" type="presOf" srcId="{71DA8B41-1FE0-4423-898B-FD1AF79A719B}" destId="{912B3531-1C54-41B2-BFA7-BDAB8390988E}" srcOrd="0" destOrd="1" presId="urn:microsoft.com/office/officeart/2005/8/layout/process3"/>
    <dgm:cxn modelId="{EA77D34A-55A9-4424-8686-A010AD3FBC05}" srcId="{EF620C24-767D-4A97-9317-5898FCDD5614}" destId="{B9FF20E8-808D-4E32-8692-CE2DD67C4D07}" srcOrd="1" destOrd="0" parTransId="{98121F74-1F69-41A9-BC4F-5045226BB75F}" sibTransId="{6A0552EE-F3C2-4D82-97A3-E7085620CD40}"/>
    <dgm:cxn modelId="{B8C359B8-4F76-46F7-8E37-CB69812ED2D0}" type="presOf" srcId="{1F791CBB-4CB7-42F4-B4BF-EE59A178F166}" destId="{63DC800B-0F11-4D5E-BBA5-FE321CAB431D}" srcOrd="0" destOrd="1" presId="urn:microsoft.com/office/officeart/2005/8/layout/process3"/>
    <dgm:cxn modelId="{1AEDF183-B12D-4719-AD44-0B440B286739}" srcId="{19FBFE0F-88A0-47A0-9BF6-CF00161AB73A}" destId="{06E44999-CB90-41D2-95C5-B2AEFF8C128F}" srcOrd="0" destOrd="0" parTransId="{AD562A6A-54A1-4B81-B582-AD392B6B04AA}" sibTransId="{B2B9D344-7D9B-4D79-97CD-03B17DA1E188}"/>
    <dgm:cxn modelId="{D969449A-B9D1-43B6-B2A9-46AC20CB1BDB}" type="presOf" srcId="{DFBC2431-8F4E-4902-A288-6204F3F724C5}" destId="{2C371076-69B1-4027-B0C9-5051389891CA}" srcOrd="0" destOrd="3" presId="urn:microsoft.com/office/officeart/2005/8/layout/process3"/>
    <dgm:cxn modelId="{7DC7613E-9437-45C5-9A39-CB43E77ACF06}" srcId="{EF620C24-767D-4A97-9317-5898FCDD5614}" destId="{A979A585-600E-4BDB-9699-0B3D25C77040}" srcOrd="0" destOrd="0" parTransId="{A17F36C6-B4EC-494A-A853-481B03FCFC59}" sibTransId="{F22897E7-39CC-4939-8D9C-3F3BC664DA20}"/>
    <dgm:cxn modelId="{726B426C-4093-4196-B259-BE775D81645F}" srcId="{A979A585-600E-4BDB-9699-0B3D25C77040}" destId="{65B83C5E-5D74-4FB6-BAD7-562FC890C6E9}" srcOrd="2" destOrd="0" parTransId="{21FFC785-70DB-4F92-8F02-5BE434EFCA71}" sibTransId="{62D140ED-C6BE-412B-84E3-365C35E8FDFB}"/>
    <dgm:cxn modelId="{C0A2DA22-AA2B-45DD-85D1-8C5AED92DE47}" type="presOf" srcId="{9A9099E8-55C3-40AB-B4CF-5DD4E5709D93}" destId="{63DC800B-0F11-4D5E-BBA5-FE321CAB431D}" srcOrd="0" destOrd="3" presId="urn:microsoft.com/office/officeart/2005/8/layout/process3"/>
    <dgm:cxn modelId="{16ADE1C2-AA6C-4488-9F82-33C0529AA1F2}" type="presOf" srcId="{B26ED291-FA56-4307-9D86-00F06995EDC2}" destId="{912B3531-1C54-41B2-BFA7-BDAB8390988E}" srcOrd="0" destOrd="0" presId="urn:microsoft.com/office/officeart/2005/8/layout/process3"/>
    <dgm:cxn modelId="{82A43095-F35A-40F6-ACCE-415621D1E195}" type="presOf" srcId="{A979A585-600E-4BDB-9699-0B3D25C77040}" destId="{62BAAF07-3F32-4521-8518-C7B3F39DF03C}" srcOrd="1" destOrd="0" presId="urn:microsoft.com/office/officeart/2005/8/layout/process3"/>
    <dgm:cxn modelId="{70B20824-B8E2-4B17-8E29-A3A6625F7BAA}" type="presOf" srcId="{6894379F-6A55-4C00-A4FC-3AAF4D38FE54}" destId="{63DC800B-0F11-4D5E-BBA5-FE321CAB431D}" srcOrd="0" destOrd="2" presId="urn:microsoft.com/office/officeart/2005/8/layout/process3"/>
    <dgm:cxn modelId="{EA4E5AAC-1848-4222-B158-1F5765EF29B4}" type="presOf" srcId="{7D2D39F9-3D2E-4C7F-85C9-B3037AAC4881}" destId="{912B3531-1C54-41B2-BFA7-BDAB8390988E}" srcOrd="0" destOrd="2" presId="urn:microsoft.com/office/officeart/2005/8/layout/process3"/>
    <dgm:cxn modelId="{A3A72F33-F64D-492E-8C6E-B7279CCC3C73}" type="presOf" srcId="{B9FF20E8-808D-4E32-8692-CE2DD67C4D07}" destId="{DEEAB0E9-7465-437A-A78B-E070DBBE7A87}" srcOrd="1" destOrd="0" presId="urn:microsoft.com/office/officeart/2005/8/layout/process3"/>
    <dgm:cxn modelId="{C6FF4431-C9B1-4F9A-9029-ECD54F455A12}" type="presOf" srcId="{65B83C5E-5D74-4FB6-BAD7-562FC890C6E9}" destId="{2C371076-69B1-4027-B0C9-5051389891CA}" srcOrd="0" destOrd="2" presId="urn:microsoft.com/office/officeart/2005/8/layout/process3"/>
    <dgm:cxn modelId="{14A70736-4E1B-44BF-90E0-AA056E079A63}" srcId="{EF620C24-767D-4A97-9317-5898FCDD5614}" destId="{19FBFE0F-88A0-47A0-9BF6-CF00161AB73A}" srcOrd="2" destOrd="0" parTransId="{5B6D9CD9-1E6C-4228-933C-C65E4634BBF4}" sibTransId="{6F1E51C2-40E6-408F-9925-4DBE55A54E4E}"/>
    <dgm:cxn modelId="{6E4339E2-6777-49F9-A9BC-25B7510E36F3}" srcId="{B9FF20E8-808D-4E32-8692-CE2DD67C4D07}" destId="{71DA8B41-1FE0-4423-898B-FD1AF79A719B}" srcOrd="1" destOrd="0" parTransId="{33F864E0-DD44-4FB7-9A3F-FBB51F503739}" sibTransId="{6DB3E448-9FD2-4838-A570-4C410F49E2EC}"/>
    <dgm:cxn modelId="{747B7EE1-61DC-4B1B-9F40-6DD2EA57D0B2}" type="presOf" srcId="{19FBFE0F-88A0-47A0-9BF6-CF00161AB73A}" destId="{0FC9536E-214A-46C1-8A6C-87F28ABD94C5}" srcOrd="1" destOrd="0" presId="urn:microsoft.com/office/officeart/2005/8/layout/process3"/>
    <dgm:cxn modelId="{28FB4B7B-4462-41B6-91FD-CAA28EA1D86E}" type="presOf" srcId="{F22897E7-39CC-4939-8D9C-3F3BC664DA20}" destId="{9F13EF85-09B2-4FAE-A023-293D72AC79E5}" srcOrd="0" destOrd="0" presId="urn:microsoft.com/office/officeart/2005/8/layout/process3"/>
    <dgm:cxn modelId="{0DA8C7E5-882F-49AC-94A8-224DAB86344B}" type="presOf" srcId="{10F756D9-671D-4BA0-A69D-D23E39B18883}" destId="{912B3531-1C54-41B2-BFA7-BDAB8390988E}" srcOrd="0" destOrd="3" presId="urn:microsoft.com/office/officeart/2005/8/layout/process3"/>
    <dgm:cxn modelId="{FD691FBA-D4F9-4F70-85D0-F81B2173F597}" type="presOf" srcId="{6A0552EE-F3C2-4D82-97A3-E7085620CD40}" destId="{F5A1F380-1C8E-4DAA-B1CC-144E7FF81BE3}" srcOrd="1" destOrd="0" presId="urn:microsoft.com/office/officeart/2005/8/layout/process3"/>
    <dgm:cxn modelId="{0B8D86AB-15E3-44C1-967B-2E4DD7DA9DEE}" type="presOf" srcId="{5E8EC15B-6732-44A0-A6CB-7D8ADF2C98EB}" destId="{2C371076-69B1-4027-B0C9-5051389891CA}" srcOrd="0" destOrd="1" presId="urn:microsoft.com/office/officeart/2005/8/layout/process3"/>
    <dgm:cxn modelId="{CFBB3374-85BB-4746-ABAF-9D1312D7894F}" type="presOf" srcId="{19FBFE0F-88A0-47A0-9BF6-CF00161AB73A}" destId="{BA731455-B15F-4A65-B880-5ECBB2A9BABD}" srcOrd="0" destOrd="0" presId="urn:microsoft.com/office/officeart/2005/8/layout/process3"/>
    <dgm:cxn modelId="{BE6B1C83-0EF9-4E66-A23E-C0032D0BE0AF}" srcId="{B9FF20E8-808D-4E32-8692-CE2DD67C4D07}" destId="{10F756D9-671D-4BA0-A69D-D23E39B18883}" srcOrd="3" destOrd="0" parTransId="{45721C8C-A085-497A-8233-EF3056742701}" sibTransId="{3B785DD1-4703-43E8-95F3-DBA0A2ADCD08}"/>
    <dgm:cxn modelId="{1BBFFA48-42BE-4938-9FDC-C290BAC95A4F}" srcId="{19FBFE0F-88A0-47A0-9BF6-CF00161AB73A}" destId="{1F791CBB-4CB7-42F4-B4BF-EE59A178F166}" srcOrd="1" destOrd="0" parTransId="{2C6B1BE6-BCF1-4E1C-8FCA-32D10247405E}" sibTransId="{7932F25C-28EA-4806-9F5B-7F6EBE2D00EF}"/>
    <dgm:cxn modelId="{FB2D8B22-601B-4FEF-BBD6-79A2F413DCBF}" srcId="{A979A585-600E-4BDB-9699-0B3D25C77040}" destId="{5E8EC15B-6732-44A0-A6CB-7D8ADF2C98EB}" srcOrd="1" destOrd="0" parTransId="{AB82345C-935E-4954-A93D-52146D518393}" sibTransId="{6EE19AD0-C67A-4DA7-9325-F5A688339292}"/>
    <dgm:cxn modelId="{13E3A7F3-8B46-436C-AA18-9EF64831252E}" type="presOf" srcId="{F22897E7-39CC-4939-8D9C-3F3BC664DA20}" destId="{B9E3CA2E-0B10-4F10-B284-7F6FCD0D16CD}" srcOrd="1" destOrd="0" presId="urn:microsoft.com/office/officeart/2005/8/layout/process3"/>
    <dgm:cxn modelId="{01EB5902-AAE8-44FE-A423-ACD629DE9EDF}" srcId="{19FBFE0F-88A0-47A0-9BF6-CF00161AB73A}" destId="{9A9099E8-55C3-40AB-B4CF-5DD4E5709D93}" srcOrd="3" destOrd="0" parTransId="{434ECB1A-53C8-4697-90F9-35E57D1C1D2F}" sibTransId="{0215056F-11B6-46D9-BFBE-E212D265EDD6}"/>
    <dgm:cxn modelId="{FD3C771F-88BD-42DC-B222-F0DD16CF7C22}" srcId="{B9FF20E8-808D-4E32-8692-CE2DD67C4D07}" destId="{7D2D39F9-3D2E-4C7F-85C9-B3037AAC4881}" srcOrd="2" destOrd="0" parTransId="{187BAA3A-77D3-4FFD-931C-DCD2DF344649}" sibTransId="{2510424B-A350-4268-9BE2-E1C43FDF1263}"/>
    <dgm:cxn modelId="{6AE82542-C44A-45A4-A9DC-DBD0F7731FEC}" type="presOf" srcId="{A979A585-600E-4BDB-9699-0B3D25C77040}" destId="{63D1E7D7-0C72-4D04-8688-720FBD863F6E}" srcOrd="0" destOrd="0" presId="urn:microsoft.com/office/officeart/2005/8/layout/process3"/>
    <dgm:cxn modelId="{9E687993-F970-4C26-83E8-67EFC50930A7}" srcId="{A979A585-600E-4BDB-9699-0B3D25C77040}" destId="{DFBC2431-8F4E-4902-A288-6204F3F724C5}" srcOrd="3" destOrd="0" parTransId="{E6EC8E87-AB4F-4BAB-82FF-70DC84E1BD99}" sibTransId="{91CFD41C-7480-4D97-8BCD-65F4E7E47DB2}"/>
    <dgm:cxn modelId="{60A49DAA-5C08-46C3-B8B6-543574E39E3D}" type="presOf" srcId="{71241884-DFF0-4D53-A951-9A8B00851474}" destId="{2C371076-69B1-4027-B0C9-5051389891CA}" srcOrd="0" destOrd="0" presId="urn:microsoft.com/office/officeart/2005/8/layout/process3"/>
    <dgm:cxn modelId="{2CEADDE1-320B-4243-8171-E67E44F6181E}" type="presOf" srcId="{B9FF20E8-808D-4E32-8692-CE2DD67C4D07}" destId="{E04A0E68-769B-4D55-9DE3-83D270BDEF1D}" srcOrd="0" destOrd="0" presId="urn:microsoft.com/office/officeart/2005/8/layout/process3"/>
    <dgm:cxn modelId="{EA41C530-CDC3-4761-A8E9-0939B7996AAE}" type="presOf" srcId="{EF620C24-767D-4A97-9317-5898FCDD5614}" destId="{76651415-0F9F-47CC-868B-229E99601E03}" srcOrd="0" destOrd="0" presId="urn:microsoft.com/office/officeart/2005/8/layout/process3"/>
    <dgm:cxn modelId="{328FDE28-F142-4D7C-B7B3-EAC2DD51EB41}" type="presOf" srcId="{06E44999-CB90-41D2-95C5-B2AEFF8C128F}" destId="{63DC800B-0F11-4D5E-BBA5-FE321CAB431D}" srcOrd="0" destOrd="0" presId="urn:microsoft.com/office/officeart/2005/8/layout/process3"/>
    <dgm:cxn modelId="{AF2CFD85-FD30-4E77-A513-05167B58D9EF}" srcId="{A979A585-600E-4BDB-9699-0B3D25C77040}" destId="{71241884-DFF0-4D53-A951-9A8B00851474}" srcOrd="0" destOrd="0" parTransId="{DBA158B0-5BF3-4573-85F5-74931FBC9B59}" sibTransId="{C9EBEDB1-7FE7-4496-A08F-842E7FA3D735}"/>
    <dgm:cxn modelId="{2498FBDD-CDD1-4677-80A7-407EF142D657}" srcId="{B9FF20E8-808D-4E32-8692-CE2DD67C4D07}" destId="{B26ED291-FA56-4307-9D86-00F06995EDC2}" srcOrd="0" destOrd="0" parTransId="{C363A0C5-D76E-4BB3-B7BE-E9B3BA84BAC5}" sibTransId="{EE3C230D-0950-4542-9AE6-0766B7A24915}"/>
    <dgm:cxn modelId="{6EFBB9AF-13D4-433E-A73B-3BE7FBC4A00D}" srcId="{19FBFE0F-88A0-47A0-9BF6-CF00161AB73A}" destId="{6894379F-6A55-4C00-A4FC-3AAF4D38FE54}" srcOrd="2" destOrd="0" parTransId="{B6C930E0-832A-42BD-A28D-BEBB485ABD5C}" sibTransId="{819622A1-3772-4212-B04A-8E195C5D0831}"/>
    <dgm:cxn modelId="{CD1A9E34-0AB4-4301-8AB7-10F8EA085750}" type="presOf" srcId="{6A0552EE-F3C2-4D82-97A3-E7085620CD40}" destId="{FA9A3743-E9C6-422D-970C-BD9F38E8CF72}" srcOrd="0" destOrd="0" presId="urn:microsoft.com/office/officeart/2005/8/layout/process3"/>
    <dgm:cxn modelId="{E414C8E6-4C5C-4512-9193-1DDB610BA533}" type="presParOf" srcId="{76651415-0F9F-47CC-868B-229E99601E03}" destId="{4AF9CE67-3E40-4BFA-9DE2-0E5E8C10E33E}" srcOrd="0" destOrd="0" presId="urn:microsoft.com/office/officeart/2005/8/layout/process3"/>
    <dgm:cxn modelId="{D636806E-2431-46DF-8232-41F6055F24CD}" type="presParOf" srcId="{4AF9CE67-3E40-4BFA-9DE2-0E5E8C10E33E}" destId="{63D1E7D7-0C72-4D04-8688-720FBD863F6E}" srcOrd="0" destOrd="0" presId="urn:microsoft.com/office/officeart/2005/8/layout/process3"/>
    <dgm:cxn modelId="{96BBBE7C-B2B9-4308-843C-6B215029ED66}" type="presParOf" srcId="{4AF9CE67-3E40-4BFA-9DE2-0E5E8C10E33E}" destId="{62BAAF07-3F32-4521-8518-C7B3F39DF03C}" srcOrd="1" destOrd="0" presId="urn:microsoft.com/office/officeart/2005/8/layout/process3"/>
    <dgm:cxn modelId="{D87FAE18-5B72-425C-8C81-FBF57F0B607C}" type="presParOf" srcId="{4AF9CE67-3E40-4BFA-9DE2-0E5E8C10E33E}" destId="{2C371076-69B1-4027-B0C9-5051389891CA}" srcOrd="2" destOrd="0" presId="urn:microsoft.com/office/officeart/2005/8/layout/process3"/>
    <dgm:cxn modelId="{C9E344A1-02EA-4844-B04D-C1484DE3F763}" type="presParOf" srcId="{76651415-0F9F-47CC-868B-229E99601E03}" destId="{9F13EF85-09B2-4FAE-A023-293D72AC79E5}" srcOrd="1" destOrd="0" presId="urn:microsoft.com/office/officeart/2005/8/layout/process3"/>
    <dgm:cxn modelId="{F393A7BC-06DB-44CA-9CF1-5F0D5DBC1B65}" type="presParOf" srcId="{9F13EF85-09B2-4FAE-A023-293D72AC79E5}" destId="{B9E3CA2E-0B10-4F10-B284-7F6FCD0D16CD}" srcOrd="0" destOrd="0" presId="urn:microsoft.com/office/officeart/2005/8/layout/process3"/>
    <dgm:cxn modelId="{6426D5F8-D469-4361-94D9-C22AA1C9775B}" type="presParOf" srcId="{76651415-0F9F-47CC-868B-229E99601E03}" destId="{FFF7C72D-65A3-4821-A500-648AC47AFEB3}" srcOrd="2" destOrd="0" presId="urn:microsoft.com/office/officeart/2005/8/layout/process3"/>
    <dgm:cxn modelId="{34BD79D5-D1B7-4123-81B6-63BA458A8FFE}" type="presParOf" srcId="{FFF7C72D-65A3-4821-A500-648AC47AFEB3}" destId="{E04A0E68-769B-4D55-9DE3-83D270BDEF1D}" srcOrd="0" destOrd="0" presId="urn:microsoft.com/office/officeart/2005/8/layout/process3"/>
    <dgm:cxn modelId="{FB4632B6-E7F4-42F7-88F5-8B1DB0ABB78A}" type="presParOf" srcId="{FFF7C72D-65A3-4821-A500-648AC47AFEB3}" destId="{DEEAB0E9-7465-437A-A78B-E070DBBE7A87}" srcOrd="1" destOrd="0" presId="urn:microsoft.com/office/officeart/2005/8/layout/process3"/>
    <dgm:cxn modelId="{FC15D131-E291-4E59-BB84-39C0A81E584A}" type="presParOf" srcId="{FFF7C72D-65A3-4821-A500-648AC47AFEB3}" destId="{912B3531-1C54-41B2-BFA7-BDAB8390988E}" srcOrd="2" destOrd="0" presId="urn:microsoft.com/office/officeart/2005/8/layout/process3"/>
    <dgm:cxn modelId="{07D276F7-3133-43D6-B745-3D5745806C35}" type="presParOf" srcId="{76651415-0F9F-47CC-868B-229E99601E03}" destId="{FA9A3743-E9C6-422D-970C-BD9F38E8CF72}" srcOrd="3" destOrd="0" presId="urn:microsoft.com/office/officeart/2005/8/layout/process3"/>
    <dgm:cxn modelId="{9178F373-988B-4DB1-99A1-327A83F533EC}" type="presParOf" srcId="{FA9A3743-E9C6-422D-970C-BD9F38E8CF72}" destId="{F5A1F380-1C8E-4DAA-B1CC-144E7FF81BE3}" srcOrd="0" destOrd="0" presId="urn:microsoft.com/office/officeart/2005/8/layout/process3"/>
    <dgm:cxn modelId="{EFE34F4B-0947-4599-8850-635957FFBADA}" type="presParOf" srcId="{76651415-0F9F-47CC-868B-229E99601E03}" destId="{25FF8784-49E7-4B2F-9231-6F7DD9FDD7B4}" srcOrd="4" destOrd="0" presId="urn:microsoft.com/office/officeart/2005/8/layout/process3"/>
    <dgm:cxn modelId="{9E64912A-4ADF-422C-A3DD-B0418ECFFA00}" type="presParOf" srcId="{25FF8784-49E7-4B2F-9231-6F7DD9FDD7B4}" destId="{BA731455-B15F-4A65-B880-5ECBB2A9BABD}" srcOrd="0" destOrd="0" presId="urn:microsoft.com/office/officeart/2005/8/layout/process3"/>
    <dgm:cxn modelId="{FA0D6460-C1C4-48B1-8E2D-8781C9FBB765}" type="presParOf" srcId="{25FF8784-49E7-4B2F-9231-6F7DD9FDD7B4}" destId="{0FC9536E-214A-46C1-8A6C-87F28ABD94C5}" srcOrd="1" destOrd="0" presId="urn:microsoft.com/office/officeart/2005/8/layout/process3"/>
    <dgm:cxn modelId="{4B6A1FC3-E05F-4E19-B400-C4BD0A806B81}" type="presParOf" srcId="{25FF8784-49E7-4B2F-9231-6F7DD9FDD7B4}" destId="{63DC800B-0F11-4D5E-BBA5-FE321CAB431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AAF07-3F32-4521-8518-C7B3F39DF03C}">
      <dsp:nvSpPr>
        <dsp:cNvPr id="0" name=""/>
        <dsp:cNvSpPr/>
      </dsp:nvSpPr>
      <dsp:spPr>
        <a:xfrm>
          <a:off x="21839" y="48029"/>
          <a:ext cx="2043991" cy="74514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5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Calibri" panose="020F0502020204030204" pitchFamily="34" charset="0"/>
            </a:rPr>
            <a:t>Vyhlášení</a:t>
          </a:r>
        </a:p>
      </dsp:txBody>
      <dsp:txXfrm>
        <a:off x="21839" y="48029"/>
        <a:ext cx="2043991" cy="496764"/>
      </dsp:txXfrm>
    </dsp:sp>
    <dsp:sp modelId="{2C371076-69B1-4027-B0C9-5051389891CA}">
      <dsp:nvSpPr>
        <dsp:cNvPr id="0" name=""/>
        <dsp:cNvSpPr/>
      </dsp:nvSpPr>
      <dsp:spPr>
        <a:xfrm>
          <a:off x="362855" y="879129"/>
          <a:ext cx="2362920" cy="1365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kern="1200" dirty="0">
              <a:solidFill>
                <a:srgbClr val="002E60"/>
              </a:solidFill>
              <a:latin typeface="Calibri" panose="020F0502020204030204" pitchFamily="34" charset="0"/>
            </a:rPr>
            <a:t>Výzva I -    15.12.2015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kern="1200" dirty="0">
              <a:solidFill>
                <a:srgbClr val="002E60"/>
              </a:solidFill>
              <a:latin typeface="Calibri" panose="020F0502020204030204" pitchFamily="34" charset="0"/>
            </a:rPr>
            <a:t>Výzva II -   31.5.2016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kern="1200" dirty="0">
              <a:solidFill>
                <a:srgbClr val="002E60"/>
              </a:solidFill>
              <a:latin typeface="Calibri" panose="020F0502020204030204" pitchFamily="34" charset="0"/>
            </a:rPr>
            <a:t>Výzva III – 28.11.2016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b="1" kern="1200" dirty="0">
              <a:solidFill>
                <a:srgbClr val="002E60"/>
              </a:solidFill>
              <a:latin typeface="Calibri" panose="020F0502020204030204" pitchFamily="34" charset="0"/>
            </a:rPr>
            <a:t>Výzva IV – 4.9.2017</a:t>
          </a:r>
        </a:p>
      </dsp:txBody>
      <dsp:txXfrm>
        <a:off x="402849" y="919123"/>
        <a:ext cx="2282932" cy="1285491"/>
      </dsp:txXfrm>
    </dsp:sp>
    <dsp:sp modelId="{9F13EF85-09B2-4FAE-A023-293D72AC79E5}">
      <dsp:nvSpPr>
        <dsp:cNvPr id="0" name=""/>
        <dsp:cNvSpPr/>
      </dsp:nvSpPr>
      <dsp:spPr>
        <a:xfrm rot="21591252">
          <a:off x="2183942" y="175943"/>
          <a:ext cx="638653" cy="44891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2183942" y="265897"/>
        <a:ext cx="503979" cy="269349"/>
      </dsp:txXfrm>
    </dsp:sp>
    <dsp:sp modelId="{DEEAB0E9-7465-437A-A78B-E070DBBE7A87}">
      <dsp:nvSpPr>
        <dsp:cNvPr id="0" name=""/>
        <dsp:cNvSpPr/>
      </dsp:nvSpPr>
      <dsp:spPr>
        <a:xfrm>
          <a:off x="3024900" y="40387"/>
          <a:ext cx="2043991" cy="74514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Calibri" panose="020F0502020204030204" pitchFamily="34" charset="0"/>
            </a:rPr>
            <a:t>Příjem </a:t>
          </a:r>
          <a:br>
            <a:rPr lang="cs-CZ" sz="2000" b="1" kern="1200" dirty="0">
              <a:latin typeface="Calibri" panose="020F0502020204030204" pitchFamily="34" charset="0"/>
            </a:rPr>
          </a:br>
          <a:r>
            <a:rPr lang="cs-CZ" sz="2000" b="1" kern="1200" dirty="0">
              <a:latin typeface="Calibri" panose="020F0502020204030204" pitchFamily="34" charset="0"/>
            </a:rPr>
            <a:t>žádostí</a:t>
          </a:r>
        </a:p>
      </dsp:txBody>
      <dsp:txXfrm>
        <a:off x="3024900" y="40387"/>
        <a:ext cx="2043991" cy="496764"/>
      </dsp:txXfrm>
    </dsp:sp>
    <dsp:sp modelId="{912B3531-1C54-41B2-BFA7-BDAB8390988E}">
      <dsp:nvSpPr>
        <dsp:cNvPr id="0" name=""/>
        <dsp:cNvSpPr/>
      </dsp:nvSpPr>
      <dsp:spPr>
        <a:xfrm>
          <a:off x="3422389" y="869148"/>
          <a:ext cx="2245900" cy="1399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kern="1200" dirty="0">
              <a:solidFill>
                <a:srgbClr val="002E60"/>
              </a:solidFill>
              <a:latin typeface="Calibri" panose="020F0502020204030204" pitchFamily="34" charset="0"/>
            </a:rPr>
            <a:t>Výzva I -      4.1.2016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kern="1200" dirty="0">
              <a:solidFill>
                <a:srgbClr val="002E60"/>
              </a:solidFill>
              <a:latin typeface="Calibri" panose="020F0502020204030204" pitchFamily="34" charset="0"/>
            </a:rPr>
            <a:t>Výzva II -   15.6.2016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kern="1200" dirty="0">
              <a:solidFill>
                <a:srgbClr val="002E60"/>
              </a:solidFill>
              <a:latin typeface="Calibri" panose="020F0502020204030204" pitchFamily="34" charset="0"/>
            </a:rPr>
            <a:t>Výzva III </a:t>
          </a:r>
          <a:r>
            <a:rPr lang="cs-CZ" sz="1600" b="0" kern="1200" dirty="0">
              <a:solidFill>
                <a:srgbClr val="002E60"/>
              </a:solidFill>
              <a:latin typeface="Calibri" panose="020F0502020204030204" pitchFamily="34" charset="0"/>
            </a:rPr>
            <a:t>–   1.2.2017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b="1" kern="1200" dirty="0">
              <a:solidFill>
                <a:srgbClr val="002E60"/>
              </a:solidFill>
              <a:latin typeface="Calibri" panose="020F0502020204030204" pitchFamily="34" charset="0"/>
            </a:rPr>
            <a:t>Výzva IV – 7.9.2017</a:t>
          </a:r>
        </a:p>
      </dsp:txBody>
      <dsp:txXfrm>
        <a:off x="3463368" y="910127"/>
        <a:ext cx="2163942" cy="1317178"/>
      </dsp:txXfrm>
    </dsp:sp>
    <dsp:sp modelId="{FA9A3743-E9C6-422D-970C-BD9F38E8CF72}">
      <dsp:nvSpPr>
        <dsp:cNvPr id="0" name=""/>
        <dsp:cNvSpPr/>
      </dsp:nvSpPr>
      <dsp:spPr>
        <a:xfrm rot="37881">
          <a:off x="5274815" y="178411"/>
          <a:ext cx="564752" cy="44891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900" kern="1200"/>
        </a:p>
      </dsp:txBody>
      <dsp:txXfrm>
        <a:off x="5274819" y="267452"/>
        <a:ext cx="430078" cy="269349"/>
      </dsp:txXfrm>
    </dsp:sp>
    <dsp:sp modelId="{0FC9536E-214A-46C1-8A6C-87F28ABD94C5}">
      <dsp:nvSpPr>
        <dsp:cNvPr id="0" name=""/>
        <dsp:cNvSpPr/>
      </dsp:nvSpPr>
      <dsp:spPr>
        <a:xfrm>
          <a:off x="6058542" y="61220"/>
          <a:ext cx="2043991" cy="78293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atin typeface="Calibri" panose="020F0502020204030204" pitchFamily="34" charset="0"/>
            </a:rPr>
            <a:t>Ukončení příjmu žádostí</a:t>
          </a:r>
        </a:p>
      </dsp:txBody>
      <dsp:txXfrm>
        <a:off x="6058542" y="61220"/>
        <a:ext cx="2043991" cy="521956"/>
      </dsp:txXfrm>
    </dsp:sp>
    <dsp:sp modelId="{63DC800B-0F11-4D5E-BBA5-FE321CAB431D}">
      <dsp:nvSpPr>
        <dsp:cNvPr id="0" name=""/>
        <dsp:cNvSpPr/>
      </dsp:nvSpPr>
      <dsp:spPr>
        <a:xfrm>
          <a:off x="6254184" y="915254"/>
          <a:ext cx="2421502" cy="1310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kern="1200" dirty="0">
              <a:solidFill>
                <a:srgbClr val="002E60"/>
              </a:solidFill>
              <a:latin typeface="Calibri" panose="020F0502020204030204" pitchFamily="34" charset="0"/>
            </a:rPr>
            <a:t>Výzva I -      4.5.2016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kern="1200" dirty="0">
              <a:solidFill>
                <a:srgbClr val="002E60"/>
              </a:solidFill>
              <a:latin typeface="Calibri" panose="020F0502020204030204" pitchFamily="34" charset="0"/>
            </a:rPr>
            <a:t>Výzva II -   30.9.2016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kern="1200" dirty="0">
              <a:solidFill>
                <a:srgbClr val="002E60"/>
              </a:solidFill>
              <a:latin typeface="Calibri" panose="020F0502020204030204" pitchFamily="34" charset="0"/>
            </a:rPr>
            <a:t>Výzva III </a:t>
          </a:r>
          <a:r>
            <a:rPr lang="cs-CZ" sz="1600" b="0" kern="1200" dirty="0">
              <a:solidFill>
                <a:srgbClr val="002E60"/>
              </a:solidFill>
              <a:latin typeface="Calibri" panose="020F0502020204030204" pitchFamily="34" charset="0"/>
            </a:rPr>
            <a:t>– 28.4.2017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cs-CZ" sz="1600" b="1" kern="1200" dirty="0">
              <a:solidFill>
                <a:srgbClr val="002E60"/>
              </a:solidFill>
              <a:latin typeface="Calibri" panose="020F0502020204030204" pitchFamily="34" charset="0"/>
            </a:rPr>
            <a:t>Výzva IV – 22.12.2017</a:t>
          </a:r>
        </a:p>
      </dsp:txBody>
      <dsp:txXfrm>
        <a:off x="6292562" y="953632"/>
        <a:ext cx="2344746" cy="1233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80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6809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3E6C41F4-3565-4DC2-87A4-420AD500A0CC}" type="datetimeFigureOut">
              <a:rPr lang="cs-CZ" smtClean="0"/>
              <a:t>05.09.2017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1"/>
            <a:ext cx="2945024" cy="49680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7890" y="9428241"/>
            <a:ext cx="2945024" cy="496809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5A277F69-CFE1-42B3-9A1B-CC23389772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28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25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25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FEF0BD71-BCC2-4D56-9424-32A7B0797321}" type="datetimeFigureOut">
              <a:rPr lang="cs-CZ" smtClean="0"/>
              <a:t>05.09.2017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399"/>
            <a:ext cx="5435600" cy="4466272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4"/>
            <a:ext cx="2944283" cy="49625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7074"/>
            <a:ext cx="2944283" cy="49625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2F110EC0-BE31-4098-9329-FEE1485038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08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0EC0-BE31-4098-9329-FEE1485038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0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cs-CZ" altLang="cs-CZ" dirty="0"/>
              <a:t>PRO</a:t>
            </a:r>
            <a:r>
              <a:rPr lang="cs-CZ" altLang="cs-CZ" baseline="0" dirty="0"/>
              <a:t> ZAJÍMAVOST: </a:t>
            </a:r>
          </a:p>
          <a:p>
            <a:pPr marL="685594" lvl="1" indent="-228531">
              <a:buAutoNum type="arabicParenR"/>
            </a:pPr>
            <a:r>
              <a:rPr lang="cs-CZ" altLang="cs-CZ" baseline="0" dirty="0"/>
              <a:t>Nejvíce projektů bude realizováno ve Středočeském kraji – 4 ks, Plzeňský – 2 ks, Brno  - 2 ks, ostatní již po jednom (Moravskoslezský, Olomoucký, Karlovarský)</a:t>
            </a:r>
          </a:p>
          <a:p>
            <a:pPr marL="685594" lvl="1" indent="-228531">
              <a:buAutoNum type="arabicParenR"/>
            </a:pPr>
            <a:r>
              <a:rPr lang="cs-CZ" altLang="cs-CZ" baseline="0" dirty="0"/>
              <a:t>Dojde k vybudování téměř 15 tis. m2 užitné plochy (14 806 m2), největší projekt vybuduje 7.259 m2, průměrná hodnota na jeden projekt je 1 480 m2 plochy.</a:t>
            </a:r>
            <a:endParaRPr lang="cs-CZ" altLang="cs-CZ" dirty="0"/>
          </a:p>
          <a:p>
            <a:endParaRPr lang="cs-CZ" altLang="cs-CZ" dirty="0"/>
          </a:p>
          <a:p>
            <a:pPr marL="0" lvl="1" defTabSz="947323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6B4B-057C-4B13-B8FB-F571D3B7010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3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 altLang="cs-CZ" dirty="0"/>
          </a:p>
          <a:p>
            <a:endParaRPr lang="cs-CZ" altLang="cs-CZ" dirty="0"/>
          </a:p>
          <a:p>
            <a:pPr marL="0" lvl="1" defTabSz="947323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6B4B-057C-4B13-B8FB-F571D3B7010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334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Zamítnuty 2 projekty, z důvodu podání do špatné aktivity, celkem se jedná o projekty ve výši 170 mil. Kč dotace 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0EC0-BE31-4098-9329-FEE1485038C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7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 altLang="cs-CZ" dirty="0"/>
          </a:p>
          <a:p>
            <a:endParaRPr lang="cs-CZ" altLang="cs-CZ" dirty="0"/>
          </a:p>
          <a:p>
            <a:pPr marL="0" lvl="1" defTabSz="947323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6B4B-057C-4B13-B8FB-F571D3B7010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419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 altLang="cs-CZ" dirty="0"/>
          </a:p>
          <a:p>
            <a:endParaRPr lang="cs-CZ" altLang="cs-CZ" dirty="0"/>
          </a:p>
          <a:p>
            <a:pPr marL="0" lvl="1" defTabSz="947323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6B4B-057C-4B13-B8FB-F571D3B7010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73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0EC0-BE31-4098-9329-FEE1485038C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581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0EC0-BE31-4098-9329-FEE1485038C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04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0EC0-BE31-4098-9329-FEE1485038C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93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47323">
              <a:defRPr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6B4B-057C-4B13-B8FB-F571D3B7010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9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399" lvl="1" indent="-171399" defTabSz="947323">
              <a:buFont typeface="Wingdings" panose="05000000000000000000" pitchFamily="2" charset="2"/>
              <a:buChar char="§"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6B4B-057C-4B13-B8FB-F571D3B7010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45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47323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6B4B-057C-4B13-B8FB-F571D3B7010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53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Způsobilé výdeje:</a:t>
            </a:r>
          </a:p>
          <a:p>
            <a:pPr marL="228531" indent="-228531">
              <a:buAutoNum type="arabicParenR"/>
            </a:pPr>
            <a:r>
              <a:rPr lang="cs-CZ" baseline="0" dirty="0"/>
              <a:t>Os. náklady zaměstnanců příjemce – tj. mzda </a:t>
            </a:r>
            <a:r>
              <a:rPr lang="cs-CZ" dirty="0">
                <a:solidFill>
                  <a:srgbClr val="002E60"/>
                </a:solidFill>
                <a:latin typeface="Calibri" panose="020F0502020204030204" pitchFamily="34" charset="0"/>
              </a:rPr>
              <a:t>spojená s poskytováním poradenských služeb konečným příjemcům / inovativním MSP</a:t>
            </a:r>
          </a:p>
          <a:p>
            <a:pPr marL="228531" indent="-228531">
              <a:buAutoNum type="arabicParenR"/>
            </a:pPr>
            <a:r>
              <a:rPr lang="cs-CZ" dirty="0">
                <a:solidFill>
                  <a:srgbClr val="002E60"/>
                </a:solidFill>
                <a:latin typeface="Calibri" panose="020F0502020204030204" pitchFamily="34" charset="0"/>
              </a:rPr>
              <a:t>Externí porad. Služby pro MSP – jedná se o služby, které budou přefakturovány, tj. konzultant nebude mít pracovně právní vztah s VTP</a:t>
            </a:r>
          </a:p>
          <a:p>
            <a:pPr marL="228531" indent="-228531">
              <a:buAutoNum type="arabicParenR"/>
            </a:pPr>
            <a:r>
              <a:rPr lang="cs-CZ" dirty="0">
                <a:solidFill>
                  <a:srgbClr val="002E60"/>
                </a:solidFill>
                <a:latin typeface="Calibri" panose="020F0502020204030204" pitchFamily="34" charset="0"/>
              </a:rPr>
              <a:t>Marketing a propagace – maximální částka 400/500 tis. Kč je proto, aby nemuselo být realizováno VŘ. </a:t>
            </a:r>
          </a:p>
          <a:p>
            <a:pPr marL="228531" indent="-228531">
              <a:buAutoNum type="arabicParenR"/>
            </a:pPr>
            <a:r>
              <a:rPr lang="cs-CZ" dirty="0">
                <a:solidFill>
                  <a:srgbClr val="002E60"/>
                </a:solidFill>
                <a:latin typeface="Calibri" panose="020F0502020204030204" pitchFamily="34" charset="0"/>
              </a:rPr>
              <a:t>Režijní náklady příjemce – tj. nejedná se o paušál, ale o konkrétní prokázané náklady přímo související s projektem, tedy poskytování poradenských služeb konečným příjemcům. </a:t>
            </a:r>
          </a:p>
          <a:p>
            <a:pPr marL="228531" indent="-228531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0EC0-BE31-4098-9329-FEE1485038C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3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POZN.: K DATU PODÁNÍ ŽÁDOSTI MUSÍ PŘÍJEMCE/ŽADATEL (zprostředkující VTP) předložit finanční výkazy, tedy Rozvahu a Výkaz zisku</a:t>
            </a:r>
            <a:r>
              <a:rPr lang="cs-CZ" baseline="0" dirty="0"/>
              <a:t> a ztráty a </a:t>
            </a:r>
            <a:r>
              <a:rPr lang="cs-CZ" b="1" baseline="0" dirty="0"/>
              <a:t>zejména doklad o akreditaci v SVTP nebo </a:t>
            </a:r>
            <a:r>
              <a:rPr lang="cs-CZ" b="1" dirty="0" err="1"/>
              <a:t>European</a:t>
            </a:r>
            <a:r>
              <a:rPr lang="cs-CZ" b="1" dirty="0"/>
              <a:t> Business Center Network</a:t>
            </a:r>
            <a:r>
              <a:rPr lang="cs-CZ" dirty="0"/>
              <a:t>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0EC0-BE31-4098-9329-FEE1485038C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845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6B4B-057C-4B13-B8FB-F571D3B7010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31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47323">
              <a:defRPr/>
            </a:pPr>
            <a:r>
              <a:rPr lang="cs-CZ" dirty="0">
                <a:solidFill>
                  <a:srgbClr val="002D62"/>
                </a:solidFill>
                <a:latin typeface="Arial"/>
              </a:rPr>
              <a:t>Již není možné dopracování nebo doložení dokumentu v rámci doplnění, ale pouze vysvětlení nebo doplnění doloženého dokumentu.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66B4B-057C-4B13-B8FB-F571D3B7010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62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9F4E-BCEC-4434-B5BC-7773E7B5FAFA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0CB2-20D3-45CD-9916-3ED7D43A7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tura-api.org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denek.stava@agentura-api.org" TargetMode="External"/><Relationship Id="rId5" Type="http://schemas.openxmlformats.org/officeDocument/2006/relationships/hyperlink" Target="mailto:petr.kolar@agentura-api.org" TargetMode="External"/><Relationship Id="rId4" Type="http://schemas.openxmlformats.org/officeDocument/2006/relationships/hyperlink" Target="http://www.mpo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41914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solidFill>
                  <a:srgbClr val="002E60"/>
                </a:solidFill>
                <a:latin typeface="Calibri" panose="020F0502020204030204" pitchFamily="34" charset="0"/>
              </a:rPr>
              <a:t>Inovační potenciál ČR</a:t>
            </a:r>
            <a:endParaRPr lang="cs-CZ" sz="2400" dirty="0">
              <a:solidFill>
                <a:srgbClr val="002E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47129" y="468215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Výzvy programu SLUŽBY INFRASTRUKTURY, aktivita a)</a:t>
            </a:r>
            <a:endParaRPr lang="cs-CZ" sz="24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62895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>
                <a:solidFill>
                  <a:srgbClr val="002E60"/>
                </a:solidFill>
                <a:latin typeface="Calibri" panose="020F0502020204030204" pitchFamily="34" charset="0"/>
              </a:rPr>
              <a:t>5. září 2017</a:t>
            </a:r>
            <a:endParaRPr lang="cs-CZ" sz="1400" dirty="0">
              <a:solidFill>
                <a:srgbClr val="002E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029719"/>
            <a:ext cx="2346047" cy="3516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69001"/>
            <a:ext cx="1476004" cy="6979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9DE0"/>
                </a:solidFill>
                <a:latin typeface="Calibri" panose="020F0502020204030204" pitchFamily="34" charset="0"/>
              </a:rPr>
              <a:t>Program Služby infrastruktury v číslech – VÝZVA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5040560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podporu požádalo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projektů, v souhrnné výši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795 mil. Kč dotace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(způsobilé výdaje celkem 1,48 mld. Kč),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 bylo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zamítnuto API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formálních důvodů. </a:t>
            </a:r>
          </a:p>
          <a:p>
            <a:pPr marL="57150" indent="0">
              <a:buNone/>
            </a:pP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hodnocení se dostalo 16 projektů, z toho: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projekty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projektů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projekty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Doporučeno 11 projektů ve výši 418,9 mil. Kč dotace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 toho: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projekt 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projektů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projekty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0" algn="ctr">
              <a:buNone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Úspěšnost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podaných žádostí dosáhla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48 %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0">
              <a:buNone/>
            </a:pPr>
            <a:endParaRPr lang="cs-CZ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84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09DE0"/>
                </a:solidFill>
                <a:latin typeface="Calibri" panose="020F0502020204030204" pitchFamily="34" charset="0"/>
              </a:rPr>
              <a:t>Program Služby infrastruktury v číslech – VÝZVA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4680520"/>
          </a:xfrm>
        </p:spPr>
        <p:txBody>
          <a:bodyPr>
            <a:normAutofit fontScale="92500" lnSpcReduction="10000"/>
          </a:bodyPr>
          <a:lstStyle/>
          <a:p>
            <a:pPr marL="57150" indent="0">
              <a:buNone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podporu požádalo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projektů, v souhrnné výši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656 mil. Kč dotace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(způsobilé výdaje celkem 1,2 mld. Kč),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 bylo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zamítnuto API </a:t>
            </a:r>
          </a:p>
          <a:p>
            <a:pPr marL="57150" indent="0">
              <a:buNone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formálních důvodů. </a:t>
            </a:r>
          </a:p>
          <a:p>
            <a:pPr marL="57150" indent="0">
              <a:buNone/>
            </a:pP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hodnocení se dostalo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projektů, z toho: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projekty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 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projekt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 projektů</a:t>
            </a:r>
          </a:p>
          <a:p>
            <a:pPr marL="457200" lvl="1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Doporučeny 2 projekty ve výši 211 mil. Kč dotace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 toho: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projektů 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projektů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projekty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0" algn="ctr">
              <a:buNone/>
            </a:pP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Úspěšnost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podaných žádostí dosáhla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11 %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14300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0">
              <a:buNone/>
            </a:pPr>
            <a:endParaRPr lang="cs-CZ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69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9DE0"/>
                </a:solidFill>
                <a:latin typeface="Calibri" panose="020F0502020204030204" pitchFamily="34" charset="0"/>
              </a:rPr>
              <a:t>Program Služby infrastruktury v číslech – VÝZVA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podporu požádalo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projektů, v souhrnné výši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 mld. Kč dotace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(způsobilé výdaje celkem 2,2 mld. Kč),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projektů zamítnuto API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formálních důvodů, k hodnocení na MPO předáno 14 projektů s požadovanou dotací 0,7 mld. Kč.  </a:t>
            </a:r>
          </a:p>
          <a:p>
            <a:pPr marL="57150" indent="0">
              <a:buNone/>
            </a:pP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Rozložení aktivit (podaný/formálně dobrý):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1 / 1 projekt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/ 6 projektů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8 / 7 projektů</a:t>
            </a:r>
          </a:p>
          <a:p>
            <a:pPr marL="0" indent="0">
              <a:buNone/>
            </a:pPr>
            <a:endParaRPr lang="cs-CZ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Předpokládaná úspěšnost 50% (požadovaná dotace 0,2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mld.Kč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477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9DE0"/>
                </a:solidFill>
                <a:latin typeface="Calibri" panose="020F0502020204030204" pitchFamily="34" charset="0"/>
              </a:rPr>
              <a:t>NOVÁ PRAVIDLA – 1.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5179714"/>
          </a:xfrm>
        </p:spPr>
        <p:txBody>
          <a:bodyPr numCol="1">
            <a:normAutofit fontScale="92500" lnSpcReduction="10000"/>
          </a:bodyPr>
          <a:lstStyle/>
          <a:p>
            <a:pPr marL="4000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Indikátor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povinný k výběru (dříve MU) –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zaměstnanců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nová povinnost za každou vykázanou hodnotu (přírůstek zaměstnanců),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nutnost doložit příslušnou pracovní smlouvou</a:t>
            </a: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Průměrná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obsazenost min. ve výši 25 / 35 %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každý rok po celou dobu udržitelnosti !!!</a:t>
            </a:r>
            <a:endParaRPr lang="cs-CZ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Doložení vlastnické struktury – nemožnost evidence v daňových rájích</a:t>
            </a:r>
          </a:p>
          <a:p>
            <a:pPr marL="4000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Již nemusí být stanovy s explicitní větou:</a:t>
            </a:r>
          </a:p>
          <a:p>
            <a:pPr marL="800100"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„organizace byla zřízena za účelem podpořit intenzitu, kvalitu a rychlost šíření inovací a transferu technologií do hospodářské praxe daného regionu s důrazem na progresivní  (</a:t>
            </a:r>
            <a:r>
              <a:rPr lang="cs-CZ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high-tech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technologie“. </a:t>
            </a:r>
            <a:r>
              <a:rPr lang="cs-CZ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Stačí doložit, že realizovaný projekt bude v souladu s čl. 2, bod 83 a 91 nařízení EK 651/2014 (GBER), tj. splnění definice Organizace pro výzkum a šíření znalostí či Výzkumnou infrastrukturou</a:t>
            </a:r>
          </a:p>
          <a:p>
            <a:pPr marL="400050" indent="-285750"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buFont typeface="Wingdings" panose="05000000000000000000" pitchFamily="2" charset="2"/>
              <a:buChar char="§"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0">
              <a:buNone/>
            </a:pPr>
            <a:endParaRPr lang="cs-CZ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88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9DE0"/>
                </a:solidFill>
                <a:latin typeface="Calibri" panose="020F0502020204030204" pitchFamily="34" charset="0"/>
              </a:rPr>
              <a:t>NOVÁ PRAVIDLA – 2.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688632"/>
          </a:xfrm>
        </p:spPr>
        <p:txBody>
          <a:bodyPr numCol="1">
            <a:normAutofit/>
          </a:bodyPr>
          <a:lstStyle/>
          <a:p>
            <a:pPr marL="400050" indent="-28575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Doložení garance udržitelnosti u projektů nad 50 mil. Kč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dotace, a to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datu podpisu Rozhodnutí ve formě zřízení zástavního práva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nemovitostem ve prospěch MPO nebo </a:t>
            </a: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zřízení záruky bonitního ručitele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 případě, že žadatel prokáže svou dostatečnou bonitu nemusí dokládat výše uvedené, ale každý rok po celou dobu udržitelnosti bude dokládat finanční výkazy, z kterých bude zřejmé, že je stále bonitní. </a:t>
            </a:r>
          </a:p>
          <a:p>
            <a:pPr marL="400050" indent="-285750" algn="just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bonity:</a:t>
            </a:r>
          </a:p>
          <a:p>
            <a:pPr marL="800100"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zjednodušeného ekonomického hodnocení získal 6 bodů a více</a:t>
            </a:r>
          </a:p>
          <a:p>
            <a:pPr marL="800100"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kritériu „Poměr Požadovaná podpora/aktiva“ získal subjekt v roce „n“ 2 body</a:t>
            </a:r>
          </a:p>
          <a:p>
            <a:pPr marL="800100"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Komentář analytika k zjednodušenému ekonomickému hodnocení je „Doporučuji“, nikoliv doporučuji s výhradou</a:t>
            </a:r>
          </a:p>
          <a:p>
            <a:pPr marL="114300" indent="0">
              <a:buNone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buFont typeface="Wingdings" panose="05000000000000000000" pitchFamily="2" charset="2"/>
              <a:buChar char="§"/>
            </a:pPr>
            <a:endParaRPr lang="cs-CZ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0">
              <a:buNone/>
            </a:pPr>
            <a:endParaRPr lang="cs-CZ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549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9DE0"/>
                </a:solidFill>
                <a:latin typeface="Calibri" panose="020F0502020204030204" pitchFamily="34" charset="0"/>
                <a:ea typeface="+mn-ea"/>
                <a:cs typeface="+mn-cs"/>
              </a:rPr>
              <a:t>Kontakty</a:t>
            </a:r>
            <a:endParaRPr lang="cs-CZ" sz="2800" b="1" dirty="0">
              <a:solidFill>
                <a:srgbClr val="009DE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002D62"/>
                </a:solidFill>
                <a:latin typeface="Calibri" panose="020F0502020204030204" pitchFamily="34" charset="0"/>
              </a:rPr>
              <a:t>Více informací získáte na:</a:t>
            </a:r>
          </a:p>
          <a:p>
            <a:pPr marL="0" lvl="0" indent="0" fontAlgn="base">
              <a:spcAft>
                <a:spcPct val="0"/>
              </a:spcAft>
              <a:buNone/>
            </a:pPr>
            <a:endParaRPr lang="cs-CZ" sz="2000" b="1" dirty="0">
              <a:solidFill>
                <a:srgbClr val="002D62"/>
              </a:solidFill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cs-CZ" sz="2000" dirty="0">
                <a:solidFill>
                  <a:srgbClr val="002D62"/>
                </a:solidFill>
                <a:latin typeface="Calibri" panose="020F0502020204030204" pitchFamily="34" charset="0"/>
              </a:rPr>
              <a:t>internetových stránkách: </a:t>
            </a:r>
            <a:r>
              <a:rPr lang="cs-CZ" sz="2000" dirty="0">
                <a:solidFill>
                  <a:srgbClr val="002D62"/>
                </a:solidFill>
                <a:latin typeface="Calibri" panose="020F0502020204030204" pitchFamily="34" charset="0"/>
                <a:hlinkClick r:id="rId3"/>
              </a:rPr>
              <a:t>www.agentura-api.org</a:t>
            </a:r>
            <a:r>
              <a:rPr lang="cs-CZ" sz="2000" dirty="0">
                <a:solidFill>
                  <a:srgbClr val="002D62"/>
                </a:solidFill>
                <a:latin typeface="Calibri" panose="020F0502020204030204" pitchFamily="34" charset="0"/>
              </a:rPr>
              <a:t> / </a:t>
            </a:r>
            <a:r>
              <a:rPr lang="cs-CZ" sz="2000" dirty="0">
                <a:solidFill>
                  <a:srgbClr val="002D62"/>
                </a:solidFill>
                <a:latin typeface="Calibri" panose="020F0502020204030204" pitchFamily="34" charset="0"/>
                <a:hlinkClick r:id="rId4"/>
              </a:rPr>
              <a:t>www.mpo.cz</a:t>
            </a:r>
            <a:endParaRPr lang="cs-CZ" sz="2000" dirty="0">
              <a:solidFill>
                <a:srgbClr val="002D62"/>
              </a:solidFill>
              <a:latin typeface="Calibri" panose="020F0502020204030204" pitchFamily="34" charset="0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cs-CZ" sz="2000" dirty="0">
              <a:solidFill>
                <a:srgbClr val="002D62"/>
              </a:solidFill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cs-CZ" sz="2000" dirty="0">
                <a:solidFill>
                  <a:srgbClr val="002D62"/>
                </a:solidFill>
                <a:latin typeface="Calibri" panose="020F0502020204030204" pitchFamily="34" charset="0"/>
              </a:rPr>
              <a:t>v regionálních kancelářích agentury API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cs-CZ" sz="2000" dirty="0">
              <a:solidFill>
                <a:srgbClr val="002D62"/>
              </a:solidFill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cs-CZ" sz="2000" dirty="0">
                <a:solidFill>
                  <a:srgbClr val="002D62"/>
                </a:solidFill>
                <a:latin typeface="Calibri" panose="020F0502020204030204" pitchFamily="34" charset="0"/>
              </a:rPr>
              <a:t>na bezplatné telefonní lince </a:t>
            </a:r>
            <a:r>
              <a:rPr lang="cs-CZ" sz="2000" b="1" dirty="0">
                <a:solidFill>
                  <a:srgbClr val="002D62"/>
                </a:solidFill>
                <a:latin typeface="Calibri" panose="020F0502020204030204" pitchFamily="34" charset="0"/>
              </a:rPr>
              <a:t>800 800 777 </a:t>
            </a:r>
            <a:br>
              <a:rPr lang="cs-CZ" sz="2000" b="1" dirty="0">
                <a:solidFill>
                  <a:srgbClr val="002D62"/>
                </a:solidFill>
                <a:latin typeface="Calibri" panose="020F0502020204030204" pitchFamily="34" charset="0"/>
              </a:rPr>
            </a:br>
            <a:r>
              <a:rPr lang="cs-CZ" sz="2000" dirty="0">
                <a:solidFill>
                  <a:srgbClr val="002D62"/>
                </a:solidFill>
                <a:latin typeface="Calibri" panose="020F0502020204030204" pitchFamily="34" charset="0"/>
              </a:rPr>
              <a:t>(pracovní dny 9:00 - 13:00 hodin)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cs-CZ" sz="2000" dirty="0">
              <a:solidFill>
                <a:srgbClr val="002D62"/>
              </a:solidFill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cs-CZ" sz="2000" dirty="0">
                <a:solidFill>
                  <a:srgbClr val="002D62"/>
                </a:solidFill>
                <a:latin typeface="Calibri" panose="020F0502020204030204" pitchFamily="34" charset="0"/>
              </a:rPr>
              <a:t>na e-mailové adrese: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D62"/>
                </a:solidFill>
                <a:latin typeface="Calibri" panose="020F0502020204030204" pitchFamily="34" charset="0"/>
                <a:hlinkClick r:id="rId5"/>
              </a:rPr>
              <a:t>petr.kolar@agentura-api.org</a:t>
            </a:r>
            <a:endParaRPr lang="cs-CZ" sz="2000" dirty="0">
              <a:solidFill>
                <a:srgbClr val="002D62"/>
              </a:solidFill>
              <a:latin typeface="Calibri" panose="020F0502020204030204" pitchFamily="34" charset="0"/>
            </a:endParaRP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D62"/>
                </a:solidFill>
                <a:latin typeface="Calibri" panose="020F0502020204030204" pitchFamily="34" charset="0"/>
                <a:hlinkClick r:id="rId6"/>
              </a:rPr>
              <a:t>zdenek.stava@agentura-api.org</a:t>
            </a:r>
            <a:endParaRPr lang="cs-CZ" sz="2000" dirty="0">
              <a:solidFill>
                <a:srgbClr val="002D62"/>
              </a:solidFill>
              <a:latin typeface="Calibri" panose="020F0502020204030204" pitchFamily="34" charset="0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endParaRPr lang="cs-CZ" sz="2000" dirty="0">
              <a:solidFill>
                <a:srgbClr val="002D62"/>
              </a:solidFill>
              <a:latin typeface="Calibri" panose="020F0502020204030204" pitchFamily="34" charset="0"/>
            </a:endParaRPr>
          </a:p>
          <a:p>
            <a:pPr marL="457200" lvl="1" indent="0" fontAlgn="base">
              <a:spcAft>
                <a:spcPct val="0"/>
              </a:spcAft>
              <a:buNone/>
            </a:pPr>
            <a:endParaRPr lang="cs-CZ" sz="2000" dirty="0">
              <a:solidFill>
                <a:srgbClr val="002D62"/>
              </a:solidFill>
              <a:latin typeface="Calibri" panose="020F0502020204030204" pitchFamily="34" charset="0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cs-CZ" sz="2000" dirty="0">
              <a:solidFill>
                <a:srgbClr val="002D62"/>
              </a:solidFill>
              <a:latin typeface="Calibri" panose="020F0502020204030204" pitchFamily="34" charset="0"/>
            </a:endParaRPr>
          </a:p>
          <a:p>
            <a:endParaRPr lang="cs-CZ" sz="1800" dirty="0">
              <a:solidFill>
                <a:srgbClr val="002E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1008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4637051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Děkuji za pozornost</a:t>
            </a:r>
            <a:endParaRPr lang="cs-CZ" sz="32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522182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E60"/>
                </a:solidFill>
                <a:latin typeface="Calibri" panose="020F0502020204030204" pitchFamily="34" charset="0"/>
              </a:rPr>
              <a:t>Ing. Petr Kolář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346047" cy="3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9DE0"/>
                </a:solidFill>
                <a:latin typeface="Calibri" panose="020F0502020204030204" pitchFamily="34" charset="0"/>
              </a:rPr>
              <a:t>PROGRAM SLUŽBY INFRASTRUKTURY (OPPIK 2014-2020)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85320" y="1762868"/>
            <a:ext cx="4758680" cy="4781128"/>
          </a:xfrm>
        </p:spPr>
        <p:txBody>
          <a:bodyPr>
            <a:normAutofit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D62"/>
                </a:solidFill>
                <a:latin typeface="Arial"/>
              </a:rPr>
              <a:t>Cíl Výzvy</a:t>
            </a:r>
            <a:endParaRPr lang="cs-CZ" sz="1200" dirty="0">
              <a:solidFill>
                <a:srgbClr val="002D62"/>
              </a:solidFill>
              <a:latin typeface="Arial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D62"/>
                </a:solidFill>
                <a:latin typeface="Arial"/>
              </a:rPr>
              <a:t>Podporované aktivity programu SI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D62"/>
                </a:solidFill>
                <a:latin typeface="Arial"/>
              </a:rPr>
              <a:t>Důležité termíny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D62"/>
                </a:solidFill>
                <a:latin typeface="Arial"/>
              </a:rPr>
              <a:t>Aktivita „a“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D62"/>
                </a:solidFill>
                <a:latin typeface="Arial"/>
              </a:rPr>
              <a:t>Forma a výše podpory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D62"/>
                </a:solidFill>
                <a:latin typeface="Arial"/>
              </a:rPr>
              <a:t>Nejčastější chyby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D62"/>
                </a:solidFill>
                <a:latin typeface="Arial"/>
              </a:rPr>
              <a:t>Výzva I, II a III v číslech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002D62"/>
                </a:solidFill>
                <a:latin typeface="Arial"/>
              </a:rPr>
              <a:t>Nová pravidla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002D62"/>
              </a:solidFill>
              <a:latin typeface="Arial"/>
            </a:endParaRPr>
          </a:p>
          <a:p>
            <a:pPr marL="285750" lvl="0" indent="-285750">
              <a:spcBef>
                <a:spcPts val="0"/>
              </a:spcBef>
            </a:pPr>
            <a:endParaRPr lang="cs-CZ" sz="2200" dirty="0">
              <a:solidFill>
                <a:srgbClr val="002D62"/>
              </a:solidFill>
              <a:latin typeface="Arial"/>
            </a:endParaRPr>
          </a:p>
          <a:p>
            <a:pPr marL="285750" lvl="0" indent="-285750">
              <a:spcBef>
                <a:spcPts val="0"/>
              </a:spcBef>
            </a:pPr>
            <a:endParaRPr lang="cs-CZ" sz="2200" dirty="0">
              <a:solidFill>
                <a:srgbClr val="002D62"/>
              </a:solidFill>
              <a:latin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cs-CZ" sz="2200" b="1" dirty="0">
              <a:solidFill>
                <a:srgbClr val="002D62"/>
              </a:solidFill>
              <a:latin typeface="Arial"/>
            </a:endParaRP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0" y="1762868"/>
            <a:ext cx="4113858" cy="4464495"/>
          </a:xfrm>
        </p:spPr>
      </p:pic>
    </p:spTree>
    <p:extLst>
      <p:ext uri="{BB962C8B-B14F-4D97-AF65-F5344CB8AC3E}">
        <p14:creationId xmlns:p14="http://schemas.microsoft.com/office/powerpoint/2010/main" val="319321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9DE0"/>
                </a:solidFill>
                <a:latin typeface="Calibri" panose="020F0502020204030204" pitchFamily="34" charset="0"/>
              </a:rPr>
              <a:t>PROGRAM SLUŽBY INFRASTRUKTURY (OPPIK 2014 – 2020)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113" y="1916832"/>
            <a:ext cx="8229600" cy="439248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002E60"/>
                </a:solidFill>
                <a:latin typeface="Calibri" panose="020F0502020204030204" pitchFamily="34" charset="0"/>
              </a:rPr>
              <a:t>Hlavním cílem programu je zkvalitňování služeb podpůrné inovační infrastruktury (VTP / PI):</a:t>
            </a:r>
          </a:p>
          <a:p>
            <a:pPr marL="0" lvl="0" indent="0">
              <a:buNone/>
            </a:pPr>
            <a:endParaRPr lang="cs-CZ" sz="2000" dirty="0">
              <a:solidFill>
                <a:srgbClr val="002E60"/>
              </a:solidFill>
              <a:latin typeface="Calibri" panose="020F0502020204030204" pitchFamily="34" charset="0"/>
            </a:endParaRP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2E60"/>
                </a:solidFill>
                <a:latin typeface="Calibri" panose="020F0502020204030204" pitchFamily="34" charset="0"/>
              </a:rPr>
              <a:t>smyslem je zvýšit intenzitu společných výzkumných, vývojových a inovačních aktivit mezi podnikatelskými subjekty a veřejným sektorem </a:t>
            </a:r>
            <a:r>
              <a:rPr lang="cs-CZ" sz="2400">
                <a:solidFill>
                  <a:srgbClr val="002E60"/>
                </a:solidFill>
                <a:latin typeface="Calibri" panose="020F0502020204030204" pitchFamily="34" charset="0"/>
              </a:rPr>
              <a:t>se zaměřením </a:t>
            </a:r>
            <a:r>
              <a:rPr lang="cs-CZ" sz="2400" dirty="0">
                <a:solidFill>
                  <a:srgbClr val="002E60"/>
                </a:solidFill>
                <a:latin typeface="Calibri" panose="020F0502020204030204" pitchFamily="34" charset="0"/>
              </a:rPr>
              <a:t>zejména        na realizaci nových technologií a konkurenceschopných výrobků a služeb.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66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400" b="1" dirty="0">
                <a:solidFill>
                  <a:srgbClr val="009DE0"/>
                </a:solidFill>
                <a:latin typeface="Calibri" panose="020F0502020204030204" pitchFamily="34" charset="0"/>
              </a:rPr>
              <a:t>Aktivity programu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392487"/>
          </a:xfrm>
        </p:spPr>
        <p:txBody>
          <a:bodyPr>
            <a:normAutofit/>
          </a:bodyPr>
          <a:lstStyle/>
          <a:p>
            <a:pPr marL="904875" lvl="1" indent="-457200">
              <a:lnSpc>
                <a:spcPct val="150000"/>
              </a:lnSpc>
              <a:spcBef>
                <a:spcPct val="50000"/>
              </a:spcBef>
              <a:buClr>
                <a:srgbClr val="002D6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D62"/>
                </a:solidFill>
                <a:latin typeface="Arial"/>
              </a:rPr>
              <a:t>Poskytování služeb inovačním podnikům </a:t>
            </a:r>
            <a:r>
              <a:rPr lang="cs-CZ" sz="1800" dirty="0">
                <a:solidFill>
                  <a:srgbClr val="C00000"/>
                </a:solidFill>
                <a:latin typeface="Arial"/>
              </a:rPr>
              <a:t>– nová aktivita, bude vyhlášeno</a:t>
            </a:r>
          </a:p>
          <a:p>
            <a:pPr marL="904875" lvl="1" indent="-457200">
              <a:lnSpc>
                <a:spcPct val="150000"/>
              </a:lnSpc>
              <a:spcBef>
                <a:spcPct val="50000"/>
              </a:spcBef>
              <a:buClr>
                <a:srgbClr val="002D62"/>
              </a:buClr>
              <a:buFont typeface="+mj-lt"/>
              <a:buAutoNum type="alphaLcParenR"/>
            </a:pPr>
            <a:r>
              <a:rPr lang="cs-CZ" sz="1800" b="1" dirty="0">
                <a:solidFill>
                  <a:srgbClr val="002D62"/>
                </a:solidFill>
                <a:latin typeface="Arial"/>
              </a:rPr>
              <a:t>Provozování</a:t>
            </a:r>
            <a:r>
              <a:rPr lang="cs-CZ" sz="1800" dirty="0">
                <a:solidFill>
                  <a:srgbClr val="002D62"/>
                </a:solidFill>
                <a:latin typeface="Arial"/>
              </a:rPr>
              <a:t> současné inovační infrastruktury (VTP, PI, IC…)  pouze v režimu de </a:t>
            </a:r>
            <a:r>
              <a:rPr lang="cs-CZ" sz="1800" dirty="0" err="1">
                <a:solidFill>
                  <a:srgbClr val="002D62"/>
                </a:solidFill>
                <a:latin typeface="Arial"/>
              </a:rPr>
              <a:t>minimis</a:t>
            </a:r>
            <a:endParaRPr lang="cs-CZ" sz="1800" dirty="0">
              <a:solidFill>
                <a:srgbClr val="002D62"/>
              </a:solidFill>
              <a:latin typeface="Arial"/>
            </a:endParaRPr>
          </a:p>
          <a:p>
            <a:pPr marL="904875" lvl="1" indent="-457200" algn="just">
              <a:lnSpc>
                <a:spcPct val="150000"/>
              </a:lnSpc>
              <a:spcBef>
                <a:spcPct val="50000"/>
              </a:spcBef>
              <a:buClr>
                <a:srgbClr val="002D62"/>
              </a:buClr>
              <a:buFont typeface="+mj-lt"/>
              <a:buAutoNum type="alphaLcParenR"/>
            </a:pPr>
            <a:r>
              <a:rPr lang="cs-CZ" sz="1800" b="1" dirty="0">
                <a:solidFill>
                  <a:srgbClr val="002D62"/>
                </a:solidFill>
                <a:latin typeface="Arial"/>
              </a:rPr>
              <a:t>Rozšíření</a:t>
            </a:r>
            <a:r>
              <a:rPr lang="cs-CZ" sz="1800" dirty="0">
                <a:solidFill>
                  <a:srgbClr val="002D62"/>
                </a:solidFill>
                <a:latin typeface="Arial"/>
              </a:rPr>
              <a:t> </a:t>
            </a:r>
            <a:r>
              <a:rPr lang="cs-CZ" sz="1800" b="1" dirty="0">
                <a:solidFill>
                  <a:srgbClr val="002D62"/>
                </a:solidFill>
                <a:latin typeface="Arial"/>
              </a:rPr>
              <a:t>prostor</a:t>
            </a:r>
            <a:r>
              <a:rPr lang="cs-CZ" sz="1800" dirty="0">
                <a:solidFill>
                  <a:srgbClr val="002D62"/>
                </a:solidFill>
                <a:latin typeface="Arial"/>
              </a:rPr>
              <a:t> inovační infrastruktury a pořízení nového vybavení a zlepšení kapacit pro společné využívání technologií</a:t>
            </a:r>
          </a:p>
          <a:p>
            <a:pPr marL="904875" lvl="1" indent="-457200">
              <a:lnSpc>
                <a:spcPct val="150000"/>
              </a:lnSpc>
              <a:spcBef>
                <a:spcPct val="50000"/>
              </a:spcBef>
              <a:buClr>
                <a:srgbClr val="002D62"/>
              </a:buClr>
              <a:buFont typeface="+mj-lt"/>
              <a:buAutoNum type="alphaLcParenR"/>
            </a:pPr>
            <a:r>
              <a:rPr lang="cs-CZ" sz="1800" dirty="0">
                <a:solidFill>
                  <a:srgbClr val="002D62"/>
                </a:solidFill>
                <a:latin typeface="Arial"/>
              </a:rPr>
              <a:t>V ojedinělých případech také </a:t>
            </a:r>
            <a:r>
              <a:rPr lang="cs-CZ" sz="1800" b="1" dirty="0">
                <a:solidFill>
                  <a:srgbClr val="002D62"/>
                </a:solidFill>
                <a:latin typeface="Arial"/>
              </a:rPr>
              <a:t>Výstavba nové </a:t>
            </a:r>
            <a:r>
              <a:rPr lang="cs-CZ" sz="1800" dirty="0">
                <a:solidFill>
                  <a:srgbClr val="002D62"/>
                </a:solidFill>
                <a:latin typeface="Arial"/>
              </a:rPr>
              <a:t>sdílené infrastruktury v regionu, kde bude prokázán nedostatek vhodné výzkumné nebo inovační infrastruktury pro podnikatelské subjekty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63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009DE0"/>
                </a:solidFill>
                <a:latin typeface="Calibri" panose="020F0502020204030204" pitchFamily="34" charset="0"/>
              </a:rPr>
              <a:t>Datum vyhlášení výzev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2386" y="4077072"/>
            <a:ext cx="8344414" cy="194421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graphicFrame>
        <p:nvGraphicFramePr>
          <p:cNvPr id="6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281306"/>
              </p:ext>
            </p:extLst>
          </p:nvPr>
        </p:nvGraphicFramePr>
        <p:xfrm>
          <a:off x="179512" y="1268761"/>
          <a:ext cx="9145016" cy="302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bdélník 7"/>
          <p:cNvSpPr/>
          <p:nvPr/>
        </p:nvSpPr>
        <p:spPr>
          <a:xfrm>
            <a:off x="611560" y="4077072"/>
            <a:ext cx="8075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  </a:t>
            </a: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Jednokolový systém hodnocení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  Doba realizace projektu nesmí překročit 3 roky od podání žádosti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2E60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  </a:t>
            </a:r>
            <a:r>
              <a:rPr lang="cs-CZ" sz="2000" i="1" dirty="0">
                <a:solidFill>
                  <a:srgbClr val="002E60"/>
                </a:solidFill>
                <a:latin typeface="Calibri" panose="020F0502020204030204" pitchFamily="34" charset="0"/>
              </a:rPr>
              <a:t>ITI Hradec – Pardubice, 24.7.2017, 1.8.2017, 31.7.2018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2000" i="1" dirty="0">
              <a:solidFill>
                <a:srgbClr val="002E60"/>
              </a:solidFill>
              <a:latin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  </a:t>
            </a:r>
            <a:r>
              <a:rPr lang="cs-CZ" sz="2000" dirty="0">
                <a:solidFill>
                  <a:srgbClr val="009DE0"/>
                </a:solidFill>
                <a:latin typeface="Calibri" panose="020F0502020204030204" pitchFamily="34" charset="0"/>
              </a:rPr>
              <a:t>Výzva </a:t>
            </a:r>
            <a:r>
              <a:rPr lang="cs-CZ" sz="2000" b="1" dirty="0">
                <a:solidFill>
                  <a:srgbClr val="009DE0"/>
                </a:solidFill>
                <a:latin typeface="Calibri" panose="020F0502020204030204" pitchFamily="34" charset="0"/>
              </a:rPr>
              <a:t>aktivita</a:t>
            </a:r>
            <a:r>
              <a:rPr lang="cs-CZ" sz="2000" dirty="0">
                <a:solidFill>
                  <a:srgbClr val="009DE0"/>
                </a:solidFill>
                <a:latin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9DE0"/>
                </a:solidFill>
                <a:latin typeface="Calibri" panose="020F0502020204030204" pitchFamily="34" charset="0"/>
              </a:rPr>
              <a:t>„a“</a:t>
            </a:r>
            <a:r>
              <a:rPr lang="cs-CZ" sz="2000" dirty="0">
                <a:solidFill>
                  <a:srgbClr val="009DE0"/>
                </a:solidFill>
                <a:latin typeface="Calibri" panose="020F0502020204030204" pitchFamily="34" charset="0"/>
              </a:rPr>
              <a:t> – plánované </a:t>
            </a:r>
            <a:r>
              <a:rPr lang="cs-CZ" sz="2000">
                <a:solidFill>
                  <a:srgbClr val="009DE0"/>
                </a:solidFill>
                <a:latin typeface="Calibri" panose="020F0502020204030204" pitchFamily="34" charset="0"/>
              </a:rPr>
              <a:t>vyhlášení 12/2017</a:t>
            </a:r>
            <a:r>
              <a:rPr lang="cs-CZ" sz="2000" dirty="0">
                <a:solidFill>
                  <a:srgbClr val="009DE0"/>
                </a:solidFill>
                <a:latin typeface="Calibri" panose="020F0502020204030204" pitchFamily="34" charset="0"/>
              </a:rPr>
              <a:t>, plánovaný </a:t>
            </a:r>
            <a:r>
              <a:rPr lang="cs-CZ" sz="2000">
                <a:solidFill>
                  <a:srgbClr val="009DE0"/>
                </a:solidFill>
                <a:latin typeface="Calibri" panose="020F0502020204030204" pitchFamily="34" charset="0"/>
              </a:rPr>
              <a:t>příjem 1/2018, </a:t>
            </a:r>
            <a:r>
              <a:rPr lang="cs-CZ" sz="2000" dirty="0">
                <a:solidFill>
                  <a:srgbClr val="009DE0"/>
                </a:solidFill>
                <a:latin typeface="Calibri" panose="020F0502020204030204" pitchFamily="34" charset="0"/>
              </a:rPr>
              <a:t>plánované ukončení příjmu </a:t>
            </a:r>
            <a:r>
              <a:rPr lang="cs-CZ" sz="2000">
                <a:solidFill>
                  <a:srgbClr val="009DE0"/>
                </a:solidFill>
                <a:latin typeface="Calibri" panose="020F0502020204030204" pitchFamily="34" charset="0"/>
              </a:rPr>
              <a:t>žádostí 5/2018</a:t>
            </a:r>
            <a:r>
              <a:rPr lang="cs-CZ" sz="2000" dirty="0">
                <a:solidFill>
                  <a:srgbClr val="009DE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buClr>
                <a:schemeClr val="tx2"/>
              </a:buClr>
            </a:pPr>
            <a:r>
              <a:rPr lang="cs-CZ" sz="2000" dirty="0">
                <a:solidFill>
                  <a:srgbClr val="009DE0"/>
                </a:solidFill>
                <a:latin typeface="Calibri" panose="020F0502020204030204" pitchFamily="34" charset="0"/>
              </a:rPr>
              <a:t>Alokace 250 mil. Kč</a:t>
            </a:r>
          </a:p>
          <a:p>
            <a:pPr>
              <a:buClr>
                <a:schemeClr val="tx2"/>
              </a:buClr>
            </a:pPr>
            <a:endParaRPr lang="cs-CZ" sz="2000" dirty="0">
              <a:solidFill>
                <a:srgbClr val="002E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9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9DE0"/>
                </a:solidFill>
                <a:latin typeface="Calibri" panose="020F0502020204030204" pitchFamily="34" charset="0"/>
              </a:rPr>
              <a:t>Aktivita „a“ poskytování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5589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rgbClr val="002E60"/>
                </a:solidFill>
                <a:latin typeface="Calibri" panose="020F0502020204030204" pitchFamily="34" charset="0"/>
              </a:rPr>
              <a:t>Poskytování služeb v oblastech: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strategické řízení a management inovací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strategické poradenství při vstupu na nové trhy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ochrany a využití práv duševního vlastnictví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navazování a rozvíjení výzkumné spolupráce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komercializace výsledků výzkumu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přístupu ke kapitálu apod.</a:t>
            </a:r>
          </a:p>
          <a:p>
            <a:pPr marL="457200" lvl="1" indent="0">
              <a:buNone/>
            </a:pPr>
            <a:endParaRPr lang="cs-CZ" sz="2000" dirty="0">
              <a:solidFill>
                <a:srgbClr val="002E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rgbClr val="002E60"/>
                </a:solidFill>
                <a:latin typeface="Calibri" panose="020F0502020204030204" pitchFamily="34" charset="0"/>
              </a:rPr>
              <a:t>Způsobilými výdaji jsou: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osobní náklady zaměstnanců příjemce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externí poradenské služby pro MSP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marketing a propagace příjemce (de minimis, maximálně 400/500 tis. Kč na projekt 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E60"/>
                </a:solidFill>
                <a:latin typeface="Calibri" panose="020F0502020204030204" pitchFamily="34" charset="0"/>
              </a:rPr>
              <a:t>režijní náklady příjemce (de minimis, a to max. 15 % z osobních nákladů)</a:t>
            </a:r>
          </a:p>
          <a:p>
            <a:pPr marL="0" indent="0">
              <a:buNone/>
            </a:pPr>
            <a:endParaRPr lang="cs-CZ" dirty="0"/>
          </a:p>
          <a:p>
            <a:endParaRPr lang="cs-CZ" sz="2400" dirty="0">
              <a:solidFill>
                <a:srgbClr val="002E60"/>
              </a:solidFill>
              <a:latin typeface="Calibri" panose="020F0502020204030204" pitchFamily="34" charset="0"/>
            </a:endParaRPr>
          </a:p>
          <a:p>
            <a:endParaRPr lang="cs-CZ" sz="2000" dirty="0">
              <a:solidFill>
                <a:srgbClr val="002E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8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9DE0"/>
                </a:solidFill>
                <a:latin typeface="Calibri" panose="020F0502020204030204" pitchFamily="34" charset="0"/>
              </a:rPr>
              <a:t>Aktivita „a“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rgbClr val="002E60"/>
                </a:solidFill>
                <a:latin typeface="Calibri" panose="020F0502020204030204" pitchFamily="34" charset="0"/>
              </a:rPr>
              <a:t>Míra podpory – rozpad zdrojů financování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002E60"/>
                </a:solidFill>
                <a:latin typeface="Calibri" panose="020F0502020204030204" pitchFamily="34" charset="0"/>
              </a:rPr>
              <a:t>75 % z prokázaných způsobilých výdajů v případě konečných příjemců (MSP) - uživatelů poradenských služeb 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002E60"/>
                </a:solidFill>
                <a:latin typeface="Calibri" panose="020F0502020204030204" pitchFamily="34" charset="0"/>
              </a:rPr>
              <a:t>100% z prokázaných způsobilých výdajů v případě příjemců, kteří jsou zprostředkovatelem podpory </a:t>
            </a:r>
          </a:p>
          <a:p>
            <a:pPr marL="457200" lvl="1" indent="0">
              <a:buNone/>
            </a:pPr>
            <a:endParaRPr lang="cs-CZ" sz="2100" dirty="0">
              <a:solidFill>
                <a:srgbClr val="002E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rgbClr val="002E60"/>
                </a:solidFill>
                <a:latin typeface="Calibri" panose="020F0502020204030204" pitchFamily="34" charset="0"/>
              </a:rPr>
              <a:t>Maximální a minimální výše dotace 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cs-CZ" sz="2100" b="1" dirty="0">
                <a:solidFill>
                  <a:srgbClr val="002E60"/>
                </a:solidFill>
                <a:latin typeface="Calibri" panose="020F0502020204030204" pitchFamily="34" charset="0"/>
              </a:rPr>
              <a:t>Dotace</a:t>
            </a:r>
            <a:r>
              <a:rPr lang="cs-CZ" sz="2100" dirty="0">
                <a:solidFill>
                  <a:srgbClr val="002E60"/>
                </a:solidFill>
                <a:latin typeface="Calibri" panose="020F0502020204030204" pitchFamily="34" charset="0"/>
              </a:rPr>
              <a:t> na </a:t>
            </a:r>
            <a:r>
              <a:rPr lang="cs-CZ" sz="2100" b="1" dirty="0">
                <a:solidFill>
                  <a:srgbClr val="002E60"/>
                </a:solidFill>
                <a:latin typeface="Calibri" panose="020F0502020204030204" pitchFamily="34" charset="0"/>
              </a:rPr>
              <a:t>projekt</a:t>
            </a:r>
            <a:r>
              <a:rPr lang="cs-CZ" sz="2100" dirty="0">
                <a:solidFill>
                  <a:srgbClr val="002E60"/>
                </a:solidFill>
                <a:latin typeface="Calibri" panose="020F0502020204030204" pitchFamily="34" charset="0"/>
              </a:rPr>
              <a:t> příjemce (inovační infrastruktury) je minimálně ve výši </a:t>
            </a:r>
            <a:r>
              <a:rPr lang="cs-CZ" sz="2100" b="1" dirty="0">
                <a:solidFill>
                  <a:srgbClr val="002E60"/>
                </a:solidFill>
                <a:latin typeface="Calibri" panose="020F0502020204030204" pitchFamily="34" charset="0"/>
              </a:rPr>
              <a:t>1 mil. Kč</a:t>
            </a:r>
            <a:r>
              <a:rPr lang="cs-CZ" sz="2100" dirty="0">
                <a:solidFill>
                  <a:srgbClr val="002E60"/>
                </a:solidFill>
                <a:latin typeface="Calibri" panose="020F0502020204030204" pitchFamily="34" charset="0"/>
              </a:rPr>
              <a:t>, maximálně do výše </a:t>
            </a:r>
            <a:r>
              <a:rPr lang="cs-CZ" sz="2100" b="1" dirty="0">
                <a:solidFill>
                  <a:srgbClr val="002E60"/>
                </a:solidFill>
                <a:latin typeface="Calibri" panose="020F0502020204030204" pitchFamily="34" charset="0"/>
              </a:rPr>
              <a:t>12 mil. Kč</a:t>
            </a:r>
            <a:r>
              <a:rPr lang="cs-CZ" sz="2100" dirty="0">
                <a:solidFill>
                  <a:srgbClr val="002E60"/>
                </a:solidFill>
                <a:latin typeface="Calibri" panose="020F0502020204030204" pitchFamily="34" charset="0"/>
              </a:rPr>
              <a:t>.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cs-CZ" sz="2100" b="1" dirty="0">
                <a:solidFill>
                  <a:srgbClr val="002E60"/>
                </a:solidFill>
                <a:latin typeface="Calibri" panose="020F0502020204030204" pitchFamily="34" charset="0"/>
              </a:rPr>
              <a:t>Dotace</a:t>
            </a:r>
            <a:r>
              <a:rPr lang="cs-CZ" sz="2100" dirty="0">
                <a:solidFill>
                  <a:srgbClr val="002E60"/>
                </a:solidFill>
                <a:latin typeface="Calibri" panose="020F0502020204030204" pitchFamily="34" charset="0"/>
              </a:rPr>
              <a:t> na </a:t>
            </a:r>
            <a:r>
              <a:rPr lang="cs-CZ" sz="2100" b="1" dirty="0">
                <a:solidFill>
                  <a:srgbClr val="002E60"/>
                </a:solidFill>
                <a:latin typeface="Calibri" panose="020F0502020204030204" pitchFamily="34" charset="0"/>
              </a:rPr>
              <a:t>služby konečného příjemce </a:t>
            </a:r>
            <a:r>
              <a:rPr lang="cs-CZ" sz="2100" dirty="0">
                <a:solidFill>
                  <a:srgbClr val="002E60"/>
                </a:solidFill>
                <a:latin typeface="Calibri" panose="020F0502020204030204" pitchFamily="34" charset="0"/>
              </a:rPr>
              <a:t>- konkrétního MSP je minimálně ve výši </a:t>
            </a:r>
            <a:r>
              <a:rPr lang="cs-CZ" sz="2100" b="1" dirty="0">
                <a:solidFill>
                  <a:srgbClr val="002E60"/>
                </a:solidFill>
                <a:latin typeface="Calibri" panose="020F0502020204030204" pitchFamily="34" charset="0"/>
              </a:rPr>
              <a:t>20 tis. Kč, </a:t>
            </a:r>
            <a:r>
              <a:rPr lang="cs-CZ" sz="2100" dirty="0">
                <a:solidFill>
                  <a:srgbClr val="002E60"/>
                </a:solidFill>
                <a:latin typeface="Calibri" panose="020F0502020204030204" pitchFamily="34" charset="0"/>
              </a:rPr>
              <a:t>maximálně do výše </a:t>
            </a:r>
            <a:r>
              <a:rPr lang="cs-CZ" sz="2100" b="1" dirty="0">
                <a:solidFill>
                  <a:srgbClr val="002E60"/>
                </a:solidFill>
                <a:latin typeface="Calibri" panose="020F0502020204030204" pitchFamily="34" charset="0"/>
              </a:rPr>
              <a:t>75 tis. Kč</a:t>
            </a:r>
            <a:r>
              <a:rPr lang="cs-CZ" sz="2100" dirty="0">
                <a:solidFill>
                  <a:srgbClr val="002E60"/>
                </a:solidFill>
                <a:latin typeface="Calibri" panose="020F0502020204030204" pitchFamily="34" charset="0"/>
              </a:rPr>
              <a:t> </a:t>
            </a:r>
            <a:r>
              <a:rPr lang="cs-CZ" sz="2100" i="1" dirty="0">
                <a:solidFill>
                  <a:srgbClr val="002E60"/>
                </a:solidFill>
                <a:latin typeface="Calibri" panose="020F0502020204030204" pitchFamily="34" charset="0"/>
              </a:rPr>
              <a:t>(de minimis).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95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9DE0"/>
                </a:solidFill>
                <a:latin typeface="Calibri" panose="020F0502020204030204" pitchFamily="34" charset="0"/>
              </a:rPr>
              <a:t>Forma a výše podpory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800460"/>
              </p:ext>
            </p:extLst>
          </p:nvPr>
        </p:nvGraphicFramePr>
        <p:xfrm>
          <a:off x="567426" y="1781400"/>
          <a:ext cx="7889943" cy="2724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Režim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NEZAKLÁDAJÍCÍ veřejnou podporu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</a:rPr>
                        <a:t>ZAKLÁDAJÍCÍ veřejnou podporu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Příjemci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Organizace pro výzkum a šíření znalostí, Univerzity, VŠ.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</a:rPr>
                        <a:t>podnikatelské subjekty, bez ohledu na velikost podniku, municipality.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Aktivita/ ZV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investiční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neinvestiční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(de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</a:rPr>
                        <a:t>minimis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investiční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neinvestiční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(de </a:t>
                      </a:r>
                      <a:r>
                        <a:rPr lang="cs-CZ" sz="1800" dirty="0" err="1">
                          <a:effectLst/>
                          <a:latin typeface="Calibri" panose="020F0502020204030204" pitchFamily="34" charset="0"/>
                        </a:rPr>
                        <a:t>minimis</a:t>
                      </a: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Aktivita b)­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Aktivita c)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75%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</a:rPr>
                        <a:t>Aktivita d)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18400" y="4708438"/>
            <a:ext cx="8302072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D62"/>
                </a:solidFill>
                <a:latin typeface="Arial"/>
              </a:rPr>
              <a:t>Projekty </a:t>
            </a:r>
            <a:r>
              <a:rPr lang="cs-CZ" sz="1600" b="1" dirty="0">
                <a:solidFill>
                  <a:srgbClr val="002D62"/>
                </a:solidFill>
                <a:latin typeface="Arial"/>
              </a:rPr>
              <a:t>obsahující</a:t>
            </a:r>
            <a:r>
              <a:rPr lang="cs-CZ" sz="1600" dirty="0">
                <a:solidFill>
                  <a:srgbClr val="002D62"/>
                </a:solidFill>
                <a:latin typeface="Arial"/>
              </a:rPr>
              <a:t> </a:t>
            </a:r>
            <a:r>
              <a:rPr lang="cs-CZ" sz="1600" b="1" dirty="0">
                <a:solidFill>
                  <a:srgbClr val="002D62"/>
                </a:solidFill>
                <a:latin typeface="Arial"/>
              </a:rPr>
              <a:t>stavební práce </a:t>
            </a:r>
            <a:r>
              <a:rPr lang="cs-CZ" sz="1600" dirty="0">
                <a:solidFill>
                  <a:srgbClr val="002D62"/>
                </a:solidFill>
                <a:latin typeface="Arial"/>
              </a:rPr>
              <a:t>může dotace činit </a:t>
            </a:r>
            <a:r>
              <a:rPr lang="cs-CZ" sz="1600" b="1" dirty="0">
                <a:solidFill>
                  <a:srgbClr val="002D62"/>
                </a:solidFill>
                <a:latin typeface="Arial"/>
              </a:rPr>
              <a:t>5 – 150 mil. Kč</a:t>
            </a:r>
            <a:r>
              <a:rPr lang="cs-CZ" sz="1600" dirty="0">
                <a:solidFill>
                  <a:srgbClr val="002D62"/>
                </a:solidFill>
                <a:latin typeface="Arial"/>
              </a:rPr>
              <a:t> 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D62"/>
                </a:solidFill>
                <a:latin typeface="Arial"/>
              </a:rPr>
              <a:t>Projekty </a:t>
            </a:r>
            <a:r>
              <a:rPr lang="cs-CZ" sz="1600" b="1" dirty="0">
                <a:solidFill>
                  <a:srgbClr val="002D62"/>
                </a:solidFill>
                <a:latin typeface="Arial"/>
              </a:rPr>
              <a:t>neobsahujících</a:t>
            </a:r>
            <a:r>
              <a:rPr lang="cs-CZ" sz="1600" dirty="0">
                <a:solidFill>
                  <a:srgbClr val="002D62"/>
                </a:solidFill>
                <a:latin typeface="Arial"/>
              </a:rPr>
              <a:t> </a:t>
            </a:r>
            <a:r>
              <a:rPr lang="cs-CZ" sz="1600" b="1" dirty="0">
                <a:solidFill>
                  <a:srgbClr val="002D62"/>
                </a:solidFill>
                <a:latin typeface="Arial"/>
              </a:rPr>
              <a:t>stavební práce </a:t>
            </a:r>
            <a:r>
              <a:rPr lang="cs-CZ" sz="1600" dirty="0">
                <a:solidFill>
                  <a:srgbClr val="002D62"/>
                </a:solidFill>
                <a:latin typeface="Arial"/>
              </a:rPr>
              <a:t>může dotace činit </a:t>
            </a:r>
            <a:r>
              <a:rPr lang="cs-CZ" sz="1600" b="1" dirty="0">
                <a:solidFill>
                  <a:srgbClr val="002D62"/>
                </a:solidFill>
                <a:latin typeface="Arial"/>
              </a:rPr>
              <a:t>1 – 30 mil. Kč</a:t>
            </a:r>
            <a:endParaRPr lang="cs-CZ" sz="1600" dirty="0">
              <a:solidFill>
                <a:srgbClr val="002D62"/>
              </a:solidFill>
              <a:latin typeface="Arial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2D62"/>
                </a:solidFill>
                <a:latin typeface="Arial"/>
              </a:rPr>
              <a:t>Podniky, které nesplňují definici MSP májí nárok na max. 20 % celkové alokace výzvy</a:t>
            </a:r>
          </a:p>
          <a:p>
            <a:pPr lvl="0">
              <a:spcBef>
                <a:spcPct val="20000"/>
              </a:spcBef>
            </a:pPr>
            <a:endParaRPr lang="cs-CZ" sz="1600" dirty="0">
              <a:solidFill>
                <a:srgbClr val="002D62"/>
              </a:solidFill>
              <a:latin typeface="Arial"/>
            </a:endParaRP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D62"/>
                </a:solidFill>
                <a:latin typeface="Arial"/>
              </a:rPr>
              <a:t>ALOKACE: </a:t>
            </a:r>
            <a:r>
              <a:rPr lang="cs-CZ" sz="1600" dirty="0">
                <a:solidFill>
                  <a:srgbClr val="002D62"/>
                </a:solidFill>
                <a:latin typeface="Arial"/>
              </a:rPr>
              <a:t>Výzva I (1,4 mld. Kč), Výzva II (0,7 mld. Kč), Výzva III (1,75 mld. Kč),   	         </a:t>
            </a:r>
            <a:r>
              <a:rPr lang="cs-CZ" sz="1600" b="1" dirty="0">
                <a:solidFill>
                  <a:srgbClr val="002D62"/>
                </a:solidFill>
                <a:latin typeface="Arial"/>
              </a:rPr>
              <a:t>Výzva IV (400 mil. Kč)</a:t>
            </a:r>
          </a:p>
          <a:p>
            <a:pPr lvl="0">
              <a:spcBef>
                <a:spcPct val="20000"/>
              </a:spcBef>
            </a:pPr>
            <a:endParaRPr lang="cs-CZ" b="1" dirty="0">
              <a:solidFill>
                <a:srgbClr val="002D62"/>
              </a:solidFill>
              <a:latin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65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537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9DE0"/>
                </a:solidFill>
                <a:latin typeface="Calibri" panose="020F0502020204030204" pitchFamily="34" charset="0"/>
              </a:rPr>
              <a:t>Nejčastější chyby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5832648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2D62"/>
                </a:solidFill>
                <a:latin typeface="Arial"/>
              </a:rPr>
              <a:t>Nedodržení povinnosti mít registrované </a:t>
            </a:r>
            <a:r>
              <a:rPr lang="cs-CZ" sz="2600" b="1" dirty="0">
                <a:solidFill>
                  <a:srgbClr val="002D62"/>
                </a:solidFill>
                <a:latin typeface="Arial"/>
              </a:rPr>
              <a:t>CZ-NACE</a:t>
            </a:r>
            <a:r>
              <a:rPr lang="cs-CZ" sz="2600" dirty="0">
                <a:solidFill>
                  <a:srgbClr val="002D62"/>
                </a:solidFill>
                <a:latin typeface="Arial"/>
              </a:rPr>
              <a:t> (obě povinné </a:t>
            </a:r>
            <a:r>
              <a:rPr lang="cs-CZ" sz="2600" b="1" dirty="0">
                <a:solidFill>
                  <a:srgbClr val="002D62"/>
                </a:solidFill>
                <a:latin typeface="Arial"/>
              </a:rPr>
              <a:t>68.2 a 77.3 </a:t>
            </a:r>
            <a:r>
              <a:rPr lang="cs-CZ" sz="2600" dirty="0">
                <a:solidFill>
                  <a:srgbClr val="002D62"/>
                </a:solidFill>
                <a:latin typeface="Arial"/>
              </a:rPr>
              <a:t>+ minimálně jedno volitelné) k datu podání žádosti o podporu!!!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2D62"/>
                </a:solidFill>
                <a:latin typeface="Arial"/>
              </a:rPr>
              <a:t>Registrace žádosti do špatné aktivity – pozor na veřejnou a neveřejnou podporu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2D62"/>
                </a:solidFill>
                <a:latin typeface="Arial"/>
              </a:rPr>
              <a:t>Nedoložení všech povinných příloh dle Výzvy 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2D62"/>
                </a:solidFill>
                <a:latin typeface="Arial"/>
              </a:rPr>
              <a:t>Nedodržování min. a maximální míry dotace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2D62"/>
                </a:solidFill>
                <a:latin typeface="Arial"/>
              </a:rPr>
              <a:t>Nedodržování struktury obsahu Studie proveditelnosti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2D62"/>
                </a:solidFill>
                <a:latin typeface="Arial"/>
              </a:rPr>
              <a:t>Špatný výpočet POMĚRU celkové užitné plochy ku pronajímatelnému prostoru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cs-CZ" sz="2600" b="1" dirty="0">
                <a:solidFill>
                  <a:srgbClr val="002D62"/>
                </a:solidFill>
                <a:latin typeface="Arial"/>
              </a:rPr>
              <a:t>Nedodržování</a:t>
            </a:r>
            <a:r>
              <a:rPr lang="cs-CZ" sz="2600" dirty="0">
                <a:solidFill>
                  <a:srgbClr val="002D62"/>
                </a:solidFill>
                <a:latin typeface="Arial"/>
              </a:rPr>
              <a:t> Pravidel pro žadatele – </a:t>
            </a:r>
            <a:r>
              <a:rPr lang="cs-CZ" sz="2600" b="1" dirty="0">
                <a:solidFill>
                  <a:srgbClr val="002D62"/>
                </a:solidFill>
                <a:latin typeface="Arial"/>
              </a:rPr>
              <a:t>zvláštní část</a:t>
            </a:r>
            <a:r>
              <a:rPr lang="cs-CZ" sz="2600" dirty="0">
                <a:solidFill>
                  <a:srgbClr val="002D62"/>
                </a:solidFill>
                <a:latin typeface="Arial"/>
              </a:rPr>
              <a:t> a příručky Způsobilých výdajů, resp. postupování podle starších verzí! 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2D62"/>
                </a:solidFill>
                <a:latin typeface="Arial"/>
              </a:rPr>
              <a:t>Nedostatečná komunikace s projektovým manažer a pozdní oznamování změn v projektu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rgbClr val="002D62"/>
                </a:solidFill>
                <a:latin typeface="Arial"/>
              </a:rPr>
              <a:t>Špatné zaúčtování a nárokování ZV do nevhodné rozpočtové položky – nepředání Rozhodnutí včetně rozpočtových pravidel účetnímu oddělení.</a:t>
            </a:r>
          </a:p>
          <a:p>
            <a:pPr marL="0" lvl="0" indent="0">
              <a:buNone/>
            </a:pPr>
            <a:endParaRPr lang="cs-CZ" sz="2000" dirty="0">
              <a:solidFill>
                <a:srgbClr val="002D62"/>
              </a:solidFill>
              <a:latin typeface="Arial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65" y="98177"/>
            <a:ext cx="1381835" cy="13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639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E93346B-0881-428D-BDB9-9CC59FA57A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Základní organizační diagram</Template>
  <TotalTime>2003</TotalTime>
  <Words>1082</Words>
  <Application>Microsoft Office PowerPoint</Application>
  <PresentationFormat>Předvádění na obrazovce (4:3)</PresentationFormat>
  <Paragraphs>215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Tahoma</vt:lpstr>
      <vt:lpstr>Times New Roman</vt:lpstr>
      <vt:lpstr>Wingdings</vt:lpstr>
      <vt:lpstr>Motiv Office</vt:lpstr>
      <vt:lpstr>Prezentace aplikace PowerPoint</vt:lpstr>
      <vt:lpstr>PROGRAM SLUŽBY INFRASTRUKTURY (OPPIK 2014-2020)</vt:lpstr>
      <vt:lpstr>PROGRAM SLUŽBY INFRASTRUKTURY (OPPIK 2014 – 2020)</vt:lpstr>
      <vt:lpstr>Aktivity programu</vt:lpstr>
      <vt:lpstr>Datum vyhlášení výzev</vt:lpstr>
      <vt:lpstr>Aktivita „a“ poskytování služeb</vt:lpstr>
      <vt:lpstr>Aktivita „a“</vt:lpstr>
      <vt:lpstr>Forma a výše podpory</vt:lpstr>
      <vt:lpstr>Nejčastější chyby</vt:lpstr>
      <vt:lpstr>Program Služby infrastruktury v číslech – VÝZVA I</vt:lpstr>
      <vt:lpstr>Program Služby infrastruktury v číslech – VÝZVA II</vt:lpstr>
      <vt:lpstr>Program Služby infrastruktury v číslech – VÝZVA III</vt:lpstr>
      <vt:lpstr>NOVÁ PRAVIDLA – 1. část</vt:lpstr>
      <vt:lpstr>NOVÁ PRAVIDLA – 2. část</vt:lpstr>
      <vt:lpstr>Kontakty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Mikulec</dc:creator>
  <cp:keywords/>
  <cp:lastModifiedBy>Kolář Petr</cp:lastModifiedBy>
  <cp:revision>177</cp:revision>
  <cp:lastPrinted>2017-09-05T06:06:43Z</cp:lastPrinted>
  <dcterms:created xsi:type="dcterms:W3CDTF">2016-01-21T09:51:18Z</dcterms:created>
  <dcterms:modified xsi:type="dcterms:W3CDTF">2017-09-05T06:08:27Z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TC100854819990</vt:lpwstr>
  </property>
</Properties>
</file>