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82" r:id="rId1"/>
  </p:sldMasterIdLst>
  <p:notesMasterIdLst>
    <p:notesMasterId r:id="rId14"/>
  </p:notesMasterIdLst>
  <p:handoutMasterIdLst>
    <p:handoutMasterId r:id="rId15"/>
  </p:handoutMasterIdLst>
  <p:sldIdLst>
    <p:sldId id="660" r:id="rId2"/>
    <p:sldId id="678" r:id="rId3"/>
    <p:sldId id="653" r:id="rId4"/>
    <p:sldId id="680" r:id="rId5"/>
    <p:sldId id="681" r:id="rId6"/>
    <p:sldId id="682" r:id="rId7"/>
    <p:sldId id="683" r:id="rId8"/>
    <p:sldId id="684" r:id="rId9"/>
    <p:sldId id="685" r:id="rId10"/>
    <p:sldId id="686" r:id="rId11"/>
    <p:sldId id="687" r:id="rId12"/>
    <p:sldId id="630" r:id="rId13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6699"/>
    <a:srgbClr val="004B8D"/>
    <a:srgbClr val="CCECFF"/>
    <a:srgbClr val="13B5EA"/>
    <a:srgbClr val="C8282C"/>
    <a:srgbClr val="D4E6EC"/>
    <a:srgbClr val="13F154"/>
    <a:srgbClr val="B5121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757" autoAdjust="0"/>
    <p:restoredTop sz="76068" autoAdjust="0"/>
  </p:normalViewPr>
  <p:slideViewPr>
    <p:cSldViewPr snapToGrid="0">
      <p:cViewPr varScale="1">
        <p:scale>
          <a:sx n="55" d="100"/>
          <a:sy n="55" d="100"/>
        </p:scale>
        <p:origin x="-9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413CBC9-3345-454E-BFB1-09D5D36CFDC8}" type="datetimeFigureOut">
              <a:rPr lang="cs-CZ"/>
              <a:pPr>
                <a:defRPr/>
              </a:pPr>
              <a:t>5.9.2016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399F073-FB08-495E-8BAB-9CFDE7760B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67018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436FA7-E511-4726-A83E-AC4A3ADFBD9D}" type="datetimeFigureOut">
              <a:rPr lang="cs-CZ"/>
              <a:pPr>
                <a:defRPr/>
              </a:pPr>
              <a:t>5.9.2016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1555DE-F30E-4692-B085-B4ACBCF233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3838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45AF03-9F99-4299-9842-59E348FA39ED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70946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en-US" dirty="0" smtClean="0"/>
          </a:p>
          <a:p>
            <a:pPr>
              <a:spcBef>
                <a:spcPct val="0"/>
              </a:spcBef>
            </a:pPr>
            <a:endParaRPr lang="cs-CZ" altLang="en-US" dirty="0" smtClean="0"/>
          </a:p>
        </p:txBody>
      </p:sp>
      <p:sp>
        <p:nvSpPr>
          <p:cNvPr id="79876" name="Zástupný symbol pro číslo snímku 3"/>
          <p:cNvSpPr txBox="1">
            <a:spLocks noGrp="1"/>
          </p:cNvSpPr>
          <p:nvPr/>
        </p:nvSpPr>
        <p:spPr bwMode="auto">
          <a:xfrm>
            <a:off x="3849899" y="9378643"/>
            <a:ext cx="2946189" cy="494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5ECEB03-BBBD-4B85-B90A-BCEFC7C6BE42}" type="slidenum">
              <a:rPr lang="cs-CZ" altLang="en-US"/>
              <a:pPr algn="r" eaLnBrk="1" hangingPunct="1">
                <a:spcBef>
                  <a:spcPct val="0"/>
                </a:spcBef>
              </a:pPr>
              <a:t>3</a:t>
            </a:fld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57257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1555DE-F30E-4692-B085-B4ACBCF233B9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19081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w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5.gi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5.gi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2 - 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38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9"/>
          <p:cNvSpPr txBox="1">
            <a:spLocks noChangeArrowheads="1"/>
          </p:cNvSpPr>
          <p:nvPr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Ing. Martin Kocourek</a:t>
            </a:r>
            <a:b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ministr průmyslu a obchodu</a:t>
            </a:r>
          </a:p>
        </p:txBody>
      </p:sp>
      <p:sp>
        <p:nvSpPr>
          <p:cNvPr id="6" name="TextovéPole 10"/>
          <p:cNvSpPr txBox="1">
            <a:spLocks noChangeArrowheads="1"/>
          </p:cNvSpPr>
          <p:nvPr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ZPĚT NA VRCHOL – INSTITUCE, INOVACE A INFRASTRUKTURA</a:t>
            </a:r>
          </a:p>
        </p:txBody>
      </p:sp>
      <p:sp>
        <p:nvSpPr>
          <p:cNvPr id="7" name="Obdélník 10"/>
          <p:cNvSpPr/>
          <p:nvPr userDrawn="1"/>
        </p:nvSpPr>
        <p:spPr>
          <a:xfrm>
            <a:off x="4851400" y="2844800"/>
            <a:ext cx="4292600" cy="401320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8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2320925" y="6021388"/>
            <a:ext cx="2174875" cy="83661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911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4500" y="6100763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428349"/>
            <a:ext cx="8400008" cy="553998"/>
          </a:xfrm>
        </p:spPr>
        <p:txBody>
          <a:bodyPr lIns="0" tIns="0" rIns="0" bIns="0" anchor="t">
            <a:spAutoFit/>
          </a:bodyPr>
          <a:lstStyle>
            <a:lvl1pPr algn="l"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0784" y="2265410"/>
            <a:ext cx="8070031" cy="777136"/>
          </a:xfrm>
        </p:spPr>
        <p:txBody>
          <a:bodyPr lIns="0" tIns="342900" rIns="0" bIns="0">
            <a:sp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53652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2 - text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1"/>
          <p:cNvSpPr/>
          <p:nvPr userDrawn="1"/>
        </p:nvSpPr>
        <p:spPr>
          <a:xfrm>
            <a:off x="0" y="-73025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6" name="Picture 8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706" y="6072636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467544" y="893135"/>
            <a:ext cx="8208912" cy="4761540"/>
          </a:xfrm>
        </p:spPr>
        <p:txBody>
          <a:bodyPr lIns="0" tIns="360000" rIns="0" bIns="0"/>
          <a:lstStyle>
            <a:lvl1pPr marL="285750" marR="0" indent="-28575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Blip>
                <a:blip r:embed="rId4"/>
              </a:buBlip>
              <a:tabLst/>
              <a:defRPr sz="2400">
                <a:solidFill>
                  <a:srgbClr val="004B8D"/>
                </a:solidFill>
              </a:defRPr>
            </a:lvl1pPr>
            <a:lvl2pPr marL="742950" indent="-285750" algn="just">
              <a:buFont typeface="Wingdings" pitchFamily="2" charset="2"/>
              <a:buChar char="Ø"/>
              <a:defRPr sz="2000">
                <a:solidFill>
                  <a:srgbClr val="004B8D"/>
                </a:solidFill>
              </a:defRPr>
            </a:lvl2pPr>
            <a:lvl3pPr algn="just">
              <a:defRPr sz="1800">
                <a:solidFill>
                  <a:srgbClr val="004B8D"/>
                </a:solidFill>
              </a:defRPr>
            </a:lvl3pPr>
            <a:lvl4pPr>
              <a:defRPr sz="1600">
                <a:solidFill>
                  <a:srgbClr val="004B8D"/>
                </a:solidFill>
              </a:defRPr>
            </a:lvl4pPr>
            <a:lvl5pPr>
              <a:defRPr sz="1200">
                <a:solidFill>
                  <a:srgbClr val="004B8D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2475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2 - text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38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9"/>
          <p:cNvSpPr txBox="1">
            <a:spLocks noChangeArrowheads="1"/>
          </p:cNvSpPr>
          <p:nvPr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Ing. Martin Kocourek</a:t>
            </a:r>
            <a:b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ministr průmyslu a obchodu</a:t>
            </a:r>
          </a:p>
        </p:txBody>
      </p:sp>
      <p:sp>
        <p:nvSpPr>
          <p:cNvPr id="6" name="TextovéPole 10"/>
          <p:cNvSpPr txBox="1">
            <a:spLocks noChangeArrowheads="1"/>
          </p:cNvSpPr>
          <p:nvPr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ZPĚT NA VRCHOL – INSTITUCE, INOVACE A INFRASTRUKTURA</a:t>
            </a:r>
          </a:p>
        </p:txBody>
      </p:sp>
      <p:sp>
        <p:nvSpPr>
          <p:cNvPr id="7" name="Obdélník 11"/>
          <p:cNvSpPr/>
          <p:nvPr userDrawn="1"/>
        </p:nvSpPr>
        <p:spPr>
          <a:xfrm>
            <a:off x="0" y="-73025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11" name="Picture 8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467544" y="893135"/>
            <a:ext cx="8208912" cy="4761540"/>
          </a:xfrm>
        </p:spPr>
        <p:txBody>
          <a:bodyPr lIns="0" tIns="360000" rIns="0" bIns="0"/>
          <a:lstStyle>
            <a:lvl1pPr marL="285750" marR="0" indent="-28575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Blip>
                <a:blip r:embed="rId4"/>
              </a:buBlip>
              <a:tabLst/>
              <a:defRPr sz="2400">
                <a:solidFill>
                  <a:srgbClr val="004B8D"/>
                </a:solidFill>
              </a:defRPr>
            </a:lvl1pPr>
            <a:lvl2pPr marL="742950" indent="-285750" algn="just">
              <a:buFont typeface="Wingdings" pitchFamily="2" charset="2"/>
              <a:buChar char="Ø"/>
              <a:defRPr sz="2000">
                <a:solidFill>
                  <a:srgbClr val="004B8D"/>
                </a:solidFill>
              </a:defRPr>
            </a:lvl2pPr>
            <a:lvl3pPr algn="just">
              <a:defRPr sz="1800">
                <a:solidFill>
                  <a:srgbClr val="004B8D"/>
                </a:solidFill>
              </a:defRPr>
            </a:lvl3pPr>
            <a:lvl4pPr>
              <a:defRPr sz="1600">
                <a:solidFill>
                  <a:srgbClr val="004B8D"/>
                </a:solidFill>
              </a:defRPr>
            </a:lvl4pPr>
            <a:lvl5pPr>
              <a:defRPr sz="1200">
                <a:solidFill>
                  <a:srgbClr val="004B8D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706" y="6072636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96875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V2 - text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38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9"/>
          <p:cNvSpPr txBox="1">
            <a:spLocks noChangeArrowheads="1"/>
          </p:cNvSpPr>
          <p:nvPr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Ing. Martin Kocourek</a:t>
            </a:r>
            <a:b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ministr průmyslu a obchodu</a:t>
            </a:r>
          </a:p>
        </p:txBody>
      </p:sp>
      <p:sp>
        <p:nvSpPr>
          <p:cNvPr id="6" name="TextovéPole 10"/>
          <p:cNvSpPr txBox="1">
            <a:spLocks noChangeArrowheads="1"/>
          </p:cNvSpPr>
          <p:nvPr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ZPĚT NA VRCHOL – INSTITUCE, INOVACE A INFRASTRUKTURA</a:t>
            </a:r>
          </a:p>
        </p:txBody>
      </p:sp>
      <p:sp>
        <p:nvSpPr>
          <p:cNvPr id="7" name="Obdélník 11"/>
          <p:cNvSpPr/>
          <p:nvPr userDrawn="1"/>
        </p:nvSpPr>
        <p:spPr>
          <a:xfrm>
            <a:off x="0" y="-73025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11" name="Picture 8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467544" y="893135"/>
            <a:ext cx="8208912" cy="4761540"/>
          </a:xfrm>
        </p:spPr>
        <p:txBody>
          <a:bodyPr lIns="0" tIns="360000" rIns="0" bIns="0"/>
          <a:lstStyle>
            <a:lvl1pPr marL="285750" marR="0" indent="-28575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charset="0"/>
              <a:buBlip>
                <a:blip r:embed="rId4"/>
              </a:buBlip>
              <a:tabLst/>
              <a:defRPr sz="2400">
                <a:solidFill>
                  <a:srgbClr val="004B8D"/>
                </a:solidFill>
              </a:defRPr>
            </a:lvl1pPr>
            <a:lvl2pPr marL="742950" indent="-285750" algn="just">
              <a:buFont typeface="Wingdings" pitchFamily="2" charset="2"/>
              <a:buChar char="Ø"/>
              <a:defRPr sz="2000">
                <a:solidFill>
                  <a:srgbClr val="004B8D"/>
                </a:solidFill>
              </a:defRPr>
            </a:lvl2pPr>
            <a:lvl3pPr algn="just">
              <a:defRPr sz="1800">
                <a:solidFill>
                  <a:srgbClr val="004B8D"/>
                </a:solidFill>
              </a:defRPr>
            </a:lvl3pPr>
            <a:lvl4pPr>
              <a:defRPr sz="1600">
                <a:solidFill>
                  <a:srgbClr val="004B8D"/>
                </a:solidFill>
              </a:defRPr>
            </a:lvl4pPr>
            <a:lvl5pPr>
              <a:defRPr sz="1200">
                <a:solidFill>
                  <a:srgbClr val="004B8D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706" y="6072636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54912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2 - 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38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9"/>
          <p:cNvSpPr txBox="1">
            <a:spLocks noChangeArrowheads="1"/>
          </p:cNvSpPr>
          <p:nvPr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Ing. Martin Kocourek</a:t>
            </a:r>
            <a:b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ministr průmyslu a obchodu</a:t>
            </a:r>
          </a:p>
        </p:txBody>
      </p:sp>
      <p:sp>
        <p:nvSpPr>
          <p:cNvPr id="7" name="TextovéPole 10"/>
          <p:cNvSpPr txBox="1">
            <a:spLocks noChangeArrowheads="1"/>
          </p:cNvSpPr>
          <p:nvPr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ZPĚT NA VRCHOL – INSTITUCE, INOVACE A INFRASTRUKTURA</a:t>
            </a:r>
          </a:p>
        </p:txBody>
      </p:sp>
      <p:sp>
        <p:nvSpPr>
          <p:cNvPr id="8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9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10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sz="quarter" idx="10"/>
          </p:nvPr>
        </p:nvSpPr>
        <p:spPr>
          <a:xfrm>
            <a:off x="467544" y="908719"/>
            <a:ext cx="8208912" cy="4745955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706" y="6072636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36041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2 - bez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38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9"/>
          <p:cNvSpPr txBox="1">
            <a:spLocks noChangeArrowheads="1"/>
          </p:cNvSpPr>
          <p:nvPr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Ing. Martin Kocourek</a:t>
            </a:r>
            <a:b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ministr průmyslu a obchodu</a:t>
            </a:r>
          </a:p>
        </p:txBody>
      </p:sp>
      <p:sp>
        <p:nvSpPr>
          <p:cNvPr id="5" name="TextovéPole 10"/>
          <p:cNvSpPr txBox="1">
            <a:spLocks noChangeArrowheads="1"/>
          </p:cNvSpPr>
          <p:nvPr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ZPĚT NA VRCHOL – INSTITUCE, INOVACE A INFRASTRUKTURA</a:t>
            </a:r>
          </a:p>
        </p:txBody>
      </p:sp>
      <p:sp>
        <p:nvSpPr>
          <p:cNvPr id="6" name="Obdélník 11"/>
          <p:cNvSpPr/>
          <p:nvPr userDrawn="1"/>
        </p:nvSpPr>
        <p:spPr>
          <a:xfrm>
            <a:off x="0" y="0"/>
            <a:ext cx="9144000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5975350"/>
            <a:ext cx="9144000" cy="88265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9" name="Picture 5" descr="D:\3 Projekty\MPO\prezentace OPPI\podklady\EU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5963" y="6169025"/>
            <a:ext cx="29210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13B5EA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706" y="6072636"/>
            <a:ext cx="1243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35641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3813" y="3632200"/>
            <a:ext cx="4052887" cy="322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44500" y="446088"/>
            <a:ext cx="8256588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614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44500" y="1600200"/>
            <a:ext cx="8242300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6149" name="TextovéPole 9"/>
          <p:cNvSpPr txBox="1">
            <a:spLocks noChangeArrowheads="1"/>
          </p:cNvSpPr>
          <p:nvPr/>
        </p:nvSpPr>
        <p:spPr bwMode="auto">
          <a:xfrm>
            <a:off x="2771775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Ing. Martin Kocourek</a:t>
            </a:r>
            <a:b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</a:b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ministr průmyslu a obchodu</a:t>
            </a:r>
          </a:p>
        </p:txBody>
      </p:sp>
      <p:sp>
        <p:nvSpPr>
          <p:cNvPr id="6150" name="TextovéPole 10"/>
          <p:cNvSpPr txBox="1">
            <a:spLocks noChangeArrowheads="1"/>
          </p:cNvSpPr>
          <p:nvPr/>
        </p:nvSpPr>
        <p:spPr bwMode="auto">
          <a:xfrm>
            <a:off x="444500" y="6100763"/>
            <a:ext cx="1876425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900" smtClean="0">
                <a:solidFill>
                  <a:srgbClr val="FFFFFF"/>
                </a:solidFill>
                <a:latin typeface="Calibri" pitchFamily="34" charset="0"/>
              </a:rPr>
              <a:t>ZPĚT NA VRCHOL – INSTITUCE, INOVACE A INFRASTRUKTURA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25" r:id="rId1"/>
    <p:sldLayoutId id="2147486014" r:id="rId2"/>
    <p:sldLayoutId id="2147486026" r:id="rId3"/>
    <p:sldLayoutId id="2147486071" r:id="rId4"/>
    <p:sldLayoutId id="2147486027" r:id="rId5"/>
    <p:sldLayoutId id="2147486028" r:id="rId6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Calibri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Calibri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Calibri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Calibri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ctrTitle"/>
          </p:nvPr>
        </p:nvSpPr>
        <p:spPr>
          <a:xfrm>
            <a:off x="396374" y="446088"/>
            <a:ext cx="8242300" cy="6247864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dirty="0" smtClean="0"/>
              <a:t>Podpora výzkumu, vývoje a inovací </a:t>
            </a:r>
            <a:br>
              <a:rPr lang="cs-CZ" dirty="0" smtClean="0"/>
            </a:br>
            <a:r>
              <a:rPr lang="cs-CZ" dirty="0" smtClean="0"/>
              <a:t>na MPO – program TRIO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altLang="cs-CZ" dirty="0" smtClean="0">
                <a:cs typeface="Calibri" pitchFamily="34" charset="0"/>
              </a:rPr>
              <a:t/>
            </a:r>
            <a:br>
              <a:rPr lang="cs-CZ" altLang="cs-CZ" dirty="0" smtClean="0">
                <a:cs typeface="Calibri" pitchFamily="34" charset="0"/>
              </a:rPr>
            </a:br>
            <a:r>
              <a:rPr lang="cs-CZ" altLang="cs-CZ" sz="2400" b="0" dirty="0" smtClean="0">
                <a:cs typeface="Calibri" pitchFamily="34" charset="0"/>
              </a:rPr>
              <a:t>Ing. Martin Štícha</a:t>
            </a:r>
            <a:br>
              <a:rPr lang="cs-CZ" altLang="cs-CZ" sz="2400" b="0" dirty="0" smtClean="0">
                <a:cs typeface="Calibri" pitchFamily="34" charset="0"/>
              </a:rPr>
            </a:br>
            <a:r>
              <a:rPr lang="cs-CZ" altLang="cs-CZ" sz="2400" b="0" dirty="0" smtClean="0">
                <a:cs typeface="Calibri" pitchFamily="34" charset="0"/>
              </a:rPr>
              <a:t/>
            </a:r>
            <a:br>
              <a:rPr lang="cs-CZ" altLang="cs-CZ" sz="2400" b="0" dirty="0" smtClean="0">
                <a:cs typeface="Calibri" pitchFamily="34" charset="0"/>
              </a:rPr>
            </a:br>
            <a:r>
              <a:rPr lang="cs-CZ" altLang="cs-CZ" sz="2400" b="0" dirty="0" smtClean="0">
                <a:cs typeface="Calibri" pitchFamily="34" charset="0"/>
              </a:rPr>
              <a:t/>
            </a:r>
            <a:br>
              <a:rPr lang="cs-CZ" altLang="cs-CZ" sz="2400" b="0" dirty="0" smtClean="0">
                <a:cs typeface="Calibri" pitchFamily="34" charset="0"/>
              </a:rPr>
            </a:br>
            <a:r>
              <a:rPr lang="cs-CZ" altLang="cs-CZ" sz="2400" b="0" dirty="0" smtClean="0">
                <a:cs typeface="Calibri" pitchFamily="34" charset="0"/>
              </a:rPr>
              <a:t/>
            </a:r>
            <a:br>
              <a:rPr lang="cs-CZ" altLang="cs-CZ" sz="2400" b="0" dirty="0" smtClean="0">
                <a:cs typeface="Calibri" pitchFamily="34" charset="0"/>
              </a:rPr>
            </a:br>
            <a:r>
              <a:rPr lang="cs-CZ" altLang="cs-CZ" sz="2400" b="0" dirty="0" smtClean="0">
                <a:cs typeface="Calibri" pitchFamily="34" charset="0"/>
              </a:rPr>
              <a:t>září </a:t>
            </a:r>
            <a:r>
              <a:rPr lang="cs-CZ" altLang="cs-CZ" sz="2200" b="0" dirty="0" smtClean="0">
                <a:cs typeface="Calibri" pitchFamily="34" charset="0"/>
              </a:rPr>
              <a:t>2016</a:t>
            </a:r>
            <a:r>
              <a:rPr lang="cs-CZ" altLang="cs-CZ" dirty="0" smtClean="0">
                <a:cs typeface="Calibri" pitchFamily="34" charset="0"/>
              </a:rPr>
              <a:t/>
            </a:r>
            <a:br>
              <a:rPr lang="cs-CZ" altLang="cs-CZ" dirty="0" smtClean="0">
                <a:cs typeface="Calibri" pitchFamily="34" charset="0"/>
              </a:rPr>
            </a:br>
            <a:r>
              <a:rPr lang="cs-CZ" altLang="cs-CZ" dirty="0" smtClean="0">
                <a:cs typeface="Calibri" pitchFamily="34" charset="0"/>
              </a:rPr>
              <a:t/>
            </a:r>
            <a:br>
              <a:rPr lang="cs-CZ" altLang="cs-CZ" dirty="0" smtClean="0">
                <a:cs typeface="Calibri" pitchFamily="34" charset="0"/>
              </a:rPr>
            </a:br>
            <a:r>
              <a:rPr lang="cs-CZ" altLang="cs-CZ" dirty="0" smtClean="0">
                <a:cs typeface="Calibri" pitchFamily="34" charset="0"/>
              </a:rPr>
              <a:t/>
            </a:r>
            <a:br>
              <a:rPr lang="cs-CZ" altLang="cs-CZ" dirty="0" smtClean="0">
                <a:cs typeface="Calibri" pitchFamily="34" charset="0"/>
              </a:rPr>
            </a:br>
            <a:r>
              <a:rPr lang="cs-CZ" altLang="cs-CZ" dirty="0" smtClean="0">
                <a:cs typeface="Calibri" pitchFamily="34" charset="0"/>
              </a:rPr>
              <a:t/>
            </a:r>
            <a:br>
              <a:rPr lang="cs-CZ" altLang="cs-CZ" dirty="0" smtClean="0">
                <a:cs typeface="Calibri" pitchFamily="34" charset="0"/>
              </a:rPr>
            </a:br>
            <a:endParaRPr lang="cs-CZ" altLang="cs-CZ" dirty="0" smtClean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93803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800" dirty="0"/>
              <a:t>Žádosti obdržené v 1</a:t>
            </a:r>
            <a:r>
              <a:rPr lang="cs-CZ" sz="2800" dirty="0" smtClean="0"/>
              <a:t>. veřejné soutěži předpokládaly </a:t>
            </a:r>
            <a:r>
              <a:rPr lang="cs-CZ" sz="2800" dirty="0"/>
              <a:t>způsobilé náklady ve výši cca 6,6 mld. </a:t>
            </a:r>
            <a:r>
              <a:rPr lang="cs-CZ" sz="2800" dirty="0" smtClean="0"/>
              <a:t>Kč, z toho         4,8 </a:t>
            </a:r>
            <a:r>
              <a:rPr lang="cs-CZ" sz="2800" dirty="0"/>
              <a:t>mld. Kč </a:t>
            </a:r>
            <a:r>
              <a:rPr lang="cs-CZ" sz="2800" dirty="0" smtClean="0"/>
              <a:t>dotace ze SR (130 % celkové alokace programu),</a:t>
            </a:r>
          </a:p>
          <a:p>
            <a:r>
              <a:rPr lang="cs-CZ" sz="2800" dirty="0" smtClean="0"/>
              <a:t>Pro první rok řešení představovaly požadavky na dotaci ze SR cca 700 </a:t>
            </a:r>
            <a:r>
              <a:rPr lang="cs-CZ" sz="2800" dirty="0"/>
              <a:t>mil. </a:t>
            </a:r>
            <a:r>
              <a:rPr lang="cs-CZ" sz="2800" dirty="0" smtClean="0"/>
              <a:t>Kč - míra úspěšnosti dle finančního vyjádření tedy činí pro 1. VS - 42,9 %.</a:t>
            </a:r>
            <a:endParaRPr lang="en-GB" sz="2800" dirty="0"/>
          </a:p>
          <a:p>
            <a:r>
              <a:rPr lang="cs-CZ" sz="2800" dirty="0"/>
              <a:t> </a:t>
            </a:r>
            <a:endParaRPr lang="en-GB" sz="2800" dirty="0"/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5968" y="339762"/>
            <a:ext cx="8400009" cy="5539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altLang="en-US" sz="3600" dirty="0"/>
              <a:t>Program TRIO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xmlns="" val="1828735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800" b="1" dirty="0"/>
              <a:t>Pro 2. </a:t>
            </a:r>
            <a:r>
              <a:rPr lang="cs-CZ" sz="2800" b="1" dirty="0" smtClean="0"/>
              <a:t>VS je předpokládán </a:t>
            </a:r>
            <a:r>
              <a:rPr lang="cs-CZ" sz="2800" b="1" dirty="0"/>
              <a:t>termín vyhlášení </a:t>
            </a:r>
            <a:r>
              <a:rPr lang="cs-CZ" sz="2800" b="1" dirty="0" smtClean="0"/>
              <a:t>koncem září 2016</a:t>
            </a:r>
            <a:r>
              <a:rPr lang="cs-CZ" sz="2800" dirty="0"/>
              <a:t>. </a:t>
            </a:r>
            <a:endParaRPr lang="cs-CZ" sz="2800" dirty="0" smtClean="0"/>
          </a:p>
          <a:p>
            <a:r>
              <a:rPr lang="cs-CZ" sz="2800" dirty="0" smtClean="0"/>
              <a:t>Lhůta </a:t>
            </a:r>
            <a:r>
              <a:rPr lang="cs-CZ" sz="2800" dirty="0"/>
              <a:t>pro přijímání žádostí bude činit (v souladu se zákonem) alespoň 43 kalendářních dní. </a:t>
            </a:r>
            <a:endParaRPr lang="cs-CZ" sz="2800" dirty="0" smtClean="0"/>
          </a:p>
          <a:p>
            <a:r>
              <a:rPr lang="cs-CZ" sz="2800" dirty="0" smtClean="0"/>
              <a:t>Parametry programu a podmínky pro účast ve VS zůstanou v zásadě stejné jako v 1. VS. V zadávací dokumentaci bude zřejmě zpřesněna definice uchazeče (příjemce a dalších účastníků projektu), případně některé drobné formální náležitosti.</a:t>
            </a:r>
            <a:endParaRPr lang="en-GB" sz="2800" dirty="0"/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5539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altLang="en-US" sz="3600" dirty="0"/>
              <a:t>Program TRIO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xmlns="" val="2282619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3"/>
          <p:cNvSpPr>
            <a:spLocks noGrp="1"/>
          </p:cNvSpPr>
          <p:nvPr>
            <p:ph type="title"/>
          </p:nvPr>
        </p:nvSpPr>
        <p:spPr>
          <a:xfrm>
            <a:off x="571116" y="416689"/>
            <a:ext cx="8401050" cy="4585871"/>
          </a:xfrm>
        </p:spPr>
        <p:txBody>
          <a:bodyPr/>
          <a:lstStyle/>
          <a:p>
            <a:pPr algn="ctr"/>
            <a:r>
              <a:rPr lang="cs-CZ" altLang="en-US" sz="3600" dirty="0" smtClean="0">
                <a:latin typeface="Gabriola" panose="04040605051002020D02" pitchFamily="82" charset="0"/>
              </a:rPr>
              <a:t/>
            </a:r>
            <a:br>
              <a:rPr lang="cs-CZ" altLang="en-US" sz="3600" dirty="0" smtClean="0">
                <a:latin typeface="Gabriola" panose="04040605051002020D02" pitchFamily="82" charset="0"/>
              </a:rPr>
            </a:br>
            <a:r>
              <a:rPr lang="cs-CZ" altLang="en-US" sz="3600" dirty="0" smtClean="0">
                <a:latin typeface="Gabriola" panose="04040605051002020D02" pitchFamily="82" charset="0"/>
              </a:rPr>
              <a:t/>
            </a:r>
            <a:br>
              <a:rPr lang="cs-CZ" altLang="en-US" sz="3600" dirty="0" smtClean="0">
                <a:latin typeface="Gabriola" panose="04040605051002020D02" pitchFamily="82" charset="0"/>
              </a:rPr>
            </a:br>
            <a:r>
              <a:rPr lang="cs-CZ" altLang="en-US" sz="5400" dirty="0" smtClean="0">
                <a:latin typeface="Gabriola" panose="04040605051002020D02" pitchFamily="82" charset="0"/>
              </a:rPr>
              <a:t>Děkuji za pozornost</a:t>
            </a:r>
            <a:br>
              <a:rPr lang="cs-CZ" altLang="en-US" sz="5400" dirty="0" smtClean="0">
                <a:latin typeface="Gabriola" panose="04040605051002020D02" pitchFamily="82" charset="0"/>
              </a:rPr>
            </a:br>
            <a:r>
              <a:rPr lang="cs-CZ" altLang="en-US" sz="3600" dirty="0">
                <a:latin typeface="Gabriola" panose="04040605051002020D02" pitchFamily="82" charset="0"/>
              </a:rPr>
              <a:t/>
            </a:r>
            <a:br>
              <a:rPr lang="cs-CZ" altLang="en-US" sz="3600" dirty="0">
                <a:latin typeface="Gabriola" panose="04040605051002020D02" pitchFamily="82" charset="0"/>
              </a:rPr>
            </a:br>
            <a:r>
              <a:rPr lang="cs-CZ" altLang="en-US" sz="3600" dirty="0" smtClean="0"/>
              <a:t/>
            </a:r>
            <a:br>
              <a:rPr lang="cs-CZ" altLang="en-US" sz="3600" dirty="0" smtClean="0"/>
            </a:br>
            <a:r>
              <a:rPr lang="cs-CZ" altLang="en-US" sz="3600" dirty="0"/>
              <a:t/>
            </a:r>
            <a:br>
              <a:rPr lang="cs-CZ" altLang="en-US" sz="3600" dirty="0"/>
            </a:br>
            <a:r>
              <a:rPr lang="cs-CZ" altLang="en-US" sz="3600" dirty="0" smtClean="0"/>
              <a:t/>
            </a:r>
            <a:br>
              <a:rPr lang="cs-CZ" altLang="en-US" sz="3600" dirty="0" smtClean="0"/>
            </a:br>
            <a:r>
              <a:rPr lang="cs-CZ" sz="1400" dirty="0" smtClean="0"/>
              <a:t/>
            </a:r>
            <a:br>
              <a:rPr lang="cs-CZ" sz="1400" dirty="0" smtClean="0"/>
            </a:br>
            <a:endParaRPr lang="en-US" altLang="en-US" sz="1400" dirty="0" smtClean="0"/>
          </a:p>
        </p:txBody>
      </p:sp>
      <p:sp>
        <p:nvSpPr>
          <p:cNvPr id="3" name="Nadpis 3"/>
          <p:cNvSpPr txBox="1">
            <a:spLocks/>
          </p:cNvSpPr>
          <p:nvPr/>
        </p:nvSpPr>
        <p:spPr bwMode="auto">
          <a:xfrm>
            <a:off x="646697" y="4140233"/>
            <a:ext cx="737114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13B5EA"/>
                </a:solidFill>
                <a:latin typeface="Calibri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cs-CZ" altLang="en-US" sz="1600" dirty="0" smtClean="0"/>
              <a:t>Ing. Martin Štícha</a:t>
            </a:r>
          </a:p>
          <a:p>
            <a:r>
              <a:rPr lang="cs-CZ" altLang="en-US" sz="1600" dirty="0" smtClean="0"/>
              <a:t>mail: maryspike@seznam.cz</a:t>
            </a:r>
            <a:r>
              <a:rPr lang="cs-CZ" altLang="en-US" sz="3600" dirty="0" smtClean="0"/>
              <a:t/>
            </a:r>
            <a:br>
              <a:rPr lang="cs-CZ" altLang="en-US" sz="3600" dirty="0" smtClean="0"/>
            </a:br>
            <a:r>
              <a:rPr lang="cs-CZ" sz="1400" dirty="0" smtClean="0"/>
              <a:t/>
            </a:r>
            <a:br>
              <a:rPr lang="cs-CZ" sz="1400" dirty="0" smtClean="0"/>
            </a:br>
            <a:endParaRPr lang="en-US" alt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 sz="2800" b="1" dirty="0">
                <a:solidFill>
                  <a:srgbClr val="13B5EA"/>
                </a:solidFill>
                <a:cs typeface="Calibri" pitchFamily="34" charset="0"/>
              </a:rPr>
              <a:t>Přímá podpora </a:t>
            </a:r>
            <a:r>
              <a:rPr lang="cs-CZ" sz="2800" b="1" dirty="0" err="1">
                <a:solidFill>
                  <a:srgbClr val="13B5EA"/>
                </a:solidFill>
                <a:cs typeface="Calibri" pitchFamily="34" charset="0"/>
              </a:rPr>
              <a:t>VaVaI</a:t>
            </a:r>
            <a:r>
              <a:rPr lang="cs-CZ" sz="2800" b="1" dirty="0">
                <a:solidFill>
                  <a:srgbClr val="13B5EA"/>
                </a:solidFill>
                <a:cs typeface="Calibri" pitchFamily="34" charset="0"/>
              </a:rPr>
              <a:t> ze státního </a:t>
            </a:r>
            <a:r>
              <a:rPr lang="cs-CZ" sz="2800" b="1" dirty="0" smtClean="0">
                <a:solidFill>
                  <a:srgbClr val="13B5EA"/>
                </a:solidFill>
                <a:cs typeface="Calibri" pitchFamily="34" charset="0"/>
              </a:rPr>
              <a:t>rozpočtu</a:t>
            </a:r>
          </a:p>
          <a:p>
            <a:pPr>
              <a:defRPr/>
            </a:pPr>
            <a:r>
              <a:rPr lang="cs-CZ" b="1" dirty="0" smtClean="0">
                <a:cs typeface="Calibri" pitchFamily="34" charset="0"/>
              </a:rPr>
              <a:t>účelová </a:t>
            </a:r>
            <a:r>
              <a:rPr lang="cs-CZ" b="1" dirty="0">
                <a:cs typeface="Calibri" pitchFamily="34" charset="0"/>
              </a:rPr>
              <a:t>podpora projektů </a:t>
            </a:r>
            <a:r>
              <a:rPr lang="cs-CZ" b="1" dirty="0" err="1">
                <a:cs typeface="Calibri" pitchFamily="34" charset="0"/>
              </a:rPr>
              <a:t>VaV</a:t>
            </a:r>
            <a:r>
              <a:rPr lang="cs-CZ" b="1" dirty="0">
                <a:cs typeface="Calibri" pitchFamily="34" charset="0"/>
              </a:rPr>
              <a:t> </a:t>
            </a:r>
            <a:endParaRPr lang="cs-CZ" dirty="0">
              <a:cs typeface="Calibri" pitchFamily="34" charset="0"/>
            </a:endParaRPr>
          </a:p>
          <a:p>
            <a:pPr marL="720000">
              <a:defRPr/>
            </a:pPr>
            <a:r>
              <a:rPr lang="cs-CZ" b="1" dirty="0">
                <a:cs typeface="Calibri" pitchFamily="34" charset="0"/>
              </a:rPr>
              <a:t>program TIP </a:t>
            </a:r>
            <a:r>
              <a:rPr lang="cs-CZ" dirty="0">
                <a:cs typeface="Calibri" pitchFamily="34" charset="0"/>
              </a:rPr>
              <a:t>(2009 – </a:t>
            </a:r>
            <a:r>
              <a:rPr lang="cs-CZ" dirty="0" smtClean="0">
                <a:cs typeface="Calibri" pitchFamily="34" charset="0"/>
              </a:rPr>
              <a:t>2016, </a:t>
            </a:r>
            <a:r>
              <a:rPr lang="cs-CZ" dirty="0">
                <a:cs typeface="Calibri" pitchFamily="34" charset="0"/>
              </a:rPr>
              <a:t>podpořeno 870 projektů částkou 12,4 mld. </a:t>
            </a:r>
            <a:r>
              <a:rPr lang="cs-CZ" dirty="0" smtClean="0">
                <a:cs typeface="Calibri" pitchFamily="34" charset="0"/>
              </a:rPr>
              <a:t>Kč)</a:t>
            </a:r>
            <a:endParaRPr lang="cs-CZ" dirty="0">
              <a:cs typeface="Calibri" pitchFamily="34" charset="0"/>
            </a:endParaRPr>
          </a:p>
          <a:p>
            <a:pPr marL="720000">
              <a:defRPr/>
            </a:pPr>
            <a:r>
              <a:rPr lang="cs-CZ" b="1" dirty="0" smtClean="0">
                <a:cs typeface="Calibri" pitchFamily="34" charset="0"/>
              </a:rPr>
              <a:t>program TRIO </a:t>
            </a:r>
            <a:r>
              <a:rPr lang="cs-CZ" dirty="0" smtClean="0">
                <a:cs typeface="Calibri" pitchFamily="34" charset="0"/>
              </a:rPr>
              <a:t>(2016 – 2022) </a:t>
            </a:r>
          </a:p>
          <a:p>
            <a:pPr marL="720000">
              <a:defRPr/>
            </a:pPr>
            <a:r>
              <a:rPr lang="cs-CZ" b="1" dirty="0" smtClean="0">
                <a:cs typeface="Calibri" pitchFamily="34" charset="0"/>
              </a:rPr>
              <a:t>institucionální </a:t>
            </a:r>
            <a:r>
              <a:rPr lang="cs-CZ" b="1" dirty="0">
                <a:cs typeface="Calibri" pitchFamily="34" charset="0"/>
              </a:rPr>
              <a:t>podpora výzkumných organizací </a:t>
            </a:r>
            <a:endParaRPr lang="cs-CZ" b="1" dirty="0" smtClean="0">
              <a:cs typeface="Calibri" pitchFamily="34" charset="0"/>
            </a:endParaRPr>
          </a:p>
          <a:p>
            <a:pPr>
              <a:defRPr/>
            </a:pPr>
            <a:r>
              <a:rPr lang="cs-CZ" sz="2800" b="1" dirty="0" smtClean="0">
                <a:solidFill>
                  <a:srgbClr val="13B5EA"/>
                </a:solidFill>
                <a:cs typeface="Calibri" pitchFamily="34" charset="0"/>
              </a:rPr>
              <a:t>Podpora </a:t>
            </a:r>
            <a:r>
              <a:rPr lang="cs-CZ" sz="2800" b="1" dirty="0" err="1">
                <a:solidFill>
                  <a:srgbClr val="13B5EA"/>
                </a:solidFill>
                <a:cs typeface="Calibri" pitchFamily="34" charset="0"/>
              </a:rPr>
              <a:t>VaVaI</a:t>
            </a:r>
            <a:r>
              <a:rPr lang="cs-CZ" sz="2800" b="1" dirty="0">
                <a:solidFill>
                  <a:srgbClr val="13B5EA"/>
                </a:solidFill>
                <a:cs typeface="Calibri" pitchFamily="34" charset="0"/>
              </a:rPr>
              <a:t> ze strukturálních fondů </a:t>
            </a:r>
            <a:r>
              <a:rPr lang="cs-CZ" sz="2800" b="1" dirty="0" smtClean="0">
                <a:solidFill>
                  <a:srgbClr val="13B5EA"/>
                </a:solidFill>
                <a:cs typeface="Calibri" pitchFamily="34" charset="0"/>
              </a:rPr>
              <a:t>EU</a:t>
            </a:r>
          </a:p>
          <a:p>
            <a:pPr>
              <a:defRPr/>
            </a:pPr>
            <a:r>
              <a:rPr lang="cs-CZ" b="1" dirty="0" smtClean="0">
                <a:solidFill>
                  <a:srgbClr val="002060"/>
                </a:solidFill>
                <a:cs typeface="Calibri" pitchFamily="34" charset="0"/>
              </a:rPr>
              <a:t>OP PIK</a:t>
            </a:r>
            <a:r>
              <a:rPr lang="cs-CZ" dirty="0" smtClean="0">
                <a:solidFill>
                  <a:srgbClr val="002060"/>
                </a:solidFill>
                <a:cs typeface="Calibri" pitchFamily="34" charset="0"/>
              </a:rPr>
              <a:t> -</a:t>
            </a:r>
            <a:r>
              <a:rPr lang="cs-CZ" b="1" dirty="0" smtClean="0">
                <a:solidFill>
                  <a:srgbClr val="002060"/>
                </a:solidFill>
                <a:cs typeface="Calibri" pitchFamily="34" charset="0"/>
              </a:rPr>
              <a:t> </a:t>
            </a:r>
            <a:r>
              <a:rPr lang="cs-CZ" altLang="en-US" dirty="0" smtClean="0">
                <a:solidFill>
                  <a:srgbClr val="336699"/>
                </a:solidFill>
              </a:rPr>
              <a:t>alokace 4,331 </a:t>
            </a:r>
            <a:r>
              <a:rPr lang="cs-CZ" altLang="en-US" dirty="0">
                <a:solidFill>
                  <a:srgbClr val="336699"/>
                </a:solidFill>
              </a:rPr>
              <a:t>mld. </a:t>
            </a:r>
            <a:r>
              <a:rPr lang="cs-CZ" altLang="en-US" dirty="0" smtClean="0">
                <a:solidFill>
                  <a:srgbClr val="336699"/>
                </a:solidFill>
              </a:rPr>
              <a:t>EUR, </a:t>
            </a:r>
            <a:r>
              <a:rPr lang="cs-CZ" altLang="en-US" dirty="0" smtClean="0"/>
              <a:t>z </a:t>
            </a:r>
            <a:r>
              <a:rPr lang="cs-CZ" altLang="en-US" dirty="0"/>
              <a:t>toho </a:t>
            </a:r>
            <a:r>
              <a:rPr lang="cs-CZ" altLang="en-US" dirty="0" smtClean="0"/>
              <a:t>PO1 – </a:t>
            </a:r>
            <a:r>
              <a:rPr lang="cs-CZ" altLang="en-US" dirty="0"/>
              <a:t>35 </a:t>
            </a:r>
            <a:r>
              <a:rPr lang="cs-CZ" altLang="en-US" dirty="0" smtClean="0"/>
              <a:t>% (117 mld. Kč, PO1 41 mld. Kč)</a:t>
            </a:r>
            <a:endParaRPr lang="cs-CZ" dirty="0"/>
          </a:p>
          <a:p>
            <a:pPr>
              <a:spcAft>
                <a:spcPts val="1200"/>
              </a:spcAft>
              <a:buFont typeface="Wingdings" pitchFamily="2" charset="2"/>
              <a:buChar char="v"/>
              <a:defRPr/>
            </a:pPr>
            <a:endParaRPr lang="cs-CZ" b="1" dirty="0">
              <a:cs typeface="Calibri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55399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sz="3600" dirty="0"/>
              <a:t>Nástroje MPO k podpoře </a:t>
            </a:r>
            <a:r>
              <a:rPr lang="cs-CZ" sz="3600" dirty="0" err="1"/>
              <a:t>VaVaI</a:t>
            </a:r>
            <a:endParaRPr lang="en-GB" sz="3600" dirty="0"/>
          </a:p>
        </p:txBody>
      </p:sp>
      <p:sp>
        <p:nvSpPr>
          <p:cNvPr id="4" name="Obdélník 3"/>
          <p:cNvSpPr/>
          <p:nvPr/>
        </p:nvSpPr>
        <p:spPr>
          <a:xfrm>
            <a:off x="7743463" y="1446835"/>
            <a:ext cx="45719" cy="578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6779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sah 2"/>
          <p:cNvSpPr>
            <a:spLocks noGrp="1"/>
          </p:cNvSpPr>
          <p:nvPr>
            <p:ph type="body" sz="quarter" idx="13"/>
          </p:nvPr>
        </p:nvSpPr>
        <p:spPr>
          <a:xfrm>
            <a:off x="468313" y="1041722"/>
            <a:ext cx="8314740" cy="4385940"/>
          </a:xfrm>
        </p:spPr>
        <p:txBody>
          <a:bodyPr/>
          <a:lstStyle/>
          <a:p>
            <a:pPr marL="0" indent="0" fontAlgn="base">
              <a:buNone/>
            </a:pPr>
            <a:r>
              <a:rPr lang="cs-CZ" sz="2800" dirty="0" smtClean="0"/>
              <a:t>Schválen vládou ČR v červnu 2015.</a:t>
            </a:r>
          </a:p>
          <a:p>
            <a:pPr marL="0" indent="0" fontAlgn="base">
              <a:buNone/>
            </a:pPr>
            <a:r>
              <a:rPr lang="cs-CZ" sz="2800" dirty="0" smtClean="0"/>
              <a:t>Program </a:t>
            </a:r>
            <a:r>
              <a:rPr lang="cs-CZ" sz="2800" dirty="0"/>
              <a:t>bude realizován v letech </a:t>
            </a:r>
            <a:r>
              <a:rPr lang="cs-CZ" sz="2800" b="1" dirty="0"/>
              <a:t>2016 – 2021</a:t>
            </a:r>
            <a:r>
              <a:rPr lang="cs-CZ" sz="2800" dirty="0"/>
              <a:t> </a:t>
            </a:r>
            <a:endParaRPr lang="cs-CZ" sz="2800" dirty="0" smtClean="0"/>
          </a:p>
          <a:p>
            <a:pPr marL="0" indent="0" fontAlgn="base">
              <a:buNone/>
            </a:pPr>
            <a:r>
              <a:rPr lang="cs-CZ" sz="2800" dirty="0" smtClean="0"/>
              <a:t>Celkový </a:t>
            </a:r>
            <a:r>
              <a:rPr lang="cs-CZ" sz="2800" dirty="0"/>
              <a:t>objem podpory </a:t>
            </a:r>
            <a:r>
              <a:rPr lang="cs-CZ" sz="2800" b="1" dirty="0" smtClean="0"/>
              <a:t>3</a:t>
            </a:r>
            <a:r>
              <a:rPr lang="cs-CZ" sz="2800" b="1" dirty="0"/>
              <a:t> 700 mil. Kč</a:t>
            </a:r>
            <a:r>
              <a:rPr lang="cs-CZ" sz="2800" dirty="0"/>
              <a:t>. </a:t>
            </a:r>
            <a:endParaRPr lang="cs-CZ" sz="2800" dirty="0" smtClean="0"/>
          </a:p>
          <a:p>
            <a:pPr marL="0" indent="0" fontAlgn="base">
              <a:buNone/>
            </a:pPr>
            <a:r>
              <a:rPr lang="cs-CZ" sz="2800" dirty="0" smtClean="0"/>
              <a:t>Veřejné </a:t>
            </a:r>
            <a:r>
              <a:rPr lang="cs-CZ" sz="2800" dirty="0"/>
              <a:t>soutěže na výběr projektů budou </a:t>
            </a:r>
            <a:r>
              <a:rPr lang="cs-CZ" sz="2800" dirty="0" smtClean="0"/>
              <a:t>vyhlašovány </a:t>
            </a:r>
            <a:r>
              <a:rPr lang="cs-CZ" sz="2800" dirty="0"/>
              <a:t>v letech 2015, 2016 a 2017 se zahájením řešení projektů v letech 2016, 2017 a 2018. </a:t>
            </a:r>
            <a:endParaRPr lang="cs-CZ" altLang="en-US" sz="2800" b="1" dirty="0">
              <a:solidFill>
                <a:srgbClr val="FF0000"/>
              </a:solidFill>
            </a:endParaRPr>
          </a:p>
          <a:p>
            <a:pPr marL="0" indent="0" fontAlgn="base">
              <a:buNone/>
            </a:pPr>
            <a:endParaRPr lang="cs-CZ" dirty="0" smtClean="0"/>
          </a:p>
        </p:txBody>
      </p:sp>
      <p:sp>
        <p:nvSpPr>
          <p:cNvPr id="56323" name="Nadpis 1"/>
          <p:cNvSpPr>
            <a:spLocks noGrp="1"/>
          </p:cNvSpPr>
          <p:nvPr>
            <p:ph type="title"/>
          </p:nvPr>
        </p:nvSpPr>
        <p:spPr>
          <a:xfrm>
            <a:off x="384175" y="333375"/>
            <a:ext cx="8399463" cy="5539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altLang="en-US" sz="3600" dirty="0" smtClean="0"/>
              <a:t>Program TRIO</a:t>
            </a:r>
          </a:p>
        </p:txBody>
      </p:sp>
      <p:sp>
        <p:nvSpPr>
          <p:cNvPr id="56324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bg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bg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bg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bg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bg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6744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800" dirty="0" smtClean="0"/>
              <a:t>Zaměření </a:t>
            </a:r>
            <a:r>
              <a:rPr lang="cs-CZ" sz="2800" dirty="0"/>
              <a:t>na </a:t>
            </a:r>
            <a:r>
              <a:rPr lang="cs-CZ" sz="2800" dirty="0" smtClean="0"/>
              <a:t>podporu rozvoje </a:t>
            </a:r>
            <a:r>
              <a:rPr lang="cs-CZ" sz="2800" dirty="0"/>
              <a:t>potenciálu České republiky v oblasti klíčových technologií (</a:t>
            </a:r>
            <a:r>
              <a:rPr lang="cs-CZ" sz="2800" dirty="0" err="1"/>
              <a:t>KETs</a:t>
            </a:r>
            <a:r>
              <a:rPr lang="cs-CZ" sz="2800" dirty="0" smtClean="0"/>
              <a:t>): </a:t>
            </a:r>
            <a:r>
              <a:rPr lang="cs-CZ" sz="2800" b="1" dirty="0" err="1" smtClean="0"/>
              <a:t>fotonika</a:t>
            </a:r>
            <a:r>
              <a:rPr lang="cs-CZ" sz="2800" b="1" dirty="0"/>
              <a:t>, mikroelektronika a </a:t>
            </a:r>
            <a:r>
              <a:rPr lang="cs-CZ" sz="2800" b="1" dirty="0" err="1"/>
              <a:t>nanoelektronika</a:t>
            </a:r>
            <a:r>
              <a:rPr lang="cs-CZ" sz="2800" b="1" dirty="0"/>
              <a:t>, nanotechnologie, průmyslové biotechnologie, pokročilé materiály a pokročilé výrobní technologie</a:t>
            </a:r>
            <a:r>
              <a:rPr lang="cs-CZ" sz="2800" dirty="0"/>
              <a:t>. </a:t>
            </a:r>
            <a:endParaRPr lang="cs-CZ" sz="2800" dirty="0" smtClean="0"/>
          </a:p>
          <a:p>
            <a:r>
              <a:rPr lang="cs-CZ" sz="2800" dirty="0" smtClean="0"/>
              <a:t>Projekty též musí naplňovat vybrané cíle </a:t>
            </a:r>
            <a:r>
              <a:rPr lang="cs-CZ" sz="2800" dirty="0"/>
              <a:t>Národních priorit orientovaného </a:t>
            </a:r>
            <a:r>
              <a:rPr lang="cs-CZ" sz="2800" dirty="0" smtClean="0"/>
              <a:t>výzkumu (dle UV z 19.7.2012 č.552). </a:t>
            </a:r>
          </a:p>
          <a:p>
            <a:r>
              <a:rPr lang="cs-CZ" sz="2800" dirty="0" smtClean="0"/>
              <a:t> Určen pro všechny typy podniků, včetně příjemců z Prahy.  </a:t>
            </a:r>
            <a:endParaRPr lang="cs-CZ" alt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79118" y="339762"/>
            <a:ext cx="8400009" cy="5539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altLang="en-US" sz="3600" dirty="0" smtClean="0"/>
              <a:t>Program TRIO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xmlns="" val="3656691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800" dirty="0" smtClean="0"/>
              <a:t>V</a:t>
            </a:r>
            <a:r>
              <a:rPr lang="cs-CZ" sz="2800" dirty="0"/>
              <a:t> Programu </a:t>
            </a:r>
            <a:r>
              <a:rPr lang="cs-CZ" sz="2800" dirty="0" smtClean="0"/>
              <a:t>jsou podporovány </a:t>
            </a:r>
            <a:r>
              <a:rPr lang="cs-CZ" sz="2800" b="1" dirty="0" smtClean="0"/>
              <a:t>výhradně </a:t>
            </a:r>
            <a:r>
              <a:rPr lang="cs-CZ" sz="2800" b="1" dirty="0"/>
              <a:t>projekty realizované ve spolupráci podniků a výzkumných organizací</a:t>
            </a:r>
            <a:r>
              <a:rPr lang="cs-CZ" sz="2800" dirty="0"/>
              <a:t>. </a:t>
            </a:r>
            <a:endParaRPr lang="cs-CZ" sz="28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800" dirty="0" smtClean="0"/>
              <a:t>Nejvyšší </a:t>
            </a:r>
            <a:r>
              <a:rPr lang="cs-CZ" sz="2800" dirty="0"/>
              <a:t>povolená míra podpory na projekt může být </a:t>
            </a:r>
            <a:r>
              <a:rPr lang="cs-CZ" sz="2800" dirty="0" smtClean="0"/>
              <a:t>až 80 </a:t>
            </a:r>
            <a:r>
              <a:rPr lang="cs-CZ" sz="2800" dirty="0"/>
              <a:t>% způsobilých výdajů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800" b="1" dirty="0"/>
              <a:t>VO</a:t>
            </a:r>
            <a:r>
              <a:rPr lang="cs-CZ" sz="2800" dirty="0"/>
              <a:t> mohou obdržet </a:t>
            </a:r>
            <a:r>
              <a:rPr lang="cs-CZ" sz="2800" b="1" dirty="0"/>
              <a:t>až 100 % </a:t>
            </a:r>
            <a:r>
              <a:rPr lang="cs-CZ" sz="2800" dirty="0"/>
              <a:t>míru podpory (pouze na </a:t>
            </a:r>
            <a:r>
              <a:rPr lang="cs-CZ" sz="2800" dirty="0" err="1"/>
              <a:t>nehospodářské</a:t>
            </a:r>
            <a:r>
              <a:rPr lang="cs-CZ" sz="2800" dirty="0"/>
              <a:t> činnosti)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5539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altLang="en-US" sz="3600" dirty="0"/>
              <a:t>Program TRIO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xmlns="" val="1850079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800" dirty="0" smtClean="0"/>
              <a:t>První VS vyhlášena 25</a:t>
            </a:r>
            <a:r>
              <a:rPr lang="cs-CZ" sz="2800" dirty="0"/>
              <a:t>. 11. </a:t>
            </a:r>
            <a:r>
              <a:rPr lang="cs-CZ" sz="2800" dirty="0" smtClean="0"/>
              <a:t>2015, výsledky 31.7.2016.</a:t>
            </a:r>
            <a:endParaRPr lang="en-GB" sz="2800" dirty="0"/>
          </a:p>
          <a:p>
            <a:r>
              <a:rPr lang="cs-CZ" sz="2800" dirty="0"/>
              <a:t>Do VS bylo doručeno celkem 421 </a:t>
            </a:r>
            <a:r>
              <a:rPr lang="cs-CZ" sz="2800" dirty="0" smtClean="0"/>
              <a:t>přihlášek.</a:t>
            </a:r>
          </a:p>
          <a:p>
            <a:r>
              <a:rPr lang="cs-CZ" sz="2800" dirty="0" smtClean="0"/>
              <a:t>K hodnocení Radou programu postoupeno 363 přihlášek (58 nesplnilo formální náležitosti).</a:t>
            </a:r>
          </a:p>
          <a:p>
            <a:r>
              <a:rPr lang="cs-CZ" sz="2800" dirty="0" smtClean="0"/>
              <a:t>Rada </a:t>
            </a:r>
            <a:r>
              <a:rPr lang="cs-CZ" sz="2800" dirty="0"/>
              <a:t>doporučila k podpoře </a:t>
            </a:r>
            <a:r>
              <a:rPr lang="cs-CZ" sz="2800" dirty="0" smtClean="0"/>
              <a:t>311 projektů.</a:t>
            </a:r>
          </a:p>
          <a:p>
            <a:r>
              <a:rPr lang="cs-CZ" sz="2800" dirty="0" smtClean="0"/>
              <a:t>V</a:t>
            </a:r>
            <a:r>
              <a:rPr lang="cs-CZ" sz="2800" dirty="0"/>
              <a:t> rozpočtové kapitole MPO je </a:t>
            </a:r>
            <a:r>
              <a:rPr lang="cs-CZ" sz="2800" dirty="0" smtClean="0"/>
              <a:t>na </a:t>
            </a:r>
            <a:r>
              <a:rPr lang="cs-CZ" sz="2800" dirty="0"/>
              <a:t>zahajované projekty v roce 2016 </a:t>
            </a:r>
            <a:r>
              <a:rPr lang="cs-CZ" sz="2800" dirty="0" smtClean="0"/>
              <a:t>schválena částka </a:t>
            </a:r>
            <a:r>
              <a:rPr lang="cs-CZ" sz="2800" dirty="0"/>
              <a:t>300 mil. Kč. </a:t>
            </a:r>
            <a:endParaRPr lang="cs-CZ" sz="2800" dirty="0" smtClean="0"/>
          </a:p>
          <a:p>
            <a:r>
              <a:rPr lang="cs-CZ" sz="2800" dirty="0" smtClean="0"/>
              <a:t>Tento </a:t>
            </a:r>
            <a:r>
              <a:rPr lang="cs-CZ" sz="2800" dirty="0"/>
              <a:t>objem </a:t>
            </a:r>
            <a:r>
              <a:rPr lang="cs-CZ" sz="2800" dirty="0" smtClean="0"/>
              <a:t>umožňuje </a:t>
            </a:r>
            <a:r>
              <a:rPr lang="cs-CZ" sz="2800" u="sng" dirty="0"/>
              <a:t>podpořit celkem 167 </a:t>
            </a:r>
            <a:r>
              <a:rPr lang="cs-CZ" sz="2800" u="sng" dirty="0" smtClean="0"/>
              <a:t>projektů. </a:t>
            </a:r>
            <a:endParaRPr lang="en-GB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5539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altLang="en-US" sz="3600" dirty="0"/>
              <a:t>Program TRIO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xmlns="" val="2340780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800" b="1" u="sng" dirty="0" smtClean="0">
                <a:solidFill>
                  <a:srgbClr val="FF0000"/>
                </a:solidFill>
              </a:rPr>
              <a:t>Úspěšnost</a:t>
            </a:r>
          </a:p>
          <a:p>
            <a:r>
              <a:rPr lang="cs-CZ" sz="2800" dirty="0" smtClean="0"/>
              <a:t>13,7 % žádostí nesplnilo formální náležitosti VS</a:t>
            </a:r>
          </a:p>
          <a:p>
            <a:endParaRPr lang="cs-CZ" sz="2800" dirty="0" smtClean="0"/>
          </a:p>
          <a:p>
            <a:r>
              <a:rPr lang="cs-CZ" sz="2800" u="sng" dirty="0"/>
              <a:t>167 podpořených projektů představuje</a:t>
            </a:r>
            <a:r>
              <a:rPr lang="cs-CZ" sz="2800" dirty="0" smtClean="0"/>
              <a:t>:</a:t>
            </a:r>
          </a:p>
          <a:p>
            <a:r>
              <a:rPr lang="cs-CZ" sz="2800" dirty="0" smtClean="0"/>
              <a:t>39,7 % z podaných žádostí</a:t>
            </a:r>
          </a:p>
          <a:p>
            <a:r>
              <a:rPr lang="cs-CZ" sz="2800" dirty="0" smtClean="0"/>
              <a:t>46,0 % z hodnocených žádostí</a:t>
            </a:r>
          </a:p>
          <a:p>
            <a:r>
              <a:rPr lang="cs-CZ" sz="2800" dirty="0" smtClean="0"/>
              <a:t>53,7 % z žádostí doporučených RP k podpoře</a:t>
            </a:r>
          </a:p>
          <a:p>
            <a:endParaRPr lang="cs-CZ" sz="2800" dirty="0" smtClean="0"/>
          </a:p>
          <a:p>
            <a:endParaRPr lang="cs-CZ" sz="2800" dirty="0"/>
          </a:p>
          <a:p>
            <a:endParaRPr lang="en-GB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5539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altLang="en-US" sz="3600" dirty="0"/>
              <a:t>Program TRIO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xmlns="" val="1176714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5539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altLang="en-US" sz="3600" dirty="0"/>
              <a:t>Program TRIO</a:t>
            </a:r>
            <a:endParaRPr lang="en-GB" sz="3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87721241"/>
              </p:ext>
            </p:extLst>
          </p:nvPr>
        </p:nvGraphicFramePr>
        <p:xfrm>
          <a:off x="684996" y="1053387"/>
          <a:ext cx="6711227" cy="29838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41647"/>
                <a:gridCol w="834824"/>
                <a:gridCol w="1734756"/>
              </a:tblGrid>
              <a:tr h="2000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počet projektů dle </a:t>
                      </a:r>
                      <a:r>
                        <a:rPr lang="cs-CZ" sz="2400" dirty="0" err="1" smtClean="0">
                          <a:effectLst/>
                        </a:rPr>
                        <a:t>KETs</a:t>
                      </a:r>
                      <a:r>
                        <a:rPr lang="cs-CZ" sz="2400" dirty="0" smtClean="0">
                          <a:effectLst/>
                        </a:rPr>
                        <a:t>: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n-GB" sz="24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en-GB" sz="24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smtClean="0">
                          <a:effectLst/>
                        </a:rPr>
                        <a:t>fotonika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8%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smtClean="0">
                          <a:effectLst/>
                        </a:rPr>
                        <a:t>mikro/nanoelektronika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34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8%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smtClean="0">
                          <a:effectLst/>
                        </a:rPr>
                        <a:t>nanotechnologie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34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8%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235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pokročilé materiály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109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26%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pokročilé výrobní </a:t>
                      </a:r>
                      <a:r>
                        <a:rPr lang="cs-CZ" sz="2400" dirty="0" err="1" smtClean="0">
                          <a:effectLst/>
                        </a:rPr>
                        <a:t>technol</a:t>
                      </a:r>
                      <a:r>
                        <a:rPr lang="cs-CZ" sz="2400" dirty="0" smtClean="0">
                          <a:effectLst/>
                        </a:rPr>
                        <a:t>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166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40%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průmyslové biotechnologie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43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10%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endParaRPr lang="en-GB" sz="24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419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100%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06664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V roli hlavních uchazečů </a:t>
            </a:r>
            <a:r>
              <a:rPr lang="cs-CZ" dirty="0" smtClean="0"/>
              <a:t>(koordinátorů</a:t>
            </a:r>
            <a:r>
              <a:rPr lang="cs-CZ" dirty="0"/>
              <a:t>) dominují malé podniky, kterých je u uvedených 421 </a:t>
            </a:r>
            <a:r>
              <a:rPr lang="cs-CZ" dirty="0" smtClean="0"/>
              <a:t>žádostí celkem 190 (45,1 %).</a:t>
            </a:r>
          </a:p>
          <a:p>
            <a:r>
              <a:rPr lang="cs-CZ" b="1" dirty="0" smtClean="0"/>
              <a:t>Výzkumné </a:t>
            </a:r>
            <a:r>
              <a:rPr lang="cs-CZ" b="1" dirty="0"/>
              <a:t>organizace </a:t>
            </a:r>
            <a:r>
              <a:rPr lang="cs-CZ" b="1" dirty="0" smtClean="0"/>
              <a:t>v</a:t>
            </a:r>
            <a:r>
              <a:rPr lang="cs-CZ" b="1" dirty="0"/>
              <a:t> roli dalších </a:t>
            </a:r>
            <a:r>
              <a:rPr lang="cs-CZ" b="1" dirty="0" smtClean="0"/>
              <a:t>účastníků</a:t>
            </a:r>
            <a:r>
              <a:rPr lang="cs-CZ" b="1" dirty="0"/>
              <a:t>:</a:t>
            </a:r>
            <a:endParaRPr lang="cs-CZ" dirty="0" smtClean="0"/>
          </a:p>
          <a:p>
            <a:r>
              <a:rPr lang="cs-CZ" dirty="0" smtClean="0"/>
              <a:t>veřejné VŠ – cca 360x, </a:t>
            </a:r>
          </a:p>
          <a:p>
            <a:r>
              <a:rPr lang="cs-CZ" dirty="0" smtClean="0"/>
              <a:t>veřejné </a:t>
            </a:r>
            <a:r>
              <a:rPr lang="cs-CZ" dirty="0"/>
              <a:t>výzkumné instituce (</a:t>
            </a:r>
            <a:r>
              <a:rPr lang="cs-CZ" dirty="0" err="1"/>
              <a:t>v.v.i</a:t>
            </a:r>
            <a:r>
              <a:rPr lang="cs-CZ" dirty="0"/>
              <a:t>.) více než </a:t>
            </a:r>
            <a:r>
              <a:rPr lang="cs-CZ" dirty="0" smtClean="0"/>
              <a:t>80x,</a:t>
            </a:r>
          </a:p>
          <a:p>
            <a:r>
              <a:rPr lang="cs-CZ" dirty="0" smtClean="0"/>
              <a:t>výzkumné </a:t>
            </a:r>
            <a:r>
              <a:rPr lang="cs-CZ" dirty="0"/>
              <a:t>organizace založené dle soukromého </a:t>
            </a:r>
            <a:r>
              <a:rPr lang="cs-CZ" dirty="0" smtClean="0"/>
              <a:t>práva cca 40x,</a:t>
            </a:r>
          </a:p>
          <a:p>
            <a:r>
              <a:rPr lang="cs-CZ" dirty="0" smtClean="0"/>
              <a:t>příspěvkové </a:t>
            </a:r>
            <a:r>
              <a:rPr lang="cs-CZ" dirty="0"/>
              <a:t>organizace </a:t>
            </a:r>
            <a:r>
              <a:rPr lang="cs-CZ" dirty="0" smtClean="0"/>
              <a:t>státu cca 10x. </a:t>
            </a:r>
          </a:p>
          <a:p>
            <a:r>
              <a:rPr lang="cs-CZ" dirty="0" smtClean="0"/>
              <a:t>Jedná </a:t>
            </a:r>
            <a:r>
              <a:rPr lang="cs-CZ" dirty="0"/>
              <a:t>se přitom o celkem 82 různých výzkumných organizací (</a:t>
            </a:r>
            <a:r>
              <a:rPr lang="cs-CZ" i="1" dirty="0"/>
              <a:t>Pozn.: v předchozích počtech je více účastí stejné VO započteno bez krácení</a:t>
            </a:r>
            <a:r>
              <a:rPr lang="cs-CZ" dirty="0"/>
              <a:t>).</a:t>
            </a:r>
            <a:endParaRPr lang="en-GB" dirty="0"/>
          </a:p>
          <a:p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3" y="339762"/>
            <a:ext cx="8400009" cy="5539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altLang="en-US" sz="3600" dirty="0"/>
              <a:t>Program TRIO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xmlns="" val="3562915574"/>
      </p:ext>
    </p:extLst>
  </p:cSld>
  <p:clrMapOvr>
    <a:masterClrMapping/>
  </p:clrMapOvr>
</p:sld>
</file>

<file path=ppt/theme/theme1.xml><?xml version="1.0" encoding="utf-8"?>
<a:theme xmlns:a="http://schemas.openxmlformats.org/drawingml/2006/main" name="OPPI a OP PIK_první jednání Výboru pro malé a střední podniky_NMl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lastní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OPPI a OP PIK_první jednání Výboru pro malé a střední podniky_NMl</Template>
  <TotalTime>594</TotalTime>
  <Words>310</Words>
  <Application>Microsoft Office PowerPoint</Application>
  <PresentationFormat>Předvádění na obrazovce (4:3)</PresentationFormat>
  <Paragraphs>82</Paragraphs>
  <Slides>12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OPPI a OP PIK_první jednání Výboru pro malé a střední podniky_NMl</vt:lpstr>
      <vt:lpstr>Podpora výzkumu, vývoje a inovací  na MPO – program TRIO   Ing. Martin Štícha    září 2016    </vt:lpstr>
      <vt:lpstr>Nástroje MPO k podpoře VaVaI</vt:lpstr>
      <vt:lpstr>Program TRIO</vt:lpstr>
      <vt:lpstr>Program TRIO</vt:lpstr>
      <vt:lpstr>Program TRIO</vt:lpstr>
      <vt:lpstr>Program TRIO</vt:lpstr>
      <vt:lpstr>Program TRIO</vt:lpstr>
      <vt:lpstr>Program TRIO</vt:lpstr>
      <vt:lpstr>Program TRIO</vt:lpstr>
      <vt:lpstr>Program TRIO</vt:lpstr>
      <vt:lpstr>Program TRIO</vt:lpstr>
      <vt:lpstr>  Děkuji za pozornost      </vt:lpstr>
    </vt:vector>
  </TitlesOfParts>
  <Company>Ministerstvo průmyslu a obchodu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První jednání Výboru pro malé a střední podniky  Podpora MPO pro rozvoj podnikání MSP – stav implementace OPPI a příprava OP PIK  JUDr. Ing. Tomáš Novotný, Ph.D. Ministerstvo průmyslu a obchodu   20. dubna 2015</dc:title>
  <dc:creator>Hyklová Marie</dc:creator>
  <cp:lastModifiedBy>pc</cp:lastModifiedBy>
  <cp:revision>56</cp:revision>
  <cp:lastPrinted>2014-02-27T17:01:54Z</cp:lastPrinted>
  <dcterms:created xsi:type="dcterms:W3CDTF">2015-04-20T07:05:50Z</dcterms:created>
  <dcterms:modified xsi:type="dcterms:W3CDTF">2016-09-05T13:08:41Z</dcterms:modified>
</cp:coreProperties>
</file>