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  <p:sldMasterId id="2147483657" r:id="rId2"/>
    <p:sldMasterId id="2147483648" r:id="rId3"/>
    <p:sldMasterId id="2147483659" r:id="rId4"/>
    <p:sldMasterId id="2147483661" r:id="rId5"/>
    <p:sldMasterId id="2147483672" r:id="rId6"/>
  </p:sldMasterIdLst>
  <p:notesMasterIdLst>
    <p:notesMasterId r:id="rId26"/>
  </p:notesMasterIdLst>
  <p:handoutMasterIdLst>
    <p:handoutMasterId r:id="rId27"/>
  </p:handoutMasterIdLst>
  <p:sldIdLst>
    <p:sldId id="347" r:id="rId7"/>
    <p:sldId id="345" r:id="rId8"/>
    <p:sldId id="346" r:id="rId9"/>
    <p:sldId id="266" r:id="rId10"/>
    <p:sldId id="357" r:id="rId11"/>
    <p:sldId id="325" r:id="rId12"/>
    <p:sldId id="272" r:id="rId13"/>
    <p:sldId id="330" r:id="rId14"/>
    <p:sldId id="374" r:id="rId15"/>
    <p:sldId id="383" r:id="rId16"/>
    <p:sldId id="384" r:id="rId17"/>
    <p:sldId id="373" r:id="rId18"/>
    <p:sldId id="385" r:id="rId19"/>
    <p:sldId id="380" r:id="rId20"/>
    <p:sldId id="381" r:id="rId21"/>
    <p:sldId id="382" r:id="rId22"/>
    <p:sldId id="378" r:id="rId23"/>
    <p:sldId id="372" r:id="rId24"/>
    <p:sldId id="377" r:id="rId25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Cover" id="{FC848A84-DA18-5241-BF0B-B1C201AB254B}">
          <p14:sldIdLst>
            <p14:sldId id="333"/>
            <p14:sldId id="338"/>
            <p14:sldId id="339"/>
            <p14:sldId id="332"/>
          </p14:sldIdLst>
        </p14:section>
        <p14:section name="About EUREKA" id="{DC365AFD-3DAC-AB4D-9660-3E4AF650A5CC}">
          <p14:sldIdLst>
            <p14:sldId id="340"/>
            <p14:sldId id="261"/>
            <p14:sldId id="265"/>
            <p14:sldId id="266"/>
            <p14:sldId id="279"/>
            <p14:sldId id="269"/>
            <p14:sldId id="325"/>
            <p14:sldId id="272"/>
            <p14:sldId id="330"/>
            <p14:sldId id="274"/>
          </p14:sldIdLst>
        </p14:section>
        <p14:section name="EUREKA projects" id="{F8441016-EBAC-D249-B762-68348E67240C}">
          <p14:sldIdLst>
            <p14:sldId id="285"/>
            <p14:sldId id="292"/>
            <p14:sldId id="290"/>
          </p14:sldIdLst>
        </p14:section>
        <p14:section name="Umbrellas" id="{E699B595-D2C2-CD44-A79C-000024ED112B}">
          <p14:sldIdLst>
            <p14:sldId id="286"/>
            <p14:sldId id="295"/>
            <p14:sldId id="298"/>
            <p14:sldId id="299"/>
          </p14:sldIdLst>
        </p14:section>
        <p14:section name="Clusters" id="{47EDDA50-D27E-534D-B9F4-5B6AAB50BE63}">
          <p14:sldIdLst>
            <p14:sldId id="287"/>
            <p14:sldId id="300"/>
            <p14:sldId id="301"/>
            <p14:sldId id="302"/>
            <p14:sldId id="303"/>
            <p14:sldId id="304"/>
            <p14:sldId id="328"/>
            <p14:sldId id="308"/>
            <p14:sldId id="337"/>
            <p14:sldId id="309"/>
          </p14:sldIdLst>
        </p14:section>
        <p14:section name="Eurostars" id="{F50734AE-C91C-FA45-A0CC-71E773EEC8CB}">
          <p14:sldIdLst>
            <p14:sldId id="288"/>
            <p14:sldId id="310"/>
            <p14:sldId id="311"/>
            <p14:sldId id="312"/>
            <p14:sldId id="313"/>
            <p14:sldId id="315"/>
            <p14:sldId id="314"/>
            <p14:sldId id="329"/>
          </p14:sldIdLst>
        </p14:section>
        <p14:section name="Ending" id="{B6F90FCF-27E7-2148-B7D4-BE25266B507F}">
          <p14:sldIdLst>
            <p14:sldId id="317"/>
            <p14:sldId id="318"/>
            <p14:sldId id="319"/>
            <p14:sldId id="320"/>
            <p14:sldId id="322"/>
            <p14:sldId id="323"/>
            <p14:sldId id="321"/>
            <p14:sldId id="32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2B2B2"/>
    <a:srgbClr val="CB5008"/>
    <a:srgbClr val="EE7E08"/>
    <a:srgbClr val="CD5E08"/>
    <a:srgbClr val="1B670D"/>
    <a:srgbClr val="21630D"/>
    <a:srgbClr val="228014"/>
    <a:srgbClr val="2E831F"/>
    <a:srgbClr val="28CE3D"/>
    <a:srgbClr val="125D6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987" autoAdjust="0"/>
    <p:restoredTop sz="99278" autoAdjust="0"/>
  </p:normalViewPr>
  <p:slideViewPr>
    <p:cSldViewPr snapToGrid="0" snapToObjects="1">
      <p:cViewPr>
        <p:scale>
          <a:sx n="66" d="100"/>
          <a:sy n="66" d="100"/>
        </p:scale>
        <p:origin x="-534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7E07C-4B66-5F4B-8F26-95BA7856BB5D}" type="datetimeFigureOut">
              <a:rPr/>
              <a:pPr/>
              <a:t>27/03/2015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728D6-3F20-3E41-85BA-9AF51198D977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73019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2435C-2874-CD45-BFB4-944567AD36C6}" type="datetimeFigureOut">
              <a:rPr/>
              <a:pPr/>
              <a:t>27/03/2015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A3AD5-1274-FC46-8DCA-74F2CA2CEE6B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15791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471CCA-D2F4-4045-8FB0-7FDFD7220E1E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17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85011" y="4317840"/>
            <a:ext cx="6758989" cy="1291494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385010" y="5609333"/>
            <a:ext cx="6758989" cy="607780"/>
          </a:xfrm>
        </p:spPr>
        <p:txBody>
          <a:bodyPr/>
          <a:lstStyle>
            <a:lvl1pPr marL="0" indent="0" algn="l">
              <a:buNone/>
              <a:defRPr>
                <a:solidFill>
                  <a:srgbClr val="ACFF4B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684040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EMPTY EUR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7" cy="6871705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 userDrawn="1"/>
        </p:nvSpPr>
        <p:spPr>
          <a:xfrm>
            <a:off x="457200" y="97254"/>
            <a:ext cx="8229600" cy="966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endParaRPr lang="nl-NL" sz="2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8863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page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160" y="1"/>
            <a:ext cx="6876000" cy="6876000"/>
          </a:xfrm>
          <a:prstGeom prst="rect">
            <a:avLst/>
          </a:prstGeom>
        </p:spPr>
      </p:pic>
      <p:sp>
        <p:nvSpPr>
          <p:cNvPr id="22" name="Picture Placeholder 21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-10299" y="2431954"/>
            <a:ext cx="7564843" cy="4441344"/>
          </a:xfrm>
          <a:custGeom>
            <a:avLst/>
            <a:gdLst>
              <a:gd name="connsiteX0" fmla="*/ 0 w 4445000"/>
              <a:gd name="connsiteY0" fmla="*/ 4445000 h 4445000"/>
              <a:gd name="connsiteX1" fmla="*/ 1111250 w 4445000"/>
              <a:gd name="connsiteY1" fmla="*/ 0 h 4445000"/>
              <a:gd name="connsiteX2" fmla="*/ 4445000 w 4445000"/>
              <a:gd name="connsiteY2" fmla="*/ 0 h 4445000"/>
              <a:gd name="connsiteX3" fmla="*/ 3333750 w 4445000"/>
              <a:gd name="connsiteY3" fmla="*/ 4445000 h 4445000"/>
              <a:gd name="connsiteX4" fmla="*/ 0 w 4445000"/>
              <a:gd name="connsiteY4" fmla="*/ 4445000 h 4445000"/>
              <a:gd name="connsiteX0" fmla="*/ 0 w 6178550"/>
              <a:gd name="connsiteY0" fmla="*/ 4445000 h 4455160"/>
              <a:gd name="connsiteX1" fmla="*/ 1111250 w 6178550"/>
              <a:gd name="connsiteY1" fmla="*/ 0 h 4455160"/>
              <a:gd name="connsiteX2" fmla="*/ 4445000 w 6178550"/>
              <a:gd name="connsiteY2" fmla="*/ 0 h 4455160"/>
              <a:gd name="connsiteX3" fmla="*/ 6178550 w 6178550"/>
              <a:gd name="connsiteY3" fmla="*/ 4455160 h 4455160"/>
              <a:gd name="connsiteX4" fmla="*/ 0 w 6178550"/>
              <a:gd name="connsiteY4" fmla="*/ 4445000 h 4455160"/>
              <a:gd name="connsiteX0" fmla="*/ 0 w 7614920"/>
              <a:gd name="connsiteY0" fmla="*/ 4445000 h 4455160"/>
              <a:gd name="connsiteX1" fmla="*/ 1111250 w 7614920"/>
              <a:gd name="connsiteY1" fmla="*/ 0 h 4455160"/>
              <a:gd name="connsiteX2" fmla="*/ 7614920 w 7614920"/>
              <a:gd name="connsiteY2" fmla="*/ 3017520 h 4455160"/>
              <a:gd name="connsiteX3" fmla="*/ 6178550 w 7614920"/>
              <a:gd name="connsiteY3" fmla="*/ 4455160 h 4455160"/>
              <a:gd name="connsiteX4" fmla="*/ 0 w 7614920"/>
              <a:gd name="connsiteY4" fmla="*/ 4445000 h 4455160"/>
              <a:gd name="connsiteX0" fmla="*/ 0 w 7614920"/>
              <a:gd name="connsiteY0" fmla="*/ 4505960 h 4516120"/>
              <a:gd name="connsiteX1" fmla="*/ 4484370 w 7614920"/>
              <a:gd name="connsiteY1" fmla="*/ 0 h 4516120"/>
              <a:gd name="connsiteX2" fmla="*/ 7614920 w 7614920"/>
              <a:gd name="connsiteY2" fmla="*/ 3078480 h 4516120"/>
              <a:gd name="connsiteX3" fmla="*/ 6178550 w 7614920"/>
              <a:gd name="connsiteY3" fmla="*/ 4516120 h 4516120"/>
              <a:gd name="connsiteX4" fmla="*/ 0 w 7614920"/>
              <a:gd name="connsiteY4" fmla="*/ 4505960 h 4516120"/>
              <a:gd name="connsiteX0" fmla="*/ 0 w 7614920"/>
              <a:gd name="connsiteY0" fmla="*/ 4519690 h 4529850"/>
              <a:gd name="connsiteX1" fmla="*/ 4477505 w 7614920"/>
              <a:gd name="connsiteY1" fmla="*/ 0 h 4529850"/>
              <a:gd name="connsiteX2" fmla="*/ 7614920 w 7614920"/>
              <a:gd name="connsiteY2" fmla="*/ 3092210 h 4529850"/>
              <a:gd name="connsiteX3" fmla="*/ 6178550 w 7614920"/>
              <a:gd name="connsiteY3" fmla="*/ 4529850 h 4529850"/>
              <a:gd name="connsiteX4" fmla="*/ 0 w 7614920"/>
              <a:gd name="connsiteY4" fmla="*/ 4519690 h 4529850"/>
              <a:gd name="connsiteX0" fmla="*/ 0 w 7587461"/>
              <a:gd name="connsiteY0" fmla="*/ 4519690 h 4529850"/>
              <a:gd name="connsiteX1" fmla="*/ 4477505 w 7587461"/>
              <a:gd name="connsiteY1" fmla="*/ 0 h 4529850"/>
              <a:gd name="connsiteX2" fmla="*/ 7587461 w 7587461"/>
              <a:gd name="connsiteY2" fmla="*/ 3119670 h 4529850"/>
              <a:gd name="connsiteX3" fmla="*/ 6178550 w 7587461"/>
              <a:gd name="connsiteY3" fmla="*/ 4529850 h 4529850"/>
              <a:gd name="connsiteX4" fmla="*/ 0 w 7587461"/>
              <a:gd name="connsiteY4" fmla="*/ 4519690 h 4529850"/>
              <a:gd name="connsiteX0" fmla="*/ 0 w 7587461"/>
              <a:gd name="connsiteY0" fmla="*/ 4509530 h 4519690"/>
              <a:gd name="connsiteX1" fmla="*/ 4457185 w 7587461"/>
              <a:gd name="connsiteY1" fmla="*/ 0 h 4519690"/>
              <a:gd name="connsiteX2" fmla="*/ 7587461 w 7587461"/>
              <a:gd name="connsiteY2" fmla="*/ 3109510 h 4519690"/>
              <a:gd name="connsiteX3" fmla="*/ 6178550 w 7587461"/>
              <a:gd name="connsiteY3" fmla="*/ 4519690 h 4519690"/>
              <a:gd name="connsiteX4" fmla="*/ 0 w 7587461"/>
              <a:gd name="connsiteY4" fmla="*/ 4509530 h 4519690"/>
              <a:gd name="connsiteX0" fmla="*/ 0 w 7512755"/>
              <a:gd name="connsiteY0" fmla="*/ 4457236 h 4519690"/>
              <a:gd name="connsiteX1" fmla="*/ 4382479 w 7512755"/>
              <a:gd name="connsiteY1" fmla="*/ 0 h 4519690"/>
              <a:gd name="connsiteX2" fmla="*/ 7512755 w 7512755"/>
              <a:gd name="connsiteY2" fmla="*/ 3109510 h 4519690"/>
              <a:gd name="connsiteX3" fmla="*/ 6103844 w 7512755"/>
              <a:gd name="connsiteY3" fmla="*/ 4519690 h 4519690"/>
              <a:gd name="connsiteX4" fmla="*/ 0 w 7512755"/>
              <a:gd name="connsiteY4" fmla="*/ 4457236 h 4519690"/>
              <a:gd name="connsiteX0" fmla="*/ 0 w 7512755"/>
              <a:gd name="connsiteY0" fmla="*/ 4419136 h 4481590"/>
              <a:gd name="connsiteX1" fmla="*/ 4417404 w 7512755"/>
              <a:gd name="connsiteY1" fmla="*/ 0 h 4481590"/>
              <a:gd name="connsiteX2" fmla="*/ 7512755 w 7512755"/>
              <a:gd name="connsiteY2" fmla="*/ 3071410 h 4481590"/>
              <a:gd name="connsiteX3" fmla="*/ 6103844 w 7512755"/>
              <a:gd name="connsiteY3" fmla="*/ 4481590 h 4481590"/>
              <a:gd name="connsiteX4" fmla="*/ 0 w 7512755"/>
              <a:gd name="connsiteY4" fmla="*/ 4419136 h 4481590"/>
              <a:gd name="connsiteX0" fmla="*/ 0 w 7512755"/>
              <a:gd name="connsiteY0" fmla="*/ 4450886 h 4513340"/>
              <a:gd name="connsiteX1" fmla="*/ 4392004 w 7512755"/>
              <a:gd name="connsiteY1" fmla="*/ 0 h 4513340"/>
              <a:gd name="connsiteX2" fmla="*/ 7512755 w 7512755"/>
              <a:gd name="connsiteY2" fmla="*/ 3103160 h 4513340"/>
              <a:gd name="connsiteX3" fmla="*/ 6103844 w 7512755"/>
              <a:gd name="connsiteY3" fmla="*/ 4513340 h 4513340"/>
              <a:gd name="connsiteX4" fmla="*/ 0 w 7512755"/>
              <a:gd name="connsiteY4" fmla="*/ 4450886 h 4513340"/>
              <a:gd name="connsiteX0" fmla="*/ 0 w 7547680"/>
              <a:gd name="connsiteY0" fmla="*/ 4425486 h 4513340"/>
              <a:gd name="connsiteX1" fmla="*/ 4426929 w 7547680"/>
              <a:gd name="connsiteY1" fmla="*/ 0 h 4513340"/>
              <a:gd name="connsiteX2" fmla="*/ 7547680 w 7547680"/>
              <a:gd name="connsiteY2" fmla="*/ 3103160 h 4513340"/>
              <a:gd name="connsiteX3" fmla="*/ 6138769 w 7547680"/>
              <a:gd name="connsiteY3" fmla="*/ 4513340 h 4513340"/>
              <a:gd name="connsiteX4" fmla="*/ 0 w 7547680"/>
              <a:gd name="connsiteY4" fmla="*/ 4425486 h 4513340"/>
              <a:gd name="connsiteX0" fmla="*/ 0 w 7547680"/>
              <a:gd name="connsiteY0" fmla="*/ 4425486 h 4427615"/>
              <a:gd name="connsiteX1" fmla="*/ 4426929 w 7547680"/>
              <a:gd name="connsiteY1" fmla="*/ 0 h 4427615"/>
              <a:gd name="connsiteX2" fmla="*/ 7547680 w 7547680"/>
              <a:gd name="connsiteY2" fmla="*/ 3103160 h 4427615"/>
              <a:gd name="connsiteX3" fmla="*/ 6211794 w 7547680"/>
              <a:gd name="connsiteY3" fmla="*/ 4427615 h 4427615"/>
              <a:gd name="connsiteX4" fmla="*/ 0 w 7547680"/>
              <a:gd name="connsiteY4" fmla="*/ 4425486 h 4427615"/>
              <a:gd name="connsiteX0" fmla="*/ 0 w 7557978"/>
              <a:gd name="connsiteY0" fmla="*/ 4435784 h 4435784"/>
              <a:gd name="connsiteX1" fmla="*/ 4437227 w 7557978"/>
              <a:gd name="connsiteY1" fmla="*/ 0 h 4435784"/>
              <a:gd name="connsiteX2" fmla="*/ 7557978 w 7557978"/>
              <a:gd name="connsiteY2" fmla="*/ 3103160 h 4435784"/>
              <a:gd name="connsiteX3" fmla="*/ 6222092 w 7557978"/>
              <a:gd name="connsiteY3" fmla="*/ 4427615 h 4435784"/>
              <a:gd name="connsiteX4" fmla="*/ 0 w 7557978"/>
              <a:gd name="connsiteY4" fmla="*/ 4435784 h 4435784"/>
              <a:gd name="connsiteX0" fmla="*/ 0 w 7557978"/>
              <a:gd name="connsiteY0" fmla="*/ 4435784 h 4441344"/>
              <a:gd name="connsiteX1" fmla="*/ 4437227 w 7557978"/>
              <a:gd name="connsiteY1" fmla="*/ 0 h 4441344"/>
              <a:gd name="connsiteX2" fmla="*/ 7557978 w 7557978"/>
              <a:gd name="connsiteY2" fmla="*/ 3103160 h 4441344"/>
              <a:gd name="connsiteX3" fmla="*/ 6211794 w 7557978"/>
              <a:gd name="connsiteY3" fmla="*/ 4441344 h 4441344"/>
              <a:gd name="connsiteX4" fmla="*/ 0 w 7557978"/>
              <a:gd name="connsiteY4" fmla="*/ 4435784 h 4441344"/>
              <a:gd name="connsiteX0" fmla="*/ 0 w 7564843"/>
              <a:gd name="connsiteY0" fmla="*/ 4435784 h 4441344"/>
              <a:gd name="connsiteX1" fmla="*/ 4437227 w 7564843"/>
              <a:gd name="connsiteY1" fmla="*/ 0 h 4441344"/>
              <a:gd name="connsiteX2" fmla="*/ 7564843 w 7564843"/>
              <a:gd name="connsiteY2" fmla="*/ 3099728 h 4441344"/>
              <a:gd name="connsiteX3" fmla="*/ 6211794 w 7564843"/>
              <a:gd name="connsiteY3" fmla="*/ 4441344 h 4441344"/>
              <a:gd name="connsiteX4" fmla="*/ 0 w 7564843"/>
              <a:gd name="connsiteY4" fmla="*/ 4435784 h 444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64843" h="4441344">
                <a:moveTo>
                  <a:pt x="0" y="4435784"/>
                </a:moveTo>
                <a:lnTo>
                  <a:pt x="4437227" y="0"/>
                </a:lnTo>
                <a:lnTo>
                  <a:pt x="7564843" y="3099728"/>
                </a:lnTo>
                <a:lnTo>
                  <a:pt x="6211794" y="4441344"/>
                </a:lnTo>
                <a:lnTo>
                  <a:pt x="0" y="4435784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lnSpc>
                <a:spcPct val="200000"/>
              </a:lnSpc>
              <a:buNone/>
              <a:defRPr baseline="0"/>
            </a:lvl1pPr>
          </a:lstStyle>
          <a:p>
            <a:r>
              <a:rPr lang="ta-IN"/>
              <a:t>                                                                                                                                         Picture</a:t>
            </a:r>
          </a:p>
          <a:p>
            <a:endParaRPr lang="en-US"/>
          </a:p>
        </p:txBody>
      </p:sp>
      <p:sp>
        <p:nvSpPr>
          <p:cNvPr id="11" name="Regular Pentagon 10"/>
          <p:cNvSpPr/>
          <p:nvPr userDrawn="1"/>
        </p:nvSpPr>
        <p:spPr>
          <a:xfrm>
            <a:off x="4454148" y="-1"/>
            <a:ext cx="4689852" cy="5466071"/>
          </a:xfrm>
          <a:custGeom>
            <a:avLst/>
            <a:gdLst/>
            <a:ahLst/>
            <a:cxnLst/>
            <a:rect l="l" t="t" r="r" b="b"/>
            <a:pathLst>
              <a:path w="4689852" h="5466071">
                <a:moveTo>
                  <a:pt x="2405606" y="0"/>
                </a:moveTo>
                <a:lnTo>
                  <a:pt x="4689852" y="0"/>
                </a:lnTo>
                <a:lnTo>
                  <a:pt x="4689852" y="4087049"/>
                </a:lnTo>
                <a:lnTo>
                  <a:pt x="3155566" y="5466071"/>
                </a:lnTo>
                <a:lnTo>
                  <a:pt x="0" y="2341389"/>
                </a:lnTo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-10299" y="0"/>
            <a:ext cx="2178812" cy="2178812"/>
          </a:xfrm>
          <a:custGeom>
            <a:avLst/>
            <a:gdLst/>
            <a:ahLst/>
            <a:cxnLst/>
            <a:rect l="l" t="t" r="r" b="b"/>
            <a:pathLst>
              <a:path w="2168514" h="2168514">
                <a:moveTo>
                  <a:pt x="0" y="0"/>
                </a:moveTo>
                <a:lnTo>
                  <a:pt x="2168514" y="0"/>
                </a:lnTo>
                <a:lnTo>
                  <a:pt x="0" y="2168514"/>
                </a:lnTo>
                <a:close/>
              </a:path>
            </a:pathLst>
          </a:cu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ta-IN"/>
              <a:t>   Picture</a:t>
            </a:r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4423467" y="1"/>
            <a:ext cx="4730200" cy="5534228"/>
          </a:xfrm>
          <a:custGeom>
            <a:avLst/>
            <a:gdLst>
              <a:gd name="connsiteX0" fmla="*/ 2430959 w 4723710"/>
              <a:gd name="connsiteY0" fmla="*/ 0 h 5534228"/>
              <a:gd name="connsiteX1" fmla="*/ 4720535 w 4723710"/>
              <a:gd name="connsiteY1" fmla="*/ 0 h 5534228"/>
              <a:gd name="connsiteX2" fmla="*/ 4723710 w 4723710"/>
              <a:gd name="connsiteY2" fmla="*/ 3913471 h 5534228"/>
              <a:gd name="connsiteX3" fmla="*/ 3128421 w 4723710"/>
              <a:gd name="connsiteY3" fmla="*/ 5534228 h 5534228"/>
              <a:gd name="connsiteX4" fmla="*/ 0 w 4723710"/>
              <a:gd name="connsiteY4" fmla="*/ 2433408 h 5534228"/>
              <a:gd name="connsiteX5" fmla="*/ 2430959 w 4723710"/>
              <a:gd name="connsiteY5" fmla="*/ 0 h 5534228"/>
              <a:gd name="connsiteX0" fmla="*/ 2430959 w 4724015"/>
              <a:gd name="connsiteY0" fmla="*/ 0 h 5534228"/>
              <a:gd name="connsiteX1" fmla="*/ 4723710 w 4724015"/>
              <a:gd name="connsiteY1" fmla="*/ 0 h 5534228"/>
              <a:gd name="connsiteX2" fmla="*/ 4723710 w 4724015"/>
              <a:gd name="connsiteY2" fmla="*/ 3913471 h 5534228"/>
              <a:gd name="connsiteX3" fmla="*/ 3128421 w 4724015"/>
              <a:gd name="connsiteY3" fmla="*/ 5534228 h 5534228"/>
              <a:gd name="connsiteX4" fmla="*/ 0 w 4724015"/>
              <a:gd name="connsiteY4" fmla="*/ 2433408 h 5534228"/>
              <a:gd name="connsiteX5" fmla="*/ 2430959 w 4724015"/>
              <a:gd name="connsiteY5" fmla="*/ 0 h 5534228"/>
              <a:gd name="connsiteX0" fmla="*/ 2430959 w 4726885"/>
              <a:gd name="connsiteY0" fmla="*/ 0 h 5534228"/>
              <a:gd name="connsiteX1" fmla="*/ 4723710 w 4726885"/>
              <a:gd name="connsiteY1" fmla="*/ 0 h 5534228"/>
              <a:gd name="connsiteX2" fmla="*/ 4726885 w 4726885"/>
              <a:gd name="connsiteY2" fmla="*/ 3916646 h 5534228"/>
              <a:gd name="connsiteX3" fmla="*/ 3128421 w 4726885"/>
              <a:gd name="connsiteY3" fmla="*/ 5534228 h 5534228"/>
              <a:gd name="connsiteX4" fmla="*/ 0 w 4726885"/>
              <a:gd name="connsiteY4" fmla="*/ 2433408 h 5534228"/>
              <a:gd name="connsiteX5" fmla="*/ 2430959 w 4726885"/>
              <a:gd name="connsiteY5" fmla="*/ 0 h 5534228"/>
              <a:gd name="connsiteX0" fmla="*/ 2430959 w 4730200"/>
              <a:gd name="connsiteY0" fmla="*/ 0 h 5534228"/>
              <a:gd name="connsiteX1" fmla="*/ 4730060 w 4730200"/>
              <a:gd name="connsiteY1" fmla="*/ 0 h 5534228"/>
              <a:gd name="connsiteX2" fmla="*/ 4726885 w 4730200"/>
              <a:gd name="connsiteY2" fmla="*/ 3916646 h 5534228"/>
              <a:gd name="connsiteX3" fmla="*/ 3128421 w 4730200"/>
              <a:gd name="connsiteY3" fmla="*/ 5534228 h 5534228"/>
              <a:gd name="connsiteX4" fmla="*/ 0 w 4730200"/>
              <a:gd name="connsiteY4" fmla="*/ 2433408 h 5534228"/>
              <a:gd name="connsiteX5" fmla="*/ 2430959 w 4730200"/>
              <a:gd name="connsiteY5" fmla="*/ 0 h 5534228"/>
              <a:gd name="connsiteX0" fmla="*/ 2405559 w 4704800"/>
              <a:gd name="connsiteY0" fmla="*/ 0 h 5534228"/>
              <a:gd name="connsiteX1" fmla="*/ 4704660 w 4704800"/>
              <a:gd name="connsiteY1" fmla="*/ 0 h 5534228"/>
              <a:gd name="connsiteX2" fmla="*/ 4701485 w 4704800"/>
              <a:gd name="connsiteY2" fmla="*/ 3916646 h 5534228"/>
              <a:gd name="connsiteX3" fmla="*/ 3103021 w 4704800"/>
              <a:gd name="connsiteY3" fmla="*/ 5534228 h 5534228"/>
              <a:gd name="connsiteX4" fmla="*/ 0 w 4704800"/>
              <a:gd name="connsiteY4" fmla="*/ 2411183 h 5534228"/>
              <a:gd name="connsiteX5" fmla="*/ 2405559 w 4704800"/>
              <a:gd name="connsiteY5" fmla="*/ 0 h 5534228"/>
              <a:gd name="connsiteX0" fmla="*/ 2430959 w 4730200"/>
              <a:gd name="connsiteY0" fmla="*/ 0 h 5534228"/>
              <a:gd name="connsiteX1" fmla="*/ 4730060 w 4730200"/>
              <a:gd name="connsiteY1" fmla="*/ 0 h 5534228"/>
              <a:gd name="connsiteX2" fmla="*/ 4726885 w 4730200"/>
              <a:gd name="connsiteY2" fmla="*/ 3916646 h 5534228"/>
              <a:gd name="connsiteX3" fmla="*/ 3128421 w 4730200"/>
              <a:gd name="connsiteY3" fmla="*/ 5534228 h 5534228"/>
              <a:gd name="connsiteX4" fmla="*/ 0 w 4730200"/>
              <a:gd name="connsiteY4" fmla="*/ 2436583 h 5534228"/>
              <a:gd name="connsiteX5" fmla="*/ 2430959 w 4730200"/>
              <a:gd name="connsiteY5" fmla="*/ 0 h 553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30200" h="5534228">
                <a:moveTo>
                  <a:pt x="2430959" y="0"/>
                </a:moveTo>
                <a:lnTo>
                  <a:pt x="4730060" y="0"/>
                </a:lnTo>
                <a:cubicBezTo>
                  <a:pt x="4731118" y="1304490"/>
                  <a:pt x="4725827" y="2612156"/>
                  <a:pt x="4726885" y="3916646"/>
                </a:cubicBezTo>
                <a:lnTo>
                  <a:pt x="3128421" y="5534228"/>
                </a:lnTo>
                <a:lnTo>
                  <a:pt x="0" y="2436583"/>
                </a:lnTo>
                <a:lnTo>
                  <a:pt x="2430959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lnSpc>
                <a:spcPct val="250000"/>
              </a:lnSpc>
              <a:buNone/>
              <a:defRPr/>
            </a:lvl1pPr>
          </a:lstStyle>
          <a:p>
            <a:r>
              <a:rPr lang="ta-IN"/>
              <a:t>                               Picture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92575" y="3913294"/>
            <a:ext cx="2954866" cy="295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9765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73903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41376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160" y="1"/>
            <a:ext cx="6876000" cy="6876000"/>
          </a:xfrm>
          <a:prstGeom prst="rect">
            <a:avLst/>
          </a:prstGeom>
        </p:spPr>
      </p:pic>
      <p:sp>
        <p:nvSpPr>
          <p:cNvPr id="22" name="Picture Placeholder 21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-10299" y="2431954"/>
            <a:ext cx="7564843" cy="4441344"/>
          </a:xfrm>
          <a:custGeom>
            <a:avLst/>
            <a:gdLst>
              <a:gd name="connsiteX0" fmla="*/ 0 w 4445000"/>
              <a:gd name="connsiteY0" fmla="*/ 4445000 h 4445000"/>
              <a:gd name="connsiteX1" fmla="*/ 1111250 w 4445000"/>
              <a:gd name="connsiteY1" fmla="*/ 0 h 4445000"/>
              <a:gd name="connsiteX2" fmla="*/ 4445000 w 4445000"/>
              <a:gd name="connsiteY2" fmla="*/ 0 h 4445000"/>
              <a:gd name="connsiteX3" fmla="*/ 3333750 w 4445000"/>
              <a:gd name="connsiteY3" fmla="*/ 4445000 h 4445000"/>
              <a:gd name="connsiteX4" fmla="*/ 0 w 4445000"/>
              <a:gd name="connsiteY4" fmla="*/ 4445000 h 4445000"/>
              <a:gd name="connsiteX0" fmla="*/ 0 w 6178550"/>
              <a:gd name="connsiteY0" fmla="*/ 4445000 h 4455160"/>
              <a:gd name="connsiteX1" fmla="*/ 1111250 w 6178550"/>
              <a:gd name="connsiteY1" fmla="*/ 0 h 4455160"/>
              <a:gd name="connsiteX2" fmla="*/ 4445000 w 6178550"/>
              <a:gd name="connsiteY2" fmla="*/ 0 h 4455160"/>
              <a:gd name="connsiteX3" fmla="*/ 6178550 w 6178550"/>
              <a:gd name="connsiteY3" fmla="*/ 4455160 h 4455160"/>
              <a:gd name="connsiteX4" fmla="*/ 0 w 6178550"/>
              <a:gd name="connsiteY4" fmla="*/ 4445000 h 4455160"/>
              <a:gd name="connsiteX0" fmla="*/ 0 w 7614920"/>
              <a:gd name="connsiteY0" fmla="*/ 4445000 h 4455160"/>
              <a:gd name="connsiteX1" fmla="*/ 1111250 w 7614920"/>
              <a:gd name="connsiteY1" fmla="*/ 0 h 4455160"/>
              <a:gd name="connsiteX2" fmla="*/ 7614920 w 7614920"/>
              <a:gd name="connsiteY2" fmla="*/ 3017520 h 4455160"/>
              <a:gd name="connsiteX3" fmla="*/ 6178550 w 7614920"/>
              <a:gd name="connsiteY3" fmla="*/ 4455160 h 4455160"/>
              <a:gd name="connsiteX4" fmla="*/ 0 w 7614920"/>
              <a:gd name="connsiteY4" fmla="*/ 4445000 h 4455160"/>
              <a:gd name="connsiteX0" fmla="*/ 0 w 7614920"/>
              <a:gd name="connsiteY0" fmla="*/ 4505960 h 4516120"/>
              <a:gd name="connsiteX1" fmla="*/ 4484370 w 7614920"/>
              <a:gd name="connsiteY1" fmla="*/ 0 h 4516120"/>
              <a:gd name="connsiteX2" fmla="*/ 7614920 w 7614920"/>
              <a:gd name="connsiteY2" fmla="*/ 3078480 h 4516120"/>
              <a:gd name="connsiteX3" fmla="*/ 6178550 w 7614920"/>
              <a:gd name="connsiteY3" fmla="*/ 4516120 h 4516120"/>
              <a:gd name="connsiteX4" fmla="*/ 0 w 7614920"/>
              <a:gd name="connsiteY4" fmla="*/ 4505960 h 4516120"/>
              <a:gd name="connsiteX0" fmla="*/ 0 w 7614920"/>
              <a:gd name="connsiteY0" fmla="*/ 4519690 h 4529850"/>
              <a:gd name="connsiteX1" fmla="*/ 4477505 w 7614920"/>
              <a:gd name="connsiteY1" fmla="*/ 0 h 4529850"/>
              <a:gd name="connsiteX2" fmla="*/ 7614920 w 7614920"/>
              <a:gd name="connsiteY2" fmla="*/ 3092210 h 4529850"/>
              <a:gd name="connsiteX3" fmla="*/ 6178550 w 7614920"/>
              <a:gd name="connsiteY3" fmla="*/ 4529850 h 4529850"/>
              <a:gd name="connsiteX4" fmla="*/ 0 w 7614920"/>
              <a:gd name="connsiteY4" fmla="*/ 4519690 h 4529850"/>
              <a:gd name="connsiteX0" fmla="*/ 0 w 7587461"/>
              <a:gd name="connsiteY0" fmla="*/ 4519690 h 4529850"/>
              <a:gd name="connsiteX1" fmla="*/ 4477505 w 7587461"/>
              <a:gd name="connsiteY1" fmla="*/ 0 h 4529850"/>
              <a:gd name="connsiteX2" fmla="*/ 7587461 w 7587461"/>
              <a:gd name="connsiteY2" fmla="*/ 3119670 h 4529850"/>
              <a:gd name="connsiteX3" fmla="*/ 6178550 w 7587461"/>
              <a:gd name="connsiteY3" fmla="*/ 4529850 h 4529850"/>
              <a:gd name="connsiteX4" fmla="*/ 0 w 7587461"/>
              <a:gd name="connsiteY4" fmla="*/ 4519690 h 4529850"/>
              <a:gd name="connsiteX0" fmla="*/ 0 w 7587461"/>
              <a:gd name="connsiteY0" fmla="*/ 4509530 h 4519690"/>
              <a:gd name="connsiteX1" fmla="*/ 4457185 w 7587461"/>
              <a:gd name="connsiteY1" fmla="*/ 0 h 4519690"/>
              <a:gd name="connsiteX2" fmla="*/ 7587461 w 7587461"/>
              <a:gd name="connsiteY2" fmla="*/ 3109510 h 4519690"/>
              <a:gd name="connsiteX3" fmla="*/ 6178550 w 7587461"/>
              <a:gd name="connsiteY3" fmla="*/ 4519690 h 4519690"/>
              <a:gd name="connsiteX4" fmla="*/ 0 w 7587461"/>
              <a:gd name="connsiteY4" fmla="*/ 4509530 h 4519690"/>
              <a:gd name="connsiteX0" fmla="*/ 0 w 7512755"/>
              <a:gd name="connsiteY0" fmla="*/ 4457236 h 4519690"/>
              <a:gd name="connsiteX1" fmla="*/ 4382479 w 7512755"/>
              <a:gd name="connsiteY1" fmla="*/ 0 h 4519690"/>
              <a:gd name="connsiteX2" fmla="*/ 7512755 w 7512755"/>
              <a:gd name="connsiteY2" fmla="*/ 3109510 h 4519690"/>
              <a:gd name="connsiteX3" fmla="*/ 6103844 w 7512755"/>
              <a:gd name="connsiteY3" fmla="*/ 4519690 h 4519690"/>
              <a:gd name="connsiteX4" fmla="*/ 0 w 7512755"/>
              <a:gd name="connsiteY4" fmla="*/ 4457236 h 4519690"/>
              <a:gd name="connsiteX0" fmla="*/ 0 w 7512755"/>
              <a:gd name="connsiteY0" fmla="*/ 4419136 h 4481590"/>
              <a:gd name="connsiteX1" fmla="*/ 4417404 w 7512755"/>
              <a:gd name="connsiteY1" fmla="*/ 0 h 4481590"/>
              <a:gd name="connsiteX2" fmla="*/ 7512755 w 7512755"/>
              <a:gd name="connsiteY2" fmla="*/ 3071410 h 4481590"/>
              <a:gd name="connsiteX3" fmla="*/ 6103844 w 7512755"/>
              <a:gd name="connsiteY3" fmla="*/ 4481590 h 4481590"/>
              <a:gd name="connsiteX4" fmla="*/ 0 w 7512755"/>
              <a:gd name="connsiteY4" fmla="*/ 4419136 h 4481590"/>
              <a:gd name="connsiteX0" fmla="*/ 0 w 7512755"/>
              <a:gd name="connsiteY0" fmla="*/ 4450886 h 4513340"/>
              <a:gd name="connsiteX1" fmla="*/ 4392004 w 7512755"/>
              <a:gd name="connsiteY1" fmla="*/ 0 h 4513340"/>
              <a:gd name="connsiteX2" fmla="*/ 7512755 w 7512755"/>
              <a:gd name="connsiteY2" fmla="*/ 3103160 h 4513340"/>
              <a:gd name="connsiteX3" fmla="*/ 6103844 w 7512755"/>
              <a:gd name="connsiteY3" fmla="*/ 4513340 h 4513340"/>
              <a:gd name="connsiteX4" fmla="*/ 0 w 7512755"/>
              <a:gd name="connsiteY4" fmla="*/ 4450886 h 4513340"/>
              <a:gd name="connsiteX0" fmla="*/ 0 w 7547680"/>
              <a:gd name="connsiteY0" fmla="*/ 4425486 h 4513340"/>
              <a:gd name="connsiteX1" fmla="*/ 4426929 w 7547680"/>
              <a:gd name="connsiteY1" fmla="*/ 0 h 4513340"/>
              <a:gd name="connsiteX2" fmla="*/ 7547680 w 7547680"/>
              <a:gd name="connsiteY2" fmla="*/ 3103160 h 4513340"/>
              <a:gd name="connsiteX3" fmla="*/ 6138769 w 7547680"/>
              <a:gd name="connsiteY3" fmla="*/ 4513340 h 4513340"/>
              <a:gd name="connsiteX4" fmla="*/ 0 w 7547680"/>
              <a:gd name="connsiteY4" fmla="*/ 4425486 h 4513340"/>
              <a:gd name="connsiteX0" fmla="*/ 0 w 7547680"/>
              <a:gd name="connsiteY0" fmla="*/ 4425486 h 4427615"/>
              <a:gd name="connsiteX1" fmla="*/ 4426929 w 7547680"/>
              <a:gd name="connsiteY1" fmla="*/ 0 h 4427615"/>
              <a:gd name="connsiteX2" fmla="*/ 7547680 w 7547680"/>
              <a:gd name="connsiteY2" fmla="*/ 3103160 h 4427615"/>
              <a:gd name="connsiteX3" fmla="*/ 6211794 w 7547680"/>
              <a:gd name="connsiteY3" fmla="*/ 4427615 h 4427615"/>
              <a:gd name="connsiteX4" fmla="*/ 0 w 7547680"/>
              <a:gd name="connsiteY4" fmla="*/ 4425486 h 4427615"/>
              <a:gd name="connsiteX0" fmla="*/ 0 w 7557978"/>
              <a:gd name="connsiteY0" fmla="*/ 4435784 h 4435784"/>
              <a:gd name="connsiteX1" fmla="*/ 4437227 w 7557978"/>
              <a:gd name="connsiteY1" fmla="*/ 0 h 4435784"/>
              <a:gd name="connsiteX2" fmla="*/ 7557978 w 7557978"/>
              <a:gd name="connsiteY2" fmla="*/ 3103160 h 4435784"/>
              <a:gd name="connsiteX3" fmla="*/ 6222092 w 7557978"/>
              <a:gd name="connsiteY3" fmla="*/ 4427615 h 4435784"/>
              <a:gd name="connsiteX4" fmla="*/ 0 w 7557978"/>
              <a:gd name="connsiteY4" fmla="*/ 4435784 h 4435784"/>
              <a:gd name="connsiteX0" fmla="*/ 0 w 7557978"/>
              <a:gd name="connsiteY0" fmla="*/ 4435784 h 4441344"/>
              <a:gd name="connsiteX1" fmla="*/ 4437227 w 7557978"/>
              <a:gd name="connsiteY1" fmla="*/ 0 h 4441344"/>
              <a:gd name="connsiteX2" fmla="*/ 7557978 w 7557978"/>
              <a:gd name="connsiteY2" fmla="*/ 3103160 h 4441344"/>
              <a:gd name="connsiteX3" fmla="*/ 6211794 w 7557978"/>
              <a:gd name="connsiteY3" fmla="*/ 4441344 h 4441344"/>
              <a:gd name="connsiteX4" fmla="*/ 0 w 7557978"/>
              <a:gd name="connsiteY4" fmla="*/ 4435784 h 4441344"/>
              <a:gd name="connsiteX0" fmla="*/ 0 w 7564843"/>
              <a:gd name="connsiteY0" fmla="*/ 4435784 h 4441344"/>
              <a:gd name="connsiteX1" fmla="*/ 4437227 w 7564843"/>
              <a:gd name="connsiteY1" fmla="*/ 0 h 4441344"/>
              <a:gd name="connsiteX2" fmla="*/ 7564843 w 7564843"/>
              <a:gd name="connsiteY2" fmla="*/ 3099728 h 4441344"/>
              <a:gd name="connsiteX3" fmla="*/ 6211794 w 7564843"/>
              <a:gd name="connsiteY3" fmla="*/ 4441344 h 4441344"/>
              <a:gd name="connsiteX4" fmla="*/ 0 w 7564843"/>
              <a:gd name="connsiteY4" fmla="*/ 4435784 h 444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64843" h="4441344">
                <a:moveTo>
                  <a:pt x="0" y="4435784"/>
                </a:moveTo>
                <a:lnTo>
                  <a:pt x="4437227" y="0"/>
                </a:lnTo>
                <a:lnTo>
                  <a:pt x="7564843" y="3099728"/>
                </a:lnTo>
                <a:lnTo>
                  <a:pt x="6211794" y="4441344"/>
                </a:lnTo>
                <a:lnTo>
                  <a:pt x="0" y="4435784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lnSpc>
                <a:spcPct val="200000"/>
              </a:lnSpc>
              <a:buNone/>
              <a:defRPr baseline="0"/>
            </a:lvl1pPr>
          </a:lstStyle>
          <a:p>
            <a:r>
              <a:rPr lang="ta-IN"/>
              <a:t>                                                                                                                                         Picture</a:t>
            </a:r>
          </a:p>
          <a:p>
            <a:endParaRPr lang="en-US"/>
          </a:p>
        </p:txBody>
      </p:sp>
      <p:sp>
        <p:nvSpPr>
          <p:cNvPr id="11" name="Regular Pentagon 10"/>
          <p:cNvSpPr/>
          <p:nvPr userDrawn="1"/>
        </p:nvSpPr>
        <p:spPr>
          <a:xfrm>
            <a:off x="4454148" y="-1"/>
            <a:ext cx="4689852" cy="5466071"/>
          </a:xfrm>
          <a:custGeom>
            <a:avLst/>
            <a:gdLst/>
            <a:ahLst/>
            <a:cxnLst/>
            <a:rect l="l" t="t" r="r" b="b"/>
            <a:pathLst>
              <a:path w="4689852" h="5466071">
                <a:moveTo>
                  <a:pt x="2405606" y="0"/>
                </a:moveTo>
                <a:lnTo>
                  <a:pt x="4689852" y="0"/>
                </a:lnTo>
                <a:lnTo>
                  <a:pt x="4689852" y="4087049"/>
                </a:lnTo>
                <a:lnTo>
                  <a:pt x="3155566" y="5466071"/>
                </a:lnTo>
                <a:lnTo>
                  <a:pt x="0" y="2341389"/>
                </a:lnTo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-10299" y="0"/>
            <a:ext cx="2178812" cy="2178812"/>
          </a:xfrm>
          <a:custGeom>
            <a:avLst/>
            <a:gdLst/>
            <a:ahLst/>
            <a:cxnLst/>
            <a:rect l="l" t="t" r="r" b="b"/>
            <a:pathLst>
              <a:path w="2168514" h="2168514">
                <a:moveTo>
                  <a:pt x="0" y="0"/>
                </a:moveTo>
                <a:lnTo>
                  <a:pt x="2168514" y="0"/>
                </a:lnTo>
                <a:lnTo>
                  <a:pt x="0" y="2168514"/>
                </a:lnTo>
                <a:close/>
              </a:path>
            </a:pathLst>
          </a:cu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ta-IN"/>
              <a:t>   Picture</a:t>
            </a:r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4423467" y="1"/>
            <a:ext cx="4730200" cy="5534228"/>
          </a:xfrm>
          <a:custGeom>
            <a:avLst/>
            <a:gdLst>
              <a:gd name="connsiteX0" fmla="*/ 2430959 w 4723710"/>
              <a:gd name="connsiteY0" fmla="*/ 0 h 5534228"/>
              <a:gd name="connsiteX1" fmla="*/ 4720535 w 4723710"/>
              <a:gd name="connsiteY1" fmla="*/ 0 h 5534228"/>
              <a:gd name="connsiteX2" fmla="*/ 4723710 w 4723710"/>
              <a:gd name="connsiteY2" fmla="*/ 3913471 h 5534228"/>
              <a:gd name="connsiteX3" fmla="*/ 3128421 w 4723710"/>
              <a:gd name="connsiteY3" fmla="*/ 5534228 h 5534228"/>
              <a:gd name="connsiteX4" fmla="*/ 0 w 4723710"/>
              <a:gd name="connsiteY4" fmla="*/ 2433408 h 5534228"/>
              <a:gd name="connsiteX5" fmla="*/ 2430959 w 4723710"/>
              <a:gd name="connsiteY5" fmla="*/ 0 h 5534228"/>
              <a:gd name="connsiteX0" fmla="*/ 2430959 w 4724015"/>
              <a:gd name="connsiteY0" fmla="*/ 0 h 5534228"/>
              <a:gd name="connsiteX1" fmla="*/ 4723710 w 4724015"/>
              <a:gd name="connsiteY1" fmla="*/ 0 h 5534228"/>
              <a:gd name="connsiteX2" fmla="*/ 4723710 w 4724015"/>
              <a:gd name="connsiteY2" fmla="*/ 3913471 h 5534228"/>
              <a:gd name="connsiteX3" fmla="*/ 3128421 w 4724015"/>
              <a:gd name="connsiteY3" fmla="*/ 5534228 h 5534228"/>
              <a:gd name="connsiteX4" fmla="*/ 0 w 4724015"/>
              <a:gd name="connsiteY4" fmla="*/ 2433408 h 5534228"/>
              <a:gd name="connsiteX5" fmla="*/ 2430959 w 4724015"/>
              <a:gd name="connsiteY5" fmla="*/ 0 h 5534228"/>
              <a:gd name="connsiteX0" fmla="*/ 2430959 w 4726885"/>
              <a:gd name="connsiteY0" fmla="*/ 0 h 5534228"/>
              <a:gd name="connsiteX1" fmla="*/ 4723710 w 4726885"/>
              <a:gd name="connsiteY1" fmla="*/ 0 h 5534228"/>
              <a:gd name="connsiteX2" fmla="*/ 4726885 w 4726885"/>
              <a:gd name="connsiteY2" fmla="*/ 3916646 h 5534228"/>
              <a:gd name="connsiteX3" fmla="*/ 3128421 w 4726885"/>
              <a:gd name="connsiteY3" fmla="*/ 5534228 h 5534228"/>
              <a:gd name="connsiteX4" fmla="*/ 0 w 4726885"/>
              <a:gd name="connsiteY4" fmla="*/ 2433408 h 5534228"/>
              <a:gd name="connsiteX5" fmla="*/ 2430959 w 4726885"/>
              <a:gd name="connsiteY5" fmla="*/ 0 h 5534228"/>
              <a:gd name="connsiteX0" fmla="*/ 2430959 w 4730200"/>
              <a:gd name="connsiteY0" fmla="*/ 0 h 5534228"/>
              <a:gd name="connsiteX1" fmla="*/ 4730060 w 4730200"/>
              <a:gd name="connsiteY1" fmla="*/ 0 h 5534228"/>
              <a:gd name="connsiteX2" fmla="*/ 4726885 w 4730200"/>
              <a:gd name="connsiteY2" fmla="*/ 3916646 h 5534228"/>
              <a:gd name="connsiteX3" fmla="*/ 3128421 w 4730200"/>
              <a:gd name="connsiteY3" fmla="*/ 5534228 h 5534228"/>
              <a:gd name="connsiteX4" fmla="*/ 0 w 4730200"/>
              <a:gd name="connsiteY4" fmla="*/ 2433408 h 5534228"/>
              <a:gd name="connsiteX5" fmla="*/ 2430959 w 4730200"/>
              <a:gd name="connsiteY5" fmla="*/ 0 h 5534228"/>
              <a:gd name="connsiteX0" fmla="*/ 2405559 w 4704800"/>
              <a:gd name="connsiteY0" fmla="*/ 0 h 5534228"/>
              <a:gd name="connsiteX1" fmla="*/ 4704660 w 4704800"/>
              <a:gd name="connsiteY1" fmla="*/ 0 h 5534228"/>
              <a:gd name="connsiteX2" fmla="*/ 4701485 w 4704800"/>
              <a:gd name="connsiteY2" fmla="*/ 3916646 h 5534228"/>
              <a:gd name="connsiteX3" fmla="*/ 3103021 w 4704800"/>
              <a:gd name="connsiteY3" fmla="*/ 5534228 h 5534228"/>
              <a:gd name="connsiteX4" fmla="*/ 0 w 4704800"/>
              <a:gd name="connsiteY4" fmla="*/ 2411183 h 5534228"/>
              <a:gd name="connsiteX5" fmla="*/ 2405559 w 4704800"/>
              <a:gd name="connsiteY5" fmla="*/ 0 h 5534228"/>
              <a:gd name="connsiteX0" fmla="*/ 2430959 w 4730200"/>
              <a:gd name="connsiteY0" fmla="*/ 0 h 5534228"/>
              <a:gd name="connsiteX1" fmla="*/ 4730060 w 4730200"/>
              <a:gd name="connsiteY1" fmla="*/ 0 h 5534228"/>
              <a:gd name="connsiteX2" fmla="*/ 4726885 w 4730200"/>
              <a:gd name="connsiteY2" fmla="*/ 3916646 h 5534228"/>
              <a:gd name="connsiteX3" fmla="*/ 3128421 w 4730200"/>
              <a:gd name="connsiteY3" fmla="*/ 5534228 h 5534228"/>
              <a:gd name="connsiteX4" fmla="*/ 0 w 4730200"/>
              <a:gd name="connsiteY4" fmla="*/ 2436583 h 5534228"/>
              <a:gd name="connsiteX5" fmla="*/ 2430959 w 4730200"/>
              <a:gd name="connsiteY5" fmla="*/ 0 h 553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30200" h="5534228">
                <a:moveTo>
                  <a:pt x="2430959" y="0"/>
                </a:moveTo>
                <a:lnTo>
                  <a:pt x="4730060" y="0"/>
                </a:lnTo>
                <a:cubicBezTo>
                  <a:pt x="4731118" y="1304490"/>
                  <a:pt x="4725827" y="2612156"/>
                  <a:pt x="4726885" y="3916646"/>
                </a:cubicBezTo>
                <a:lnTo>
                  <a:pt x="3128421" y="5534228"/>
                </a:lnTo>
                <a:lnTo>
                  <a:pt x="0" y="2436583"/>
                </a:lnTo>
                <a:lnTo>
                  <a:pt x="2430959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lnSpc>
                <a:spcPct val="250000"/>
              </a:lnSpc>
              <a:buNone/>
              <a:defRPr/>
            </a:lvl1pPr>
          </a:lstStyle>
          <a:p>
            <a:r>
              <a:rPr lang="ta-IN"/>
              <a:t>                               Picture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92575" y="3913294"/>
            <a:ext cx="2954866" cy="295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9765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VER EUR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" y="-13580"/>
            <a:ext cx="9143829" cy="68715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408545" y="4264301"/>
            <a:ext cx="5554123" cy="859639"/>
          </a:xfrm>
          <a:prstGeom prst="rect">
            <a:avLst/>
          </a:prstGeom>
        </p:spPr>
        <p:txBody>
          <a:bodyPr anchor="t" anchorCtr="0"/>
          <a:lstStyle>
            <a:lvl1pPr algn="l">
              <a:defRPr b="0" i="0">
                <a:solidFill>
                  <a:schemeClr val="bg1"/>
                </a:solidFill>
                <a:latin typeface="Aller"/>
                <a:cs typeface="Aller"/>
              </a:defRPr>
            </a:lvl1pPr>
          </a:lstStyle>
          <a:p>
            <a:r>
              <a:rPr lang="nl-BE" dirty="0" smtClean="0"/>
              <a:t>EBN Annual Congress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3408545" y="5451238"/>
            <a:ext cx="5554123" cy="611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 smtClean="0"/>
              <a:t>Author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3944679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23508" y="2130425"/>
            <a:ext cx="6634691" cy="1470025"/>
          </a:xfrm>
        </p:spPr>
        <p:txBody>
          <a:bodyPr/>
          <a:lstStyle/>
          <a:p>
            <a:r>
              <a:rPr lang="nl-BE" dirty="0" smtClean="0"/>
              <a:t>Titelstijl van model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72811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r>
              <a:rPr lang="nl-BE" dirty="0" smtClean="0"/>
              <a:t>Vierde niveau</a:t>
            </a:r>
          </a:p>
          <a:p>
            <a:pPr lvl="4"/>
            <a:r>
              <a:rPr lang="nl-BE" dirty="0" smtClean="0"/>
              <a:t>Vijfde niveau</a:t>
            </a:r>
            <a:endParaRPr lang="nl-NL" dirty="0"/>
          </a:p>
        </p:txBody>
      </p:sp>
      <p:sp>
        <p:nvSpPr>
          <p:cNvPr id="8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63657" cy="677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5306" y="6317752"/>
            <a:ext cx="376155" cy="36933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24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38C080AE-66C8-8249-B90B-B6D109566B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5539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5306" y="6317752"/>
            <a:ext cx="376155" cy="36933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24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38C080AE-66C8-8249-B90B-B6D109566B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8222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5306" y="6317752"/>
            <a:ext cx="376155" cy="36933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24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38C080AE-66C8-8249-B90B-B6D109566B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7671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95306" y="6317752"/>
            <a:ext cx="376155" cy="36933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24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38C080AE-66C8-8249-B90B-B6D109566B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5246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5306" y="6317752"/>
            <a:ext cx="376155" cy="36933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24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38C080AE-66C8-8249-B90B-B6D109566B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0417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TEXT EUR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998" cy="687170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991807"/>
            <a:ext cx="8229600" cy="1143000"/>
          </a:xfrm>
        </p:spPr>
        <p:txBody>
          <a:bodyPr>
            <a:normAutofit/>
          </a:bodyPr>
          <a:lstStyle>
            <a:lvl1pPr algn="l">
              <a:defRPr sz="2800" b="1" i="0">
                <a:solidFill>
                  <a:srgbClr val="84C32C"/>
                </a:solidFill>
              </a:defRPr>
            </a:lvl1pPr>
          </a:lstStyle>
          <a:p>
            <a:r>
              <a:rPr lang="nl-BE" dirty="0" smtClean="0"/>
              <a:t>Title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57200" y="2416482"/>
            <a:ext cx="8229600" cy="370968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/>
                <a:cs typeface="Franklin Gothic Book"/>
              </a:defRPr>
            </a:lvl1pPr>
            <a:lvl2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Text</a:t>
            </a:r>
            <a:endParaRPr lang="nl-NL" dirty="0"/>
          </a:p>
        </p:txBody>
      </p:sp>
      <p:sp>
        <p:nvSpPr>
          <p:cNvPr id="10" name="Titel 1"/>
          <p:cNvSpPr txBox="1">
            <a:spLocks/>
          </p:cNvSpPr>
          <p:nvPr userDrawn="1"/>
        </p:nvSpPr>
        <p:spPr>
          <a:xfrm>
            <a:off x="457200" y="97254"/>
            <a:ext cx="8229600" cy="966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EUREKA</a:t>
            </a:r>
            <a:endParaRPr lang="nl-NL" sz="2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4532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HAPTER PAGE EUR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287"/>
            <a:ext cx="9151558" cy="6877387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 userDrawn="1"/>
        </p:nvSpPr>
        <p:spPr>
          <a:xfrm>
            <a:off x="1445091" y="2566624"/>
            <a:ext cx="7698909" cy="17385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500" b="1" i="0" kern="1200">
                <a:solidFill>
                  <a:srgbClr val="84C32C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5000" dirty="0"/>
          </a:p>
        </p:txBody>
      </p:sp>
    </p:spTree>
    <p:extLst>
      <p:ext uri="{BB962C8B-B14F-4D97-AF65-F5344CB8AC3E}">
        <p14:creationId xmlns="" xmlns:p14="http://schemas.microsoft.com/office/powerpoint/2010/main" val="4048650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03-screen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851634" y="386887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851634" y="5311481"/>
            <a:ext cx="5835166" cy="814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 smtClean="0"/>
              <a:t>Klik om de tekststijl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409811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5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500" kern="1200">
          <a:solidFill>
            <a:srgbClr val="ACFF4B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03-screen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896775" y="2244825"/>
            <a:ext cx="722898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dirty="0" smtClean="0"/>
              <a:t>Titelstijl van model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34489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500" kern="1200">
          <a:solidFill>
            <a:srgbClr val="91D12E"/>
          </a:solidFill>
          <a:latin typeface="Franklin Gothic Medium"/>
          <a:ea typeface="+mj-ea"/>
          <a:cs typeface="Franklin Gothic Medium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03-screen3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92924" y="274638"/>
            <a:ext cx="6763657" cy="677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r>
              <a:rPr lang="nl-BE" dirty="0" smtClean="0"/>
              <a:t>Vierde niveau</a:t>
            </a:r>
          </a:p>
          <a:p>
            <a:pPr lvl="4"/>
            <a:r>
              <a:rPr lang="nl-BE" dirty="0" smtClean="0"/>
              <a:t>Vijfde niveau</a:t>
            </a:r>
            <a:endParaRPr lang="nl-NL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9332" y="6400623"/>
            <a:ext cx="282129" cy="2769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38C080AE-66C8-8249-B90B-B6D109566B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14947" y="6522408"/>
            <a:ext cx="162544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0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© EUREKA Secretariat 2015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790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89" r:id="rId6"/>
    <p:sldLayoutId id="2147483690" r:id="rId7"/>
    <p:sldLayoutId id="2147483691" r:id="rId8"/>
    <p:sldLayoutId id="2147483692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Clr>
          <a:srgbClr val="91D12E"/>
        </a:buClr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03-lastp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6778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0546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9315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eka-eurostars.eu/" TargetMode="External"/><Relationship Id="rId2" Type="http://schemas.openxmlformats.org/officeDocument/2006/relationships/hyperlink" Target="http://www.msmt.cz/vyzkum-a-vyvoj-2/inter-eureka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rekanetwork.org/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3574473" y="3135087"/>
            <a:ext cx="5301672" cy="1365662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en-US" sz="3600" dirty="0" smtClean="0"/>
              <a:t>	</a:t>
            </a:r>
            <a:r>
              <a:rPr lang="cs-CZ" altLang="en-US" b="1" dirty="0" smtClean="0">
                <a:latin typeface="Calibri" pitchFamily="34" charset="0"/>
              </a:rPr>
              <a:t>EUREKA a </a:t>
            </a:r>
            <a:r>
              <a:rPr lang="cs-CZ" b="1" dirty="0" smtClean="0">
                <a:latin typeface="Calibri" pitchFamily="34" charset="0"/>
              </a:rPr>
              <a:t>Eurostars: </a:t>
            </a:r>
            <a:r>
              <a:rPr lang="cs-CZ" sz="3600" b="1" dirty="0" smtClean="0">
                <a:latin typeface="Calibri" pitchFamily="34" charset="0"/>
              </a:rPr>
              <a:t/>
            </a:r>
            <a:br>
              <a:rPr lang="cs-CZ" sz="3600" b="1" dirty="0" smtClean="0">
                <a:latin typeface="Calibri" pitchFamily="34" charset="0"/>
              </a:rPr>
            </a:br>
            <a:r>
              <a:rPr lang="cs-CZ" sz="3600" b="1" dirty="0" smtClean="0">
                <a:latin typeface="Calibri" pitchFamily="34" charset="0"/>
              </a:rPr>
              <a:t>	podpora inovací</a:t>
            </a:r>
            <a:r>
              <a:rPr lang="cs-CZ" sz="2800" b="1" dirty="0" smtClean="0">
                <a:solidFill>
                  <a:schemeClr val="tx1"/>
                </a:solidFill>
              </a:rPr>
              <a:t>	</a:t>
            </a:r>
            <a:br>
              <a:rPr lang="cs-CZ" sz="2800" b="1" dirty="0" smtClean="0">
                <a:solidFill>
                  <a:schemeClr val="tx1"/>
                </a:solidFill>
              </a:rPr>
            </a:br>
            <a:r>
              <a:rPr lang="cs-CZ" sz="2800" b="1" dirty="0" smtClean="0">
                <a:solidFill>
                  <a:schemeClr val="tx1"/>
                </a:solidFill>
              </a:rPr>
              <a:t>	</a:t>
            </a:r>
            <a:endParaRPr lang="nl-NL" sz="2200" dirty="0"/>
          </a:p>
        </p:txBody>
      </p:sp>
      <p:sp>
        <p:nvSpPr>
          <p:cNvPr id="7" name="Subtitel 6"/>
          <p:cNvSpPr>
            <a:spLocks noGrp="1"/>
          </p:cNvSpPr>
          <p:nvPr>
            <p:ph type="subTitle" idx="1"/>
          </p:nvPr>
        </p:nvSpPr>
        <p:spPr>
          <a:xfrm>
            <a:off x="3895105" y="5011387"/>
            <a:ext cx="5067563" cy="1223158"/>
          </a:xfrm>
        </p:spPr>
        <p:txBody>
          <a:bodyPr>
            <a:noAutofit/>
          </a:bodyPr>
          <a:lstStyle/>
          <a:p>
            <a:pPr algn="ctr" eaLnBrk="0" hangingPunct="0"/>
            <a:r>
              <a:rPr lang="cs-CZ" altLang="en-US" sz="2400" dirty="0" smtClean="0">
                <a:solidFill>
                  <a:schemeClr val="bg1"/>
                </a:solidFill>
                <a:latin typeface="Calibri" pitchFamily="34" charset="0"/>
              </a:rPr>
              <a:t>Inovační potenciál ČR, Praha 8.9.2016</a:t>
            </a:r>
          </a:p>
          <a:p>
            <a:pPr algn="ctr" eaLnBrk="0" hangingPunct="0"/>
            <a:r>
              <a:rPr lang="cs-CZ" altLang="en-US" sz="2600" b="1" dirty="0" smtClean="0">
                <a:solidFill>
                  <a:schemeClr val="bg1"/>
                </a:solidFill>
                <a:latin typeface="Calibri" pitchFamily="34" charset="0"/>
              </a:rPr>
              <a:t>doc. Ing. Karel Šperlink, CSc.</a:t>
            </a:r>
            <a:r>
              <a:rPr lang="cs-CZ" altLang="en-US" sz="2400" dirty="0" smtClean="0">
                <a:solidFill>
                  <a:schemeClr val="bg1"/>
                </a:solidFill>
                <a:latin typeface="Calibri" pitchFamily="34" charset="0"/>
              </a:rPr>
              <a:t>	</a:t>
            </a:r>
          </a:p>
        </p:txBody>
      </p:sp>
      <p:pic>
        <p:nvPicPr>
          <p:cNvPr id="8" name="Picture 7" descr="Logo AIP ČR (česky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9605" y="264547"/>
            <a:ext cx="164306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9052584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 txBox="1">
            <a:spLocks/>
          </p:cNvSpPr>
          <p:nvPr/>
        </p:nvSpPr>
        <p:spPr bwMode="auto">
          <a:xfrm>
            <a:off x="762000" y="1357313"/>
            <a:ext cx="1217613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417029" cy="677862"/>
          </a:xfrm>
        </p:spPr>
        <p:txBody>
          <a:bodyPr>
            <a:normAutofit/>
          </a:bodyPr>
          <a:lstStyle/>
          <a:p>
            <a:pPr algn="l"/>
            <a:r>
              <a:rPr lang="cs-CZ" altLang="en-US" dirty="0" smtClean="0">
                <a:solidFill>
                  <a:schemeClr val="bg1"/>
                </a:solidFill>
                <a:latin typeface="Calibri" pitchFamily="34" charset="0"/>
              </a:rPr>
              <a:t>Projekty </a:t>
            </a:r>
            <a:r>
              <a:rPr lang="en-GB" altLang="en-US" dirty="0" smtClean="0">
                <a:solidFill>
                  <a:schemeClr val="bg1"/>
                </a:solidFill>
                <a:latin typeface="Calibri" pitchFamily="34" charset="0"/>
              </a:rPr>
              <a:t>EUREKA </a:t>
            </a:r>
          </a:p>
        </p:txBody>
      </p:sp>
      <p:sp>
        <p:nvSpPr>
          <p:cNvPr id="18436" name="Rectangle 9"/>
          <p:cNvSpPr>
            <a:spLocks noChangeArrowheads="1"/>
          </p:cNvSpPr>
          <p:nvPr/>
        </p:nvSpPr>
        <p:spPr bwMode="auto">
          <a:xfrm>
            <a:off x="539552" y="952501"/>
            <a:ext cx="82089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400" dirty="0" smtClean="0">
                <a:latin typeface="Calibri" pitchFamily="34" charset="0"/>
              </a:rPr>
              <a:t>Národní spolufinancování projektů EUREKA v ČR 2016 – 2024</a:t>
            </a:r>
          </a:p>
          <a:p>
            <a:pPr algn="ctr"/>
            <a:r>
              <a:rPr lang="cs-CZ" dirty="0" smtClean="0">
                <a:latin typeface="Calibri" pitchFamily="34" charset="0"/>
              </a:rPr>
              <a:t>/program INTER-EXCELLENCE – část INTER-EUREKA (LTE)/</a:t>
            </a:r>
            <a:endParaRPr lang="cs-CZ" b="1" dirty="0">
              <a:latin typeface="Calibri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38629" y="1721940"/>
          <a:ext cx="8109835" cy="4937413"/>
        </p:xfrm>
        <a:graphic>
          <a:graphicData uri="http://schemas.openxmlformats.org/drawingml/2006/table">
            <a:tbl>
              <a:tblPr/>
              <a:tblGrid>
                <a:gridCol w="2020397"/>
                <a:gridCol w="1570904"/>
                <a:gridCol w="2127914"/>
                <a:gridCol w="2390620"/>
              </a:tblGrid>
              <a:tr h="1019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Typ organizace</a:t>
                      </a:r>
                      <a:endParaRPr lang="cs-CZ" sz="1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Maximální % financování  způsobilých nákladů</a:t>
                      </a:r>
                      <a:endParaRPr lang="cs-CZ" sz="1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Maximální výše podpory</a:t>
                      </a:r>
                      <a:endParaRPr lang="cs-CZ" sz="1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(v tis. Kč/rok/projekt)</a:t>
                      </a:r>
                      <a:endParaRPr lang="cs-CZ" sz="1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Doplňující informace</a:t>
                      </a:r>
                      <a:endParaRPr lang="cs-CZ" sz="1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043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dirty="0" smtClean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Malý </a:t>
                      </a:r>
                      <a:r>
                        <a:rPr lang="cs-CZ" sz="14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a střední podnik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50%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800" dirty="0" smtClean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cs-CZ" sz="14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cs-CZ" sz="1400" b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000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4 000</a:t>
                      </a:r>
                      <a:r>
                        <a:rPr lang="cs-CZ" sz="1400" b="1" baseline="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cs-CZ" sz="1400" b="0" baseline="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cs-CZ" sz="1400" b="0" i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dva a více českých účastníků v projektu</a:t>
                      </a:r>
                      <a:r>
                        <a:rPr lang="cs-CZ" sz="1400" b="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) </a:t>
                      </a:r>
                      <a:endParaRPr lang="cs-CZ" sz="14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800" b="1" dirty="0" smtClean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800" b="1" dirty="0" smtClean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Výzkum a vývoj musí být zapsán v činnostech subjektu.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8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7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Velký podnik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30%</a:t>
                      </a:r>
                      <a:endParaRPr lang="cs-CZ" sz="14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800" b="1" dirty="0" smtClean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3 000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4 000</a:t>
                      </a:r>
                      <a:r>
                        <a:rPr lang="cs-CZ" sz="1400" b="1" baseline="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cs-CZ" sz="1400" b="0" baseline="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cs-CZ" sz="1400" b="0" i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dva a více českých účastníků v projektu</a:t>
                      </a:r>
                      <a:r>
                        <a:rPr lang="cs-CZ" sz="1400" b="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) </a:t>
                      </a:r>
                      <a:endParaRPr lang="cs-CZ" sz="14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800" b="1" dirty="0" smtClean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800" b="1" dirty="0" smtClean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Výzkum a vývoj musí být zapsán v činnostech subjektu.</a:t>
                      </a:r>
                      <a:endParaRPr lang="cs-CZ" sz="14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Vysoká škola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50%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800" b="1" dirty="0" smtClean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cs-CZ" sz="14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cs-CZ" sz="1400" b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000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4 000</a:t>
                      </a:r>
                      <a:r>
                        <a:rPr lang="cs-CZ" sz="1400" b="1" baseline="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cs-CZ" sz="1400" b="0" baseline="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cs-CZ" sz="1400" b="0" i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dva a více českých účastníků v projektu</a:t>
                      </a:r>
                      <a:r>
                        <a:rPr lang="cs-CZ" sz="1400" b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)</a:t>
                      </a:r>
                      <a:endParaRPr lang="cs-CZ" sz="14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8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Společná projektová účast  s českým podnikatelským subjektem doporučena.</a:t>
                      </a:r>
                      <a:endParaRPr lang="cs-CZ" sz="14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4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Výzkumná organizace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50%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800" b="1" dirty="0" smtClean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cs-CZ" sz="14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cs-CZ" sz="1400" b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000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4 000</a:t>
                      </a:r>
                      <a:r>
                        <a:rPr lang="cs-CZ" sz="1400" b="1" baseline="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cs-CZ" sz="1400" b="0" baseline="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cs-CZ" sz="1400" b="0" i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dva a více českých účastníků v projektu</a:t>
                      </a:r>
                      <a:r>
                        <a:rPr lang="cs-CZ" sz="1400" b="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) </a:t>
                      </a:r>
                      <a:endParaRPr lang="cs-CZ" sz="14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8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Společná </a:t>
                      </a:r>
                      <a:r>
                        <a:rPr lang="cs-CZ" sz="1400" b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projektová účast  </a:t>
                      </a:r>
                      <a:r>
                        <a:rPr lang="cs-CZ" sz="14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s </a:t>
                      </a:r>
                      <a:r>
                        <a:rPr lang="cs-CZ" sz="1400" b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českým podnikatelským subjektem doporučena</a:t>
                      </a:r>
                      <a:r>
                        <a:rPr lang="cs-CZ" sz="14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6437313" cy="679450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altLang="en-US" dirty="0" smtClean="0">
                <a:solidFill>
                  <a:schemeClr val="bg1"/>
                </a:solidFill>
                <a:latin typeface="Calibri" pitchFamily="34" charset="0"/>
              </a:rPr>
              <a:t>   Program </a:t>
            </a:r>
            <a:r>
              <a:rPr lang="en-GB" altLang="en-US" dirty="0" smtClean="0">
                <a:solidFill>
                  <a:schemeClr val="bg1"/>
                </a:solidFill>
                <a:latin typeface="Calibri" pitchFamily="34" charset="0"/>
              </a:rPr>
              <a:t>Eurostars </a:t>
            </a:r>
          </a:p>
        </p:txBody>
      </p:sp>
      <p:sp>
        <p:nvSpPr>
          <p:cNvPr id="19459" name="Content Placeholder 2"/>
          <p:cNvSpPr>
            <a:spLocks/>
          </p:cNvSpPr>
          <p:nvPr/>
        </p:nvSpPr>
        <p:spPr bwMode="auto">
          <a:xfrm>
            <a:off x="250825" y="1079500"/>
            <a:ext cx="8893175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2400" dirty="0" smtClean="0">
                <a:latin typeface="Calibri" pitchFamily="34" charset="0"/>
              </a:rPr>
              <a:t>Národní spolufinancování projektů Eurostars-2 v ČR 2014-2020 </a:t>
            </a:r>
          </a:p>
          <a:p>
            <a:pPr algn="ctr"/>
            <a:r>
              <a:rPr lang="cs-CZ" dirty="0" smtClean="0">
                <a:latin typeface="Calibri" pitchFamily="34" charset="0"/>
              </a:rPr>
              <a:t>/mezinárodní závazek ČR: 1 M€ / rok na </a:t>
            </a:r>
            <a:r>
              <a:rPr lang="cs-CZ" dirty="0">
                <a:latin typeface="Calibri" pitchFamily="34" charset="0"/>
              </a:rPr>
              <a:t>období </a:t>
            </a:r>
            <a:r>
              <a:rPr lang="cs-CZ" dirty="0" smtClean="0">
                <a:latin typeface="Calibri" pitchFamily="34" charset="0"/>
              </a:rPr>
              <a:t>2014-2020</a:t>
            </a:r>
            <a:r>
              <a:rPr lang="cs-CZ" dirty="0">
                <a:latin typeface="Calibri" pitchFamily="34" charset="0"/>
              </a:rPr>
              <a:t>/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 </a:t>
            </a:r>
          </a:p>
          <a:p>
            <a:r>
              <a:rPr lang="cs-CZ" sz="1200" b="1" dirty="0">
                <a:solidFill>
                  <a:schemeClr val="tx1"/>
                </a:solidFill>
              </a:rPr>
              <a:t> </a:t>
            </a:r>
          </a:p>
          <a:p>
            <a:pPr algn="just"/>
            <a:r>
              <a:rPr lang="cs-CZ" sz="1200" b="1" dirty="0">
                <a:solidFill>
                  <a:schemeClr val="tx1"/>
                </a:solidFill>
              </a:rPr>
              <a:t> </a:t>
            </a:r>
            <a:endParaRPr lang="cs-CZ" sz="1800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92D050"/>
              </a:buClr>
              <a:buSzPct val="121000"/>
            </a:pPr>
            <a:endParaRPr lang="en-GB" altLang="en-US" sz="2400" dirty="0">
              <a:solidFill>
                <a:srgbClr val="002060"/>
              </a:solidFill>
              <a:latin typeface="Abel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0824" y="2004768"/>
          <a:ext cx="8689974" cy="4710274"/>
        </p:xfrm>
        <a:graphic>
          <a:graphicData uri="http://schemas.openxmlformats.org/drawingml/2006/table">
            <a:tbl>
              <a:tblPr/>
              <a:tblGrid>
                <a:gridCol w="2095178"/>
                <a:gridCol w="1893330"/>
                <a:gridCol w="2127205"/>
                <a:gridCol w="2574261"/>
              </a:tblGrid>
              <a:tr h="959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rebuchet MS"/>
                          <a:ea typeface="Calibri"/>
                          <a:cs typeface="Times New Roman"/>
                        </a:rPr>
                        <a:t>Typ organizace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rebuchet MS"/>
                          <a:ea typeface="Calibri"/>
                          <a:cs typeface="Times New Roman"/>
                        </a:rPr>
                        <a:t>Maximální % financování  způsobilých nákladů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rebuchet MS"/>
                          <a:ea typeface="Calibri"/>
                          <a:cs typeface="Times New Roman"/>
                        </a:rPr>
                        <a:t>Maximální výše podpory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rebuchet MS"/>
                          <a:ea typeface="Calibri"/>
                          <a:cs typeface="Times New Roman"/>
                        </a:rPr>
                        <a:t>(v tis. Kč/rok/projekt)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rebuchet MS"/>
                          <a:ea typeface="Calibri"/>
                          <a:cs typeface="Times New Roman"/>
                        </a:rPr>
                        <a:t>Doplňující informace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062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dirty="0" smtClean="0">
                        <a:latin typeface="Trebuchet MS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dirty="0" smtClean="0">
                        <a:latin typeface="Trebuchet MS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latin typeface="Trebuchet MS"/>
                          <a:ea typeface="Calibri"/>
                          <a:cs typeface="Times New Roman"/>
                        </a:rPr>
                        <a:t>Malý </a:t>
                      </a:r>
                      <a:r>
                        <a:rPr lang="cs-CZ" sz="1400" b="1" dirty="0">
                          <a:latin typeface="Trebuchet MS"/>
                          <a:ea typeface="Calibri"/>
                          <a:cs typeface="Times New Roman"/>
                        </a:rPr>
                        <a:t>a střední podnik</a:t>
                      </a:r>
                      <a:endParaRPr lang="cs-CZ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latin typeface="Trebuchet MS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dirty="0" smtClean="0">
                        <a:latin typeface="Trebuchet MS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latin typeface="Trebuchet MS"/>
                          <a:ea typeface="Calibri"/>
                          <a:cs typeface="Times New Roman"/>
                        </a:rPr>
                        <a:t>50</a:t>
                      </a:r>
                      <a:r>
                        <a:rPr lang="cs-CZ" sz="1400" b="1" dirty="0">
                          <a:latin typeface="Trebuchet MS"/>
                          <a:ea typeface="Calibri"/>
                          <a:cs typeface="Times New Roman"/>
                        </a:rPr>
                        <a:t>%</a:t>
                      </a:r>
                      <a:endParaRPr lang="cs-CZ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latin typeface="Trebuchet MS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dirty="0" smtClean="0">
                        <a:latin typeface="Trebuchet MS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latin typeface="Trebuchet MS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cs-CZ" sz="1400" b="1" dirty="0">
                          <a:latin typeface="Trebuchet MS"/>
                          <a:ea typeface="Calibri"/>
                          <a:cs typeface="Times New Roman"/>
                        </a:rPr>
                        <a:t> 000</a:t>
                      </a:r>
                      <a:endParaRPr lang="cs-CZ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8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10% bonus pro MSP s vlastním </a:t>
                      </a:r>
                      <a:r>
                        <a:rPr lang="cs-CZ" sz="1400" b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výzkumem a vývojem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baseline="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v případě, že</a:t>
                      </a:r>
                      <a:r>
                        <a:rPr lang="cs-CZ" sz="1400" b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4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je hlavním řešitelem projektu.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latin typeface="Trebuchet MS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rebuchet MS"/>
                          <a:ea typeface="Calibri"/>
                          <a:cs typeface="Times New Roman"/>
                        </a:rPr>
                        <a:t>Velký podnik</a:t>
                      </a:r>
                      <a:endParaRPr lang="cs-CZ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latin typeface="Trebuchet MS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rebuchet MS"/>
                          <a:ea typeface="Calibri"/>
                          <a:cs typeface="Times New Roman"/>
                        </a:rPr>
                        <a:t>50%</a:t>
                      </a:r>
                      <a:endParaRPr lang="cs-CZ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latin typeface="Trebuchet MS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rebuchet MS"/>
                          <a:ea typeface="Calibri"/>
                          <a:cs typeface="Times New Roman"/>
                        </a:rPr>
                        <a:t>4 000</a:t>
                      </a:r>
                      <a:endParaRPr lang="cs-CZ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800" b="1" dirty="0" smtClean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Výzkum a vývoj musí být zapsán v činnostech subjektu.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5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latin typeface="Trebuchet MS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rebuchet MS"/>
                          <a:ea typeface="Calibri"/>
                          <a:cs typeface="Times New Roman"/>
                        </a:rPr>
                        <a:t>Vysoká škola</a:t>
                      </a:r>
                      <a:endParaRPr lang="cs-CZ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latin typeface="Trebuchet MS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rebuchet MS"/>
                          <a:ea typeface="Calibri"/>
                          <a:cs typeface="Times New Roman"/>
                        </a:rPr>
                        <a:t>50%</a:t>
                      </a:r>
                      <a:endParaRPr lang="cs-CZ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latin typeface="Trebuchet MS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rebuchet MS"/>
                          <a:ea typeface="Calibri"/>
                          <a:cs typeface="Times New Roman"/>
                        </a:rPr>
                        <a:t>4 000</a:t>
                      </a:r>
                      <a:endParaRPr lang="cs-CZ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800" b="1" dirty="0" smtClean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Společná </a:t>
                      </a:r>
                      <a:r>
                        <a:rPr lang="cs-CZ" sz="14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účast </a:t>
                      </a:r>
                      <a:r>
                        <a:rPr lang="cs-CZ" sz="1400" b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cs-CZ" sz="14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cs-CZ" sz="1400" b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českým podnikatelským </a:t>
                      </a:r>
                      <a:r>
                        <a:rPr lang="cs-CZ" sz="14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subjektem </a:t>
                      </a:r>
                      <a:r>
                        <a:rPr lang="cs-CZ" sz="1400" b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doporučena</a:t>
                      </a:r>
                      <a:r>
                        <a:rPr lang="cs-CZ" sz="14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5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latin typeface="Trebuchet MS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rebuchet MS"/>
                          <a:ea typeface="Calibri"/>
                          <a:cs typeface="Times New Roman"/>
                        </a:rPr>
                        <a:t>Výzkumná organizace</a:t>
                      </a:r>
                      <a:endParaRPr lang="cs-CZ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latin typeface="Trebuchet MS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rebuchet MS"/>
                          <a:ea typeface="Calibri"/>
                          <a:cs typeface="Times New Roman"/>
                        </a:rPr>
                        <a:t>50%</a:t>
                      </a:r>
                      <a:endParaRPr lang="cs-CZ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latin typeface="Trebuchet MS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rebuchet MS"/>
                          <a:ea typeface="Calibri"/>
                          <a:cs typeface="Times New Roman"/>
                        </a:rPr>
                        <a:t>4 000</a:t>
                      </a:r>
                      <a:endParaRPr lang="cs-CZ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800" b="1" dirty="0" smtClean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Společná </a:t>
                      </a:r>
                      <a:r>
                        <a:rPr lang="cs-CZ" sz="14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účast </a:t>
                      </a:r>
                      <a:r>
                        <a:rPr lang="cs-CZ" sz="1400" b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cs-CZ" sz="14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cs-CZ" sz="1400" b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českým podnikatelským </a:t>
                      </a:r>
                      <a:r>
                        <a:rPr lang="cs-CZ" sz="14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subjektem </a:t>
                      </a:r>
                      <a:r>
                        <a:rPr lang="cs-CZ" sz="1400" b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doporučena</a:t>
                      </a:r>
                      <a:r>
                        <a:rPr lang="cs-CZ" sz="14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49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/>
            <a:endParaRPr lang="cs-CZ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3875" y="1088572"/>
            <a:ext cx="844595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cs-CZ" altLang="en-US" sz="3200" dirty="0" smtClean="0">
                <a:latin typeface="Calibri" pitchFamily="34" charset="0"/>
              </a:rPr>
              <a:t>Termíny pro podávání projektů (1)</a:t>
            </a:r>
          </a:p>
          <a:p>
            <a:pPr eaLnBrk="0" hangingPunct="0"/>
            <a:endParaRPr lang="cs-CZ" sz="800" b="1" dirty="0" smtClean="0">
              <a:latin typeface="Calibri" pitchFamily="34" charset="0"/>
            </a:endParaRPr>
          </a:p>
          <a:p>
            <a:pPr eaLnBrk="0" hangingPunct="0"/>
            <a:r>
              <a:rPr lang="cs-CZ" sz="2400" dirty="0" smtClean="0">
                <a:latin typeface="Calibri" pitchFamily="34" charset="0"/>
              </a:rPr>
              <a:t>EUREKA network projekty </a:t>
            </a:r>
            <a:r>
              <a:rPr lang="cs-CZ" dirty="0" smtClean="0">
                <a:latin typeface="Calibri" pitchFamily="34" charset="0"/>
              </a:rPr>
              <a:t>– </a:t>
            </a:r>
            <a:r>
              <a:rPr lang="cs-CZ" sz="2000" dirty="0" smtClean="0">
                <a:latin typeface="Calibri" pitchFamily="34" charset="0"/>
              </a:rPr>
              <a:t>národní výzvy vyhlašované MŠMT</a:t>
            </a:r>
          </a:p>
          <a:p>
            <a:pPr eaLnBrk="0" hangingPunct="0"/>
            <a:r>
              <a:rPr lang="cs-CZ" dirty="0" smtClean="0">
                <a:latin typeface="Calibri" pitchFamily="34" charset="0"/>
              </a:rPr>
              <a:t>			</a:t>
            </a:r>
            <a:r>
              <a:rPr lang="cs-CZ" b="1" dirty="0" smtClean="0">
                <a:latin typeface="Calibri" pitchFamily="34" charset="0"/>
              </a:rPr>
              <a:t>   </a:t>
            </a:r>
            <a:r>
              <a:rPr lang="cs-CZ" sz="2400" b="1" dirty="0" smtClean="0">
                <a:latin typeface="Calibri" pitchFamily="34" charset="0"/>
                <a:hlinkClick r:id="rId2"/>
              </a:rPr>
              <a:t>www.msmt.cz/vyzkum-a-vyvoj-2/inter-eureka</a:t>
            </a:r>
            <a:endParaRPr lang="cs-CZ" sz="2400" b="1" dirty="0" smtClean="0">
              <a:latin typeface="Calibri" pitchFamily="34" charset="0"/>
            </a:endParaRPr>
          </a:p>
          <a:p>
            <a:pPr eaLnBrk="0" hangingPunct="0"/>
            <a:r>
              <a:rPr lang="cs-CZ" dirty="0" smtClean="0">
                <a:latin typeface="Calibri" pitchFamily="34" charset="0"/>
              </a:rPr>
              <a:t>			- </a:t>
            </a:r>
            <a:r>
              <a:rPr lang="cs-CZ" sz="2000" dirty="0" smtClean="0">
                <a:latin typeface="Calibri" pitchFamily="34" charset="0"/>
              </a:rPr>
              <a:t>národní hodnocení provádí Odborný poradní orgán programu 			          EUREKA a podprogramu INTER - EUREKA  </a:t>
            </a:r>
          </a:p>
          <a:p>
            <a:pPr eaLnBrk="0" hangingPunct="0"/>
            <a:r>
              <a:rPr lang="cs-CZ" sz="2000" dirty="0" smtClean="0">
                <a:latin typeface="Calibri" pitchFamily="34" charset="0"/>
              </a:rPr>
              <a:t>			- národní koordinátor EUREKY předkládá úspěšně hodnocené 				           projekty pro jejich mezinárodní schválení</a:t>
            </a:r>
          </a:p>
          <a:p>
            <a:pPr eaLnBrk="0" hangingPunct="0"/>
            <a:r>
              <a:rPr lang="cs-CZ" dirty="0" smtClean="0">
                <a:latin typeface="Calibri" pitchFamily="34" charset="0"/>
              </a:rPr>
              <a:t>			 - </a:t>
            </a:r>
            <a:r>
              <a:rPr lang="cs-CZ" sz="2400" b="1" dirty="0" smtClean="0">
                <a:latin typeface="Calibri" pitchFamily="34" charset="0"/>
              </a:rPr>
              <a:t>čtyři mezinárodní zasedání EUREKY v kalendářním 				   roce schvalující nové projekty</a:t>
            </a:r>
            <a:endParaRPr lang="cs-CZ" sz="2400" dirty="0" smtClean="0">
              <a:latin typeface="Calibri" pitchFamily="34" charset="0"/>
            </a:endParaRPr>
          </a:p>
          <a:p>
            <a:pPr eaLnBrk="0" hangingPunct="0"/>
            <a:endParaRPr lang="cs-CZ" sz="800" dirty="0" smtClean="0">
              <a:latin typeface="Calibri" pitchFamily="34" charset="0"/>
            </a:endParaRPr>
          </a:p>
          <a:p>
            <a:pPr eaLnBrk="0" hangingPunct="0"/>
            <a:r>
              <a:rPr lang="cs-CZ" sz="2400" dirty="0" smtClean="0">
                <a:latin typeface="Calibri" pitchFamily="34" charset="0"/>
              </a:rPr>
              <a:t>Eurostars projekty </a:t>
            </a:r>
            <a:r>
              <a:rPr lang="cs-CZ" dirty="0" smtClean="0">
                <a:latin typeface="Calibri" pitchFamily="34" charset="0"/>
              </a:rPr>
              <a:t>- </a:t>
            </a:r>
            <a:r>
              <a:rPr lang="cs-CZ" sz="2000" dirty="0" smtClean="0">
                <a:latin typeface="Calibri" pitchFamily="34" charset="0"/>
              </a:rPr>
              <a:t>dvě mezinárodní výzvy v kalendářním roce 	vyhlašované				   Sekretariátem EUREKY v Bruselu</a:t>
            </a:r>
          </a:p>
          <a:p>
            <a:pPr eaLnBrk="0" hangingPunct="0"/>
            <a:r>
              <a:rPr lang="cs-CZ" sz="2000" dirty="0" smtClean="0">
                <a:latin typeface="Calibri" pitchFamily="34" charset="0"/>
              </a:rPr>
              <a:t>			- pouze elektronické podávání via Eurostars webový portál</a:t>
            </a:r>
          </a:p>
          <a:p>
            <a:pPr eaLnBrk="0" hangingPunct="0"/>
            <a:r>
              <a:rPr lang="cs-CZ" dirty="0" smtClean="0">
                <a:latin typeface="Calibri" pitchFamily="34" charset="0"/>
              </a:rPr>
              <a:t>			   </a:t>
            </a:r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hlinkClick r:id="rId3"/>
              </a:rPr>
              <a:t>www.eurostars-eureka.eu</a:t>
            </a:r>
            <a:endParaRPr lang="cs-CZ" sz="24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eaLnBrk="0" hangingPunct="0"/>
            <a:r>
              <a:rPr lang="cs-CZ" sz="2000" b="1" dirty="0" smtClean="0">
                <a:latin typeface="Calibri" pitchFamily="34" charset="0"/>
              </a:rPr>
              <a:t>			- </a:t>
            </a:r>
            <a:r>
              <a:rPr lang="cs-CZ" sz="2400" b="1" dirty="0" smtClean="0">
                <a:latin typeface="Calibri" pitchFamily="34" charset="0"/>
              </a:rPr>
              <a:t>nejbližší výzva: 15.9.2016 (20h00)</a:t>
            </a:r>
          </a:p>
          <a:p>
            <a:pPr eaLnBrk="0" hangingPunct="0"/>
            <a:r>
              <a:rPr lang="cs-CZ" sz="2400" b="1" dirty="0" smtClean="0">
                <a:latin typeface="Calibri" pitchFamily="34" charset="0"/>
              </a:rPr>
              <a:t>			- termíny výzev v roce 2017:  	2.3.2017	14.9.2017</a:t>
            </a:r>
          </a:p>
          <a:p>
            <a:pPr eaLnBrk="0" hangingPunct="0"/>
            <a:endParaRPr lang="cs-CZ" sz="800" dirty="0" smtClean="0">
              <a:latin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EUREKA &amp; Eurostars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3875" y="1088572"/>
            <a:ext cx="844595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cs-CZ" altLang="en-US" sz="3200" dirty="0" smtClean="0">
                <a:latin typeface="Calibri" pitchFamily="34" charset="0"/>
              </a:rPr>
              <a:t>Termíny pro podávání projektů (2)</a:t>
            </a:r>
          </a:p>
          <a:p>
            <a:pPr eaLnBrk="0" hangingPunct="0"/>
            <a:endParaRPr lang="cs-CZ" sz="800" dirty="0" smtClean="0">
              <a:latin typeface="Calibri" pitchFamily="34" charset="0"/>
            </a:endParaRPr>
          </a:p>
          <a:p>
            <a:pPr eaLnBrk="0" hangingPunct="0"/>
            <a:r>
              <a:rPr lang="cs-CZ" sz="2400" dirty="0" smtClean="0">
                <a:latin typeface="Calibri" pitchFamily="34" charset="0"/>
              </a:rPr>
              <a:t> EUREKA klastrové projekty </a:t>
            </a:r>
            <a:r>
              <a:rPr lang="cs-CZ" dirty="0" smtClean="0">
                <a:latin typeface="Calibri" pitchFamily="34" charset="0"/>
              </a:rPr>
              <a:t>- </a:t>
            </a:r>
            <a:r>
              <a:rPr lang="cs-CZ" sz="2000" dirty="0" smtClean="0">
                <a:latin typeface="Calibri" pitchFamily="34" charset="0"/>
              </a:rPr>
              <a:t>přehled klastrových projektů a termínů jejich </a:t>
            </a:r>
            <a:r>
              <a:rPr lang="cs-CZ" dirty="0" smtClean="0">
                <a:latin typeface="Calibri" pitchFamily="34" charset="0"/>
              </a:rPr>
              <a:t>				     </a:t>
            </a:r>
            <a:r>
              <a:rPr lang="cs-CZ" sz="2000" dirty="0" smtClean="0">
                <a:latin typeface="Calibri" pitchFamily="34" charset="0"/>
              </a:rPr>
              <a:t>jednotlivých výzev na webové stránce  Sekretariátu EUREKY</a:t>
            </a:r>
            <a:r>
              <a:rPr lang="cs-CZ" dirty="0" smtClean="0">
                <a:latin typeface="Calibri" pitchFamily="34" charset="0"/>
              </a:rPr>
              <a:t>			     	             </a:t>
            </a:r>
            <a:r>
              <a:rPr lang="cs-CZ" sz="2400" b="1" dirty="0" smtClean="0">
                <a:latin typeface="Calibri" pitchFamily="34" charset="0"/>
                <a:hlinkClick r:id="rId2"/>
              </a:rPr>
              <a:t>www.eurekanetwork.org</a:t>
            </a:r>
            <a:endParaRPr lang="cs-CZ" sz="2400" b="1" dirty="0" smtClean="0">
              <a:latin typeface="Calibri" pitchFamily="34" charset="0"/>
            </a:endParaRPr>
          </a:p>
          <a:p>
            <a:pPr eaLnBrk="0" hangingPunct="0"/>
            <a:r>
              <a:rPr lang="cs-CZ" dirty="0" smtClean="0">
                <a:latin typeface="Calibri" pitchFamily="34" charset="0"/>
              </a:rPr>
              <a:t>			  - </a:t>
            </a:r>
            <a:r>
              <a:rPr lang="cs-CZ" sz="2000" dirty="0" smtClean="0">
                <a:latin typeface="Calibri" pitchFamily="34" charset="0"/>
              </a:rPr>
              <a:t>link na webové stránky jednotlivých klastrových projektů</a:t>
            </a:r>
          </a:p>
          <a:p>
            <a:pPr eaLnBrk="0" hangingPunct="0"/>
            <a:r>
              <a:rPr lang="cs-CZ" sz="2000" dirty="0" smtClean="0">
                <a:latin typeface="Calibri" pitchFamily="34" charset="0"/>
              </a:rPr>
              <a:t> 			  - různá pravidla pro podávání projektů /tématické zaměření výzev 		             v rámci strategie klastru; project outline ........./</a:t>
            </a:r>
          </a:p>
          <a:p>
            <a:pPr eaLnBrk="0" hangingPunct="0"/>
            <a:r>
              <a:rPr lang="cs-CZ" sz="2000" dirty="0" smtClean="0">
                <a:latin typeface="Calibri" pitchFamily="34" charset="0"/>
              </a:rPr>
              <a:t>			  - projekty schvaluje mezinárodní Steering Board jednotlivých 				    klastrových projektů</a:t>
            </a:r>
          </a:p>
          <a:p>
            <a:pPr eaLnBrk="0" hangingPunct="0"/>
            <a:r>
              <a:rPr lang="cs-CZ" sz="2000" dirty="0" smtClean="0">
                <a:latin typeface="Calibri" pitchFamily="34" charset="0"/>
              </a:rPr>
              <a:t>			</a:t>
            </a:r>
            <a:r>
              <a:rPr lang="cs-CZ" sz="2400" b="1" dirty="0" smtClean="0">
                <a:latin typeface="Calibri" pitchFamily="34" charset="0"/>
              </a:rPr>
              <a:t>  -</a:t>
            </a:r>
            <a:r>
              <a:rPr lang="cs-CZ" sz="2000" dirty="0" smtClean="0">
                <a:latin typeface="Calibri" pitchFamily="34" charset="0"/>
              </a:rPr>
              <a:t> </a:t>
            </a:r>
            <a:r>
              <a:rPr lang="cs-CZ" sz="2400" b="1" dirty="0" smtClean="0">
                <a:latin typeface="Calibri" pitchFamily="34" charset="0"/>
              </a:rPr>
              <a:t>výzvy zpravidla dvakrát v kalendářním roce</a:t>
            </a:r>
            <a:endParaRPr lang="en-GB" sz="24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EUREKA &amp; Eurostars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4390" y="1294410"/>
            <a:ext cx="824675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cs-CZ" sz="3200" dirty="0" smtClean="0">
                <a:latin typeface="Calibri" pitchFamily="34" charset="0"/>
              </a:rPr>
              <a:t>Národní infrastruktura (1)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cs-CZ" sz="2400" dirty="0" smtClean="0">
                <a:latin typeface="Calibri" pitchFamily="34" charset="0"/>
              </a:rPr>
              <a:t>  Ministerstvo školství, mládeže a tělovýchovy</a:t>
            </a:r>
            <a:endParaRPr lang="cs-CZ" sz="2200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cs-CZ" sz="2200" dirty="0" smtClean="0">
                <a:latin typeface="Calibri" pitchFamily="34" charset="0"/>
              </a:rPr>
              <a:t>  vládní odpovědnost za mezinárodní spolupráci ve VaVaI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cs-CZ" sz="2200" dirty="0" smtClean="0">
                <a:latin typeface="Calibri" pitchFamily="34" charset="0"/>
              </a:rPr>
              <a:t>  kancelář Národního koordinátora EUREKY a Eurostars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cs-CZ" sz="2200" dirty="0" smtClean="0">
                <a:latin typeface="Calibri" pitchFamily="34" charset="0"/>
              </a:rPr>
              <a:t> Ing. Josef Martinec</a:t>
            </a:r>
          </a:p>
          <a:p>
            <a:pPr lvl="2">
              <a:defRPr/>
            </a:pPr>
            <a:r>
              <a:rPr lang="cs-CZ" sz="2200" dirty="0" smtClean="0">
                <a:latin typeface="Calibri" pitchFamily="34" charset="0"/>
              </a:rPr>
              <a:t>	tel: 234 811 512; </a:t>
            </a:r>
          </a:p>
          <a:p>
            <a:pPr lvl="2">
              <a:defRPr/>
            </a:pPr>
            <a:r>
              <a:rPr lang="cs-CZ" sz="2200" dirty="0" smtClean="0">
                <a:latin typeface="Calibri" pitchFamily="34" charset="0"/>
              </a:rPr>
              <a:t>	email: josef.martinec@msmt.cz</a:t>
            </a:r>
          </a:p>
          <a:p>
            <a:pPr marL="623888" lvl="1" indent="-166688">
              <a:buFont typeface="Wingdings" pitchFamily="2" charset="2"/>
              <a:buChar char="§"/>
              <a:defRPr/>
            </a:pPr>
            <a:r>
              <a:rPr lang="cs-CZ" sz="2200" dirty="0" smtClean="0">
                <a:latin typeface="Calibri" pitchFamily="34" charset="0"/>
              </a:rPr>
              <a:t>národní a mezinárodní administrace projektů EUREKY a Eurostars (národní hodnocení projektů EUREKY; PAM metodika od roku 2004)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cs-CZ" sz="2200" dirty="0" smtClean="0">
                <a:latin typeface="Calibri" pitchFamily="34" charset="0"/>
              </a:rPr>
              <a:t> financování z účelových prostředků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cs-CZ" sz="2200" dirty="0" smtClean="0">
                <a:latin typeface="Calibri" pitchFamily="34" charset="0"/>
              </a:rPr>
              <a:t> konzultace a metodická pomoc</a:t>
            </a:r>
          </a:p>
          <a:p>
            <a:pPr marL="630238" lvl="1" indent="-180975">
              <a:buFont typeface="Wingdings" pitchFamily="2" charset="2"/>
              <a:buChar char="§"/>
              <a:defRPr/>
            </a:pPr>
            <a:r>
              <a:rPr lang="cs-CZ" sz="2200" dirty="0" smtClean="0">
                <a:latin typeface="Calibri" pitchFamily="34" charset="0"/>
              </a:rPr>
              <a:t> zastupování ČR v mezinárodní Skupině národních koordinátorů  EUREKY a Eurostars </a:t>
            </a:r>
            <a:endParaRPr lang="cs-CZ" sz="2200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EUREKA &amp; Eurostars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77957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4390" y="1320800"/>
            <a:ext cx="838101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3200" dirty="0" smtClean="0">
                <a:latin typeface="Calibri" pitchFamily="34" charset="0"/>
              </a:rPr>
              <a:t>Národní infrastruktura (2)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cs-CZ" sz="2600" dirty="0" smtClean="0">
                <a:latin typeface="Calibri" pitchFamily="34" charset="0"/>
              </a:rPr>
              <a:t>   Asociace inovačního </a:t>
            </a:r>
            <a:r>
              <a:rPr lang="cs-CZ" sz="2600" smtClean="0">
                <a:latin typeface="Calibri" pitchFamily="34" charset="0"/>
              </a:rPr>
              <a:t>podnikání </a:t>
            </a:r>
            <a:r>
              <a:rPr lang="cs-CZ" sz="2600" smtClean="0">
                <a:latin typeface="Calibri" pitchFamily="34" charset="0"/>
              </a:rPr>
              <a:t>ČR, z.s.</a:t>
            </a:r>
            <a:endParaRPr lang="cs-CZ" sz="2600" dirty="0" smtClean="0">
              <a:latin typeface="Calibri" pitchFamily="34" charset="0"/>
            </a:endParaRPr>
          </a:p>
          <a:p>
            <a:pPr marL="711200" lvl="2" indent="-261938">
              <a:buFont typeface="Wingdings" pitchFamily="2" charset="2"/>
              <a:buChar char="§"/>
              <a:defRPr/>
            </a:pPr>
            <a:r>
              <a:rPr lang="cs-CZ" sz="2600" dirty="0" smtClean="0">
                <a:latin typeface="Calibri" pitchFamily="34" charset="0"/>
              </a:rPr>
              <a:t>  </a:t>
            </a:r>
            <a:r>
              <a:rPr lang="cs-CZ" sz="2200" dirty="0" smtClean="0">
                <a:latin typeface="Calibri" pitchFamily="34" charset="0"/>
              </a:rPr>
              <a:t>konzultační a poradenské centrum EUREKY/Eurostars </a:t>
            </a:r>
          </a:p>
          <a:p>
            <a:pPr marL="914400" lvl="3" indent="-101600">
              <a:buFont typeface="Wingdings" pitchFamily="2" charset="2"/>
              <a:buChar char="§"/>
              <a:defRPr/>
            </a:pPr>
            <a:r>
              <a:rPr lang="cs-CZ" sz="2200" dirty="0" smtClean="0">
                <a:latin typeface="Calibri" pitchFamily="34" charset="0"/>
              </a:rPr>
              <a:t>  RNDr. Svatopluk Halada</a:t>
            </a:r>
          </a:p>
          <a:p>
            <a:pPr marL="914400" lvl="3" indent="-101600">
              <a:defRPr/>
            </a:pPr>
            <a:r>
              <a:rPr lang="cs-CZ" sz="2200" dirty="0" smtClean="0">
                <a:latin typeface="Calibri" pitchFamily="34" charset="0"/>
              </a:rPr>
              <a:t>		email: halada@aipcr.cz</a:t>
            </a:r>
          </a:p>
          <a:p>
            <a:pPr marL="812800" lvl="2" indent="-363538">
              <a:buFont typeface="Wingdings" pitchFamily="2" charset="2"/>
              <a:buChar char="§"/>
              <a:defRPr/>
            </a:pPr>
            <a:r>
              <a:rPr lang="cs-CZ" sz="2200" dirty="0" smtClean="0">
                <a:latin typeface="Calibri" pitchFamily="34" charset="0"/>
              </a:rPr>
              <a:t>kancelář HLR EUREKA/Eurostars v ČR</a:t>
            </a:r>
          </a:p>
          <a:p>
            <a:pPr marL="914400" lvl="3" indent="-101600">
              <a:buFont typeface="Wingdings" pitchFamily="2" charset="2"/>
              <a:buChar char="§"/>
              <a:defRPr/>
            </a:pPr>
            <a:r>
              <a:rPr lang="cs-CZ" sz="2200" dirty="0" smtClean="0">
                <a:latin typeface="Calibri" pitchFamily="34" charset="0"/>
              </a:rPr>
              <a:t>  doc. Ing. Karel Šperlink, CSc.</a:t>
            </a:r>
          </a:p>
          <a:p>
            <a:pPr marL="914400" lvl="3" indent="-101600">
              <a:defRPr/>
            </a:pPr>
            <a:r>
              <a:rPr lang="cs-CZ" sz="2200" dirty="0" smtClean="0">
                <a:latin typeface="Calibri" pitchFamily="34" charset="0"/>
              </a:rPr>
              <a:t>		email: sperlink@aipcr.cz</a:t>
            </a:r>
          </a:p>
          <a:p>
            <a:pPr marL="812800" lvl="2" indent="-363538">
              <a:buFont typeface="Wingdings" pitchFamily="2" charset="2"/>
              <a:buChar char="§"/>
              <a:defRPr/>
            </a:pPr>
            <a:r>
              <a:rPr lang="cs-CZ" sz="2200" dirty="0" smtClean="0">
                <a:latin typeface="Calibri" pitchFamily="34" charset="0"/>
              </a:rPr>
              <a:t>zastupování ČR v řídicích grémiích EUREKY a Eurostars</a:t>
            </a:r>
          </a:p>
          <a:p>
            <a:pPr marL="812800" lvl="2" indent="-363538">
              <a:buFont typeface="Wingdings" pitchFamily="2" charset="2"/>
              <a:buChar char="§"/>
              <a:defRPr/>
            </a:pPr>
            <a:r>
              <a:rPr lang="cs-CZ" sz="2200" dirty="0" smtClean="0">
                <a:latin typeface="Calibri" pitchFamily="34" charset="0"/>
              </a:rPr>
              <a:t>podpora národnímu koordinátorovi EUREKY/Eurostars</a:t>
            </a:r>
          </a:p>
          <a:p>
            <a:pPr marL="812800" lvl="2" indent="-363538">
              <a:buFont typeface="Wingdings" pitchFamily="2" charset="2"/>
              <a:buChar char="§"/>
              <a:defRPr/>
            </a:pPr>
            <a:r>
              <a:rPr lang="cs-CZ" sz="2200" dirty="0" smtClean="0">
                <a:latin typeface="Calibri" pitchFamily="34" charset="0"/>
              </a:rPr>
              <a:t>podpora Odbornému poradnímu orgánu MŠMT </a:t>
            </a:r>
            <a:endParaRPr lang="en-GB" sz="2200" dirty="0" smtClean="0">
              <a:latin typeface="Calibri" pitchFamily="34" charset="0"/>
            </a:endParaRPr>
          </a:p>
          <a:p>
            <a:pPr marL="812800" lvl="2" indent="-363538">
              <a:buFont typeface="Wingdings" pitchFamily="2" charset="2"/>
              <a:buChar char="§"/>
              <a:defRPr/>
            </a:pPr>
            <a:r>
              <a:rPr lang="cs-CZ" sz="2200" dirty="0" smtClean="0">
                <a:latin typeface="Calibri" pitchFamily="34" charset="0"/>
              </a:rPr>
              <a:t>vydávání metodických příruček; konzultace a příprava projektů; EUREKA public relations; prezentace výsledků EUREKY a Eurostars</a:t>
            </a:r>
            <a:endParaRPr lang="cs-CZ" sz="2200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EUREKA &amp; Eurostars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77957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4390" y="1353787"/>
            <a:ext cx="842092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3200" dirty="0" smtClean="0">
                <a:latin typeface="Calibri" pitchFamily="34" charset="0"/>
              </a:rPr>
              <a:t>Národní infrastruktura (3)</a:t>
            </a:r>
          </a:p>
          <a:p>
            <a:pPr>
              <a:defRPr/>
            </a:pPr>
            <a:endParaRPr lang="cs-CZ" sz="8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cs-CZ" dirty="0" smtClean="0">
                <a:latin typeface="Calibri" pitchFamily="34" charset="0"/>
              </a:rPr>
              <a:t>     </a:t>
            </a:r>
            <a:r>
              <a:rPr lang="cs-CZ" sz="2600" dirty="0" smtClean="0">
                <a:latin typeface="Calibri" pitchFamily="34" charset="0"/>
              </a:rPr>
              <a:t>Odborný poradní orgán programu EUREKA, 	podprogramu INTER - EUREKA  a Eurostars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cs-CZ" sz="2200" dirty="0" smtClean="0">
                <a:latin typeface="Calibri" pitchFamily="34" charset="0"/>
              </a:rPr>
              <a:t>  odborný poradní orgán MŠMT (15 členů)</a:t>
            </a:r>
          </a:p>
          <a:p>
            <a:pPr marL="717550" lvl="1" indent="-268288">
              <a:buFont typeface="Wingdings" pitchFamily="2" charset="2"/>
              <a:buChar char="§"/>
              <a:tabLst>
                <a:tab pos="711200" algn="l"/>
              </a:tabLst>
              <a:defRPr/>
            </a:pPr>
            <a:r>
              <a:rPr lang="cs-CZ" sz="2200" dirty="0" smtClean="0">
                <a:latin typeface="Calibri" pitchFamily="34" charset="0"/>
              </a:rPr>
              <a:t>členové – odborníci z oblasti průmyslu a výzkumu (jmenováni náměstkem ministryně)</a:t>
            </a:r>
          </a:p>
          <a:p>
            <a:pPr marL="1174750" lvl="2" indent="-268288">
              <a:buFont typeface="Wingdings" pitchFamily="2" charset="2"/>
              <a:buChar char="§"/>
              <a:defRPr/>
            </a:pPr>
            <a:r>
              <a:rPr lang="cs-CZ" sz="2200" dirty="0" smtClean="0">
                <a:latin typeface="Calibri" pitchFamily="34" charset="0"/>
              </a:rPr>
              <a:t>hodnocení návrhů projektů EUREKA</a:t>
            </a:r>
          </a:p>
          <a:p>
            <a:pPr marL="1174750" lvl="2" indent="-268288">
              <a:buFont typeface="Wingdings" pitchFamily="2" charset="2"/>
              <a:buChar char="§"/>
              <a:defRPr/>
            </a:pPr>
            <a:r>
              <a:rPr lang="cs-CZ" sz="2200" dirty="0" smtClean="0">
                <a:latin typeface="Calibri" pitchFamily="34" charset="0"/>
              </a:rPr>
              <a:t>sledování řešených projektů EUREKA</a:t>
            </a:r>
          </a:p>
          <a:p>
            <a:pPr marL="1174750" lvl="2" indent="-268288">
              <a:buFont typeface="Wingdings" pitchFamily="2" charset="2"/>
              <a:buChar char="§"/>
              <a:defRPr/>
            </a:pPr>
            <a:r>
              <a:rPr lang="cs-CZ" sz="2200" dirty="0" smtClean="0">
                <a:latin typeface="Calibri" pitchFamily="34" charset="0"/>
              </a:rPr>
              <a:t>hodnocení výsledků ukončených projektů EUREKA</a:t>
            </a:r>
          </a:p>
          <a:p>
            <a:pPr marL="1174750" lvl="2" indent="-268288">
              <a:buFont typeface="Wingdings" pitchFamily="2" charset="2"/>
              <a:buChar char="§"/>
              <a:defRPr/>
            </a:pPr>
            <a:r>
              <a:rPr lang="cs-CZ" sz="2200" dirty="0" smtClean="0">
                <a:latin typeface="Calibri" pitchFamily="34" charset="0"/>
              </a:rPr>
              <a:t>sledování projektové činnosti v programu Eurostars </a:t>
            </a:r>
            <a:endParaRPr lang="cs-CZ" sz="2200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EUREKA &amp; Eurostars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77957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551543" y="1963632"/>
            <a:ext cx="8302171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  <a:defRPr/>
            </a:pPr>
            <a:r>
              <a:rPr lang="cs-CZ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sz="2400" dirty="0" smtClean="0">
                <a:solidFill>
                  <a:schemeClr val="tx1"/>
                </a:solidFill>
                <a:latin typeface="Calibri" pitchFamily="34" charset="0"/>
              </a:rPr>
              <a:t>Vysoce </a:t>
            </a:r>
            <a:r>
              <a:rPr lang="cs-CZ" sz="2400" dirty="0">
                <a:solidFill>
                  <a:schemeClr val="tx1"/>
                </a:solidFill>
                <a:latin typeface="Calibri" pitchFamily="34" charset="0"/>
              </a:rPr>
              <a:t>flexibilní podmínky pro přípravu a podávání</a:t>
            </a:r>
          </a:p>
          <a:p>
            <a:pPr algn="just">
              <a:defRPr/>
            </a:pPr>
            <a:r>
              <a:rPr lang="cs-CZ" sz="2400" dirty="0">
                <a:solidFill>
                  <a:schemeClr val="tx1"/>
                </a:solidFill>
                <a:latin typeface="Calibri" pitchFamily="34" charset="0"/>
              </a:rPr>
              <a:t>    </a:t>
            </a:r>
            <a:r>
              <a:rPr lang="cs-CZ" sz="2400" dirty="0" smtClean="0">
                <a:solidFill>
                  <a:schemeClr val="tx1"/>
                </a:solidFill>
                <a:latin typeface="Calibri" pitchFamily="34" charset="0"/>
              </a:rPr>
              <a:t> mezinárodních projektů VaVaI</a:t>
            </a:r>
            <a:endParaRPr lang="cs-CZ" sz="2400" dirty="0">
              <a:solidFill>
                <a:schemeClr val="tx1"/>
              </a:solidFill>
              <a:latin typeface="Calibri" pitchFamily="34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cs-CZ" sz="24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sz="2400" dirty="0" smtClean="0">
                <a:solidFill>
                  <a:schemeClr val="tx1"/>
                </a:solidFill>
                <a:latin typeface="Calibri" pitchFamily="34" charset="0"/>
              </a:rPr>
              <a:t> Projekty </a:t>
            </a:r>
            <a:r>
              <a:rPr lang="cs-CZ" sz="2400" dirty="0">
                <a:solidFill>
                  <a:schemeClr val="tx1"/>
                </a:solidFill>
                <a:latin typeface="Calibri" pitchFamily="34" charset="0"/>
              </a:rPr>
              <a:t>jsou vždy definovány </a:t>
            </a:r>
            <a:r>
              <a:rPr lang="cs-CZ" sz="2400" dirty="0" smtClean="0">
                <a:solidFill>
                  <a:schemeClr val="tx1"/>
                </a:solidFill>
                <a:latin typeface="Calibri" pitchFamily="34" charset="0"/>
              </a:rPr>
              <a:t>jejich účastníky </a:t>
            </a:r>
            <a:r>
              <a:rPr lang="cs-CZ" sz="2400" dirty="0">
                <a:solidFill>
                  <a:schemeClr val="tx1"/>
                </a:solidFill>
                <a:latin typeface="Calibri" pitchFamily="34" charset="0"/>
              </a:rPr>
              <a:t>(systémový</a:t>
            </a:r>
          </a:p>
          <a:p>
            <a:pPr algn="just">
              <a:defRPr/>
            </a:pPr>
            <a:r>
              <a:rPr lang="cs-CZ" sz="2400" dirty="0">
                <a:solidFill>
                  <a:schemeClr val="tx1"/>
                </a:solidFill>
                <a:latin typeface="Calibri" pitchFamily="34" charset="0"/>
              </a:rPr>
              <a:t>   </a:t>
            </a:r>
            <a:r>
              <a:rPr lang="cs-CZ" sz="2400" dirty="0" smtClean="0">
                <a:solidFill>
                  <a:schemeClr val="tx1"/>
                </a:solidFill>
                <a:latin typeface="Calibri" pitchFamily="34" charset="0"/>
              </a:rPr>
              <a:t>  </a:t>
            </a:r>
            <a:r>
              <a:rPr lang="cs-CZ" sz="2400" dirty="0">
                <a:solidFill>
                  <a:schemeClr val="tx1"/>
                </a:solidFill>
                <a:latin typeface="Calibri" pitchFamily="34" charset="0"/>
              </a:rPr>
              <a:t>přístup zdola </a:t>
            </a:r>
            <a:r>
              <a:rPr lang="cs-CZ" sz="2400" dirty="0" smtClean="0">
                <a:solidFill>
                  <a:schemeClr val="tx1"/>
                </a:solidFill>
                <a:latin typeface="Calibri" pitchFamily="34" charset="0"/>
              </a:rPr>
              <a:t>nahoru </a:t>
            </a:r>
            <a:r>
              <a:rPr lang="cs-CZ" sz="2400" i="1" dirty="0" smtClean="0">
                <a:solidFill>
                  <a:schemeClr val="tx1"/>
                </a:solidFill>
                <a:latin typeface="Calibri" pitchFamily="34" charset="0"/>
              </a:rPr>
              <a:t>“bottom-up“)</a:t>
            </a:r>
            <a:endParaRPr lang="cs-CZ" sz="2400" i="1" dirty="0">
              <a:solidFill>
                <a:schemeClr val="tx1"/>
              </a:solidFill>
              <a:latin typeface="Calibri" pitchFamily="34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cs-CZ" sz="24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sz="2400" dirty="0" smtClean="0">
                <a:solidFill>
                  <a:schemeClr val="tx1"/>
                </a:solidFill>
                <a:latin typeface="Calibri" pitchFamily="34" charset="0"/>
              </a:rPr>
              <a:t> Malá </a:t>
            </a:r>
            <a:r>
              <a:rPr lang="cs-CZ" sz="2400" dirty="0">
                <a:solidFill>
                  <a:schemeClr val="tx1"/>
                </a:solidFill>
                <a:latin typeface="Calibri" pitchFamily="34" charset="0"/>
              </a:rPr>
              <a:t>administrativní a </a:t>
            </a:r>
            <a:r>
              <a:rPr lang="cs-CZ" sz="2400" dirty="0" smtClean="0">
                <a:solidFill>
                  <a:schemeClr val="tx1"/>
                </a:solidFill>
                <a:latin typeface="Calibri" pitchFamily="34" charset="0"/>
              </a:rPr>
              <a:t>byrokratická </a:t>
            </a:r>
            <a:r>
              <a:rPr lang="cs-CZ" sz="2400" dirty="0">
                <a:solidFill>
                  <a:schemeClr val="tx1"/>
                </a:solidFill>
                <a:latin typeface="Calibri" pitchFamily="34" charset="0"/>
              </a:rPr>
              <a:t>zátěž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cs-CZ" sz="24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sz="2400" dirty="0" smtClean="0">
                <a:solidFill>
                  <a:schemeClr val="tx1"/>
                </a:solidFill>
                <a:latin typeface="Calibri" pitchFamily="34" charset="0"/>
              </a:rPr>
              <a:t> Jednoduchá </a:t>
            </a:r>
            <a:r>
              <a:rPr lang="cs-CZ" sz="2400" dirty="0">
                <a:solidFill>
                  <a:schemeClr val="tx1"/>
                </a:solidFill>
                <a:latin typeface="Calibri" pitchFamily="34" charset="0"/>
              </a:rPr>
              <a:t>projektová pravidla a průběžné </a:t>
            </a:r>
            <a:r>
              <a:rPr lang="cs-CZ" sz="2400" dirty="0" smtClean="0">
                <a:solidFill>
                  <a:schemeClr val="tx1"/>
                </a:solidFill>
                <a:latin typeface="Calibri" pitchFamily="34" charset="0"/>
              </a:rPr>
              <a:t>nebo</a:t>
            </a:r>
          </a:p>
          <a:p>
            <a:pPr algn="just">
              <a:defRPr/>
            </a:pPr>
            <a:r>
              <a:rPr lang="cs-CZ" sz="2400" dirty="0" smtClean="0">
                <a:latin typeface="Calibri" pitchFamily="34" charset="0"/>
              </a:rPr>
              <a:t>     </a:t>
            </a:r>
            <a:r>
              <a:rPr lang="cs-CZ" sz="2400" dirty="0" smtClean="0">
                <a:solidFill>
                  <a:schemeClr val="tx1"/>
                </a:solidFill>
                <a:latin typeface="Calibri" pitchFamily="34" charset="0"/>
              </a:rPr>
              <a:t> často opakované </a:t>
            </a:r>
            <a:r>
              <a:rPr lang="cs-CZ" sz="2400" dirty="0">
                <a:solidFill>
                  <a:schemeClr val="tx1"/>
                </a:solidFill>
                <a:latin typeface="Calibri" pitchFamily="34" charset="0"/>
              </a:rPr>
              <a:t>výzvy pro podávání projektů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cs-CZ" sz="24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sz="2400" dirty="0" smtClean="0">
                <a:solidFill>
                  <a:schemeClr val="tx1"/>
                </a:solidFill>
                <a:latin typeface="Calibri" pitchFamily="34" charset="0"/>
              </a:rPr>
              <a:t> Přístup </a:t>
            </a:r>
            <a:r>
              <a:rPr lang="cs-CZ" sz="2400" dirty="0">
                <a:solidFill>
                  <a:schemeClr val="tx1"/>
                </a:solidFill>
                <a:latin typeface="Calibri" pitchFamily="34" charset="0"/>
              </a:rPr>
              <a:t>k dotačnímu systému národního </a:t>
            </a:r>
            <a:r>
              <a:rPr lang="cs-CZ" sz="2400" dirty="0" smtClean="0">
                <a:solidFill>
                  <a:schemeClr val="tx1"/>
                </a:solidFill>
                <a:latin typeface="Calibri" pitchFamily="34" charset="0"/>
              </a:rPr>
              <a:t>spolufinancování</a:t>
            </a:r>
            <a:endParaRPr lang="cs-CZ" sz="2400" dirty="0">
              <a:solidFill>
                <a:schemeClr val="tx1"/>
              </a:solidFill>
              <a:latin typeface="Calibri" pitchFamily="34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cs-CZ" sz="24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sz="2400" dirty="0" smtClean="0">
                <a:solidFill>
                  <a:schemeClr val="tx1"/>
                </a:solidFill>
                <a:latin typeface="Calibri" pitchFamily="34" charset="0"/>
              </a:rPr>
              <a:t> Základ </a:t>
            </a:r>
            <a:r>
              <a:rPr lang="cs-CZ" sz="2400" dirty="0">
                <a:solidFill>
                  <a:schemeClr val="tx1"/>
                </a:solidFill>
                <a:latin typeface="Calibri" pitchFamily="34" charset="0"/>
              </a:rPr>
              <a:t>pro zahájení obchodní spolupráce napříč</a:t>
            </a:r>
          </a:p>
          <a:p>
            <a:pPr algn="just">
              <a:defRPr/>
            </a:pPr>
            <a:r>
              <a:rPr lang="cs-CZ" sz="2400" dirty="0">
                <a:solidFill>
                  <a:schemeClr val="tx1"/>
                </a:solidFill>
                <a:latin typeface="Calibri" pitchFamily="34" charset="0"/>
              </a:rPr>
              <a:t>  </a:t>
            </a:r>
            <a:r>
              <a:rPr lang="cs-CZ" sz="2400" dirty="0" smtClean="0">
                <a:solidFill>
                  <a:schemeClr val="tx1"/>
                </a:solidFill>
                <a:latin typeface="Calibri" pitchFamily="34" charset="0"/>
              </a:rPr>
              <a:t>    evropskými geografickými </a:t>
            </a:r>
            <a:r>
              <a:rPr lang="cs-CZ" sz="2400" dirty="0">
                <a:solidFill>
                  <a:schemeClr val="tx1"/>
                </a:solidFill>
                <a:latin typeface="Calibri" pitchFamily="34" charset="0"/>
              </a:rPr>
              <a:t>hranicemi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cs-CZ" sz="2000" dirty="0">
              <a:solidFill>
                <a:schemeClr val="tx1"/>
              </a:solidFill>
              <a:latin typeface="+mj-lt"/>
              <a:cs typeface="+mn-cs"/>
            </a:endParaRPr>
          </a:p>
        </p:txBody>
      </p:sp>
      <p:sp>
        <p:nvSpPr>
          <p:cNvPr id="44035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74170" y="222250"/>
            <a:ext cx="8969829" cy="685800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GB" sz="3400" dirty="0" smtClean="0">
                <a:latin typeface="Calibri" pitchFamily="34" charset="0"/>
                <a:cs typeface="Tahoma" pitchFamily="34" charset="0"/>
              </a:rPr>
              <a:t>EUREKA </a:t>
            </a:r>
            <a:r>
              <a:rPr lang="cs-CZ" sz="3400" dirty="0" smtClean="0">
                <a:solidFill>
                  <a:schemeClr val="bg1"/>
                </a:solidFill>
                <a:latin typeface="Calibri" pitchFamily="34" charset="0"/>
                <a:cs typeface="Tahoma" pitchFamily="34" charset="0"/>
              </a:rPr>
              <a:t>&amp; Eurostars </a:t>
            </a:r>
          </a:p>
        </p:txBody>
      </p:sp>
      <p:sp>
        <p:nvSpPr>
          <p:cNvPr id="4" name="Rectangle 3"/>
          <p:cNvSpPr/>
          <p:nvPr/>
        </p:nvSpPr>
        <p:spPr>
          <a:xfrm>
            <a:off x="551543" y="1378857"/>
            <a:ext cx="5514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latin typeface="Calibri" pitchFamily="34" charset="0"/>
                <a:cs typeface="Tahoma" pitchFamily="34" charset="0"/>
              </a:rPr>
              <a:t>EUREKA </a:t>
            </a:r>
            <a:r>
              <a:rPr lang="cs-CZ" sz="3200" dirty="0" smtClean="0">
                <a:latin typeface="Calibri" pitchFamily="34" charset="0"/>
                <a:cs typeface="Tahoma" pitchFamily="34" charset="0"/>
              </a:rPr>
              <a:t>&amp; Eurostars umožňují</a:t>
            </a:r>
            <a:endParaRPr lang="en-GB" sz="3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457200" y="952501"/>
            <a:ext cx="8686799" cy="589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207963">
              <a:lnSpc>
                <a:spcPct val="110000"/>
              </a:lnSpc>
              <a:spcBef>
                <a:spcPct val="20000"/>
              </a:spcBef>
              <a:tabLst>
                <a:tab pos="266700" algn="l"/>
                <a:tab pos="2601913" algn="l"/>
              </a:tabLst>
              <a:defRPr/>
            </a:pPr>
            <a:r>
              <a:rPr lang="cs-CZ" sz="2800" dirty="0">
                <a:solidFill>
                  <a:schemeClr val="tx1"/>
                </a:solidFill>
                <a:latin typeface="Calibri" pitchFamily="34" charset="0"/>
                <a:cs typeface="Tahoma" charset="0"/>
              </a:rPr>
              <a:t>Výsledky České republiky</a:t>
            </a:r>
          </a:p>
          <a:p>
            <a:pPr marL="342900" indent="-342900" defTabSz="207963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ü"/>
              <a:tabLst>
                <a:tab pos="266700" algn="l"/>
                <a:tab pos="2601913" algn="l"/>
              </a:tabLst>
              <a:defRPr/>
            </a:pPr>
            <a:r>
              <a:rPr lang="cs-CZ" sz="2400" dirty="0">
                <a:solidFill>
                  <a:schemeClr val="tx1"/>
                </a:solidFill>
                <a:latin typeface="Calibri" pitchFamily="34" charset="0"/>
                <a:cs typeface="Tahoma" charset="0"/>
              </a:rPr>
              <a:t>Velmi aktivní v přípravě a počtu schválených </a:t>
            </a:r>
            <a:r>
              <a:rPr lang="cs-CZ" sz="2400" dirty="0" smtClean="0">
                <a:solidFill>
                  <a:schemeClr val="tx1"/>
                </a:solidFill>
                <a:latin typeface="Calibri" pitchFamily="34" charset="0"/>
                <a:cs typeface="Tahoma" charset="0"/>
              </a:rPr>
              <a:t>network </a:t>
            </a:r>
            <a:r>
              <a:rPr lang="cs-CZ" sz="2400" dirty="0">
                <a:solidFill>
                  <a:schemeClr val="tx1"/>
                </a:solidFill>
                <a:latin typeface="Calibri" pitchFamily="34" charset="0"/>
                <a:cs typeface="Tahoma" charset="0"/>
              </a:rPr>
              <a:t>projektů EUREKY</a:t>
            </a:r>
          </a:p>
          <a:p>
            <a:pPr marL="800100" lvl="1" indent="-342900" defTabSz="207963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§"/>
              <a:tabLst>
                <a:tab pos="266700" algn="l"/>
                <a:tab pos="2601913" algn="l"/>
              </a:tabLst>
              <a:defRPr/>
            </a:pPr>
            <a:r>
              <a:rPr lang="cs-CZ" sz="2000" dirty="0">
                <a:solidFill>
                  <a:schemeClr val="tx1"/>
                </a:solidFill>
                <a:latin typeface="Calibri" pitchFamily="34" charset="0"/>
                <a:cs typeface="Tahoma" charset="0"/>
              </a:rPr>
              <a:t>důsledek </a:t>
            </a:r>
            <a:r>
              <a:rPr lang="cs-CZ" sz="2000" dirty="0" smtClean="0">
                <a:solidFill>
                  <a:schemeClr val="tx1"/>
                </a:solidFill>
                <a:latin typeface="Calibri" pitchFamily="34" charset="0"/>
                <a:cs typeface="Tahoma" charset="0"/>
              </a:rPr>
              <a:t>prováděného účelového </a:t>
            </a:r>
            <a:r>
              <a:rPr lang="cs-CZ" sz="2000" dirty="0">
                <a:solidFill>
                  <a:schemeClr val="tx1"/>
                </a:solidFill>
                <a:latin typeface="Calibri" pitchFamily="34" charset="0"/>
                <a:cs typeface="Tahoma" charset="0"/>
              </a:rPr>
              <a:t>financování </a:t>
            </a:r>
            <a:r>
              <a:rPr lang="cs-CZ" sz="2000" dirty="0" smtClean="0">
                <a:solidFill>
                  <a:schemeClr val="tx1"/>
                </a:solidFill>
                <a:latin typeface="Calibri" pitchFamily="34" charset="0"/>
                <a:cs typeface="Tahoma" charset="0"/>
              </a:rPr>
              <a:t>(</a:t>
            </a:r>
            <a:r>
              <a:rPr lang="cs-CZ" sz="2000" dirty="0" smtClean="0">
                <a:latin typeface="Calibri" pitchFamily="34" charset="0"/>
                <a:cs typeface="Tahoma" charset="0"/>
              </a:rPr>
              <a:t>období </a:t>
            </a:r>
            <a:r>
              <a:rPr lang="cs-CZ" sz="2000" dirty="0" smtClean="0">
                <a:solidFill>
                  <a:schemeClr val="tx1"/>
                </a:solidFill>
                <a:latin typeface="Calibri" pitchFamily="34" charset="0"/>
                <a:cs typeface="Tahoma" charset="0"/>
              </a:rPr>
              <a:t>1994 - 2014)</a:t>
            </a:r>
            <a:endParaRPr lang="cs-CZ" sz="2000" dirty="0">
              <a:solidFill>
                <a:schemeClr val="tx1"/>
              </a:solidFill>
              <a:latin typeface="Calibri" pitchFamily="34" charset="0"/>
              <a:cs typeface="Tahoma" charset="0"/>
            </a:endParaRPr>
          </a:p>
          <a:p>
            <a:pPr marL="800100" lvl="1" indent="-342900" defTabSz="207963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§"/>
              <a:tabLst>
                <a:tab pos="266700" algn="l"/>
                <a:tab pos="2601913" algn="l"/>
              </a:tabLst>
              <a:defRPr/>
            </a:pPr>
            <a:r>
              <a:rPr lang="cs-CZ" sz="2000" dirty="0">
                <a:solidFill>
                  <a:schemeClr val="tx1"/>
                </a:solidFill>
                <a:latin typeface="Calibri" pitchFamily="34" charset="0"/>
                <a:cs typeface="Tahoma" charset="0"/>
              </a:rPr>
              <a:t>dlouhodobé a motivující zkušenosti v řešení </a:t>
            </a:r>
            <a:r>
              <a:rPr lang="cs-CZ" sz="2000" dirty="0" smtClean="0">
                <a:solidFill>
                  <a:schemeClr val="tx1"/>
                </a:solidFill>
                <a:latin typeface="Calibri" pitchFamily="34" charset="0"/>
                <a:cs typeface="Tahoma" charset="0"/>
              </a:rPr>
              <a:t>network </a:t>
            </a:r>
            <a:r>
              <a:rPr lang="cs-CZ" sz="2000" dirty="0">
                <a:solidFill>
                  <a:schemeClr val="tx1"/>
                </a:solidFill>
                <a:latin typeface="Calibri" pitchFamily="34" charset="0"/>
                <a:cs typeface="Tahoma" charset="0"/>
              </a:rPr>
              <a:t>projektů</a:t>
            </a:r>
          </a:p>
          <a:p>
            <a:pPr marL="800100" lvl="1" indent="-342900" defTabSz="207963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§"/>
              <a:tabLst>
                <a:tab pos="266700" algn="l"/>
                <a:tab pos="2601913" algn="l"/>
              </a:tabLst>
              <a:defRPr/>
            </a:pPr>
            <a:r>
              <a:rPr lang="cs-CZ" sz="2000" dirty="0">
                <a:latin typeface="Calibri" pitchFamily="34" charset="0"/>
                <a:cs typeface="Tahoma" charset="0"/>
              </a:rPr>
              <a:t>z</a:t>
            </a:r>
            <a:r>
              <a:rPr lang="cs-CZ" sz="2000" dirty="0" smtClean="0">
                <a:solidFill>
                  <a:schemeClr val="tx1"/>
                </a:solidFill>
                <a:latin typeface="Calibri" pitchFamily="34" charset="0"/>
                <a:cs typeface="Tahoma" charset="0"/>
              </a:rPr>
              <a:t>ájem </a:t>
            </a:r>
            <a:r>
              <a:rPr lang="cs-CZ" sz="2000" dirty="0">
                <a:solidFill>
                  <a:schemeClr val="tx1"/>
                </a:solidFill>
                <a:latin typeface="Calibri" pitchFamily="34" charset="0"/>
                <a:cs typeface="Tahoma" charset="0"/>
              </a:rPr>
              <a:t>být hlavním řešitelem </a:t>
            </a:r>
            <a:r>
              <a:rPr lang="cs-CZ" sz="2000" dirty="0" smtClean="0">
                <a:solidFill>
                  <a:schemeClr val="tx1"/>
                </a:solidFill>
                <a:latin typeface="Calibri" pitchFamily="34" charset="0"/>
                <a:cs typeface="Tahoma" charset="0"/>
              </a:rPr>
              <a:t>mezinárodního projektu</a:t>
            </a:r>
            <a:endParaRPr lang="cs-CZ" sz="2000" dirty="0">
              <a:solidFill>
                <a:schemeClr val="tx1"/>
              </a:solidFill>
              <a:latin typeface="Calibri" pitchFamily="34" charset="0"/>
              <a:cs typeface="Tahoma" charset="0"/>
            </a:endParaRPr>
          </a:p>
          <a:p>
            <a:pPr marL="363538" lvl="1" indent="-363538" defTabSz="207963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ü"/>
              <a:tabLst>
                <a:tab pos="266700" algn="l"/>
                <a:tab pos="2601913" algn="l"/>
              </a:tabLst>
              <a:defRPr/>
            </a:pPr>
            <a:r>
              <a:rPr lang="cs-CZ" sz="2400" dirty="0" smtClean="0">
                <a:latin typeface="Calibri" pitchFamily="34" charset="0"/>
                <a:cs typeface="Tahoma" charset="0"/>
              </a:rPr>
              <a:t>Dobré</a:t>
            </a:r>
            <a:r>
              <a:rPr lang="cs-CZ" sz="2400" dirty="0" smtClean="0">
                <a:solidFill>
                  <a:schemeClr val="tx1"/>
                </a:solidFill>
                <a:latin typeface="Calibri" pitchFamily="34" charset="0"/>
                <a:cs typeface="Tahoma" charset="0"/>
              </a:rPr>
              <a:t> </a:t>
            </a:r>
            <a:r>
              <a:rPr lang="cs-CZ" sz="2400" dirty="0">
                <a:solidFill>
                  <a:schemeClr val="tx1"/>
                </a:solidFill>
                <a:latin typeface="Calibri" pitchFamily="34" charset="0"/>
                <a:cs typeface="Tahoma" charset="0"/>
              </a:rPr>
              <a:t>výsledky v programu Eurostars</a:t>
            </a:r>
          </a:p>
          <a:p>
            <a:pPr marL="800100" lvl="1" indent="-342900" defTabSz="207963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§"/>
              <a:tabLst>
                <a:tab pos="266700" algn="l"/>
                <a:tab pos="2601913" algn="l"/>
              </a:tabLst>
              <a:defRPr/>
            </a:pPr>
            <a:r>
              <a:rPr lang="cs-CZ" sz="2000" dirty="0" smtClean="0">
                <a:solidFill>
                  <a:schemeClr val="tx1"/>
                </a:solidFill>
                <a:latin typeface="Calibri" pitchFamily="34" charset="0"/>
                <a:cs typeface="Tahoma" charset="0"/>
              </a:rPr>
              <a:t>průměrná </a:t>
            </a:r>
            <a:r>
              <a:rPr lang="cs-CZ" sz="2000" dirty="0">
                <a:solidFill>
                  <a:schemeClr val="tx1"/>
                </a:solidFill>
                <a:latin typeface="Calibri" pitchFamily="34" charset="0"/>
                <a:cs typeface="Tahoma" charset="0"/>
              </a:rPr>
              <a:t>obsahová invence a náměty předkládaných projektů včetně </a:t>
            </a:r>
            <a:r>
              <a:rPr lang="cs-CZ" sz="2000" dirty="0" smtClean="0">
                <a:solidFill>
                  <a:schemeClr val="tx1"/>
                </a:solidFill>
                <a:latin typeface="Calibri" pitchFamily="34" charset="0"/>
                <a:cs typeface="Tahoma" charset="0"/>
              </a:rPr>
              <a:t>rozsahu komerčního </a:t>
            </a:r>
            <a:r>
              <a:rPr lang="cs-CZ" sz="2000" dirty="0">
                <a:solidFill>
                  <a:schemeClr val="tx1"/>
                </a:solidFill>
                <a:latin typeface="Calibri" pitchFamily="34" charset="0"/>
                <a:cs typeface="Tahoma" charset="0"/>
              </a:rPr>
              <a:t>uplatnění</a:t>
            </a:r>
          </a:p>
          <a:p>
            <a:pPr marL="800100" lvl="1" indent="-342900" defTabSz="207963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§"/>
              <a:tabLst>
                <a:tab pos="266700" algn="l"/>
                <a:tab pos="2601913" algn="l"/>
              </a:tabLst>
              <a:defRPr/>
            </a:pPr>
            <a:r>
              <a:rPr lang="cs-CZ" sz="2000" dirty="0" smtClean="0">
                <a:latin typeface="Calibri" pitchFamily="34" charset="0"/>
                <a:cs typeface="Tahoma" charset="0"/>
              </a:rPr>
              <a:t>n</a:t>
            </a:r>
            <a:r>
              <a:rPr lang="cs-CZ" sz="2000" dirty="0" smtClean="0">
                <a:solidFill>
                  <a:schemeClr val="tx1"/>
                </a:solidFill>
                <a:latin typeface="Calibri" pitchFamily="34" charset="0"/>
                <a:cs typeface="Tahoma" charset="0"/>
              </a:rPr>
              <a:t>ěkdy nepříliš strategická </a:t>
            </a:r>
            <a:r>
              <a:rPr lang="cs-CZ" sz="2000" dirty="0">
                <a:solidFill>
                  <a:schemeClr val="tx1"/>
                </a:solidFill>
                <a:latin typeface="Calibri" pitchFamily="34" charset="0"/>
                <a:cs typeface="Tahoma" charset="0"/>
              </a:rPr>
              <a:t>volba </a:t>
            </a:r>
            <a:r>
              <a:rPr lang="cs-CZ" sz="2000" dirty="0" smtClean="0">
                <a:solidFill>
                  <a:schemeClr val="tx1"/>
                </a:solidFill>
                <a:latin typeface="Calibri" pitchFamily="34" charset="0"/>
                <a:cs typeface="Tahoma" charset="0"/>
              </a:rPr>
              <a:t>zahraničního partnera</a:t>
            </a:r>
            <a:endParaRPr lang="cs-CZ" sz="2000" dirty="0">
              <a:solidFill>
                <a:schemeClr val="tx1"/>
              </a:solidFill>
              <a:latin typeface="Calibri" pitchFamily="34" charset="0"/>
              <a:cs typeface="Tahoma" charset="0"/>
            </a:endParaRPr>
          </a:p>
          <a:p>
            <a:pPr marL="342900" indent="-342900" defTabSz="207963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ü"/>
              <a:tabLst>
                <a:tab pos="266700" algn="l"/>
                <a:tab pos="2601913" algn="l"/>
              </a:tabLst>
              <a:defRPr/>
            </a:pPr>
            <a:r>
              <a:rPr lang="cs-CZ" sz="2400" dirty="0" smtClean="0">
                <a:solidFill>
                  <a:schemeClr val="tx1"/>
                </a:solidFill>
                <a:latin typeface="Calibri" pitchFamily="34" charset="0"/>
                <a:cs typeface="Tahoma" charset="0"/>
              </a:rPr>
              <a:t>Menší </a:t>
            </a:r>
            <a:r>
              <a:rPr lang="cs-CZ" sz="2400" dirty="0">
                <a:solidFill>
                  <a:schemeClr val="tx1"/>
                </a:solidFill>
                <a:latin typeface="Calibri" pitchFamily="34" charset="0"/>
                <a:cs typeface="Tahoma" charset="0"/>
              </a:rPr>
              <a:t>účast v klastrových projektech EUREKY</a:t>
            </a:r>
          </a:p>
          <a:p>
            <a:pPr marL="800100" lvl="1" indent="-342900" defTabSz="207963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§"/>
              <a:tabLst>
                <a:tab pos="266700" algn="l"/>
                <a:tab pos="2601913" algn="l"/>
              </a:tabLst>
              <a:defRPr/>
            </a:pPr>
            <a:r>
              <a:rPr lang="cs-CZ" sz="2000" dirty="0" smtClean="0">
                <a:latin typeface="Calibri" pitchFamily="34" charset="0"/>
                <a:cs typeface="Tahoma" charset="0"/>
              </a:rPr>
              <a:t>kolísavý</a:t>
            </a:r>
            <a:r>
              <a:rPr lang="cs-CZ" sz="2000" dirty="0" smtClean="0">
                <a:solidFill>
                  <a:schemeClr val="tx1"/>
                </a:solidFill>
                <a:latin typeface="Calibri" pitchFamily="34" charset="0"/>
                <a:cs typeface="Tahoma" charset="0"/>
              </a:rPr>
              <a:t> zájem </a:t>
            </a:r>
            <a:r>
              <a:rPr lang="cs-CZ" sz="2000" dirty="0">
                <a:solidFill>
                  <a:schemeClr val="tx1"/>
                </a:solidFill>
                <a:latin typeface="Calibri" pitchFamily="34" charset="0"/>
                <a:cs typeface="Tahoma" charset="0"/>
              </a:rPr>
              <a:t>firem i výzkumných organizací  (mateřské </a:t>
            </a:r>
            <a:r>
              <a:rPr lang="cs-CZ" sz="2000" dirty="0" smtClean="0">
                <a:solidFill>
                  <a:schemeClr val="tx1"/>
                </a:solidFill>
                <a:latin typeface="Calibri" pitchFamily="34" charset="0"/>
                <a:cs typeface="Tahoma" charset="0"/>
              </a:rPr>
              <a:t>podniky velkých firem </a:t>
            </a:r>
            <a:r>
              <a:rPr lang="cs-CZ" sz="2000" dirty="0">
                <a:solidFill>
                  <a:schemeClr val="tx1"/>
                </a:solidFill>
                <a:latin typeface="Calibri" pitchFamily="34" charset="0"/>
                <a:cs typeface="Tahoma" charset="0"/>
              </a:rPr>
              <a:t>většinou v zahraničí včetně tam prováděného výzkumu</a:t>
            </a:r>
            <a:r>
              <a:rPr lang="cs-CZ" sz="2000" dirty="0" smtClean="0">
                <a:solidFill>
                  <a:schemeClr val="tx1"/>
                </a:solidFill>
                <a:latin typeface="Calibri" pitchFamily="34" charset="0"/>
                <a:cs typeface="Tahoma" charset="0"/>
              </a:rPr>
              <a:t>)</a:t>
            </a:r>
          </a:p>
          <a:p>
            <a:pPr marL="800100" lvl="1" indent="-342900" defTabSz="207963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§"/>
              <a:tabLst>
                <a:tab pos="266700" algn="l"/>
                <a:tab pos="2601913" algn="l"/>
              </a:tabLst>
              <a:defRPr/>
            </a:pPr>
            <a:r>
              <a:rPr lang="cs-CZ" sz="2000" dirty="0" smtClean="0">
                <a:latin typeface="Calibri" pitchFamily="34" charset="0"/>
                <a:cs typeface="Tahoma" charset="0"/>
              </a:rPr>
              <a:t>v případě účasti a zapojení dosahovány vynikající a oceňované výsledky</a:t>
            </a:r>
            <a:endParaRPr lang="cs-CZ" sz="2000" dirty="0">
              <a:solidFill>
                <a:schemeClr val="tx1"/>
              </a:solidFill>
              <a:latin typeface="Calibri" pitchFamily="34" charset="0"/>
              <a:cs typeface="Tahoma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EUREKA &amp; Eurostars</a:t>
            </a:r>
            <a:endParaRPr lang="en-GB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el 4"/>
          <p:cNvSpPr txBox="1">
            <a:spLocks/>
          </p:cNvSpPr>
          <p:nvPr/>
        </p:nvSpPr>
        <p:spPr>
          <a:xfrm>
            <a:off x="1422400" y="2178812"/>
            <a:ext cx="2764747" cy="1366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 smtClean="0">
                <a:solidFill>
                  <a:schemeClr val="bg1"/>
                </a:solidFill>
                <a:latin typeface="Arial"/>
                <a:cs typeface="Arial"/>
              </a:rPr>
              <a:t>Karel Šperlink</a:t>
            </a:r>
          </a:p>
          <a:p>
            <a:pPr marL="0" indent="0">
              <a:buNone/>
            </a:pPr>
            <a:r>
              <a:rPr lang="cs-CZ" sz="1800" b="1" dirty="0" smtClean="0">
                <a:solidFill>
                  <a:schemeClr val="bg1"/>
                </a:solidFill>
                <a:latin typeface="Arial"/>
                <a:cs typeface="Arial"/>
              </a:rPr>
              <a:t>vysoký představitel ČR </a:t>
            </a:r>
          </a:p>
          <a:p>
            <a:pPr marL="0" indent="0">
              <a:buNone/>
            </a:pPr>
            <a:r>
              <a:rPr lang="cs-CZ" sz="1800" b="1" dirty="0" smtClean="0">
                <a:solidFill>
                  <a:schemeClr val="bg1"/>
                </a:solidFill>
                <a:latin typeface="Arial"/>
                <a:cs typeface="Arial"/>
              </a:rPr>
              <a:t>v programu EUREKA</a:t>
            </a:r>
          </a:p>
          <a:p>
            <a:pPr marL="0" indent="0">
              <a:buNone/>
            </a:pPr>
            <a:r>
              <a:rPr lang="cs-CZ" sz="1800" b="1" dirty="0" smtClean="0">
                <a:solidFill>
                  <a:schemeClr val="bg1"/>
                </a:solidFill>
                <a:latin typeface="Arial"/>
                <a:cs typeface="Arial"/>
              </a:rPr>
              <a:t>sperlink@aipcr.cz</a:t>
            </a:r>
            <a:endParaRPr lang="nl-NL" sz="1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Titel 3"/>
          <p:cNvSpPr txBox="1">
            <a:spLocks/>
          </p:cNvSpPr>
          <p:nvPr/>
        </p:nvSpPr>
        <p:spPr>
          <a:xfrm>
            <a:off x="1422400" y="783771"/>
            <a:ext cx="4881123" cy="11695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800" b="1" dirty="0" smtClean="0">
                <a:solidFill>
                  <a:schemeClr val="bg1"/>
                </a:solidFill>
                <a:latin typeface="Arial"/>
                <a:cs typeface="Arial"/>
              </a:rPr>
              <a:t>Děkuji za Vaši </a:t>
            </a:r>
          </a:p>
          <a:p>
            <a:pPr algn="l"/>
            <a:r>
              <a:rPr lang="cs-CZ" sz="3800" b="1" dirty="0" smtClean="0">
                <a:solidFill>
                  <a:schemeClr val="bg1"/>
                </a:solidFill>
                <a:latin typeface="Arial"/>
                <a:cs typeface="Arial"/>
              </a:rPr>
              <a:t>pozornost</a:t>
            </a:r>
            <a:endParaRPr lang="ta-IN" sz="3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" name="Picture Placeholder 3" descr="iStock_000029844664Medium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1" t="56508" r="63780"/>
          <a:stretch/>
        </p:blipFill>
        <p:spPr/>
      </p:pic>
      <p:pic>
        <p:nvPicPr>
          <p:cNvPr id="6" name="Picture Placeholder 5" descr="iStock_000015524880Large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09" r="38269"/>
          <a:stretch/>
        </p:blipFill>
        <p:spPr>
          <a:xfrm>
            <a:off x="4423467" y="1"/>
            <a:ext cx="4730200" cy="5534228"/>
          </a:xfrm>
        </p:spPr>
      </p:pic>
      <p:pic>
        <p:nvPicPr>
          <p:cNvPr id="8" name="Picture Placeholder 7" descr="iStock_000013459040Medium.jpg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853" b="108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19537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/>
              <a:t>EUREKA is…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00290" y="6317752"/>
            <a:ext cx="171171" cy="369332"/>
          </a:xfrm>
        </p:spPr>
        <p:txBody>
          <a:bodyPr/>
          <a:lstStyle/>
          <a:p>
            <a:fld id="{38C080AE-66C8-8249-B90B-B6D109566B0C}" type="slidenum">
              <a:rPr lang="en-US"/>
              <a:pPr/>
              <a:t>2</a:t>
            </a:fld>
            <a:endParaRPr lang="en-US"/>
          </a:p>
        </p:txBody>
      </p:sp>
      <p:grpSp>
        <p:nvGrpSpPr>
          <p:cNvPr id="3" name="Group 5"/>
          <p:cNvGrpSpPr/>
          <p:nvPr/>
        </p:nvGrpSpPr>
        <p:grpSpPr>
          <a:xfrm>
            <a:off x="3063765" y="1887750"/>
            <a:ext cx="3029491" cy="3758585"/>
            <a:chOff x="2958608" y="1887750"/>
            <a:chExt cx="3029491" cy="3758585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3246097" y="2175238"/>
              <a:ext cx="2440717" cy="0"/>
            </a:xfrm>
            <a:prstGeom prst="line">
              <a:avLst/>
            </a:prstGeom>
            <a:ln w="571500" cap="rnd">
              <a:solidFill>
                <a:schemeClr val="accent1"/>
              </a:solidFill>
              <a:head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3236807" y="5362322"/>
              <a:ext cx="2450007" cy="0"/>
            </a:xfrm>
            <a:prstGeom prst="line">
              <a:avLst/>
            </a:prstGeom>
            <a:ln w="571500" cap="rnd">
              <a:solidFill>
                <a:schemeClr val="accent1"/>
              </a:solidFill>
              <a:head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3246094" y="2175238"/>
              <a:ext cx="1579949" cy="1588088"/>
            </a:xfrm>
            <a:prstGeom prst="line">
              <a:avLst/>
            </a:prstGeom>
            <a:ln w="571500" cap="rnd">
              <a:solidFill>
                <a:schemeClr val="accent1"/>
              </a:solidFill>
              <a:head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3246095" y="3763326"/>
              <a:ext cx="1579948" cy="1598996"/>
            </a:xfrm>
            <a:prstGeom prst="line">
              <a:avLst/>
            </a:prstGeom>
            <a:ln w="571500" cap="rnd">
              <a:solidFill>
                <a:schemeClr val="accent1"/>
              </a:solidFill>
              <a:head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5416599" y="1887751"/>
              <a:ext cx="571500" cy="571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2966855" y="1887750"/>
              <a:ext cx="569803" cy="571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2958608" y="5074835"/>
              <a:ext cx="571500" cy="571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5416599" y="5074835"/>
              <a:ext cx="571500" cy="571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6217065" y="1777595"/>
            <a:ext cx="2754396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r-BE" sz="2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Intergovernmenta</a:t>
            </a:r>
            <a:r>
              <a:rPr lang="fr-BE" sz="2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l </a:t>
            </a:r>
            <a:r>
              <a:rPr lang="fr-BE" sz="2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network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47675" y="1777595"/>
            <a:ext cx="2478887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European programme in international R&amp;I </a:t>
            </a:r>
            <a:r>
              <a:rPr lang="ta-IN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cooperation</a:t>
            </a:r>
            <a:endParaRPr lang="fr-BE" sz="24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5023" y="4567234"/>
            <a:ext cx="2651539" cy="1107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ta-IN" sz="2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Supporting market-oriented R&amp;D</a:t>
            </a:r>
            <a:r>
              <a:rPr lang="ta-IN" sz="2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ta-IN" sz="2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projects</a:t>
            </a:r>
            <a:endParaRPr lang="fr-BE" sz="24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17065" y="4567234"/>
            <a:ext cx="2268680" cy="1107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ta-IN" sz="2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Facilitating</a:t>
            </a:r>
            <a:r>
              <a:rPr lang="ta-IN" sz="2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br>
              <a:rPr lang="ta-IN" sz="2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ta-IN" sz="2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access</a:t>
            </a:r>
            <a:r>
              <a:rPr lang="fr-BE" sz="2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ta-IN" sz="2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to finance</a:t>
            </a:r>
            <a:endParaRPr lang="fr-BE" sz="24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6"/>
          <p:cNvGrpSpPr/>
          <p:nvPr/>
        </p:nvGrpSpPr>
        <p:grpSpPr>
          <a:xfrm>
            <a:off x="559951" y="2739853"/>
            <a:ext cx="8633531" cy="590502"/>
            <a:chOff x="510469" y="2946028"/>
            <a:chExt cx="8633531" cy="590502"/>
          </a:xfrm>
        </p:grpSpPr>
        <p:cxnSp>
          <p:nvCxnSpPr>
            <p:cNvPr id="17" name="Straight Connector 16"/>
            <p:cNvCxnSpPr>
              <a:endCxn id="43" idx="2"/>
            </p:cNvCxnSpPr>
            <p:nvPr/>
          </p:nvCxnSpPr>
          <p:spPr>
            <a:xfrm flipV="1">
              <a:off x="841292" y="3425945"/>
              <a:ext cx="7205058" cy="406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510469" y="2946028"/>
              <a:ext cx="6981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a-IN" dirty="0">
                  <a:latin typeface="Arial"/>
                  <a:cs typeface="Arial"/>
                </a:rPr>
                <a:t>1985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811975" y="2946028"/>
              <a:ext cx="6981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a-IN">
                  <a:latin typeface="Arial"/>
                  <a:cs typeface="Arial"/>
                </a:rPr>
                <a:t>2015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749756" y="3315360"/>
              <a:ext cx="221170" cy="221170"/>
            </a:xfrm>
            <a:prstGeom prst="ellipse">
              <a:avLst/>
            </a:prstGeom>
            <a:solidFill>
              <a:schemeClr val="tx1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 cmpd="sng">
                  <a:solidFill>
                    <a:schemeClr val="tx1"/>
                  </a:solidFill>
                </a:ln>
                <a:latin typeface="Arial"/>
                <a:cs typeface="Arial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8046350" y="3315360"/>
              <a:ext cx="221170" cy="221170"/>
            </a:xfrm>
            <a:prstGeom prst="ellipse">
              <a:avLst/>
            </a:prstGeom>
            <a:solidFill>
              <a:schemeClr val="tx1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 cmpd="sng">
                  <a:solidFill>
                    <a:schemeClr val="tx1"/>
                  </a:solidFill>
                </a:ln>
                <a:latin typeface="Arial"/>
                <a:cs typeface="Arial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V="1">
              <a:off x="8137886" y="3430012"/>
              <a:ext cx="1006114" cy="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Wave 2"/>
          <p:cNvSpPr/>
          <p:nvPr/>
        </p:nvSpPr>
        <p:spPr>
          <a:xfrm>
            <a:off x="1539757" y="1400906"/>
            <a:ext cx="6064486" cy="3766984"/>
          </a:xfrm>
          <a:prstGeom prst="wave">
            <a:avLst>
              <a:gd name="adj1" fmla="val 11584"/>
              <a:gd name="adj2" fmla="val 0"/>
            </a:avLst>
          </a:prstGeom>
          <a:solidFill>
            <a:schemeClr val="accent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248270" y="4811776"/>
            <a:ext cx="1440000" cy="1440000"/>
          </a:xfrm>
          <a:prstGeom prst="ellipse">
            <a:avLst/>
          </a:prstGeom>
          <a:solidFill>
            <a:schemeClr val="tx2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678765" y="4811776"/>
            <a:ext cx="1440000" cy="1440000"/>
          </a:xfrm>
          <a:prstGeom prst="ellipse">
            <a:avLst/>
          </a:prstGeom>
          <a:solidFill>
            <a:schemeClr val="tx2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117508" y="4811776"/>
            <a:ext cx="1440000" cy="1440000"/>
          </a:xfrm>
          <a:prstGeom prst="ellipse">
            <a:avLst/>
          </a:prstGeom>
          <a:solidFill>
            <a:schemeClr val="tx2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1539757" y="4811776"/>
            <a:ext cx="1440000" cy="1440000"/>
          </a:xfrm>
          <a:prstGeom prst="ellipse">
            <a:avLst/>
          </a:prstGeom>
          <a:solidFill>
            <a:schemeClr val="tx2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 cmpd="sng">
                <a:solidFill>
                  <a:schemeClr val="tx1"/>
                </a:solidFill>
              </a:ln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/>
              <a:t>More than €</a:t>
            </a:r>
            <a:r>
              <a:rPr lang="ta-IN" dirty="0" smtClean="0"/>
              <a:t>3</a:t>
            </a:r>
            <a:r>
              <a:rPr lang="en-US" dirty="0" smtClean="0"/>
              <a:t>7</a:t>
            </a:r>
            <a:r>
              <a:rPr lang="ta-IN" dirty="0" smtClean="0"/>
              <a:t> </a:t>
            </a:r>
            <a:r>
              <a:rPr lang="ta-IN" dirty="0"/>
              <a:t>billion invested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00290" y="6317752"/>
            <a:ext cx="171171" cy="369332"/>
          </a:xfrm>
        </p:spPr>
        <p:txBody>
          <a:bodyPr/>
          <a:lstStyle/>
          <a:p>
            <a:fld id="{38C080AE-66C8-8249-B90B-B6D109566B0C}" type="slidenum">
              <a:rPr lang="en-US"/>
              <a:pPr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70817" y="2045143"/>
            <a:ext cx="202105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a-IN" sz="5600" b="1" dirty="0">
                <a:solidFill>
                  <a:schemeClr val="bg1"/>
                </a:solidFill>
                <a:latin typeface="Arial"/>
                <a:cs typeface="Arial"/>
              </a:rPr>
              <a:t>€</a:t>
            </a:r>
            <a:r>
              <a:rPr lang="ta-IN" sz="5600" b="1" dirty="0" smtClean="0">
                <a:solidFill>
                  <a:schemeClr val="bg1"/>
                </a:solidFill>
                <a:latin typeface="Arial"/>
                <a:cs typeface="Arial"/>
              </a:rPr>
              <a:t>3</a:t>
            </a:r>
            <a:r>
              <a:rPr lang="en-US" sz="5600" b="1" dirty="0" smtClean="0">
                <a:solidFill>
                  <a:schemeClr val="bg1"/>
                </a:solidFill>
                <a:latin typeface="Arial"/>
                <a:cs typeface="Arial"/>
              </a:rPr>
              <a:t>7</a:t>
            </a:r>
            <a:r>
              <a:rPr lang="ta-IN" sz="5600" b="1" dirty="0" smtClean="0">
                <a:solidFill>
                  <a:schemeClr val="bg1"/>
                </a:solidFill>
                <a:latin typeface="Arial"/>
                <a:cs typeface="Arial"/>
              </a:rPr>
              <a:t>+</a:t>
            </a:r>
            <a:endParaRPr lang="ta-IN" sz="56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ta-IN" sz="5600" dirty="0">
                <a:solidFill>
                  <a:schemeClr val="bg1"/>
                </a:solidFill>
                <a:latin typeface="Arial"/>
                <a:cs typeface="Arial"/>
              </a:rPr>
              <a:t>billion</a:t>
            </a:r>
            <a:endParaRPr lang="en-US" sz="5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36922" y="2676139"/>
            <a:ext cx="269922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a-IN" sz="5600" b="1" dirty="0" smtClean="0">
                <a:solidFill>
                  <a:schemeClr val="bg1"/>
                </a:solidFill>
                <a:latin typeface="Arial"/>
                <a:cs typeface="Arial"/>
              </a:rPr>
              <a:t>5</a:t>
            </a:r>
            <a:r>
              <a:rPr lang="en-US" sz="5600" b="1" dirty="0" smtClean="0">
                <a:solidFill>
                  <a:schemeClr val="bg1"/>
                </a:solidFill>
                <a:latin typeface="Arial"/>
                <a:cs typeface="Arial"/>
              </a:rPr>
              <a:t>9</a:t>
            </a:r>
            <a:r>
              <a:rPr lang="ta-IN" sz="5600" b="1" dirty="0" smtClean="0">
                <a:solidFill>
                  <a:schemeClr val="bg1"/>
                </a:solidFill>
                <a:latin typeface="Arial"/>
                <a:cs typeface="Arial"/>
              </a:rPr>
              <a:t>00</a:t>
            </a:r>
            <a:r>
              <a:rPr lang="ta-IN" sz="5600" b="1" dirty="0">
                <a:solidFill>
                  <a:schemeClr val="bg1"/>
                </a:solidFill>
                <a:latin typeface="Arial"/>
                <a:cs typeface="Arial"/>
              </a:rPr>
              <a:t>+</a:t>
            </a:r>
          </a:p>
          <a:p>
            <a:pPr algn="ctr"/>
            <a:r>
              <a:rPr lang="ta-IN" sz="5600" dirty="0">
                <a:solidFill>
                  <a:schemeClr val="bg1"/>
                </a:solidFill>
                <a:latin typeface="Arial"/>
                <a:cs typeface="Arial"/>
              </a:rPr>
              <a:t>projects</a:t>
            </a:r>
            <a:endParaRPr lang="en-US" sz="5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89842" y="5205348"/>
            <a:ext cx="1148071" cy="6617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ta-IN" sz="2100" b="1" dirty="0" smtClean="0">
                <a:latin typeface="Arial"/>
                <a:cs typeface="Arial"/>
              </a:rPr>
              <a:t>11</a:t>
            </a:r>
            <a:r>
              <a:rPr lang="cs-CZ" sz="2100" b="1" dirty="0" smtClean="0">
                <a:latin typeface="Arial"/>
                <a:cs typeface="Arial"/>
              </a:rPr>
              <a:t> </a:t>
            </a:r>
            <a:r>
              <a:rPr lang="en-US" sz="2100" b="1" dirty="0" smtClean="0">
                <a:latin typeface="Arial"/>
                <a:cs typeface="Arial"/>
              </a:rPr>
              <a:t>600</a:t>
            </a:r>
            <a:r>
              <a:rPr lang="en-US" sz="2100" b="1" dirty="0">
                <a:latin typeface="Arial"/>
                <a:cs typeface="Arial"/>
              </a:rPr>
              <a:t>+</a:t>
            </a:r>
            <a:endParaRPr lang="ta-IN" sz="2100" b="1" dirty="0">
              <a:latin typeface="Arial"/>
              <a:cs typeface="Arial"/>
            </a:endParaRPr>
          </a:p>
          <a:p>
            <a:pPr algn="ctr"/>
            <a:r>
              <a:rPr lang="en-US" sz="1600" dirty="0">
                <a:latin typeface="Arial"/>
                <a:cs typeface="Arial"/>
              </a:rPr>
              <a:t>SMEs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223542" y="5205348"/>
            <a:ext cx="1242649" cy="6617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ta-IN" sz="2100" b="1" dirty="0" smtClean="0">
                <a:latin typeface="Arial"/>
                <a:cs typeface="Arial"/>
              </a:rPr>
              <a:t>3</a:t>
            </a:r>
            <a:r>
              <a:rPr lang="cs-CZ" sz="2100" b="1" dirty="0" smtClean="0">
                <a:latin typeface="Arial"/>
                <a:cs typeface="Arial"/>
              </a:rPr>
              <a:t> </a:t>
            </a:r>
            <a:r>
              <a:rPr lang="ta-IN" sz="2100" b="1" dirty="0" smtClean="0">
                <a:latin typeface="Arial"/>
                <a:cs typeface="Arial"/>
              </a:rPr>
              <a:t>8</a:t>
            </a:r>
            <a:r>
              <a:rPr lang="en-US" sz="2100" b="1" dirty="0">
                <a:latin typeface="Arial"/>
                <a:cs typeface="Arial"/>
              </a:rPr>
              <a:t>00+</a:t>
            </a:r>
            <a:endParaRPr lang="ta-IN" sz="2100" b="1" dirty="0">
              <a:latin typeface="Arial"/>
              <a:cs typeface="Arial"/>
            </a:endParaRPr>
          </a:p>
          <a:p>
            <a:pPr algn="ctr"/>
            <a:r>
              <a:rPr lang="en-US" sz="1600" dirty="0">
                <a:latin typeface="Arial"/>
                <a:cs typeface="Arial"/>
              </a:rPr>
              <a:t>U</a:t>
            </a:r>
            <a:r>
              <a:rPr lang="en-US" sz="1600" dirty="0" smtClean="0">
                <a:latin typeface="Arial"/>
                <a:cs typeface="Arial"/>
              </a:rPr>
              <a:t>niversities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67219" y="5082238"/>
            <a:ext cx="1061509" cy="9079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100" b="1" dirty="0" smtClean="0">
                <a:latin typeface="Arial"/>
                <a:cs typeface="Arial"/>
              </a:rPr>
              <a:t>4</a:t>
            </a:r>
            <a:r>
              <a:rPr lang="cs-CZ" sz="2100" b="1" dirty="0" smtClean="0">
                <a:latin typeface="Arial"/>
                <a:cs typeface="Arial"/>
              </a:rPr>
              <a:t> </a:t>
            </a:r>
            <a:r>
              <a:rPr lang="en-US" sz="2100" b="1" dirty="0" smtClean="0">
                <a:latin typeface="Arial"/>
                <a:cs typeface="Arial"/>
              </a:rPr>
              <a:t>000</a:t>
            </a:r>
            <a:r>
              <a:rPr lang="en-US" sz="2100" b="1" dirty="0">
                <a:latin typeface="Arial"/>
                <a:cs typeface="Arial"/>
              </a:rPr>
              <a:t>+</a:t>
            </a:r>
            <a:endParaRPr lang="ta-IN" sz="2100" b="1" dirty="0">
              <a:latin typeface="Arial"/>
              <a:cs typeface="Arial"/>
            </a:endParaRPr>
          </a:p>
          <a:p>
            <a:pPr algn="ctr"/>
            <a:r>
              <a:rPr lang="en-US" sz="1600" dirty="0">
                <a:latin typeface="Arial"/>
                <a:cs typeface="Arial"/>
              </a:rPr>
              <a:t>R</a:t>
            </a:r>
            <a:r>
              <a:rPr lang="en-US" sz="1600" dirty="0" smtClean="0">
                <a:latin typeface="Arial"/>
                <a:cs typeface="Arial"/>
              </a:rPr>
              <a:t>esearch</a:t>
            </a:r>
          </a:p>
          <a:p>
            <a:pPr algn="ctr"/>
            <a:r>
              <a:rPr lang="en-US" sz="1600" dirty="0" smtClean="0">
                <a:latin typeface="Arial"/>
                <a:cs typeface="Arial"/>
              </a:rPr>
              <a:t>centers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79110" y="5086045"/>
            <a:ext cx="1176925" cy="9079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ta-IN" sz="2100" b="1" dirty="0" smtClean="0">
                <a:latin typeface="Arial"/>
                <a:cs typeface="Arial"/>
              </a:rPr>
              <a:t>7</a:t>
            </a:r>
            <a:r>
              <a:rPr lang="cs-CZ" sz="2100" b="1" dirty="0" smtClean="0">
                <a:latin typeface="Arial"/>
                <a:cs typeface="Arial"/>
              </a:rPr>
              <a:t> </a:t>
            </a:r>
            <a:r>
              <a:rPr lang="ta-IN" sz="2100" b="1" dirty="0" smtClean="0">
                <a:latin typeface="Arial"/>
                <a:cs typeface="Arial"/>
              </a:rPr>
              <a:t>3</a:t>
            </a:r>
            <a:r>
              <a:rPr lang="en-US" sz="2100" b="1" dirty="0">
                <a:latin typeface="Arial"/>
                <a:cs typeface="Arial"/>
              </a:rPr>
              <a:t>00+</a:t>
            </a:r>
            <a:endParaRPr lang="ta-IN" sz="2100" b="1" dirty="0">
              <a:latin typeface="Arial"/>
              <a:cs typeface="Arial"/>
            </a:endParaRPr>
          </a:p>
          <a:p>
            <a:pPr algn="ctr"/>
            <a:r>
              <a:rPr lang="en-US" sz="1600" dirty="0">
                <a:latin typeface="Arial"/>
                <a:cs typeface="Arial"/>
              </a:rPr>
              <a:t>L</a:t>
            </a:r>
            <a:r>
              <a:rPr lang="en-US" sz="1600" dirty="0" smtClean="0">
                <a:latin typeface="Arial"/>
                <a:cs typeface="Arial"/>
              </a:rPr>
              <a:t>arge</a:t>
            </a:r>
            <a:endParaRPr lang="ta-IN" sz="1600" dirty="0">
              <a:latin typeface="Arial"/>
              <a:cs typeface="Arial"/>
            </a:endParaRPr>
          </a:p>
          <a:p>
            <a:pPr algn="ctr"/>
            <a:r>
              <a:rPr lang="en-US" sz="1600" dirty="0">
                <a:latin typeface="Arial"/>
                <a:cs typeface="Arial"/>
              </a:rPr>
              <a:t>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425800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/>
              <a:t>More than 40 EUREKA countries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00290" y="6317752"/>
            <a:ext cx="171171" cy="369332"/>
          </a:xfrm>
        </p:spPr>
        <p:txBody>
          <a:bodyPr/>
          <a:lstStyle/>
          <a:p>
            <a:fld id="{38C080AE-66C8-8249-B90B-B6D109566B0C}" type="slidenum">
              <a:rPr lang="en-US"/>
              <a:pPr/>
              <a:t>4</a:t>
            </a:fld>
            <a:endParaRPr lang="en-US"/>
          </a:p>
        </p:txBody>
      </p:sp>
      <p:pic>
        <p:nvPicPr>
          <p:cNvPr id="3" name="Picture 2" descr="world-map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8680"/>
            <a:ext cx="9144000" cy="6858000"/>
          </a:xfrm>
          <a:prstGeom prst="rect">
            <a:avLst/>
          </a:prstGeom>
        </p:spPr>
      </p:pic>
      <p:pic>
        <p:nvPicPr>
          <p:cNvPr id="7" name="Picture 6" descr="world-map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8680"/>
            <a:ext cx="9144000" cy="6858000"/>
          </a:xfrm>
          <a:prstGeom prst="rect">
            <a:avLst/>
          </a:prstGeom>
        </p:spPr>
      </p:pic>
      <p:pic>
        <p:nvPicPr>
          <p:cNvPr id="8" name="Picture 7" descr="world-map-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868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868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8680"/>
            <a:ext cx="9144000" cy="68580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92924" y="1144531"/>
            <a:ext cx="1412311" cy="252773"/>
            <a:chOff x="192924" y="1144531"/>
            <a:chExt cx="1412311" cy="252773"/>
          </a:xfrm>
        </p:grpSpPr>
        <p:sp>
          <p:nvSpPr>
            <p:cNvPr id="11" name="Oval 10"/>
            <p:cNvSpPr/>
            <p:nvPr/>
          </p:nvSpPr>
          <p:spPr>
            <a:xfrm>
              <a:off x="192924" y="1144531"/>
              <a:ext cx="252773" cy="252773"/>
            </a:xfrm>
            <a:prstGeom prst="ellipse">
              <a:avLst/>
            </a:prstGeom>
            <a:solidFill>
              <a:srgbClr val="7BBE3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7848" y="1151035"/>
              <a:ext cx="1087387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ta-IN" sz="1400" dirty="0">
                  <a:latin typeface="Arial"/>
                  <a:cs typeface="Arial"/>
                </a:rPr>
                <a:t>Full members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22486" y="1144531"/>
            <a:ext cx="1971103" cy="252773"/>
            <a:chOff x="1826607" y="1144531"/>
            <a:chExt cx="1971103" cy="252773"/>
          </a:xfrm>
        </p:grpSpPr>
        <p:sp>
          <p:nvSpPr>
            <p:cNvPr id="12" name="Oval 11"/>
            <p:cNvSpPr/>
            <p:nvPr/>
          </p:nvSpPr>
          <p:spPr>
            <a:xfrm>
              <a:off x="1826607" y="1144531"/>
              <a:ext cx="252773" cy="252773"/>
            </a:xfrm>
            <a:prstGeom prst="ellipse">
              <a:avLst/>
            </a:prstGeom>
            <a:solidFill>
              <a:srgbClr val="2CA56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41119" y="1151035"/>
              <a:ext cx="1656591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ta-IN" sz="1400" dirty="0">
                  <a:latin typeface="Arial"/>
                  <a:cs typeface="Arial"/>
                </a:rPr>
                <a:t>Associated countries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010840" y="1144531"/>
            <a:ext cx="2444151" cy="252773"/>
            <a:chOff x="4015125" y="1144531"/>
            <a:chExt cx="2444151" cy="252773"/>
          </a:xfrm>
        </p:grpSpPr>
        <p:sp>
          <p:nvSpPr>
            <p:cNvPr id="13" name="Oval 12"/>
            <p:cNvSpPr/>
            <p:nvPr/>
          </p:nvSpPr>
          <p:spPr>
            <a:xfrm>
              <a:off x="4015125" y="1144531"/>
              <a:ext cx="252773" cy="25277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  <a:latin typeface="Arial"/>
                <a:cs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33594" y="1151035"/>
              <a:ext cx="212568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ta-IN" sz="1400" dirty="0">
                  <a:latin typeface="Arial"/>
                  <a:cs typeface="Arial"/>
                </a:rPr>
                <a:t>National information points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672242" y="1144531"/>
            <a:ext cx="2273818" cy="252773"/>
            <a:chOff x="6697643" y="1144531"/>
            <a:chExt cx="2273818" cy="252773"/>
          </a:xfrm>
        </p:grpSpPr>
        <p:sp>
          <p:nvSpPr>
            <p:cNvPr id="14" name="Oval 13"/>
            <p:cNvSpPr/>
            <p:nvPr/>
          </p:nvSpPr>
          <p:spPr>
            <a:xfrm>
              <a:off x="6697643" y="1144531"/>
              <a:ext cx="252773" cy="252773"/>
            </a:xfrm>
            <a:prstGeom prst="ellipse">
              <a:avLst/>
            </a:prstGeom>
            <a:solidFill>
              <a:srgbClr val="56BFC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95159" y="1151035"/>
              <a:ext cx="197630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ta-IN" sz="1400" dirty="0">
                  <a:latin typeface="Arial"/>
                  <a:cs typeface="Arial"/>
                </a:rPr>
                <a:t>International cooperation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75112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EUREKA projects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504052" y="1175657"/>
            <a:ext cx="8266054" cy="125326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3500" b="1" kern="1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EUREKA </a:t>
            </a:r>
            <a:r>
              <a:rPr lang="cs-CZ" sz="3500" b="1" kern="1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project</a:t>
            </a:r>
            <a:r>
              <a:rPr lang="en-GB" sz="3500" b="1" kern="1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instruments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04052" y="2493659"/>
            <a:ext cx="1970656" cy="3632504"/>
            <a:chOff x="504" y="1440166"/>
            <a:chExt cx="1970656" cy="3228853"/>
          </a:xfrm>
        </p:grpSpPr>
        <p:sp>
          <p:nvSpPr>
            <p:cNvPr id="15" name="Rectangle 14"/>
            <p:cNvSpPr/>
            <p:nvPr/>
          </p:nvSpPr>
          <p:spPr>
            <a:xfrm>
              <a:off x="504" y="1440166"/>
              <a:ext cx="1970656" cy="3228853"/>
            </a:xfrm>
            <a:prstGeom prst="rect">
              <a:avLst/>
            </a:prstGeom>
            <a:solidFill>
              <a:srgbClr val="FABE00"/>
            </a:solidFill>
            <a:ln>
              <a:solidFill>
                <a:srgbClr val="FFCC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504" y="1440166"/>
              <a:ext cx="1970656" cy="32288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2700" b="1" kern="1200" dirty="0" smtClean="0">
                <a:latin typeface="Calibri" panose="020F0502020204030204" pitchFamily="34" charset="0"/>
              </a:endParaRPr>
            </a:p>
            <a:p>
              <a:pPr lvl="0" algn="ctr" defTabSz="12001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700" b="1" dirty="0" smtClean="0">
                  <a:solidFill>
                    <a:schemeClr val="bg1"/>
                  </a:solidFill>
                  <a:latin typeface="Calibri" pitchFamily="34" charset="0"/>
                </a:rPr>
                <a:t>EUREKA</a:t>
              </a:r>
              <a:r>
                <a:rPr lang="cs-CZ" sz="2700" b="1" dirty="0" smtClean="0">
                  <a:solidFill>
                    <a:schemeClr val="bg1"/>
                  </a:solidFill>
                  <a:latin typeface="Calibri" pitchFamily="34" charset="0"/>
                </a:rPr>
                <a:t> network projects</a:t>
              </a:r>
            </a:p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dirty="0" smtClean="0">
                  <a:solidFill>
                    <a:schemeClr val="bg1"/>
                  </a:solidFill>
                </a:rPr>
                <a:t>No thematic restrictions</a:t>
              </a:r>
            </a:p>
            <a:p>
              <a:pPr lvl="0" algn="ctr"/>
              <a:r>
                <a:rPr lang="en-US" sz="1600" dirty="0" smtClean="0">
                  <a:solidFill>
                    <a:schemeClr val="bg1"/>
                  </a:solidFill>
                </a:rPr>
                <a:t>Short-term projects </a:t>
              </a:r>
            </a:p>
            <a:p>
              <a:pPr lvl="0" algn="ctr"/>
              <a:endParaRPr lang="cs-CZ" sz="1600" dirty="0" smtClean="0">
                <a:solidFill>
                  <a:schemeClr val="bg1"/>
                </a:solidFill>
              </a:endParaRPr>
            </a:p>
            <a:p>
              <a:pPr lvl="0" algn="ctr"/>
              <a:r>
                <a:rPr lang="en-US" sz="1600" dirty="0" smtClean="0">
                  <a:solidFill>
                    <a:schemeClr val="bg1"/>
                  </a:solidFill>
                </a:rPr>
                <a:t>Driven by SMEs and academics</a:t>
              </a:r>
              <a:endParaRPr lang="cs-CZ" sz="1600" dirty="0" smtClean="0">
                <a:solidFill>
                  <a:schemeClr val="bg1"/>
                </a:solidFill>
              </a:endParaRPr>
            </a:p>
            <a:p>
              <a:pPr lvl="0" algn="ctr"/>
              <a:endParaRPr lang="cs-CZ" sz="1600" dirty="0" smtClean="0">
                <a:solidFill>
                  <a:schemeClr val="bg1"/>
                </a:solidFill>
              </a:endParaRPr>
            </a:p>
            <a:p>
              <a:pPr lvl="0" algn="ctr"/>
              <a:endParaRPr lang="cs-CZ" sz="1600" dirty="0" smtClean="0">
                <a:solidFill>
                  <a:schemeClr val="bg1"/>
                </a:solidFill>
              </a:endParaRPr>
            </a:p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dirty="0" smtClean="0">
                <a:solidFill>
                  <a:schemeClr val="bg1"/>
                </a:solidFill>
              </a:endParaRPr>
            </a:p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600" kern="12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527030" y="2493658"/>
            <a:ext cx="2031589" cy="3632505"/>
            <a:chOff x="2023482" y="1440166"/>
            <a:chExt cx="2031589" cy="3265932"/>
          </a:xfrm>
        </p:grpSpPr>
        <p:sp>
          <p:nvSpPr>
            <p:cNvPr id="13" name="Rectangle 12"/>
            <p:cNvSpPr/>
            <p:nvPr/>
          </p:nvSpPr>
          <p:spPr>
            <a:xfrm>
              <a:off x="2023482" y="1440166"/>
              <a:ext cx="2031589" cy="326593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2023482" y="1440166"/>
              <a:ext cx="2031589" cy="3265932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2700" b="1" kern="1200" dirty="0" smtClean="0">
                <a:latin typeface="Calibri" panose="020F0502020204030204" pitchFamily="34" charset="0"/>
              </a:endParaRPr>
            </a:p>
            <a:p>
              <a:pPr lvl="0" algn="ctr" defTabSz="12001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2700" b="1" kern="1200" dirty="0" smtClean="0">
                <a:latin typeface="Calibri" panose="020F0502020204030204" pitchFamily="34" charset="0"/>
              </a:endParaRPr>
            </a:p>
            <a:p>
              <a:pPr lvl="0" algn="ctr" defTabSz="12001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2700" b="1" kern="1200" dirty="0" smtClean="0">
                <a:latin typeface="Calibri" panose="020F0502020204030204" pitchFamily="34" charset="0"/>
              </a:endParaRPr>
            </a:p>
            <a:p>
              <a:pPr lvl="0" algn="ctr" defTabSz="12001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700" b="1" kern="1200" dirty="0" smtClean="0">
                  <a:latin typeface="Calibri" panose="020F0502020204030204" pitchFamily="34" charset="0"/>
                </a:rPr>
                <a:t>EUREKA Umbrellas</a:t>
              </a:r>
              <a:endParaRPr lang="en-GB" sz="2700" b="1" kern="1200" dirty="0">
                <a:latin typeface="Calibri" panose="020F0502020204030204" pitchFamily="34" charset="0"/>
              </a:endParaRPr>
            </a:p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kern="1200" dirty="0" smtClean="0">
                  <a:solidFill>
                    <a:schemeClr val="bg1"/>
                  </a:solidFill>
                </a:rPr>
                <a:t>Thematic actions supporting to generate EUREKA network projects in</a:t>
              </a:r>
              <a:r>
                <a:rPr lang="cs-CZ" sz="1600" dirty="0" smtClean="0">
                  <a:solidFill>
                    <a:schemeClr val="bg1"/>
                  </a:solidFill>
                </a:rPr>
                <a:t> certain technological field</a:t>
              </a:r>
            </a:p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1600" dirty="0" smtClean="0">
                <a:solidFill>
                  <a:schemeClr val="bg1"/>
                </a:solidFill>
              </a:endParaRPr>
            </a:p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1600" dirty="0" smtClean="0">
                <a:solidFill>
                  <a:schemeClr val="bg1"/>
                </a:solidFill>
              </a:endParaRPr>
            </a:p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1600" kern="1200" dirty="0" smtClean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1600" kern="1200" dirty="0" smtClean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1600" dirty="0" smtClean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1600" kern="1200" dirty="0" smtClean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1600" dirty="0" smtClean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1600" kern="1200" dirty="0" smtClean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600" kern="12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58619" y="2493658"/>
            <a:ext cx="2162992" cy="3632505"/>
            <a:chOff x="4107392" y="1440166"/>
            <a:chExt cx="2162992" cy="3105587"/>
          </a:xfrm>
        </p:grpSpPr>
        <p:sp>
          <p:nvSpPr>
            <p:cNvPr id="11" name="Rectangle 10"/>
            <p:cNvSpPr/>
            <p:nvPr/>
          </p:nvSpPr>
          <p:spPr>
            <a:xfrm>
              <a:off x="4107392" y="1477245"/>
              <a:ext cx="2162992" cy="2307987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4107392" y="1440166"/>
              <a:ext cx="2162992" cy="3105587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2700" b="1" kern="1200" dirty="0" smtClean="0">
                <a:latin typeface="Calibri" panose="020F0502020204030204" pitchFamily="34" charset="0"/>
              </a:endParaRPr>
            </a:p>
            <a:p>
              <a:pPr lvl="0" algn="ctr" defTabSz="12001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2700" b="1" kern="1200" dirty="0" smtClean="0">
                <a:latin typeface="Calibri" panose="020F0502020204030204" pitchFamily="34" charset="0"/>
              </a:endParaRPr>
            </a:p>
            <a:p>
              <a:pPr lvl="0" algn="ctr" defTabSz="12001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2700" b="1" kern="1200" dirty="0" smtClean="0">
                <a:latin typeface="Calibri" panose="020F0502020204030204" pitchFamily="34" charset="0"/>
              </a:endParaRPr>
            </a:p>
            <a:p>
              <a:pPr lvl="0" algn="ctr" defTabSz="12001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2700" b="1" kern="1200" dirty="0" smtClean="0">
                <a:latin typeface="Calibri" panose="020F0502020204030204" pitchFamily="34" charset="0"/>
              </a:endParaRPr>
            </a:p>
            <a:p>
              <a:pPr lvl="0" algn="ctr" defTabSz="12001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2700" b="1" kern="1200" dirty="0" smtClean="0">
                <a:latin typeface="Calibri" panose="020F0502020204030204" pitchFamily="34" charset="0"/>
              </a:endParaRPr>
            </a:p>
            <a:p>
              <a:pPr lvl="0" algn="ctr" defTabSz="12001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2700" b="1" kern="1200" dirty="0" smtClean="0">
                <a:latin typeface="Calibri" panose="020F0502020204030204" pitchFamily="34" charset="0"/>
              </a:endParaRPr>
            </a:p>
            <a:p>
              <a:pPr lvl="0" algn="ctr" defTabSz="12001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2700" b="1" dirty="0" smtClean="0">
                <a:latin typeface="Calibri" panose="020F0502020204030204" pitchFamily="34" charset="0"/>
              </a:endParaRPr>
            </a:p>
            <a:p>
              <a:pPr lvl="0" algn="ctr" defTabSz="12001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2700" b="1" kern="1200" dirty="0" smtClean="0">
                <a:latin typeface="Calibri" panose="020F0502020204030204" pitchFamily="34" charset="0"/>
              </a:endParaRPr>
            </a:p>
            <a:p>
              <a:pPr lvl="0" algn="ctr" defTabSz="12001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700" b="1" kern="1200" dirty="0" smtClean="0">
                  <a:latin typeface="Calibri" panose="020F0502020204030204" pitchFamily="34" charset="0"/>
                </a:rPr>
                <a:t>EUREKA Clusters</a:t>
              </a:r>
              <a:endParaRPr lang="en-GB" sz="2700" b="1" kern="1200" dirty="0">
                <a:latin typeface="Calibri" panose="020F0502020204030204" pitchFamily="34" charset="0"/>
              </a:endParaRPr>
            </a:p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dirty="0" smtClean="0"/>
                <a:t>T</a:t>
              </a:r>
              <a:r>
                <a:rPr lang="en-GB" sz="1600" kern="1200" dirty="0" smtClean="0"/>
                <a:t>hematically targeted</a:t>
              </a:r>
            </a:p>
            <a:p>
              <a:pPr lvl="0" algn="ctr"/>
              <a:r>
                <a:rPr lang="en-GB" sz="1600" dirty="0" smtClean="0">
                  <a:cs typeface="Cordia New" pitchFamily="34" charset="-34"/>
                </a:rPr>
                <a:t>medium-term innovative projects </a:t>
              </a:r>
            </a:p>
            <a:p>
              <a:pPr lvl="0" algn="ctr"/>
              <a:endParaRPr lang="en-GB" sz="1600" dirty="0" smtClean="0">
                <a:cs typeface="Cordia New" pitchFamily="34" charset="-34"/>
              </a:endParaRPr>
            </a:p>
            <a:p>
              <a:pPr lvl="0" algn="ctr"/>
              <a:r>
                <a:rPr lang="en-GB" sz="1600" dirty="0" smtClean="0">
                  <a:cs typeface="Cordia New" pitchFamily="34" charset="-34"/>
                </a:rPr>
                <a:t>Industry driven (Large companies and SMEs</a:t>
              </a:r>
              <a:r>
                <a:rPr lang="en-US" sz="1600" dirty="0" smtClean="0">
                  <a:cs typeface="Cordia New" pitchFamily="34" charset="-34"/>
                </a:rPr>
                <a:t>)</a:t>
              </a:r>
              <a:endParaRPr lang="cs-CZ" sz="1600" dirty="0" smtClean="0">
                <a:cs typeface="Cordia New" pitchFamily="34" charset="-34"/>
              </a:endParaRPr>
            </a:p>
            <a:p>
              <a:pPr lvl="0" algn="ctr"/>
              <a:endParaRPr lang="cs-CZ" sz="1600" dirty="0" smtClean="0">
                <a:cs typeface="Cordia New" pitchFamily="34" charset="-34"/>
              </a:endParaRPr>
            </a:p>
            <a:p>
              <a:pPr lvl="0" algn="ctr"/>
              <a:endParaRPr lang="cs-CZ" sz="1600" dirty="0" smtClean="0">
                <a:cs typeface="Cordia New" pitchFamily="34" charset="-34"/>
              </a:endParaRPr>
            </a:p>
            <a:p>
              <a:pPr lvl="0" algn="ctr"/>
              <a:endParaRPr lang="cs-CZ" sz="1600" dirty="0" smtClean="0">
                <a:cs typeface="Cordia New" pitchFamily="34" charset="-34"/>
              </a:endParaRPr>
            </a:p>
            <a:p>
              <a:pPr lvl="0" algn="ctr"/>
              <a:endParaRPr lang="cs-CZ" sz="1600" dirty="0" smtClean="0">
                <a:cs typeface="Cordia New" pitchFamily="34" charset="-34"/>
              </a:endParaRPr>
            </a:p>
            <a:p>
              <a:pPr lvl="0" algn="ctr"/>
              <a:endParaRPr lang="en-US" sz="1600" dirty="0" smtClean="0">
                <a:cs typeface="Cordia New" pitchFamily="34" charset="-34"/>
              </a:endParaRPr>
            </a:p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1600" dirty="0" smtClean="0">
                <a:latin typeface="Calibri" panose="020F0502020204030204" pitchFamily="34" charset="0"/>
              </a:endParaRPr>
            </a:p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1600" dirty="0" smtClean="0">
                <a:latin typeface="Calibri" panose="020F0502020204030204" pitchFamily="34" charset="0"/>
              </a:endParaRPr>
            </a:p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1600" dirty="0" smtClean="0">
                <a:latin typeface="Calibri" panose="020F0502020204030204" pitchFamily="34" charset="0"/>
              </a:endParaRPr>
            </a:p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600" dirty="0" smtClean="0">
                <a:latin typeface="Calibri" panose="020F0502020204030204" pitchFamily="34" charset="0"/>
              </a:endParaRPr>
            </a:p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1600" kern="1200" dirty="0" smtClean="0">
                <a:latin typeface="Calibri" panose="020F0502020204030204" pitchFamily="34" charset="0"/>
              </a:endParaRPr>
            </a:p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1600" kern="1200" dirty="0" smtClean="0">
                <a:latin typeface="Calibri" panose="020F0502020204030204" pitchFamily="34" charset="0"/>
              </a:endParaRPr>
            </a:p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1600" dirty="0" smtClean="0">
                <a:latin typeface="Calibri" panose="020F0502020204030204" pitchFamily="34" charset="0"/>
              </a:endParaRPr>
            </a:p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1600" kern="1200" dirty="0" smtClean="0">
                <a:latin typeface="Calibri" panose="020F0502020204030204" pitchFamily="34" charset="0"/>
              </a:endParaRPr>
            </a:p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1600" dirty="0" smtClean="0">
                <a:latin typeface="Calibri" panose="020F0502020204030204" pitchFamily="34" charset="0"/>
              </a:endParaRPr>
            </a:p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1600" kern="1200" dirty="0" smtClean="0">
                <a:latin typeface="Calibri" panose="020F0502020204030204" pitchFamily="34" charset="0"/>
              </a:endParaRPr>
            </a:p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1600" dirty="0" smtClean="0">
                <a:latin typeface="Calibri" panose="020F0502020204030204" pitchFamily="34" charset="0"/>
              </a:endParaRPr>
            </a:p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1600" kern="1200" dirty="0" smtClean="0">
                <a:latin typeface="Calibri" panose="020F0502020204030204" pitchFamily="34" charset="0"/>
              </a:endParaRPr>
            </a:p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600" kern="12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721611" y="2470167"/>
            <a:ext cx="2094297" cy="3655996"/>
            <a:chOff x="6166247" y="1440166"/>
            <a:chExt cx="1970656" cy="3366624"/>
          </a:xfrm>
        </p:grpSpPr>
        <p:sp>
          <p:nvSpPr>
            <p:cNvPr id="9" name="Rectangle 8"/>
            <p:cNvSpPr/>
            <p:nvPr/>
          </p:nvSpPr>
          <p:spPr>
            <a:xfrm>
              <a:off x="6166247" y="1440166"/>
              <a:ext cx="1970656" cy="3310847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336699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6166247" y="1440166"/>
              <a:ext cx="1970656" cy="336662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2700" b="1" kern="1200" dirty="0" smtClean="0">
                <a:latin typeface="Calibri" panose="020F0502020204030204" pitchFamily="34" charset="0"/>
              </a:endParaRPr>
            </a:p>
            <a:p>
              <a:pPr lvl="0" algn="ctr" defTabSz="12001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2700" b="1" kern="1200" dirty="0" smtClean="0">
                <a:latin typeface="Calibri" panose="020F0502020204030204" pitchFamily="34" charset="0"/>
              </a:endParaRPr>
            </a:p>
            <a:p>
              <a:pPr lvl="0" algn="ctr" defTabSz="12001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2700" b="1" kern="1200" dirty="0" smtClean="0">
                <a:latin typeface="Calibri" panose="020F0502020204030204" pitchFamily="34" charset="0"/>
              </a:endParaRPr>
            </a:p>
            <a:p>
              <a:pPr lvl="0" algn="ctr" defTabSz="12001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700" b="1" kern="1200" dirty="0" smtClean="0">
                  <a:latin typeface="Calibri" panose="020F0502020204030204" pitchFamily="34" charset="0"/>
                </a:rPr>
                <a:t>Eurostars</a:t>
              </a:r>
              <a:r>
                <a:rPr lang="cs-CZ" sz="2700" b="1" kern="1200" dirty="0" smtClean="0">
                  <a:latin typeface="Calibri" panose="020F0502020204030204" pitchFamily="34" charset="0"/>
                </a:rPr>
                <a:t> programme</a:t>
              </a:r>
              <a:endParaRPr lang="en-GB" sz="2700" b="1" kern="1200" dirty="0" smtClean="0">
                <a:latin typeface="Calibri" panose="020F0502020204030204" pitchFamily="34" charset="0"/>
              </a:endParaRPr>
            </a:p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kern="1200" dirty="0" smtClean="0">
                  <a:latin typeface="Abel"/>
                </a:rPr>
                <a:t>No thematic restrictions</a:t>
              </a:r>
            </a:p>
            <a:p>
              <a:pPr lvl="0" algn="ctr"/>
              <a:r>
                <a:rPr lang="en-US" sz="1600" dirty="0" smtClean="0">
                  <a:latin typeface="Abel"/>
                  <a:cs typeface="Cordia New" pitchFamily="34" charset="-34"/>
                </a:rPr>
                <a:t>Short-term projects </a:t>
              </a:r>
            </a:p>
            <a:p>
              <a:pPr lvl="0" algn="ctr"/>
              <a:endParaRPr lang="cs-CZ" sz="1600" dirty="0" smtClean="0">
                <a:latin typeface="Abel"/>
                <a:cs typeface="Cordia New" pitchFamily="34" charset="-34"/>
              </a:endParaRPr>
            </a:p>
            <a:p>
              <a:pPr lvl="0" algn="ctr"/>
              <a:r>
                <a:rPr lang="en-US" sz="1600" dirty="0" smtClean="0">
                  <a:latin typeface="Abel"/>
                  <a:cs typeface="Cordia New" pitchFamily="34" charset="-34"/>
                </a:rPr>
                <a:t>Driven by R&amp;D performing SMEs</a:t>
              </a:r>
              <a:endParaRPr lang="cs-CZ" sz="1600" dirty="0" smtClean="0">
                <a:latin typeface="Abel"/>
                <a:cs typeface="Cordia New" pitchFamily="34" charset="-34"/>
              </a:endParaRPr>
            </a:p>
            <a:p>
              <a:pPr lvl="0" algn="ctr"/>
              <a:endParaRPr lang="cs-CZ" sz="1600" dirty="0" smtClean="0">
                <a:latin typeface="Abel"/>
                <a:cs typeface="Cordia New" pitchFamily="34" charset="-34"/>
              </a:endParaRPr>
            </a:p>
            <a:p>
              <a:pPr lvl="0" algn="ctr"/>
              <a:endParaRPr lang="cs-CZ" sz="1600" dirty="0" smtClean="0">
                <a:latin typeface="Abel"/>
                <a:cs typeface="Cordia New" pitchFamily="34" charset="-34"/>
              </a:endParaRPr>
            </a:p>
            <a:p>
              <a:pPr lvl="0" algn="ctr"/>
              <a:endParaRPr lang="cs-CZ" sz="1600" dirty="0" smtClean="0">
                <a:latin typeface="Abel"/>
                <a:cs typeface="Cordia New" pitchFamily="34" charset="-34"/>
              </a:endParaRPr>
            </a:p>
            <a:p>
              <a:pPr lvl="0" algn="ctr"/>
              <a:endParaRPr lang="en-US" sz="1600" dirty="0" smtClean="0">
                <a:latin typeface="Abel"/>
                <a:cs typeface="Cordia New" pitchFamily="34" charset="-34"/>
              </a:endParaRPr>
            </a:p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1600" dirty="0" smtClean="0">
                <a:latin typeface="Abel"/>
              </a:endParaRPr>
            </a:p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1600" kern="1200" dirty="0" smtClean="0">
                <a:latin typeface="Calibri" panose="020F0502020204030204" pitchFamily="34" charset="0"/>
              </a:endParaRPr>
            </a:p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1600" dirty="0" smtClean="0">
                <a:latin typeface="Calibri" panose="020F0502020204030204" pitchFamily="34" charset="0"/>
              </a:endParaRPr>
            </a:p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1600" kern="1200" dirty="0" smtClean="0">
                <a:latin typeface="Calibri" panose="020F0502020204030204" pitchFamily="34" charset="0"/>
              </a:endParaRPr>
            </a:p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1600" dirty="0" smtClean="0">
                <a:latin typeface="Calibri" panose="020F0502020204030204" pitchFamily="34" charset="0"/>
              </a:endParaRPr>
            </a:p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600" kern="120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1140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Participants </a:t>
            </a:r>
            <a:r>
              <a:rPr lang="en-US" dirty="0"/>
              <a:t>in EUREKA projects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00290" y="6317752"/>
            <a:ext cx="171171" cy="369332"/>
          </a:xfrm>
        </p:spPr>
        <p:txBody>
          <a:bodyPr/>
          <a:lstStyle/>
          <a:p>
            <a:fld id="{38C080AE-66C8-8249-B90B-B6D109566B0C}" type="slidenum">
              <a:rPr lang="en-US"/>
              <a:pPr/>
              <a:t>6</a:t>
            </a:fld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167497" y="5825521"/>
            <a:ext cx="4809009" cy="4616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b="1" kern="0" dirty="0">
                <a:cs typeface="Arial"/>
              </a:rPr>
              <a:t>Industry is representing </a:t>
            </a:r>
            <a:r>
              <a:rPr lang="ta-IN" b="1" kern="0" dirty="0">
                <a:latin typeface="Arial"/>
                <a:cs typeface="Arial"/>
              </a:rPr>
              <a:t>75</a:t>
            </a:r>
            <a:r>
              <a:rPr lang="en-GB" b="1" kern="0" dirty="0">
                <a:cs typeface="Arial"/>
              </a:rPr>
              <a:t>% of </a:t>
            </a:r>
            <a:r>
              <a:rPr lang="en-GB" b="1" kern="0" dirty="0" smtClean="0">
                <a:cs typeface="Arial"/>
              </a:rPr>
              <a:t>participants</a:t>
            </a:r>
            <a:endParaRPr lang="en-US" b="1" dirty="0">
              <a:cs typeface="Arial"/>
            </a:endParaRPr>
          </a:p>
          <a:p>
            <a:pPr algn="ctr"/>
            <a:r>
              <a:rPr lang="en-GB" sz="1200" dirty="0" smtClean="0">
                <a:latin typeface="Arial"/>
                <a:cs typeface="Arial"/>
              </a:rPr>
              <a:t>Data for EUREKA </a:t>
            </a:r>
            <a:r>
              <a:rPr lang="cs-CZ" sz="1200" dirty="0" smtClean="0">
                <a:latin typeface="Arial"/>
                <a:cs typeface="Arial"/>
              </a:rPr>
              <a:t> network </a:t>
            </a:r>
            <a:r>
              <a:rPr lang="en-GB" sz="1200" dirty="0" smtClean="0">
                <a:latin typeface="Arial"/>
                <a:cs typeface="Arial"/>
              </a:rPr>
              <a:t>projects and Eurostars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21162" y="5162247"/>
            <a:ext cx="898646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ta-IN" sz="1400" b="1" dirty="0" smtClean="0">
                <a:latin typeface="Arial"/>
                <a:cs typeface="Arial"/>
              </a:rPr>
              <a:t>1985–1994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123153" y="5162247"/>
            <a:ext cx="898646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ta-IN" sz="1400" b="1" dirty="0" smtClean="0">
                <a:latin typeface="Arial"/>
                <a:cs typeface="Arial"/>
              </a:rPr>
              <a:t>1995–2004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620266" y="5162247"/>
            <a:ext cx="898646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ta-IN" sz="1400" b="1" dirty="0" smtClean="0">
                <a:latin typeface="Arial"/>
                <a:cs typeface="Arial"/>
              </a:rPr>
              <a:t>2005–2014</a:t>
            </a:r>
            <a:endParaRPr lang="en-US" sz="1400" b="1" dirty="0">
              <a:latin typeface="Arial"/>
              <a:cs typeface="Arial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30516" y="3844884"/>
            <a:ext cx="7698536" cy="1016150"/>
            <a:chOff x="430516" y="3844884"/>
            <a:chExt cx="7698536" cy="1016150"/>
          </a:xfrm>
        </p:grpSpPr>
        <p:sp>
          <p:nvSpPr>
            <p:cNvPr id="26" name="TextBox 25"/>
            <p:cNvSpPr txBox="1"/>
            <p:nvPr/>
          </p:nvSpPr>
          <p:spPr>
            <a:xfrm>
              <a:off x="430516" y="4075005"/>
              <a:ext cx="539003" cy="3231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ta-IN" sz="2100" dirty="0" smtClean="0">
                  <a:solidFill>
                    <a:schemeClr val="accent4"/>
                  </a:solidFill>
                  <a:latin typeface="Arial"/>
                  <a:cs typeface="Arial"/>
                </a:rPr>
                <a:t>16%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920249" y="3844884"/>
              <a:ext cx="2484492" cy="3231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ta-IN" sz="2100" b="1" dirty="0">
                  <a:solidFill>
                    <a:schemeClr val="accent4"/>
                  </a:solidFill>
                  <a:latin typeface="Arial"/>
                  <a:cs typeface="Arial"/>
                </a:rPr>
                <a:t>Research Institutes</a:t>
              </a:r>
              <a:endParaRPr lang="en-US" sz="2100" b="1" dirty="0">
                <a:solidFill>
                  <a:schemeClr val="accent4"/>
                </a:solidFill>
                <a:latin typeface="Arial"/>
                <a:cs typeface="Arial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610036" y="4537869"/>
              <a:ext cx="519016" cy="3231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ta-IN" sz="2100" dirty="0" smtClean="0">
                  <a:solidFill>
                    <a:schemeClr val="accent4"/>
                  </a:solidFill>
                  <a:latin typeface="Arial"/>
                  <a:cs typeface="Arial"/>
                </a:rPr>
                <a:t>11%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068830" y="4167286"/>
              <a:ext cx="7010269" cy="328217"/>
              <a:chOff x="1068830" y="4167286"/>
              <a:chExt cx="7010269" cy="328217"/>
            </a:xfrm>
          </p:grpSpPr>
          <p:sp>
            <p:nvSpPr>
              <p:cNvPr id="8" name="Freeform 7"/>
              <p:cNvSpPr/>
              <p:nvPr/>
            </p:nvSpPr>
            <p:spPr>
              <a:xfrm>
                <a:off x="1068830" y="4237719"/>
                <a:ext cx="7010269" cy="257784"/>
              </a:xfrm>
              <a:custGeom>
                <a:avLst/>
                <a:gdLst>
                  <a:gd name="connsiteX0" fmla="*/ 0 w 7010269"/>
                  <a:gd name="connsiteY0" fmla="*/ 0 h 257784"/>
                  <a:gd name="connsiteX1" fmla="*/ 3514566 w 7010269"/>
                  <a:gd name="connsiteY1" fmla="*/ 0 h 257784"/>
                  <a:gd name="connsiteX2" fmla="*/ 7010269 w 7010269"/>
                  <a:gd name="connsiteY2" fmla="*/ 257784 h 25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10269" h="257784">
                    <a:moveTo>
                      <a:pt x="0" y="0"/>
                    </a:moveTo>
                    <a:lnTo>
                      <a:pt x="3514566" y="0"/>
                    </a:lnTo>
                    <a:lnTo>
                      <a:pt x="7010269" y="257784"/>
                    </a:lnTo>
                  </a:path>
                </a:pathLst>
              </a:custGeom>
              <a:ln w="44450">
                <a:solidFill>
                  <a:schemeClr val="accent4"/>
                </a:solidFill>
                <a:headEnd type="oval"/>
                <a:tailEnd type="oval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4503014" y="4167286"/>
                <a:ext cx="140865" cy="14086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831644" y="3861076"/>
            <a:ext cx="7687268" cy="856317"/>
            <a:chOff x="831644" y="3861076"/>
            <a:chExt cx="7687268" cy="856317"/>
          </a:xfrm>
        </p:grpSpPr>
        <p:sp>
          <p:nvSpPr>
            <p:cNvPr id="25" name="TextBox 24"/>
            <p:cNvSpPr txBox="1"/>
            <p:nvPr/>
          </p:nvSpPr>
          <p:spPr>
            <a:xfrm>
              <a:off x="831644" y="4440394"/>
              <a:ext cx="46200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ta-IN" dirty="0" smtClean="0">
                  <a:solidFill>
                    <a:schemeClr val="accent3"/>
                  </a:solidFill>
                  <a:latin typeface="Arial"/>
                  <a:cs typeface="Arial"/>
                </a:rPr>
                <a:t>13%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370182" y="4440394"/>
              <a:ext cx="1308689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ta-IN" b="1" dirty="0">
                  <a:solidFill>
                    <a:schemeClr val="accent3"/>
                  </a:solidFill>
                  <a:latin typeface="Arial"/>
                  <a:cs typeface="Arial"/>
                </a:rPr>
                <a:t>Universities</a:t>
              </a:r>
              <a:endParaRPr lang="en-US" b="1" dirty="0">
                <a:solidFill>
                  <a:schemeClr val="accent3"/>
                </a:solidFill>
                <a:latin typeface="Arial"/>
                <a:cs typeface="Arial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851574" y="3861076"/>
              <a:ext cx="667338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ta-IN" sz="2600" dirty="0" smtClean="0">
                  <a:solidFill>
                    <a:schemeClr val="accent3"/>
                  </a:solidFill>
                  <a:latin typeface="Arial"/>
                  <a:cs typeface="Arial"/>
                </a:rPr>
                <a:t>13%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070485" y="4318155"/>
              <a:ext cx="7008017" cy="140865"/>
              <a:chOff x="1070485" y="4318155"/>
              <a:chExt cx="7008017" cy="140865"/>
            </a:xfrm>
          </p:grpSpPr>
          <p:sp>
            <p:nvSpPr>
              <p:cNvPr id="7" name="Freeform 6"/>
              <p:cNvSpPr/>
              <p:nvPr/>
            </p:nvSpPr>
            <p:spPr>
              <a:xfrm>
                <a:off x="1070485" y="4381939"/>
                <a:ext cx="7008017" cy="6649"/>
              </a:xfrm>
              <a:custGeom>
                <a:avLst/>
                <a:gdLst>
                  <a:gd name="connsiteX0" fmla="*/ 0 w 7008017"/>
                  <a:gd name="connsiteY0" fmla="*/ 6649 h 6649"/>
                  <a:gd name="connsiteX1" fmla="*/ 3497359 w 7008017"/>
                  <a:gd name="connsiteY1" fmla="*/ 6649 h 6649"/>
                  <a:gd name="connsiteX2" fmla="*/ 7008017 w 7008017"/>
                  <a:gd name="connsiteY2" fmla="*/ 0 h 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08017" h="6649">
                    <a:moveTo>
                      <a:pt x="0" y="6649"/>
                    </a:moveTo>
                    <a:lnTo>
                      <a:pt x="3497359" y="6649"/>
                    </a:lnTo>
                    <a:lnTo>
                      <a:pt x="7008017" y="0"/>
                    </a:lnTo>
                  </a:path>
                </a:pathLst>
              </a:custGeom>
              <a:ln w="44450">
                <a:solidFill>
                  <a:schemeClr val="accent3"/>
                </a:solidFill>
                <a:headEnd type="oval"/>
                <a:tailEnd type="oval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4503014" y="4318155"/>
                <a:ext cx="140865" cy="14086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710033" y="4685412"/>
            <a:ext cx="7743088" cy="584557"/>
            <a:chOff x="710033" y="4685412"/>
            <a:chExt cx="7743088" cy="584557"/>
          </a:xfrm>
        </p:grpSpPr>
        <p:sp>
          <p:nvSpPr>
            <p:cNvPr id="27" name="TextBox 26"/>
            <p:cNvSpPr txBox="1"/>
            <p:nvPr/>
          </p:nvSpPr>
          <p:spPr>
            <a:xfrm>
              <a:off x="710033" y="4685412"/>
              <a:ext cx="25948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ta-IN" sz="1400" dirty="0" smtClean="0">
                  <a:solidFill>
                    <a:schemeClr val="accent5"/>
                  </a:solidFill>
                  <a:latin typeface="Arial"/>
                  <a:cs typeface="Arial"/>
                </a:rPr>
                <a:t>5%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8193635" y="4888970"/>
              <a:ext cx="25948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ta-IN" sz="1400" dirty="0" smtClean="0">
                  <a:solidFill>
                    <a:schemeClr val="accent5"/>
                  </a:solidFill>
                  <a:latin typeface="Arial"/>
                  <a:cs typeface="Arial"/>
                </a:rPr>
                <a:t>1%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107030" y="5023748"/>
              <a:ext cx="661339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ta-IN" sz="1600" b="1" dirty="0">
                  <a:solidFill>
                    <a:schemeClr val="accent5"/>
                  </a:solidFill>
                  <a:latin typeface="Arial"/>
                  <a:cs typeface="Arial"/>
                </a:rPr>
                <a:t>Others</a:t>
              </a:r>
              <a:endParaRPr lang="en-US" sz="1600" b="1" dirty="0">
                <a:solidFill>
                  <a:schemeClr val="accent5"/>
                </a:solidFill>
                <a:latin typeface="Arial"/>
                <a:cs typeface="Arial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70485" y="4800849"/>
              <a:ext cx="7029907" cy="212327"/>
              <a:chOff x="1070485" y="4800849"/>
              <a:chExt cx="7029907" cy="212327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1070485" y="4800849"/>
                <a:ext cx="7029907" cy="212327"/>
              </a:xfrm>
              <a:prstGeom prst="line">
                <a:avLst/>
              </a:prstGeom>
              <a:ln w="44450">
                <a:solidFill>
                  <a:schemeClr val="accent5"/>
                </a:solidFill>
                <a:headEnd type="oval"/>
                <a:tailEnd type="oval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Oval 42"/>
              <p:cNvSpPr/>
              <p:nvPr/>
            </p:nvSpPr>
            <p:spPr>
              <a:xfrm>
                <a:off x="4503014" y="4830423"/>
                <a:ext cx="140865" cy="14086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503768" y="2486166"/>
            <a:ext cx="8323146" cy="2138894"/>
            <a:chOff x="503768" y="2486166"/>
            <a:chExt cx="8323146" cy="2138894"/>
          </a:xfrm>
        </p:grpSpPr>
        <p:sp>
          <p:nvSpPr>
            <p:cNvPr id="23" name="TextBox 22"/>
            <p:cNvSpPr txBox="1"/>
            <p:nvPr/>
          </p:nvSpPr>
          <p:spPr>
            <a:xfrm>
              <a:off x="503768" y="2962519"/>
              <a:ext cx="821339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ta-IN" sz="3200" dirty="0" smtClean="0">
                  <a:solidFill>
                    <a:schemeClr val="accent1"/>
                  </a:solidFill>
                  <a:latin typeface="Arial"/>
                  <a:cs typeface="Arial"/>
                </a:rPr>
                <a:t>42%</a:t>
              </a:r>
              <a:endParaRPr lang="en-US" sz="3200" dirty="0">
                <a:solidFill>
                  <a:schemeClr val="accent1"/>
                </a:solidFill>
                <a:latin typeface="Arial"/>
                <a:cs typeface="Arial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31986" y="2486166"/>
              <a:ext cx="2582588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ta-IN" sz="2400" b="1" dirty="0">
                  <a:solidFill>
                    <a:schemeClr val="accent1"/>
                  </a:solidFill>
                  <a:latin typeface="Arial"/>
                  <a:cs typeface="Arial"/>
                </a:rPr>
                <a:t>Large Companies</a:t>
              </a:r>
              <a:endParaRPr lang="en-US" sz="2400" b="1" dirty="0">
                <a:solidFill>
                  <a:schemeClr val="accent1"/>
                </a:solidFill>
                <a:latin typeface="Arial"/>
                <a:cs typeface="Arial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210910" y="4255728"/>
              <a:ext cx="616004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ta-IN" sz="2400" dirty="0" smtClean="0">
                  <a:solidFill>
                    <a:schemeClr val="accent1"/>
                  </a:solidFill>
                  <a:latin typeface="Arial"/>
                  <a:cs typeface="Arial"/>
                </a:rPr>
                <a:t>12%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068830" y="2911074"/>
              <a:ext cx="7016557" cy="1534130"/>
              <a:chOff x="1068830" y="2911074"/>
              <a:chExt cx="7016557" cy="1534130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1068830" y="2911074"/>
                <a:ext cx="7016557" cy="1534130"/>
              </a:xfrm>
              <a:custGeom>
                <a:avLst/>
                <a:gdLst>
                  <a:gd name="connsiteX0" fmla="*/ 0 w 7016557"/>
                  <a:gd name="connsiteY0" fmla="*/ 0 h 1534130"/>
                  <a:gd name="connsiteX1" fmla="*/ 3501991 w 7016557"/>
                  <a:gd name="connsiteY1" fmla="*/ 917963 h 1534130"/>
                  <a:gd name="connsiteX2" fmla="*/ 7016557 w 7016557"/>
                  <a:gd name="connsiteY2" fmla="*/ 1534130 h 1534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16557" h="1534130">
                    <a:moveTo>
                      <a:pt x="0" y="0"/>
                    </a:moveTo>
                    <a:lnTo>
                      <a:pt x="3501991" y="917963"/>
                    </a:lnTo>
                    <a:lnTo>
                      <a:pt x="7016557" y="1534130"/>
                    </a:lnTo>
                  </a:path>
                </a:pathLst>
              </a:custGeom>
              <a:ln w="44450">
                <a:solidFill>
                  <a:schemeClr val="accent1"/>
                </a:solidFill>
                <a:headEnd type="oval"/>
                <a:tailEnd type="oval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503014" y="3764891"/>
                <a:ext cx="140865" cy="14086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302181" y="1449873"/>
            <a:ext cx="8216731" cy="2518121"/>
            <a:chOff x="302181" y="1449873"/>
            <a:chExt cx="8216731" cy="2518121"/>
          </a:xfrm>
        </p:grpSpPr>
        <p:sp>
          <p:nvSpPr>
            <p:cNvPr id="24" name="TextBox 23"/>
            <p:cNvSpPr txBox="1"/>
            <p:nvPr/>
          </p:nvSpPr>
          <p:spPr>
            <a:xfrm>
              <a:off x="302181" y="3567884"/>
              <a:ext cx="667338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ta-IN" sz="2600" dirty="0" smtClean="0">
                  <a:solidFill>
                    <a:schemeClr val="accent2"/>
                  </a:solidFill>
                  <a:latin typeface="Arial"/>
                  <a:cs typeface="Arial"/>
                </a:rPr>
                <a:t>24%</a:t>
              </a:r>
              <a:endParaRPr lang="en-US" sz="2600" dirty="0">
                <a:solidFill>
                  <a:schemeClr val="accent2"/>
                </a:solidFill>
                <a:latin typeface="Arial"/>
                <a:cs typeface="Arial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697573" y="1986067"/>
              <a:ext cx="821339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ta-IN" sz="3200" dirty="0" smtClean="0">
                  <a:solidFill>
                    <a:schemeClr val="accent2"/>
                  </a:solidFill>
                  <a:latin typeface="Arial"/>
                  <a:cs typeface="Arial"/>
                </a:rPr>
                <a:t>63%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624435" y="1449873"/>
              <a:ext cx="1117493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ta-IN" sz="3200" b="1" dirty="0">
                  <a:solidFill>
                    <a:schemeClr val="accent2"/>
                  </a:solidFill>
                  <a:latin typeface="Arial"/>
                  <a:cs typeface="Arial"/>
                </a:rPr>
                <a:t>SMEs</a:t>
              </a:r>
              <a:endParaRPr lang="en-US" sz="3200" b="1" dirty="0">
                <a:solidFill>
                  <a:schemeClr val="accent2"/>
                </a:solidFill>
                <a:latin typeface="Arial"/>
                <a:cs typeface="Arial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068830" y="1886225"/>
              <a:ext cx="7010269" cy="1949099"/>
              <a:chOff x="1068830" y="1886225"/>
              <a:chExt cx="7010269" cy="1949099"/>
            </a:xfrm>
          </p:grpSpPr>
          <p:sp>
            <p:nvSpPr>
              <p:cNvPr id="9" name="Freeform 8"/>
              <p:cNvSpPr/>
              <p:nvPr/>
            </p:nvSpPr>
            <p:spPr>
              <a:xfrm>
                <a:off x="1068830" y="1886225"/>
                <a:ext cx="7010269" cy="1949099"/>
              </a:xfrm>
              <a:custGeom>
                <a:avLst/>
                <a:gdLst>
                  <a:gd name="connsiteX0" fmla="*/ 0 w 7010269"/>
                  <a:gd name="connsiteY0" fmla="*/ 1949099 h 1949099"/>
                  <a:gd name="connsiteX1" fmla="*/ 3508278 w 7010269"/>
                  <a:gd name="connsiteY1" fmla="*/ 974550 h 1949099"/>
                  <a:gd name="connsiteX2" fmla="*/ 7010269 w 7010269"/>
                  <a:gd name="connsiteY2" fmla="*/ 0 h 1949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10269" h="1949099">
                    <a:moveTo>
                      <a:pt x="0" y="1949099"/>
                    </a:moveTo>
                    <a:lnTo>
                      <a:pt x="3508278" y="974550"/>
                    </a:lnTo>
                    <a:lnTo>
                      <a:pt x="7010269" y="0"/>
                    </a:lnTo>
                  </a:path>
                </a:pathLst>
              </a:custGeom>
              <a:ln w="44450">
                <a:solidFill>
                  <a:schemeClr val="accent2"/>
                </a:solidFill>
                <a:headEnd type="oval"/>
                <a:tailEnd type="oval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4503014" y="2785065"/>
                <a:ext cx="140865" cy="14086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/>
                  <a:cs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05117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Technology area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C080AE-66C8-8249-B90B-B6D109566B0C}" type="slidenum">
              <a:rPr lang="en-US"/>
              <a:pPr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0330" y="4553820"/>
            <a:ext cx="898646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ta-IN" sz="1400" b="1" dirty="0">
                <a:latin typeface="Arial"/>
                <a:cs typeface="Arial"/>
              </a:rPr>
              <a:t>1985–2014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0330" y="5087623"/>
            <a:ext cx="898646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ta-IN" sz="1400" b="1" dirty="0">
                <a:latin typeface="Arial"/>
                <a:cs typeface="Arial"/>
              </a:rPr>
              <a:t>2008–2014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8403" y="3364007"/>
            <a:ext cx="1195200" cy="646331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Arial"/>
                <a:cs typeface="Arial"/>
              </a:rPr>
              <a:t>Electronics, </a:t>
            </a:r>
            <a:r>
              <a:rPr lang="ta-IN" sz="1400" dirty="0">
                <a:solidFill>
                  <a:schemeClr val="accent2"/>
                </a:solidFill>
                <a:latin typeface="Arial"/>
                <a:cs typeface="Arial"/>
              </a:rPr>
              <a:t>IT</a:t>
            </a:r>
            <a:r>
              <a:rPr lang="en-US" sz="1400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endParaRPr lang="ta-IN" sz="1400" dirty="0">
              <a:solidFill>
                <a:schemeClr val="accent2"/>
              </a:solidFill>
              <a:latin typeface="Arial"/>
              <a:cs typeface="Arial"/>
            </a:endParaRPr>
          </a:p>
          <a:p>
            <a:r>
              <a:rPr lang="en-US" sz="1400" dirty="0">
                <a:solidFill>
                  <a:schemeClr val="accent2"/>
                </a:solidFill>
                <a:latin typeface="Arial"/>
                <a:cs typeface="Arial"/>
              </a:rPr>
              <a:t>a</a:t>
            </a:r>
            <a:r>
              <a:rPr lang="en-US" sz="1400" dirty="0" smtClean="0">
                <a:solidFill>
                  <a:schemeClr val="accent2"/>
                </a:solidFill>
                <a:latin typeface="Arial"/>
                <a:cs typeface="Arial"/>
              </a:rPr>
              <a:t>nd </a:t>
            </a:r>
            <a:r>
              <a:rPr lang="en-US" sz="1400" dirty="0">
                <a:solidFill>
                  <a:schemeClr val="accent2"/>
                </a:solidFill>
                <a:latin typeface="Arial"/>
                <a:cs typeface="Arial"/>
              </a:rPr>
              <a:t>Telecoms Technology</a:t>
            </a:r>
          </a:p>
        </p:txBody>
      </p:sp>
      <p:sp>
        <p:nvSpPr>
          <p:cNvPr id="8" name="Rectangle 7"/>
          <p:cNvSpPr/>
          <p:nvPr/>
        </p:nvSpPr>
        <p:spPr>
          <a:xfrm>
            <a:off x="1448403" y="4498600"/>
            <a:ext cx="763599" cy="3231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ta-IN" sz="2100" b="1" dirty="0">
                <a:solidFill>
                  <a:schemeClr val="accent2"/>
                </a:solidFill>
                <a:latin typeface="Arial"/>
                <a:cs typeface="Arial"/>
              </a:rPr>
              <a:t>29.4%</a:t>
            </a:r>
            <a:endParaRPr lang="en-US" sz="2100" b="1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8403" y="5032404"/>
            <a:ext cx="763599" cy="3231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ta-IN" sz="2100" b="1" dirty="0">
                <a:solidFill>
                  <a:schemeClr val="accent2"/>
                </a:solidFill>
                <a:latin typeface="Arial"/>
                <a:cs typeface="Arial"/>
              </a:rPr>
              <a:t>30.0%</a:t>
            </a:r>
            <a:endParaRPr lang="en-US" sz="2100" b="1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448403" y="4387511"/>
            <a:ext cx="1195200" cy="0"/>
          </a:xfrm>
          <a:prstGeom prst="line">
            <a:avLst/>
          </a:prstGeom>
          <a:ln w="31750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448403" y="4934837"/>
            <a:ext cx="1195200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1448403" y="5682126"/>
            <a:ext cx="433414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400" b="1" dirty="0" smtClean="0">
                <a:latin typeface="Arial"/>
                <a:cs typeface="Arial"/>
              </a:rPr>
              <a:t>Data for EUREKA network projects and Eurostars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1448403" y="3254741"/>
            <a:ext cx="1194801" cy="0"/>
          </a:xfrm>
          <a:prstGeom prst="line">
            <a:avLst/>
          </a:prstGeom>
          <a:ln w="31750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448403" y="5487036"/>
            <a:ext cx="1195200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2898320" y="3364007"/>
            <a:ext cx="1195200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dirty="0">
                <a:solidFill>
                  <a:srgbClr val="1575A7"/>
                </a:solidFill>
                <a:latin typeface="Arial"/>
                <a:cs typeface="Arial"/>
              </a:rPr>
              <a:t>Industrial Manufacturing, Material </a:t>
            </a:r>
            <a:r>
              <a:rPr lang="en-US" sz="1400" dirty="0" smtClean="0">
                <a:solidFill>
                  <a:srgbClr val="1575A7"/>
                </a:solidFill>
                <a:latin typeface="Arial"/>
                <a:cs typeface="Arial"/>
              </a:rPr>
              <a:t>and </a:t>
            </a:r>
            <a:r>
              <a:rPr lang="en-US" sz="1400" dirty="0">
                <a:solidFill>
                  <a:srgbClr val="1575A7"/>
                </a:solidFill>
                <a:latin typeface="Arial"/>
                <a:cs typeface="Arial"/>
              </a:rPr>
              <a:t>Transport</a:t>
            </a:r>
            <a:r>
              <a:rPr lang="en-US" sz="1400" dirty="0">
                <a:latin typeface="Arial"/>
                <a:cs typeface="Arial"/>
              </a:rPr>
              <a:t>		</a:t>
            </a:r>
          </a:p>
        </p:txBody>
      </p:sp>
      <p:sp>
        <p:nvSpPr>
          <p:cNvPr id="89" name="Rectangle 88"/>
          <p:cNvSpPr/>
          <p:nvPr/>
        </p:nvSpPr>
        <p:spPr>
          <a:xfrm>
            <a:off x="2898320" y="4498600"/>
            <a:ext cx="763599" cy="3231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ta-IN" sz="2100" b="1" dirty="0">
                <a:solidFill>
                  <a:srgbClr val="1575A7"/>
                </a:solidFill>
                <a:latin typeface="Arial"/>
                <a:cs typeface="Arial"/>
              </a:rPr>
              <a:t>21.4%</a:t>
            </a:r>
            <a:endParaRPr lang="en-US" sz="2100" b="1" dirty="0">
              <a:solidFill>
                <a:srgbClr val="1575A7"/>
              </a:solidFill>
              <a:latin typeface="Arial"/>
              <a:cs typeface="Arial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2898320" y="5032404"/>
            <a:ext cx="763599" cy="3231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ta-IN" sz="2100" b="1" dirty="0">
                <a:solidFill>
                  <a:srgbClr val="1575A7"/>
                </a:solidFill>
                <a:latin typeface="Arial"/>
                <a:cs typeface="Arial"/>
              </a:rPr>
              <a:t>18.5%</a:t>
            </a:r>
            <a:endParaRPr lang="en-US" sz="2100" b="1" dirty="0">
              <a:solidFill>
                <a:srgbClr val="1575A7"/>
              </a:solidFill>
              <a:latin typeface="Arial"/>
              <a:cs typeface="Arial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>
            <a:off x="2898320" y="4387511"/>
            <a:ext cx="1195200" cy="0"/>
          </a:xfrm>
          <a:prstGeom prst="line">
            <a:avLst/>
          </a:prstGeom>
          <a:ln w="31750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2898320" y="4934837"/>
            <a:ext cx="1195200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2898320" y="3254741"/>
            <a:ext cx="1194801" cy="0"/>
          </a:xfrm>
          <a:prstGeom prst="line">
            <a:avLst/>
          </a:prstGeom>
          <a:ln w="31750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2898320" y="5487036"/>
            <a:ext cx="1195200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4332630" y="3364007"/>
            <a:ext cx="1195200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>
                <a:solidFill>
                  <a:schemeClr val="accent1"/>
                </a:solidFill>
                <a:latin typeface="Arial"/>
                <a:cs typeface="Arial"/>
              </a:rPr>
              <a:t>Biological Sciences / Technologies</a:t>
            </a:r>
            <a:endParaRPr lang="en-US" sz="14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4332630" y="4498600"/>
            <a:ext cx="763599" cy="3231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ta-IN" sz="2100" b="1" dirty="0">
                <a:solidFill>
                  <a:schemeClr val="accent1"/>
                </a:solidFill>
                <a:latin typeface="Arial"/>
                <a:cs typeface="Arial"/>
              </a:rPr>
              <a:t>17.7%</a:t>
            </a:r>
            <a:endParaRPr lang="en-US" sz="2100" b="1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4332630" y="5032404"/>
            <a:ext cx="763599" cy="3231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ta-IN" sz="2100" b="1" dirty="0">
                <a:solidFill>
                  <a:schemeClr val="accent1"/>
                </a:solidFill>
                <a:latin typeface="Arial"/>
                <a:cs typeface="Arial"/>
              </a:rPr>
              <a:t>21.4%</a:t>
            </a:r>
            <a:endParaRPr lang="en-US" sz="2100" b="1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cxnSp>
        <p:nvCxnSpPr>
          <p:cNvPr id="99" name="Straight Connector 98"/>
          <p:cNvCxnSpPr/>
          <p:nvPr/>
        </p:nvCxnSpPr>
        <p:spPr>
          <a:xfrm>
            <a:off x="4332630" y="4387511"/>
            <a:ext cx="1195200" cy="0"/>
          </a:xfrm>
          <a:prstGeom prst="line">
            <a:avLst/>
          </a:prstGeom>
          <a:ln w="31750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4332630" y="4934837"/>
            <a:ext cx="1195200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4332630" y="3254741"/>
            <a:ext cx="1194801" cy="0"/>
          </a:xfrm>
          <a:prstGeom prst="line">
            <a:avLst/>
          </a:prstGeom>
          <a:ln w="31750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4332630" y="5487036"/>
            <a:ext cx="1195200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5782547" y="3364007"/>
            <a:ext cx="1195200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Technology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for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Protecting Man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and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t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he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Environment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5782547" y="4498600"/>
            <a:ext cx="613825" cy="3231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ta-IN" sz="2100" b="1" dirty="0">
                <a:solidFill>
                  <a:schemeClr val="accent3"/>
                </a:solidFill>
                <a:latin typeface="Arial"/>
                <a:cs typeface="Arial"/>
              </a:rPr>
              <a:t>6.4%</a:t>
            </a:r>
            <a:endParaRPr lang="en-US" sz="2100" b="1" dirty="0">
              <a:solidFill>
                <a:schemeClr val="accent3"/>
              </a:solidFill>
              <a:latin typeface="Arial"/>
              <a:cs typeface="Arial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5782547" y="5032404"/>
            <a:ext cx="613825" cy="3231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ta-IN" sz="2100" b="1" dirty="0">
                <a:solidFill>
                  <a:schemeClr val="accent3"/>
                </a:solidFill>
                <a:latin typeface="Arial"/>
                <a:cs typeface="Arial"/>
              </a:rPr>
              <a:t>5.3%</a:t>
            </a:r>
            <a:endParaRPr lang="en-US" sz="2100" b="1" dirty="0">
              <a:solidFill>
                <a:schemeClr val="accent3"/>
              </a:solidFill>
              <a:latin typeface="Arial"/>
              <a:cs typeface="Arial"/>
            </a:endParaRPr>
          </a:p>
        </p:txBody>
      </p:sp>
      <p:cxnSp>
        <p:nvCxnSpPr>
          <p:cNvPr id="107" name="Straight Connector 106"/>
          <p:cNvCxnSpPr/>
          <p:nvPr/>
        </p:nvCxnSpPr>
        <p:spPr>
          <a:xfrm>
            <a:off x="5782547" y="4387511"/>
            <a:ext cx="1195200" cy="0"/>
          </a:xfrm>
          <a:prstGeom prst="line">
            <a:avLst/>
          </a:prstGeom>
          <a:ln w="31750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5782547" y="4934837"/>
            <a:ext cx="1195200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5782547" y="3254741"/>
            <a:ext cx="1194801" cy="0"/>
          </a:xfrm>
          <a:prstGeom prst="line">
            <a:avLst/>
          </a:prstGeom>
          <a:ln w="31750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5782547" y="5487036"/>
            <a:ext cx="1195200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7243049" y="3364007"/>
            <a:ext cx="11952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>
                <a:solidFill>
                  <a:schemeClr val="accent5"/>
                </a:solidFill>
                <a:latin typeface="Arial"/>
                <a:cs typeface="Arial"/>
              </a:rPr>
              <a:t>Energy Technology</a:t>
            </a:r>
            <a:endParaRPr lang="en-US" sz="1400" dirty="0">
              <a:solidFill>
                <a:schemeClr val="accent5"/>
              </a:solidFill>
              <a:latin typeface="Arial"/>
              <a:cs typeface="Arial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7243049" y="4498600"/>
            <a:ext cx="613825" cy="3231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ta-IN" sz="2100" b="1" dirty="0">
                <a:solidFill>
                  <a:schemeClr val="accent5"/>
                </a:solidFill>
                <a:latin typeface="Arial"/>
                <a:cs typeface="Arial"/>
              </a:rPr>
              <a:t>6.3%</a:t>
            </a:r>
            <a:endParaRPr lang="en-US" sz="2100" b="1" dirty="0">
              <a:solidFill>
                <a:schemeClr val="accent5"/>
              </a:solidFill>
              <a:latin typeface="Arial"/>
              <a:cs typeface="Arial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7243049" y="5032404"/>
            <a:ext cx="613825" cy="3231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ta-IN" sz="2100" b="1" dirty="0">
                <a:solidFill>
                  <a:schemeClr val="accent5"/>
                </a:solidFill>
                <a:latin typeface="Arial"/>
                <a:cs typeface="Arial"/>
              </a:rPr>
              <a:t>6.8%</a:t>
            </a:r>
            <a:endParaRPr lang="en-US" sz="2100" b="1" dirty="0">
              <a:solidFill>
                <a:schemeClr val="accent5"/>
              </a:solidFill>
              <a:latin typeface="Arial"/>
              <a:cs typeface="Arial"/>
            </a:endParaRPr>
          </a:p>
        </p:txBody>
      </p:sp>
      <p:cxnSp>
        <p:nvCxnSpPr>
          <p:cNvPr id="115" name="Straight Connector 114"/>
          <p:cNvCxnSpPr/>
          <p:nvPr/>
        </p:nvCxnSpPr>
        <p:spPr>
          <a:xfrm>
            <a:off x="7243049" y="4387511"/>
            <a:ext cx="1195200" cy="0"/>
          </a:xfrm>
          <a:prstGeom prst="line">
            <a:avLst/>
          </a:prstGeom>
          <a:ln w="31750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7243049" y="4934837"/>
            <a:ext cx="1195200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7243049" y="3254741"/>
            <a:ext cx="1194801" cy="0"/>
          </a:xfrm>
          <a:prstGeom prst="line">
            <a:avLst/>
          </a:prstGeom>
          <a:ln w="31750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7243049" y="5487036"/>
            <a:ext cx="1195200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0" name="Picture 119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12901" y="1796187"/>
            <a:ext cx="895350" cy="1250403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45148" y="1917662"/>
            <a:ext cx="899205" cy="1139510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31597" y="2142163"/>
            <a:ext cx="702990" cy="872677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39627" y="2010832"/>
            <a:ext cx="1011730" cy="10040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05043" y="1849433"/>
            <a:ext cx="659375" cy="116540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2536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area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C080AE-66C8-8249-B90B-B6D109566B0C}" type="slidenum">
              <a:rPr lang="en-US"/>
              <a:pPr/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0330" y="4553820"/>
            <a:ext cx="898646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ta-IN" sz="1400" b="1" dirty="0">
                <a:latin typeface="Arial"/>
                <a:cs typeface="Arial"/>
              </a:rPr>
              <a:t>1985–2014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0330" y="5087623"/>
            <a:ext cx="898646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ta-IN" sz="1400" b="1" dirty="0">
                <a:latin typeface="Arial"/>
                <a:cs typeface="Arial"/>
              </a:rPr>
              <a:t>2008–2014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8403" y="3416922"/>
            <a:ext cx="1557934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Arial"/>
                <a:cs typeface="Arial"/>
              </a:rPr>
              <a:t>Industrial Products / Manufacturing</a:t>
            </a:r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448403" y="4498600"/>
            <a:ext cx="763599" cy="3231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ta-IN" sz="2100" b="1" dirty="0">
                <a:solidFill>
                  <a:schemeClr val="accent2"/>
                </a:solidFill>
                <a:latin typeface="Arial"/>
                <a:cs typeface="Arial"/>
              </a:rPr>
              <a:t>20.2%</a:t>
            </a:r>
            <a:endParaRPr lang="en-US" sz="2100" b="1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8403" y="5032404"/>
            <a:ext cx="763599" cy="3231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ta-IN" sz="2100" b="1" dirty="0">
                <a:solidFill>
                  <a:schemeClr val="accent2"/>
                </a:solidFill>
                <a:latin typeface="Arial"/>
                <a:cs typeface="Arial"/>
              </a:rPr>
              <a:t>19.3%</a:t>
            </a:r>
            <a:endParaRPr lang="en-US" sz="2100" b="1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448403" y="4387511"/>
            <a:ext cx="1508851" cy="0"/>
          </a:xfrm>
          <a:prstGeom prst="line">
            <a:avLst/>
          </a:prstGeom>
          <a:ln w="31750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346214" y="3416922"/>
            <a:ext cx="1391454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ta-IN" dirty="0">
                <a:solidFill>
                  <a:schemeClr val="accent4"/>
                </a:solidFill>
                <a:latin typeface="Arial"/>
                <a:cs typeface="Arial"/>
              </a:rPr>
              <a:t>Medical / Health Related</a:t>
            </a:r>
            <a:endParaRPr lang="en-US" dirty="0">
              <a:solidFill>
                <a:schemeClr val="accent4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46214" y="4498600"/>
            <a:ext cx="763599" cy="3231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ta-IN" sz="2100" b="1" dirty="0">
                <a:solidFill>
                  <a:schemeClr val="accent4"/>
                </a:solidFill>
                <a:latin typeface="Arial"/>
                <a:cs typeface="Arial"/>
              </a:rPr>
              <a:t>20.0%</a:t>
            </a:r>
            <a:endParaRPr lang="en-US" sz="2100" b="1" dirty="0">
              <a:solidFill>
                <a:schemeClr val="accent4"/>
              </a:solidFill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46214" y="5032404"/>
            <a:ext cx="763599" cy="3231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ta-IN" sz="2100" b="1" dirty="0">
                <a:solidFill>
                  <a:schemeClr val="accent4"/>
                </a:solidFill>
                <a:latin typeface="Arial"/>
                <a:cs typeface="Arial"/>
              </a:rPr>
              <a:t>22.1%</a:t>
            </a:r>
            <a:endParaRPr lang="en-US" sz="2100" b="1" dirty="0">
              <a:solidFill>
                <a:schemeClr val="accent4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346214" y="4387511"/>
            <a:ext cx="1508851" cy="0"/>
          </a:xfrm>
          <a:prstGeom prst="line">
            <a:avLst/>
          </a:prstGeom>
          <a:ln w="31750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194942" y="3416922"/>
            <a:ext cx="14904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ta-IN" dirty="0">
                <a:solidFill>
                  <a:schemeClr val="accent1"/>
                </a:solidFill>
                <a:latin typeface="Arial"/>
                <a:cs typeface="Arial"/>
              </a:rPr>
              <a:t>Transportation</a:t>
            </a:r>
            <a:endParaRPr lang="en-US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94942" y="4498600"/>
            <a:ext cx="613825" cy="3231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ta-IN" sz="2100" b="1" dirty="0">
                <a:solidFill>
                  <a:schemeClr val="accent1"/>
                </a:solidFill>
                <a:latin typeface="Arial"/>
                <a:cs typeface="Arial"/>
              </a:rPr>
              <a:t>9.8%</a:t>
            </a:r>
            <a:endParaRPr lang="en-US" sz="2100" b="1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94942" y="5032404"/>
            <a:ext cx="613825" cy="3231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ta-IN" sz="2100" b="1" dirty="0">
                <a:solidFill>
                  <a:schemeClr val="accent1"/>
                </a:solidFill>
                <a:latin typeface="Arial"/>
                <a:cs typeface="Arial"/>
              </a:rPr>
              <a:t>8.6%</a:t>
            </a:r>
            <a:endParaRPr lang="en-US" sz="2100" b="1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194942" y="4387511"/>
            <a:ext cx="1508851" cy="0"/>
          </a:xfrm>
          <a:prstGeom prst="line">
            <a:avLst/>
          </a:prstGeom>
          <a:ln w="31750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043671" y="3416922"/>
            <a:ext cx="149044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ta-IN" dirty="0">
                <a:solidFill>
                  <a:schemeClr val="accent5"/>
                </a:solidFill>
                <a:latin typeface="Arial"/>
                <a:cs typeface="Arial"/>
              </a:rPr>
              <a:t>Consumer Related</a:t>
            </a:r>
            <a:endParaRPr lang="en-US" dirty="0">
              <a:solidFill>
                <a:schemeClr val="accent5"/>
              </a:solidFill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43671" y="4498600"/>
            <a:ext cx="613825" cy="3231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ta-IN" sz="2100" b="1" dirty="0">
                <a:solidFill>
                  <a:schemeClr val="accent5"/>
                </a:solidFill>
                <a:latin typeface="Arial"/>
                <a:cs typeface="Arial"/>
              </a:rPr>
              <a:t>9.5%</a:t>
            </a:r>
            <a:endParaRPr lang="en-US" sz="2100" b="1" dirty="0">
              <a:solidFill>
                <a:schemeClr val="accent5"/>
              </a:solidFill>
              <a:latin typeface="Arial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43671" y="5032404"/>
            <a:ext cx="613825" cy="3231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ta-IN" sz="2100" b="1" dirty="0">
                <a:solidFill>
                  <a:schemeClr val="accent5"/>
                </a:solidFill>
                <a:latin typeface="Arial"/>
                <a:cs typeface="Arial"/>
              </a:rPr>
              <a:t>8.8%</a:t>
            </a:r>
            <a:endParaRPr lang="en-US" sz="2100" b="1" dirty="0">
              <a:solidFill>
                <a:schemeClr val="accent5"/>
              </a:solidFill>
              <a:latin typeface="Arial"/>
              <a:cs typeface="Arial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7043671" y="4387511"/>
            <a:ext cx="1508851" cy="0"/>
          </a:xfrm>
          <a:prstGeom prst="line">
            <a:avLst/>
          </a:prstGeom>
          <a:ln w="31750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448403" y="3307656"/>
            <a:ext cx="1508851" cy="0"/>
          </a:xfrm>
          <a:prstGeom prst="line">
            <a:avLst/>
          </a:prstGeom>
          <a:ln w="31750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346214" y="3307656"/>
            <a:ext cx="1508851" cy="0"/>
          </a:xfrm>
          <a:prstGeom prst="line">
            <a:avLst/>
          </a:prstGeom>
          <a:ln w="31750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194942" y="3307656"/>
            <a:ext cx="1508851" cy="0"/>
          </a:xfrm>
          <a:prstGeom prst="line">
            <a:avLst/>
          </a:prstGeom>
          <a:ln w="31750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043671" y="3307656"/>
            <a:ext cx="1508851" cy="0"/>
          </a:xfrm>
          <a:prstGeom prst="line">
            <a:avLst/>
          </a:prstGeom>
          <a:ln w="31750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448403" y="4934837"/>
            <a:ext cx="1508851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346214" y="4934837"/>
            <a:ext cx="1508851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194942" y="4934837"/>
            <a:ext cx="1508851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043671" y="4934837"/>
            <a:ext cx="1508851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448403" y="5487036"/>
            <a:ext cx="1508851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346214" y="5487036"/>
            <a:ext cx="1508851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194942" y="5487036"/>
            <a:ext cx="1508851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043671" y="5487036"/>
            <a:ext cx="1508851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1448403" y="5682126"/>
            <a:ext cx="436036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400" b="1" dirty="0" smtClean="0">
                <a:latin typeface="Arial"/>
                <a:cs typeface="Arial"/>
              </a:rPr>
              <a:t>Data for EUREKA </a:t>
            </a:r>
            <a:r>
              <a:rPr lang="cs-CZ" sz="1400" b="1" dirty="0" smtClean="0">
                <a:latin typeface="Arial"/>
                <a:cs typeface="Arial"/>
              </a:rPr>
              <a:t>network </a:t>
            </a:r>
            <a:r>
              <a:rPr lang="en-GB" sz="1400" b="1" dirty="0" smtClean="0">
                <a:latin typeface="Arial"/>
                <a:cs typeface="Arial"/>
              </a:rPr>
              <a:t>projects and Eurostars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4360" y="1886819"/>
            <a:ext cx="1510705" cy="1223116"/>
          </a:xfrm>
          <a:prstGeom prst="rect">
            <a:avLst/>
          </a:prstGeom>
        </p:spPr>
      </p:pic>
      <p:pic>
        <p:nvPicPr>
          <p:cNvPr id="45" name="Picture 44" descr="industry1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8880" y="1776500"/>
            <a:ext cx="1247164" cy="1323005"/>
          </a:xfrm>
          <a:prstGeom prst="rect">
            <a:avLst/>
          </a:prstGeom>
        </p:spPr>
      </p:pic>
      <p:pic>
        <p:nvPicPr>
          <p:cNvPr id="46" name="Picture 45" descr="train1.png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9602" y="1770275"/>
            <a:ext cx="1258513" cy="133504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7105" y="1855156"/>
            <a:ext cx="1297367" cy="127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06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4743" y="1132113"/>
            <a:ext cx="7866743" cy="354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1200150">
              <a:spcBef>
                <a:spcPct val="0"/>
              </a:spcBef>
              <a:spcAft>
                <a:spcPct val="35000"/>
              </a:spcAft>
            </a:pPr>
            <a:r>
              <a:rPr lang="cs-CZ" sz="5400" dirty="0" smtClean="0">
                <a:latin typeface="Calibri" panose="020F0502020204030204" pitchFamily="34" charset="0"/>
              </a:rPr>
              <a:t> </a:t>
            </a:r>
            <a:r>
              <a:rPr lang="en-GB" sz="4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EUREKA</a:t>
            </a:r>
            <a:r>
              <a:rPr lang="cs-CZ" sz="4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&amp; Eurostars v ČR</a:t>
            </a:r>
          </a:p>
          <a:p>
            <a:pPr lvl="0" algn="r" defTabSz="1200150"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§"/>
            </a:pPr>
            <a:r>
              <a:rPr lang="cs-CZ" sz="3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Financování</a:t>
            </a:r>
          </a:p>
          <a:p>
            <a:pPr lvl="0" algn="r" defTabSz="1200150"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§"/>
            </a:pPr>
            <a:r>
              <a:rPr lang="cs-CZ" sz="3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Termíny</a:t>
            </a:r>
          </a:p>
          <a:p>
            <a:pPr lvl="0" algn="r" defTabSz="1200150"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§"/>
            </a:pPr>
            <a:r>
              <a:rPr lang="cs-CZ" sz="3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Infrastrukura</a:t>
            </a:r>
          </a:p>
          <a:p>
            <a:pPr lvl="0" algn="r" defTabSz="1200150"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§"/>
            </a:pPr>
            <a:r>
              <a:rPr lang="cs-CZ" sz="3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Výsledky</a:t>
            </a:r>
          </a:p>
        </p:txBody>
      </p:sp>
    </p:spTree>
    <p:extLst>
      <p:ext uri="{BB962C8B-B14F-4D97-AF65-F5344CB8AC3E}">
        <p14:creationId xmlns:p14="http://schemas.microsoft.com/office/powerpoint/2010/main" xmlns="" val="348851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EUREKA_Template">
  <a:themeElements>
    <a:clrScheme name="EUREKA 1">
      <a:dk1>
        <a:sysClr val="windowText" lastClr="000000"/>
      </a:dk1>
      <a:lt1>
        <a:sysClr val="window" lastClr="FFFFFF"/>
      </a:lt1>
      <a:dk2>
        <a:srgbClr val="C1C1C1"/>
      </a:dk2>
      <a:lt2>
        <a:srgbClr val="EEECE1"/>
      </a:lt2>
      <a:accent1>
        <a:srgbClr val="8CC63F"/>
      </a:accent1>
      <a:accent2>
        <a:srgbClr val="EC008C"/>
      </a:accent2>
      <a:accent3>
        <a:srgbClr val="B07660"/>
      </a:accent3>
      <a:accent4>
        <a:srgbClr val="009AC5"/>
      </a:accent4>
      <a:accent5>
        <a:srgbClr val="E7A614"/>
      </a:accent5>
      <a:accent6>
        <a:srgbClr val="F1645D"/>
      </a:accent6>
      <a:hlink>
        <a:srgbClr val="8CC63F"/>
      </a:hlink>
      <a:folHlink>
        <a:srgbClr val="8CC63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Aangepast ontwerp">
  <a:themeElements>
    <a:clrScheme name="EUREKA 1">
      <a:dk1>
        <a:sysClr val="windowText" lastClr="000000"/>
      </a:dk1>
      <a:lt1>
        <a:sysClr val="window" lastClr="FFFFFF"/>
      </a:lt1>
      <a:dk2>
        <a:srgbClr val="C1C1C1"/>
      </a:dk2>
      <a:lt2>
        <a:srgbClr val="EEECE1"/>
      </a:lt2>
      <a:accent1>
        <a:srgbClr val="8CC63F"/>
      </a:accent1>
      <a:accent2>
        <a:srgbClr val="EC008C"/>
      </a:accent2>
      <a:accent3>
        <a:srgbClr val="B07660"/>
      </a:accent3>
      <a:accent4>
        <a:srgbClr val="009AC5"/>
      </a:accent4>
      <a:accent5>
        <a:srgbClr val="E7A614"/>
      </a:accent5>
      <a:accent6>
        <a:srgbClr val="F1645D"/>
      </a:accent6>
      <a:hlink>
        <a:srgbClr val="8CC63F"/>
      </a:hlink>
      <a:folHlink>
        <a:srgbClr val="8CC63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Custom 1">
      <a:dk1>
        <a:sysClr val="windowText" lastClr="000000"/>
      </a:dk1>
      <a:lt1>
        <a:sysClr val="window" lastClr="FFFFFF"/>
      </a:lt1>
      <a:dk2>
        <a:srgbClr val="C1C1C1"/>
      </a:dk2>
      <a:lt2>
        <a:srgbClr val="EEECE1"/>
      </a:lt2>
      <a:accent1>
        <a:srgbClr val="7BBE30"/>
      </a:accent1>
      <a:accent2>
        <a:srgbClr val="EC008C"/>
      </a:accent2>
      <a:accent3>
        <a:srgbClr val="B07660"/>
      </a:accent3>
      <a:accent4>
        <a:srgbClr val="009AC5"/>
      </a:accent4>
      <a:accent5>
        <a:srgbClr val="E7A614"/>
      </a:accent5>
      <a:accent6>
        <a:srgbClr val="F1645D"/>
      </a:accent6>
      <a:hlink>
        <a:srgbClr val="8CC63F"/>
      </a:hlink>
      <a:folHlink>
        <a:srgbClr val="8CC63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Aangepast ontwerp">
  <a:themeElements>
    <a:clrScheme name="EUREKA 1">
      <a:dk1>
        <a:sysClr val="windowText" lastClr="000000"/>
      </a:dk1>
      <a:lt1>
        <a:sysClr val="window" lastClr="FFFFFF"/>
      </a:lt1>
      <a:dk2>
        <a:srgbClr val="C1C1C1"/>
      </a:dk2>
      <a:lt2>
        <a:srgbClr val="EEECE1"/>
      </a:lt2>
      <a:accent1>
        <a:srgbClr val="8CC63F"/>
      </a:accent1>
      <a:accent2>
        <a:srgbClr val="EC008C"/>
      </a:accent2>
      <a:accent3>
        <a:srgbClr val="B07660"/>
      </a:accent3>
      <a:accent4>
        <a:srgbClr val="009AC5"/>
      </a:accent4>
      <a:accent5>
        <a:srgbClr val="E7A614"/>
      </a:accent5>
      <a:accent6>
        <a:srgbClr val="F1645D"/>
      </a:accent6>
      <a:hlink>
        <a:srgbClr val="8CC63F"/>
      </a:hlink>
      <a:folHlink>
        <a:srgbClr val="8CC63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ustom Design">
  <a:themeElements>
    <a:clrScheme name="EUREKA 1">
      <a:dk1>
        <a:sysClr val="windowText" lastClr="000000"/>
      </a:dk1>
      <a:lt1>
        <a:sysClr val="window" lastClr="FFFFFF"/>
      </a:lt1>
      <a:dk2>
        <a:srgbClr val="C1C1C1"/>
      </a:dk2>
      <a:lt2>
        <a:srgbClr val="EEECE1"/>
      </a:lt2>
      <a:accent1>
        <a:srgbClr val="8CC63F"/>
      </a:accent1>
      <a:accent2>
        <a:srgbClr val="EC008C"/>
      </a:accent2>
      <a:accent3>
        <a:srgbClr val="B07660"/>
      </a:accent3>
      <a:accent4>
        <a:srgbClr val="009AC5"/>
      </a:accent4>
      <a:accent5>
        <a:srgbClr val="E7A614"/>
      </a:accent5>
      <a:accent6>
        <a:srgbClr val="F1645D"/>
      </a:accent6>
      <a:hlink>
        <a:srgbClr val="8CC63F"/>
      </a:hlink>
      <a:folHlink>
        <a:srgbClr val="8CC63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Cover with imag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PowerPoint_EUREKA_Template</Template>
  <TotalTime>6611</TotalTime>
  <Words>776</Words>
  <Application>Microsoft Office PowerPoint</Application>
  <PresentationFormat>Předvádění na obrazovce (4:3)</PresentationFormat>
  <Paragraphs>350</Paragraphs>
  <Slides>19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6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PowerPoint_EUREKA_Template</vt:lpstr>
      <vt:lpstr>1_Aangepast ontwerp</vt:lpstr>
      <vt:lpstr>Office-thema</vt:lpstr>
      <vt:lpstr>2_Aangepast ontwerp</vt:lpstr>
      <vt:lpstr>Custom Design</vt:lpstr>
      <vt:lpstr>Cover with images</vt:lpstr>
      <vt:lpstr> EUREKA a Eurostars:   podpora inovací   </vt:lpstr>
      <vt:lpstr>EUREKA is…</vt:lpstr>
      <vt:lpstr>More than €37 billion invested</vt:lpstr>
      <vt:lpstr>More than 40 EUREKA countries</vt:lpstr>
      <vt:lpstr>EUREKA projects</vt:lpstr>
      <vt:lpstr>Participants in EUREKA projects</vt:lpstr>
      <vt:lpstr>Technology area</vt:lpstr>
      <vt:lpstr>Market area</vt:lpstr>
      <vt:lpstr>Snímek 9</vt:lpstr>
      <vt:lpstr>Projekty EUREKA </vt:lpstr>
      <vt:lpstr>   Program Eurostars </vt:lpstr>
      <vt:lpstr>EUREKA &amp; Eurostars</vt:lpstr>
      <vt:lpstr>EUREKA &amp; Eurostars</vt:lpstr>
      <vt:lpstr>EUREKA &amp; Eurostars</vt:lpstr>
      <vt:lpstr>EUREKA &amp; Eurostars</vt:lpstr>
      <vt:lpstr>EUREKA &amp; Eurostars</vt:lpstr>
      <vt:lpstr>EUREKA &amp; Eurostars </vt:lpstr>
      <vt:lpstr>EUREKA &amp; Eurostars</vt:lpstr>
      <vt:lpstr>Snímek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Tomasek</dc:creator>
  <cp:lastModifiedBy>pc</cp:lastModifiedBy>
  <cp:revision>621</cp:revision>
  <cp:lastPrinted>2014-12-28T20:24:20Z</cp:lastPrinted>
  <dcterms:created xsi:type="dcterms:W3CDTF">2014-12-01T18:07:34Z</dcterms:created>
  <dcterms:modified xsi:type="dcterms:W3CDTF">2016-09-05T13:08:11Z</dcterms:modified>
</cp:coreProperties>
</file>